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5" r:id="rId4"/>
    <p:sldId id="266" r:id="rId5"/>
    <p:sldId id="261" r:id="rId6"/>
    <p:sldId id="262" r:id="rId7"/>
    <p:sldId id="263" r:id="rId8"/>
    <p:sldId id="267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A000"/>
    <a:srgbClr val="72AF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BCCDA1F2-4CC4-4966-9544-B72733BBEB98}" type="datetimeFigureOut">
              <a:rPr lang="en-GB" smtClean="0">
                <a:solidFill>
                  <a:srgbClr val="A63212"/>
                </a:solidFill>
              </a:rPr>
              <a:pPr/>
              <a:t>04/01/2016</a:t>
            </a:fld>
            <a:endParaRPr lang="en-GB">
              <a:solidFill>
                <a:srgbClr val="A6321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en-GB">
              <a:solidFill>
                <a:srgbClr val="4E66B2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BA52EC30-115B-404A-857E-78E9297528EE}" type="slidenum">
              <a:rPr lang="en-GB" smtClean="0">
                <a:solidFill>
                  <a:srgbClr val="A63212">
                    <a:lumMod val="75000"/>
                  </a:srgbClr>
                </a:solidFill>
              </a:rPr>
              <a:pPr/>
              <a:t>‹#›</a:t>
            </a:fld>
            <a:endParaRPr lang="en-GB">
              <a:solidFill>
                <a:srgbClr val="A63212">
                  <a:lumMod val="75000"/>
                </a:srgbClr>
              </a:solidFill>
            </a:endParaRPr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5714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DA1F2-4CC4-4966-9544-B72733BBEB98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04/01/2016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2EC30-115B-404A-857E-78E9297528EE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489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DA1F2-4CC4-4966-9544-B72733BBEB98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04/01/2016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2EC30-115B-404A-857E-78E9297528EE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662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DA1F2-4CC4-4966-9544-B72733BBEB98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04/01/2016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2EC30-115B-404A-857E-78E9297528EE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256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DA1F2-4CC4-4966-9544-B72733BBEB98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04/01/2016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2EC30-115B-404A-857E-78E9297528EE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163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DA1F2-4CC4-4966-9544-B72733BBEB98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04/01/2016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2EC30-115B-404A-857E-78E9297528EE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DA1F2-4CC4-4966-9544-B72733BBEB98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04/01/2016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2EC30-115B-404A-857E-78E9297528EE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891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DA1F2-4CC4-4966-9544-B72733BBEB98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04/01/2016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2EC30-115B-404A-857E-78E9297528EE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190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DA1F2-4CC4-4966-9544-B72733BBEB98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04/01/2016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2EC30-115B-404A-857E-78E9297528EE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853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DA1F2-4CC4-4966-9544-B72733BBEB98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04/01/2016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2EC30-115B-404A-857E-78E9297528EE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147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DA1F2-4CC4-4966-9544-B72733BBEB98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04/01/2016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2EC30-115B-404A-857E-78E9297528EE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503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BCCDA1F2-4CC4-4966-9544-B72733BBEB98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04/01/2016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BA52EC30-115B-404A-857E-78E9297528EE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568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228085" y="645603"/>
            <a:ext cx="8827173" cy="1599722"/>
          </a:xfrm>
        </p:spPr>
        <p:txBody>
          <a:bodyPr/>
          <a:lstStyle/>
          <a:p>
            <a:r>
              <a:rPr lang="en-GB" sz="4000" dirty="0" smtClean="0">
                <a:solidFill>
                  <a:schemeClr val="bg1"/>
                </a:solidFill>
              </a:rPr>
              <a:t>What potential ethical issues do we need to consider in research?</a:t>
            </a:r>
            <a:endParaRPr lang="en-GB" sz="40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2921682" y="2699928"/>
            <a:ext cx="5551773" cy="3245189"/>
          </a:xfrm>
        </p:spPr>
        <p:txBody>
          <a:bodyPr>
            <a:normAutofit fontScale="92500" lnSpcReduction="10000"/>
          </a:bodyPr>
          <a:lstStyle/>
          <a:p>
            <a:r>
              <a:rPr lang="en-GB" sz="2400" b="1" i="1" dirty="0" smtClean="0"/>
              <a:t>Starter</a:t>
            </a:r>
            <a:r>
              <a:rPr lang="en-GB" sz="2400" i="1" dirty="0" smtClean="0"/>
              <a:t>: Answer the questions below from memory…… If you struggle with any make sure to learn the differences this evening.</a:t>
            </a:r>
          </a:p>
          <a:p>
            <a:r>
              <a:rPr lang="en-GB" sz="2400" dirty="0"/>
              <a:t> </a:t>
            </a:r>
            <a:r>
              <a:rPr lang="en-GB" sz="2400" dirty="0" smtClean="0"/>
              <a:t>1. What </a:t>
            </a:r>
            <a:r>
              <a:rPr lang="en-GB" sz="2400" dirty="0"/>
              <a:t>does it meant to say that an experiment has INTERNAL RELIABILITY</a:t>
            </a:r>
            <a:r>
              <a:rPr lang="en-GB" sz="2400" dirty="0" smtClean="0"/>
              <a:t>?</a:t>
            </a:r>
            <a:endParaRPr lang="en-GB" sz="2400" dirty="0"/>
          </a:p>
          <a:p>
            <a:r>
              <a:rPr lang="en-GB" sz="2400" dirty="0"/>
              <a:t>2.	What does it mean to say that an experiment has EXTERNAL RELIABILITY?</a:t>
            </a:r>
          </a:p>
          <a:p>
            <a:r>
              <a:rPr lang="en-GB" sz="2400" dirty="0" smtClean="0"/>
              <a:t>3. What </a:t>
            </a:r>
            <a:r>
              <a:rPr lang="en-GB" sz="2400" dirty="0"/>
              <a:t>is internal validity?</a:t>
            </a:r>
          </a:p>
          <a:p>
            <a:r>
              <a:rPr lang="en-GB" sz="2400" dirty="0" smtClean="0"/>
              <a:t>4. What </a:t>
            </a:r>
            <a:r>
              <a:rPr lang="en-GB" sz="2400" dirty="0"/>
              <a:t>is external validity?</a:t>
            </a:r>
          </a:p>
          <a:p>
            <a:endParaRPr lang="en-GB" sz="2400" dirty="0"/>
          </a:p>
        </p:txBody>
      </p:sp>
      <p:sp>
        <p:nvSpPr>
          <p:cNvPr id="5" name="TextBox 4"/>
          <p:cNvSpPr txBox="1"/>
          <p:nvPr/>
        </p:nvSpPr>
        <p:spPr>
          <a:xfrm rot="20556344">
            <a:off x="655386" y="3973676"/>
            <a:ext cx="244827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i="1" u="sng" dirty="0">
                <a:solidFill>
                  <a:prstClr val="black"/>
                </a:solidFill>
              </a:rPr>
              <a:t>Key </a:t>
            </a:r>
            <a:r>
              <a:rPr lang="en-GB" sz="2000" b="1" i="1" u="sng" dirty="0" smtClean="0">
                <a:solidFill>
                  <a:prstClr val="black"/>
                </a:solidFill>
              </a:rPr>
              <a:t>words</a:t>
            </a:r>
          </a:p>
          <a:p>
            <a:r>
              <a:rPr lang="en-GB" sz="2000" dirty="0" smtClean="0">
                <a:solidFill>
                  <a:prstClr val="black"/>
                </a:solidFill>
              </a:rPr>
              <a:t>Integrity</a:t>
            </a:r>
          </a:p>
          <a:p>
            <a:r>
              <a:rPr lang="en-GB" sz="2000" dirty="0" smtClean="0">
                <a:solidFill>
                  <a:prstClr val="black"/>
                </a:solidFill>
              </a:rPr>
              <a:t>Socially sensitive research</a:t>
            </a:r>
          </a:p>
          <a:p>
            <a:r>
              <a:rPr lang="en-GB" sz="2000" dirty="0" smtClean="0">
                <a:solidFill>
                  <a:prstClr val="black"/>
                </a:solidFill>
              </a:rPr>
              <a:t>Confidentiality </a:t>
            </a:r>
            <a:endParaRPr lang="en-GB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75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004" y="80629"/>
            <a:ext cx="8041440" cy="612068"/>
          </a:xfrm>
          <a:solidFill>
            <a:schemeClr val="accent6">
              <a:lumMod val="40000"/>
              <a:lumOff val="60000"/>
            </a:schemeClr>
          </a:solidFill>
          <a:ln w="31750">
            <a:solidFill>
              <a:schemeClr val="tx1"/>
            </a:solidFill>
          </a:ln>
        </p:spPr>
        <p:txBody>
          <a:bodyPr/>
          <a:lstStyle/>
          <a:p>
            <a:r>
              <a:rPr lang="en-GB" dirty="0" smtClean="0"/>
              <a:t>Are ethics morals?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96752"/>
            <a:ext cx="6264696" cy="3951337"/>
          </a:xfrm>
          <a:solidFill>
            <a:schemeClr val="accent6">
              <a:lumMod val="20000"/>
              <a:lumOff val="80000"/>
              <a:alpha val="51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GB" b="1" dirty="0"/>
              <a:t>“Morals” </a:t>
            </a:r>
            <a:r>
              <a:rPr lang="en-GB" dirty="0" smtClean="0"/>
              <a:t>-  What </a:t>
            </a:r>
            <a:r>
              <a:rPr lang="en-GB" dirty="0"/>
              <a:t>is right or acceptable in terms of </a:t>
            </a:r>
            <a:r>
              <a:rPr lang="en-GB" dirty="0" smtClean="0"/>
              <a:t>behaviour.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/>
              <a:t>“Ethics</a:t>
            </a:r>
            <a:r>
              <a:rPr lang="en-GB" b="1" dirty="0" smtClean="0"/>
              <a:t>” </a:t>
            </a:r>
            <a:r>
              <a:rPr lang="en-GB" dirty="0" smtClean="0"/>
              <a:t>- A </a:t>
            </a:r>
            <a:r>
              <a:rPr lang="en-GB" dirty="0"/>
              <a:t>set of moral principles used by </a:t>
            </a:r>
            <a:r>
              <a:rPr lang="en-GB" dirty="0" smtClean="0"/>
              <a:t>professionals e.g. psychologists, doctors, lawyers. Issues </a:t>
            </a:r>
            <a:r>
              <a:rPr lang="en-GB" dirty="0"/>
              <a:t>arise when there is conflict between participant’s rights and researcher’s </a:t>
            </a:r>
            <a:r>
              <a:rPr lang="en-GB" dirty="0" smtClean="0"/>
              <a:t>needs.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-18078" y="5623581"/>
            <a:ext cx="9155296" cy="923330"/>
          </a:xfrm>
          <a:prstGeom prst="rect">
            <a:avLst/>
          </a:prstGeom>
          <a:solidFill>
            <a:srgbClr val="FF6600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i="1" u="sng" kern="0" dirty="0">
                <a:solidFill>
                  <a:prstClr val="black"/>
                </a:solidFill>
                <a:latin typeface="Comic Sans MS"/>
              </a:rPr>
              <a:t>Learning objectives: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 smtClean="0">
                <a:solidFill>
                  <a:prstClr val="black"/>
                </a:solidFill>
                <a:latin typeface="Comic Sans MS"/>
              </a:rPr>
              <a:t>To KNOW and be able to APPLY the BPS code of ethics.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 smtClean="0">
                <a:solidFill>
                  <a:prstClr val="black"/>
                </a:solidFill>
                <a:latin typeface="Comic Sans MS"/>
              </a:rPr>
              <a:t>To UNDERSTAND the issues surrounding socially sensitive, and animal research.</a:t>
            </a:r>
            <a:endParaRPr lang="en-GB" kern="0" dirty="0">
              <a:solidFill>
                <a:prstClr val="black"/>
              </a:solidFill>
              <a:latin typeface="Comic Sans MS"/>
            </a:endParaRPr>
          </a:p>
        </p:txBody>
      </p:sp>
      <p:sp>
        <p:nvSpPr>
          <p:cNvPr id="6" name="TextBox 5"/>
          <p:cNvSpPr txBox="1"/>
          <p:nvPr/>
        </p:nvSpPr>
        <p:spPr>
          <a:xfrm rot="193262">
            <a:off x="6536029" y="2851834"/>
            <a:ext cx="2287290" cy="101566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Usually used in a work-related context </a:t>
            </a:r>
          </a:p>
        </p:txBody>
      </p:sp>
      <p:sp>
        <p:nvSpPr>
          <p:cNvPr id="7" name="TextBox 6"/>
          <p:cNvSpPr txBox="1"/>
          <p:nvPr/>
        </p:nvSpPr>
        <p:spPr>
          <a:xfrm rot="187452">
            <a:off x="6584287" y="1340768"/>
            <a:ext cx="2280160" cy="70788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Usually used in a personal context </a:t>
            </a:r>
          </a:p>
        </p:txBody>
      </p:sp>
      <p:sp>
        <p:nvSpPr>
          <p:cNvPr id="5" name="Rectangle 4"/>
          <p:cNvSpPr/>
          <p:nvPr/>
        </p:nvSpPr>
        <p:spPr>
          <a:xfrm>
            <a:off x="1187624" y="4149080"/>
            <a:ext cx="54726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 smtClean="0"/>
              <a:t>Why are ethics important in these disciplines?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3521744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6" grpId="0" animBg="1"/>
      <p:bldP spid="7" grpId="0" animBg="1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80629"/>
            <a:ext cx="8244916" cy="612068"/>
          </a:xfrm>
          <a:solidFill>
            <a:schemeClr val="accent6">
              <a:lumMod val="40000"/>
              <a:lumOff val="60000"/>
            </a:schemeClr>
          </a:solidFill>
          <a:ln w="31750">
            <a:solidFill>
              <a:schemeClr val="tx1"/>
            </a:solidFill>
          </a:ln>
        </p:spPr>
        <p:txBody>
          <a:bodyPr/>
          <a:lstStyle/>
          <a:p>
            <a:r>
              <a:rPr lang="en-GB" dirty="0" smtClean="0"/>
              <a:t>What is the BPS code of ethics?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-18078" y="5623581"/>
            <a:ext cx="9155296" cy="923330"/>
          </a:xfrm>
          <a:prstGeom prst="rect">
            <a:avLst/>
          </a:prstGeom>
          <a:solidFill>
            <a:srgbClr val="FF6600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i="1" u="sng" kern="0" dirty="0">
                <a:solidFill>
                  <a:prstClr val="black"/>
                </a:solidFill>
                <a:latin typeface="Comic Sans MS"/>
              </a:rPr>
              <a:t>Learning objectives: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 smtClean="0">
                <a:solidFill>
                  <a:prstClr val="black"/>
                </a:solidFill>
                <a:latin typeface="Comic Sans MS"/>
              </a:rPr>
              <a:t>To KNOW and be able to APPLY the BPS code of ethics.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 smtClean="0">
                <a:solidFill>
                  <a:prstClr val="black"/>
                </a:solidFill>
                <a:latin typeface="Comic Sans MS"/>
              </a:rPr>
              <a:t>To UNDERSTAND the issues surrounding socially sensitive, and animal research.</a:t>
            </a:r>
            <a:endParaRPr lang="en-GB" kern="0" dirty="0">
              <a:solidFill>
                <a:prstClr val="black"/>
              </a:solidFill>
              <a:latin typeface="Comic Sans MS"/>
            </a:endParaRPr>
          </a:p>
        </p:txBody>
      </p:sp>
      <p:sp>
        <p:nvSpPr>
          <p:cNvPr id="6" name="TextBox 5"/>
          <p:cNvSpPr txBox="1"/>
          <p:nvPr/>
        </p:nvSpPr>
        <p:spPr>
          <a:xfrm rot="193262">
            <a:off x="6567605" y="4709956"/>
            <a:ext cx="2287290" cy="132343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The BPS guidance is updated when necessary, and is not ‘fixed’.</a:t>
            </a:r>
            <a:endParaRPr lang="en-GB" sz="2000" dirty="0">
              <a:solidFill>
                <a:prstClr val="black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8" name="Rounded Rectangle 7"/>
          <p:cNvSpPr/>
          <p:nvPr/>
        </p:nvSpPr>
        <p:spPr>
          <a:xfrm rot="21356711">
            <a:off x="272642" y="957145"/>
            <a:ext cx="4010157" cy="27761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 algn="ctr">
              <a:buAutoNum type="arabicPeriod"/>
            </a:pPr>
            <a:r>
              <a:rPr lang="en-GB" sz="2400" b="1" dirty="0" smtClean="0"/>
              <a:t>Respect: 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GB" sz="2400" dirty="0" smtClean="0"/>
              <a:t>Gain </a:t>
            </a:r>
            <a:r>
              <a:rPr lang="en-GB" sz="2400" i="1" dirty="0" smtClean="0"/>
              <a:t>informed consent.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GB" sz="2400" dirty="0" smtClean="0"/>
              <a:t>Make sure participants have </a:t>
            </a:r>
            <a:r>
              <a:rPr lang="en-GB" sz="2400" i="1" dirty="0" smtClean="0"/>
              <a:t>privacy and confidentiality.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GB" sz="2400" i="1" dirty="0" smtClean="0"/>
              <a:t>Right to withdraw </a:t>
            </a:r>
            <a:r>
              <a:rPr lang="en-GB" sz="2400" dirty="0" smtClean="0"/>
              <a:t>at any time.</a:t>
            </a:r>
            <a:endParaRPr lang="en-GB" sz="2400" dirty="0"/>
          </a:p>
        </p:txBody>
      </p:sp>
      <p:sp>
        <p:nvSpPr>
          <p:cNvPr id="10" name="Rounded Rectangle 9"/>
          <p:cNvSpPr/>
          <p:nvPr/>
        </p:nvSpPr>
        <p:spPr>
          <a:xfrm rot="168828">
            <a:off x="416723" y="3812484"/>
            <a:ext cx="3920626" cy="1293964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/>
              <a:t>2. Competence: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GB" sz="2400" dirty="0" smtClean="0"/>
              <a:t>Maintain </a:t>
            </a:r>
            <a:r>
              <a:rPr lang="en-GB" sz="2400" i="1" dirty="0" smtClean="0"/>
              <a:t>high standards </a:t>
            </a:r>
            <a:r>
              <a:rPr lang="en-GB" sz="2400" dirty="0" smtClean="0"/>
              <a:t>in research</a:t>
            </a:r>
          </a:p>
        </p:txBody>
      </p:sp>
      <p:sp>
        <p:nvSpPr>
          <p:cNvPr id="11" name="Rounded Rectangle 10"/>
          <p:cNvSpPr/>
          <p:nvPr/>
        </p:nvSpPr>
        <p:spPr>
          <a:xfrm rot="168828">
            <a:off x="4345157" y="930245"/>
            <a:ext cx="4594837" cy="2281006"/>
          </a:xfrm>
          <a:prstGeom prst="roundRect">
            <a:avLst/>
          </a:prstGeom>
          <a:solidFill>
            <a:srgbClr val="72AF2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/>
              <a:t>3. Responsibility: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GB" sz="2400" dirty="0" smtClean="0"/>
              <a:t>Participants must be protected from </a:t>
            </a:r>
            <a:r>
              <a:rPr lang="en-GB" sz="2400" i="1" dirty="0" smtClean="0"/>
              <a:t>psychological and physical </a:t>
            </a:r>
            <a:r>
              <a:rPr lang="en-GB" sz="2400" dirty="0" smtClean="0"/>
              <a:t>harm.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GB" sz="2400" dirty="0" smtClean="0"/>
              <a:t>Participants must be </a:t>
            </a:r>
            <a:r>
              <a:rPr lang="en-GB" sz="2400" i="1" dirty="0" smtClean="0"/>
              <a:t>debriefed.</a:t>
            </a:r>
          </a:p>
        </p:txBody>
      </p:sp>
      <p:sp>
        <p:nvSpPr>
          <p:cNvPr id="12" name="Rounded Rectangle 11"/>
          <p:cNvSpPr/>
          <p:nvPr/>
        </p:nvSpPr>
        <p:spPr>
          <a:xfrm rot="21252218">
            <a:off x="4121027" y="3291534"/>
            <a:ext cx="4794025" cy="1293964"/>
          </a:xfrm>
          <a:prstGeom prst="roundRect">
            <a:avLst/>
          </a:prstGeom>
          <a:solidFill>
            <a:srgbClr val="D2A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/>
              <a:t>4. Integrity: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GB" sz="2400" dirty="0" smtClean="0"/>
              <a:t>Bring instances of misconduct to the attention of BPS.</a:t>
            </a:r>
          </a:p>
        </p:txBody>
      </p:sp>
    </p:spTree>
    <p:extLst>
      <p:ext uri="{BB962C8B-B14F-4D97-AF65-F5344CB8AC3E}">
        <p14:creationId xmlns:p14="http://schemas.microsoft.com/office/powerpoint/2010/main" val="614093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086" y="116632"/>
            <a:ext cx="8712968" cy="612068"/>
          </a:xfrm>
          <a:solidFill>
            <a:schemeClr val="accent6">
              <a:lumMod val="40000"/>
              <a:lumOff val="60000"/>
            </a:schemeClr>
          </a:solidFill>
          <a:ln w="31750">
            <a:solidFill>
              <a:schemeClr val="tx1"/>
            </a:solidFill>
          </a:ln>
        </p:spPr>
        <p:txBody>
          <a:bodyPr/>
          <a:lstStyle/>
          <a:p>
            <a:r>
              <a:rPr lang="en-GB" sz="4000" dirty="0" smtClean="0"/>
              <a:t>What is socially sensitive research?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908720"/>
            <a:ext cx="8784976" cy="3951337"/>
          </a:xfrm>
          <a:solidFill>
            <a:schemeClr val="accent6">
              <a:lumMod val="20000"/>
              <a:lumOff val="80000"/>
              <a:alpha val="51000"/>
            </a:schemeClr>
          </a:solidFill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dirty="0" smtClean="0"/>
              <a:t>Refers </a:t>
            </a:r>
            <a:r>
              <a:rPr lang="en-GB" dirty="0"/>
              <a:t>to any psychological research that has </a:t>
            </a:r>
            <a:r>
              <a:rPr lang="en-GB" b="1" dirty="0" smtClean="0"/>
              <a:t>ethical implications </a:t>
            </a:r>
            <a:r>
              <a:rPr lang="en-GB" dirty="0"/>
              <a:t>that go beyond the research situation and affect people or groups in the </a:t>
            </a:r>
            <a:r>
              <a:rPr lang="en-GB" dirty="0" smtClean="0"/>
              <a:t>wider society</a:t>
            </a:r>
            <a:r>
              <a:rPr lang="en-GB" dirty="0"/>
              <a:t>. People or groups potentially affected by SSR include:</a:t>
            </a:r>
          </a:p>
          <a:p>
            <a:pPr marL="0" indent="0">
              <a:buNone/>
            </a:pPr>
            <a:r>
              <a:rPr lang="en-GB" dirty="0"/>
              <a:t>·  </a:t>
            </a:r>
            <a:r>
              <a:rPr lang="en-GB" dirty="0" err="1" smtClean="0"/>
              <a:t>Ppts</a:t>
            </a:r>
            <a:r>
              <a:rPr lang="en-GB" dirty="0" smtClean="0"/>
              <a:t> families </a:t>
            </a:r>
            <a:r>
              <a:rPr lang="en-GB" dirty="0"/>
              <a:t>or other people who are close to </a:t>
            </a:r>
            <a:r>
              <a:rPr lang="en-GB" dirty="0" smtClean="0"/>
              <a:t>them.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·  Subgroups or cultures within society e.g. ethnic minorities, sexual subcultures etc</a:t>
            </a:r>
            <a:r>
              <a:rPr lang="en-GB" dirty="0" smtClean="0"/>
              <a:t>.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Very few researchers deliberately carry out studies intended to have a negative impact on people. However, </a:t>
            </a:r>
            <a:r>
              <a:rPr lang="en-GB" dirty="0" smtClean="0"/>
              <a:t>they sometimes </a:t>
            </a:r>
            <a:r>
              <a:rPr lang="en-GB" i="1" dirty="0"/>
              <a:t>overlook the negative impact </a:t>
            </a:r>
            <a:r>
              <a:rPr lang="en-GB" dirty="0"/>
              <a:t>their research might have.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18078" y="5623581"/>
            <a:ext cx="9155296" cy="923330"/>
          </a:xfrm>
          <a:prstGeom prst="rect">
            <a:avLst/>
          </a:prstGeom>
          <a:solidFill>
            <a:srgbClr val="FF6600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i="1" u="sng" kern="0" dirty="0">
                <a:solidFill>
                  <a:prstClr val="black"/>
                </a:solidFill>
                <a:latin typeface="Comic Sans MS"/>
              </a:rPr>
              <a:t>Learning objectives: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 smtClean="0">
                <a:solidFill>
                  <a:prstClr val="black"/>
                </a:solidFill>
                <a:latin typeface="Comic Sans MS"/>
              </a:rPr>
              <a:t>To KNOW and be able to APPLY the BPS code of ethics.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 smtClean="0">
                <a:solidFill>
                  <a:prstClr val="black"/>
                </a:solidFill>
                <a:latin typeface="Comic Sans MS"/>
              </a:rPr>
              <a:t>To UNDERSTAND the issues surrounding socially sensitive, and animal research.</a:t>
            </a:r>
            <a:endParaRPr lang="en-GB" kern="0" dirty="0">
              <a:solidFill>
                <a:prstClr val="black"/>
              </a:solidFill>
              <a:latin typeface="Comic Sans M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343734"/>
            <a:ext cx="2232248" cy="17539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0617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086" y="116632"/>
            <a:ext cx="8712968" cy="612068"/>
          </a:xfrm>
          <a:solidFill>
            <a:schemeClr val="accent6">
              <a:lumMod val="40000"/>
              <a:lumOff val="60000"/>
            </a:schemeClr>
          </a:solidFill>
          <a:ln w="31750">
            <a:solidFill>
              <a:schemeClr val="tx1"/>
            </a:solidFill>
          </a:ln>
        </p:spPr>
        <p:txBody>
          <a:bodyPr/>
          <a:lstStyle/>
          <a:p>
            <a:r>
              <a:rPr lang="en-GB" sz="4000" dirty="0" smtClean="0"/>
              <a:t>What is socially sensitive research?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96752"/>
            <a:ext cx="8496944" cy="3951337"/>
          </a:xfrm>
          <a:solidFill>
            <a:schemeClr val="accent6">
              <a:lumMod val="20000"/>
              <a:lumOff val="80000"/>
              <a:alpha val="51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i="1" dirty="0" smtClean="0"/>
              <a:t>In pairs, come up with potential </a:t>
            </a:r>
            <a:r>
              <a:rPr lang="en-GB" i="1" dirty="0"/>
              <a:t>implications of </a:t>
            </a:r>
            <a:r>
              <a:rPr lang="en-GB" i="1" dirty="0" smtClean="0"/>
              <a:t>the following examples.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In your discussion you should consider the following questions:</a:t>
            </a:r>
          </a:p>
          <a:p>
            <a:pPr marL="0" indent="0">
              <a:buNone/>
            </a:pPr>
            <a:r>
              <a:rPr lang="en-GB" dirty="0"/>
              <a:t>·  Who is put at risk by this research, and in what ways?</a:t>
            </a:r>
          </a:p>
          <a:p>
            <a:pPr marL="0" indent="0">
              <a:buNone/>
            </a:pPr>
            <a:r>
              <a:rPr lang="en-GB" dirty="0"/>
              <a:t>·  What are the potential benefits of this research for society or people and groups within it?</a:t>
            </a:r>
          </a:p>
          <a:p>
            <a:pPr marL="0" indent="0">
              <a:buNone/>
            </a:pPr>
            <a:r>
              <a:rPr lang="en-GB" dirty="0"/>
              <a:t>·  Do you think the research was justified, or should it have been disallowed?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18078" y="5623581"/>
            <a:ext cx="9155296" cy="923330"/>
          </a:xfrm>
          <a:prstGeom prst="rect">
            <a:avLst/>
          </a:prstGeom>
          <a:solidFill>
            <a:srgbClr val="FF6600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i="1" u="sng" kern="0" dirty="0">
                <a:solidFill>
                  <a:prstClr val="black"/>
                </a:solidFill>
                <a:latin typeface="Comic Sans MS"/>
              </a:rPr>
              <a:t>Learning objectives: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 smtClean="0">
                <a:solidFill>
                  <a:prstClr val="black"/>
                </a:solidFill>
                <a:latin typeface="Comic Sans MS"/>
              </a:rPr>
              <a:t>To KNOW and be able to APPLY the BPS code of ethics.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 smtClean="0">
                <a:solidFill>
                  <a:prstClr val="black"/>
                </a:solidFill>
                <a:latin typeface="Comic Sans MS"/>
              </a:rPr>
              <a:t>To UNDERSTAND the issues surrounding socially sensitive, and animal research.</a:t>
            </a:r>
            <a:endParaRPr lang="en-GB" kern="0" dirty="0">
              <a:solidFill>
                <a:prstClr val="black"/>
              </a:solidFill>
              <a:latin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759448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086" y="116632"/>
            <a:ext cx="8712968" cy="612068"/>
          </a:xfrm>
          <a:solidFill>
            <a:schemeClr val="accent6">
              <a:lumMod val="40000"/>
              <a:lumOff val="60000"/>
            </a:schemeClr>
          </a:solidFill>
          <a:ln w="31750">
            <a:solidFill>
              <a:schemeClr val="tx1"/>
            </a:solidFill>
          </a:ln>
        </p:spPr>
        <p:txBody>
          <a:bodyPr/>
          <a:lstStyle/>
          <a:p>
            <a:r>
              <a:rPr lang="en-GB" sz="4000" dirty="0" smtClean="0"/>
              <a:t>Example 1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96752"/>
            <a:ext cx="8496944" cy="3951337"/>
          </a:xfrm>
          <a:solidFill>
            <a:schemeClr val="accent6">
              <a:lumMod val="20000"/>
              <a:lumOff val="80000"/>
              <a:alpha val="51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b="1" dirty="0" err="1"/>
              <a:t>Raine</a:t>
            </a:r>
            <a:r>
              <a:rPr lang="en-GB" sz="2800" b="1" dirty="0"/>
              <a:t> (1996) </a:t>
            </a:r>
            <a:r>
              <a:rPr lang="en-GB" sz="2800" dirty="0"/>
              <a:t>carried out brain scans of violent criminals. He found that they tended to have subtle </a:t>
            </a:r>
            <a:r>
              <a:rPr lang="en-GB" sz="2800" dirty="0" smtClean="0"/>
              <a:t>damage to </a:t>
            </a:r>
            <a:r>
              <a:rPr lang="en-GB" sz="2800" dirty="0"/>
              <a:t>areas of the brain associated with impulse control. He suggested that this type of brain damage is </a:t>
            </a:r>
            <a:r>
              <a:rPr lang="en-GB" sz="2800" dirty="0" smtClean="0"/>
              <a:t>a marker </a:t>
            </a:r>
            <a:r>
              <a:rPr lang="en-GB" sz="2800" dirty="0"/>
              <a:t>for violent criminality and that a great deal of misery (not to mention money) could be saved if, </a:t>
            </a:r>
            <a:r>
              <a:rPr lang="en-GB" sz="2800" dirty="0" smtClean="0"/>
              <a:t>early in </a:t>
            </a:r>
            <a:r>
              <a:rPr lang="en-GB" sz="2800" dirty="0"/>
              <a:t>life children were screened for these markers and ‘something done about it’.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18078" y="5623581"/>
            <a:ext cx="9155296" cy="923330"/>
          </a:xfrm>
          <a:prstGeom prst="rect">
            <a:avLst/>
          </a:prstGeom>
          <a:solidFill>
            <a:srgbClr val="FF6600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i="1" u="sng" kern="0" dirty="0">
                <a:solidFill>
                  <a:prstClr val="black"/>
                </a:solidFill>
                <a:latin typeface="Comic Sans MS"/>
              </a:rPr>
              <a:t>Learning objectives: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 smtClean="0">
                <a:solidFill>
                  <a:prstClr val="black"/>
                </a:solidFill>
                <a:latin typeface="Comic Sans MS"/>
              </a:rPr>
              <a:t>To KNOW and be able to APPLY the BPS code of ethics.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 smtClean="0">
                <a:solidFill>
                  <a:prstClr val="black"/>
                </a:solidFill>
                <a:latin typeface="Comic Sans MS"/>
              </a:rPr>
              <a:t>To UNDERSTAND the issues surrounding socially sensitive, and animal research.</a:t>
            </a:r>
            <a:endParaRPr lang="en-GB" kern="0" dirty="0">
              <a:solidFill>
                <a:prstClr val="black"/>
              </a:solidFill>
              <a:latin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4213458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086" y="116632"/>
            <a:ext cx="8712968" cy="612068"/>
          </a:xfrm>
          <a:solidFill>
            <a:schemeClr val="accent6">
              <a:lumMod val="40000"/>
              <a:lumOff val="60000"/>
            </a:schemeClr>
          </a:solidFill>
          <a:ln w="31750">
            <a:solidFill>
              <a:schemeClr val="tx1"/>
            </a:solidFill>
          </a:ln>
        </p:spPr>
        <p:txBody>
          <a:bodyPr/>
          <a:lstStyle/>
          <a:p>
            <a:r>
              <a:rPr lang="en-GB" sz="4000" dirty="0" smtClean="0"/>
              <a:t>Example 2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96752"/>
            <a:ext cx="8496944" cy="3951337"/>
          </a:xfrm>
          <a:solidFill>
            <a:schemeClr val="accent6">
              <a:lumMod val="20000"/>
              <a:lumOff val="80000"/>
              <a:alpha val="51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800" b="1" dirty="0"/>
              <a:t>Humphreys (1970) </a:t>
            </a:r>
            <a:r>
              <a:rPr lang="en-GB" sz="2800" dirty="0"/>
              <a:t>carried out research into the practices and social interactions of gay men meeting up </a:t>
            </a:r>
            <a:r>
              <a:rPr lang="en-GB" sz="2800" dirty="0" smtClean="0"/>
              <a:t>in a </a:t>
            </a:r>
            <a:r>
              <a:rPr lang="en-GB" sz="2800" dirty="0"/>
              <a:t>public toilet for sex. He posed as a gay man and met with and talked to his participants. To find out </a:t>
            </a:r>
            <a:r>
              <a:rPr lang="en-GB" sz="2800" dirty="0" smtClean="0"/>
              <a:t>more about </a:t>
            </a:r>
            <a:r>
              <a:rPr lang="en-GB" sz="2800" dirty="0"/>
              <a:t>his participants’ backgrounds, he took their car number plates and used a contact in the police to </a:t>
            </a:r>
            <a:r>
              <a:rPr lang="en-GB" sz="2800" dirty="0" smtClean="0"/>
              <a:t>find out </a:t>
            </a:r>
            <a:r>
              <a:rPr lang="en-GB" sz="2800" dirty="0"/>
              <a:t>where they lived. Humphreys concluded that most of the stereotypes about gay men were untrue </a:t>
            </a:r>
            <a:r>
              <a:rPr lang="en-GB" sz="2800" dirty="0" smtClean="0"/>
              <a:t>and that </a:t>
            </a:r>
            <a:r>
              <a:rPr lang="en-GB" sz="2800" dirty="0"/>
              <a:t>their public sexual practices were not harmful to anyone.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18078" y="5623581"/>
            <a:ext cx="9155296" cy="923330"/>
          </a:xfrm>
          <a:prstGeom prst="rect">
            <a:avLst/>
          </a:prstGeom>
          <a:solidFill>
            <a:srgbClr val="FF6600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i="1" u="sng" kern="0" dirty="0">
                <a:solidFill>
                  <a:prstClr val="black"/>
                </a:solidFill>
                <a:latin typeface="Comic Sans MS"/>
              </a:rPr>
              <a:t>Learning objectives: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 smtClean="0">
                <a:solidFill>
                  <a:prstClr val="black"/>
                </a:solidFill>
                <a:latin typeface="Comic Sans MS"/>
              </a:rPr>
              <a:t>To KNOW and be able to APPLY the BPS code of ethics.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 smtClean="0">
                <a:solidFill>
                  <a:prstClr val="black"/>
                </a:solidFill>
                <a:latin typeface="Comic Sans MS"/>
              </a:rPr>
              <a:t>To UNDERSTAND the issues surrounding socially sensitive, and animal research.</a:t>
            </a:r>
            <a:endParaRPr lang="en-GB" kern="0" dirty="0">
              <a:solidFill>
                <a:prstClr val="black"/>
              </a:solidFill>
              <a:latin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47385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004" y="80629"/>
            <a:ext cx="8041440" cy="612068"/>
          </a:xfrm>
          <a:solidFill>
            <a:schemeClr val="accent6">
              <a:lumMod val="40000"/>
              <a:lumOff val="60000"/>
            </a:schemeClr>
          </a:solidFill>
          <a:ln w="31750">
            <a:solidFill>
              <a:schemeClr val="tx1"/>
            </a:solidFill>
          </a:ln>
        </p:spPr>
        <p:txBody>
          <a:bodyPr/>
          <a:lstStyle/>
          <a:p>
            <a:r>
              <a:rPr lang="en-GB" dirty="0" smtClean="0"/>
              <a:t>Activity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836712"/>
            <a:ext cx="8640960" cy="4311377"/>
          </a:xfrm>
          <a:solidFill>
            <a:schemeClr val="accent6">
              <a:lumMod val="20000"/>
              <a:lumOff val="80000"/>
              <a:alpha val="51000"/>
            </a:schemeClr>
          </a:solidFill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 smtClean="0"/>
              <a:t>1. For each of the BPS code of ethics, add to the mind map: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 smtClean="0"/>
              <a:t> What it is and why it is an ethical code?</a:t>
            </a:r>
          </a:p>
          <a:p>
            <a:r>
              <a:rPr lang="en-GB" dirty="0"/>
              <a:t> </a:t>
            </a:r>
            <a:r>
              <a:rPr lang="en-GB" dirty="0" smtClean="0"/>
              <a:t>Does it work? Are there any advantages and disadvantages of each code?</a:t>
            </a:r>
          </a:p>
          <a:p>
            <a:endParaRPr lang="en-GB" dirty="0"/>
          </a:p>
          <a:p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2. In a different colour, draw lines between the mind map bubbles representing links. </a:t>
            </a:r>
            <a:r>
              <a:rPr lang="en-GB" dirty="0"/>
              <a:t>E.g. Removing </a:t>
            </a:r>
            <a:r>
              <a:rPr lang="en-GB" dirty="0" smtClean="0"/>
              <a:t>informed consent </a:t>
            </a:r>
            <a:r>
              <a:rPr lang="en-GB" dirty="0"/>
              <a:t>is what causes deception, giving it might decrease effectiveness of </a:t>
            </a:r>
            <a:r>
              <a:rPr lang="en-GB" dirty="0" smtClean="0"/>
              <a:t>investigation.  Make sure to justify your links.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Use the information you have been given to help.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-18078" y="5623581"/>
            <a:ext cx="9155296" cy="923330"/>
          </a:xfrm>
          <a:prstGeom prst="rect">
            <a:avLst/>
          </a:prstGeom>
          <a:solidFill>
            <a:srgbClr val="FF6600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i="1" u="sng" kern="0" dirty="0">
                <a:solidFill>
                  <a:prstClr val="black"/>
                </a:solidFill>
                <a:latin typeface="Comic Sans MS"/>
              </a:rPr>
              <a:t>Learning objectives: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 smtClean="0">
                <a:solidFill>
                  <a:prstClr val="black"/>
                </a:solidFill>
                <a:latin typeface="Comic Sans MS"/>
              </a:rPr>
              <a:t>To KNOW and be able to APPLY the BPS code of ethics.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 smtClean="0">
                <a:solidFill>
                  <a:prstClr val="black"/>
                </a:solidFill>
                <a:latin typeface="Comic Sans MS"/>
              </a:rPr>
              <a:t>To UNDERSTAND the issues surrounding socially sensitive, and animal research.</a:t>
            </a:r>
            <a:endParaRPr lang="en-GB" kern="0" dirty="0">
              <a:solidFill>
                <a:prstClr val="black"/>
              </a:solidFill>
              <a:latin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128172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086" y="116632"/>
            <a:ext cx="8712968" cy="612068"/>
          </a:xfrm>
          <a:solidFill>
            <a:schemeClr val="accent6">
              <a:lumMod val="40000"/>
              <a:lumOff val="60000"/>
            </a:schemeClr>
          </a:solidFill>
          <a:ln w="31750">
            <a:solidFill>
              <a:schemeClr val="tx1"/>
            </a:solidFill>
          </a:ln>
        </p:spPr>
        <p:txBody>
          <a:bodyPr/>
          <a:lstStyle/>
          <a:p>
            <a:r>
              <a:rPr lang="en-GB" sz="3200" b="1" dirty="0" smtClean="0"/>
              <a:t>Home Learning </a:t>
            </a:r>
            <a:r>
              <a:rPr lang="en-GB" sz="4000" dirty="0" smtClean="0"/>
              <a:t>- </a:t>
            </a:r>
            <a:r>
              <a:rPr lang="en-GB" sz="2800" dirty="0" smtClean="0"/>
              <a:t>What about ethics with animals?</a:t>
            </a:r>
            <a:endParaRPr lang="en-GB" sz="2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2421">
            <a:off x="5631969" y="919758"/>
            <a:ext cx="3050135" cy="20241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00826">
            <a:off x="5234816" y="2645622"/>
            <a:ext cx="2127800" cy="28643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1612" y="914601"/>
            <a:ext cx="489654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Use the information and textbook to write a reasoned, opinionated article on animal research in psychology. Answer the following in your article:</a:t>
            </a:r>
          </a:p>
          <a:p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Why are animals used in psychological research?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What problems both ethically and with regards to validity come from animal research?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Do you think it should be allowed? Why?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What can researchers do to minimise the impacts on animals?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r>
              <a:rPr lang="en-GB" sz="2000" dirty="0" smtClean="0"/>
              <a:t>Use page 283 in the textbook.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5733256"/>
            <a:ext cx="9155296" cy="923330"/>
          </a:xfrm>
          <a:prstGeom prst="rect">
            <a:avLst/>
          </a:prstGeom>
          <a:solidFill>
            <a:srgbClr val="FF6600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i="1" u="sng" kern="0" dirty="0">
                <a:solidFill>
                  <a:prstClr val="black"/>
                </a:solidFill>
                <a:latin typeface="Comic Sans MS"/>
              </a:rPr>
              <a:t>Learning objectives: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 smtClean="0">
                <a:solidFill>
                  <a:prstClr val="black"/>
                </a:solidFill>
                <a:latin typeface="Comic Sans MS"/>
              </a:rPr>
              <a:t>To KNOW and be able to APPLY the BPS code of ethics.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 smtClean="0">
                <a:solidFill>
                  <a:prstClr val="black"/>
                </a:solidFill>
                <a:latin typeface="Comic Sans MS"/>
              </a:rPr>
              <a:t>To UNDERSTAND the issues surrounding socially sensitive, and animal research.</a:t>
            </a:r>
            <a:endParaRPr lang="en-GB" kern="0" dirty="0">
              <a:solidFill>
                <a:prstClr val="black"/>
              </a:solidFill>
              <a:latin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688719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972</Words>
  <Application>Microsoft Office PowerPoint</Application>
  <PresentationFormat>On-screen Show (4:3)</PresentationFormat>
  <Paragraphs>90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Sketchbook</vt:lpstr>
      <vt:lpstr>What potential ethical issues do we need to consider in research?</vt:lpstr>
      <vt:lpstr>Are ethics morals?</vt:lpstr>
      <vt:lpstr>What is the BPS code of ethics?</vt:lpstr>
      <vt:lpstr>What is socially sensitive research?</vt:lpstr>
      <vt:lpstr>What is socially sensitive research?</vt:lpstr>
      <vt:lpstr>Example 1</vt:lpstr>
      <vt:lpstr>Example 2</vt:lpstr>
      <vt:lpstr>Activity</vt:lpstr>
      <vt:lpstr>Home Learning - What about ethics with animals?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Kirsty</dc:creator>
  <cp:lastModifiedBy>Kirsty</cp:lastModifiedBy>
  <cp:revision>21</cp:revision>
  <dcterms:created xsi:type="dcterms:W3CDTF">2014-10-23T14:30:34Z</dcterms:created>
  <dcterms:modified xsi:type="dcterms:W3CDTF">2016-01-04T14:38:38Z</dcterms:modified>
</cp:coreProperties>
</file>