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7"/>
  </p:notesMasterIdLst>
  <p:sldIdLst>
    <p:sldId id="274" r:id="rId2"/>
    <p:sldId id="263" r:id="rId3"/>
    <p:sldId id="275" r:id="rId4"/>
    <p:sldId id="272" r:id="rId5"/>
    <p:sldId id="27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0099FF"/>
    <a:srgbClr val="FFF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71" autoAdjust="0"/>
  </p:normalViewPr>
  <p:slideViewPr>
    <p:cSldViewPr>
      <p:cViewPr varScale="1">
        <p:scale>
          <a:sx n="66" d="100"/>
          <a:sy n="66" d="100"/>
        </p:scale>
        <p:origin x="-57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556F9-9C56-4814-A175-C58818775FDC}" type="datetimeFigureOut">
              <a:rPr lang="en-GB" smtClean="0"/>
              <a:t>28/09/2015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BDD51-A135-4862-BF95-86FDE4049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451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Conqueror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BDD51-A135-4862-BF95-86FDE4049B5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157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E00F-6CBC-46A7-BC6C-56027DBE3903}" type="datetimeFigureOut">
              <a:rPr lang="en-GB" smtClean="0"/>
              <a:t>28/09/2015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E3A1-AB24-457E-A31D-EC35DEA0635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E00F-6CBC-46A7-BC6C-56027DBE3903}" type="datetimeFigureOut">
              <a:rPr lang="en-GB" smtClean="0"/>
              <a:t>28/09/2015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E3A1-AB24-457E-A31D-EC35DEA0635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E00F-6CBC-46A7-BC6C-56027DBE3903}" type="datetimeFigureOut">
              <a:rPr lang="en-GB" smtClean="0"/>
              <a:t>28/09/2015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E3A1-AB24-457E-A31D-EC35DEA0635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E00F-6CBC-46A7-BC6C-56027DBE3903}" type="datetimeFigureOut">
              <a:rPr lang="en-GB" smtClean="0"/>
              <a:t>28/09/2015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E3A1-AB24-457E-A31D-EC35DEA0635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E00F-6CBC-46A7-BC6C-56027DBE3903}" type="datetimeFigureOut">
              <a:rPr lang="en-GB" smtClean="0"/>
              <a:t>28/09/2015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E3A1-AB24-457E-A31D-EC35DEA0635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E00F-6CBC-46A7-BC6C-56027DBE3903}" type="datetimeFigureOut">
              <a:rPr lang="en-GB" smtClean="0"/>
              <a:t>28/09/2015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E3A1-AB24-457E-A31D-EC35DEA0635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E00F-6CBC-46A7-BC6C-56027DBE3903}" type="datetimeFigureOut">
              <a:rPr lang="en-GB" smtClean="0"/>
              <a:t>28/09/2015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E3A1-AB24-457E-A31D-EC35DEA06356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E00F-6CBC-46A7-BC6C-56027DBE3903}" type="datetimeFigureOut">
              <a:rPr lang="en-GB" smtClean="0"/>
              <a:t>28/09/2015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E3A1-AB24-457E-A31D-EC35DEA0635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E00F-6CBC-46A7-BC6C-56027DBE3903}" type="datetimeFigureOut">
              <a:rPr lang="en-GB" smtClean="0"/>
              <a:t>28/09/2015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E3A1-AB24-457E-A31D-EC35DEA0635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E00F-6CBC-46A7-BC6C-56027DBE3903}" type="datetimeFigureOut">
              <a:rPr lang="en-GB" smtClean="0"/>
              <a:t>28/09/2015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E3A1-AB24-457E-A31D-EC35DEA0635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E00F-6CBC-46A7-BC6C-56027DBE3903}" type="datetimeFigureOut">
              <a:rPr lang="en-GB" smtClean="0"/>
              <a:t>28/09/2015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E3A1-AB24-457E-A31D-EC35DEA0635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FBEE00F-6CBC-46A7-BC6C-56027DBE3903}" type="datetimeFigureOut">
              <a:rPr lang="en-GB" smtClean="0"/>
              <a:t>28/09/2015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19B3E3A1-AB24-457E-A31D-EC35DEA0635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 King Is Dead... scene 1 - Bayeux Tapestry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06" r="13380"/>
          <a:stretch/>
        </p:blipFill>
        <p:spPr bwMode="auto">
          <a:xfrm>
            <a:off x="2987824" y="4581128"/>
            <a:ext cx="2984094" cy="2201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...Long Live The King scene 1 - Bayeux Tapestry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87"/>
          <a:stretch/>
        </p:blipFill>
        <p:spPr bwMode="auto">
          <a:xfrm>
            <a:off x="937127" y="169092"/>
            <a:ext cx="2338729" cy="2294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Planning The Invasion scene 2 - Bayeux Tapestry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3" t="13068" r="41568"/>
          <a:stretch/>
        </p:blipFill>
        <p:spPr bwMode="auto">
          <a:xfrm>
            <a:off x="6228184" y="4226557"/>
            <a:ext cx="2598057" cy="2337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Beachhead scene 1 - Bayeux Tapestry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6" t="9060" r="17461" b="24138"/>
          <a:stretch/>
        </p:blipFill>
        <p:spPr bwMode="auto">
          <a:xfrm>
            <a:off x="107504" y="2622825"/>
            <a:ext cx="4412344" cy="1814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The Battle Of Hastings scene 2 - Bayeux Tapestry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6" t="11939" r="29207" b="26485"/>
          <a:stretch/>
        </p:blipFill>
        <p:spPr bwMode="auto">
          <a:xfrm>
            <a:off x="4479871" y="304040"/>
            <a:ext cx="3862462" cy="191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The Battle Of Hastings scene 6 - Bayeux Tapestry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71" r="6190" b="24779"/>
          <a:stretch/>
        </p:blipFill>
        <p:spPr bwMode="auto">
          <a:xfrm>
            <a:off x="107504" y="4591510"/>
            <a:ext cx="2598058" cy="2276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The Battle Of Hastings scene 7 - Bayeux Tapestry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9" t="14224" r="13303" b="27204"/>
          <a:stretch/>
        </p:blipFill>
        <p:spPr bwMode="auto">
          <a:xfrm>
            <a:off x="4683539" y="2463693"/>
            <a:ext cx="4136933" cy="16133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732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 King Is Dead... scene 1 - Bayeux Tapestry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06" r="13380"/>
          <a:stretch/>
        </p:blipFill>
        <p:spPr bwMode="auto">
          <a:xfrm>
            <a:off x="2987824" y="4581128"/>
            <a:ext cx="2984094" cy="220140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val 3"/>
          <p:cNvSpPr/>
          <p:nvPr/>
        </p:nvSpPr>
        <p:spPr>
          <a:xfrm>
            <a:off x="5139049" y="5874568"/>
            <a:ext cx="823854" cy="68923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 smtClean="0"/>
              <a:t>1</a:t>
            </a:r>
            <a:endParaRPr lang="en-GB" sz="3600" b="1" dirty="0"/>
          </a:p>
        </p:txBody>
      </p:sp>
      <p:pic>
        <p:nvPicPr>
          <p:cNvPr id="5" name="Picture 4" descr="...Long Live The King scene 1 - Bayeux Tapestry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87"/>
          <a:stretch/>
        </p:blipFill>
        <p:spPr bwMode="auto">
          <a:xfrm>
            <a:off x="937127" y="169092"/>
            <a:ext cx="2338729" cy="22946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val 5"/>
          <p:cNvSpPr/>
          <p:nvPr/>
        </p:nvSpPr>
        <p:spPr>
          <a:xfrm>
            <a:off x="2452002" y="204682"/>
            <a:ext cx="823854" cy="68923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2</a:t>
            </a:r>
            <a:endParaRPr lang="en-GB" sz="3600" b="1" dirty="0"/>
          </a:p>
        </p:txBody>
      </p:sp>
      <p:pic>
        <p:nvPicPr>
          <p:cNvPr id="7" name="Picture 6" descr="Planning The Invasion scene 2 - Bayeux Tapestry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3" t="13068" r="41568"/>
          <a:stretch/>
        </p:blipFill>
        <p:spPr bwMode="auto">
          <a:xfrm>
            <a:off x="6228184" y="4226557"/>
            <a:ext cx="2598057" cy="233724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val 7"/>
          <p:cNvSpPr/>
          <p:nvPr/>
        </p:nvSpPr>
        <p:spPr>
          <a:xfrm>
            <a:off x="6228184" y="4226557"/>
            <a:ext cx="823854" cy="68923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3</a:t>
            </a:r>
            <a:endParaRPr lang="en-GB" sz="3600" b="1" dirty="0"/>
          </a:p>
        </p:txBody>
      </p:sp>
      <p:pic>
        <p:nvPicPr>
          <p:cNvPr id="9" name="Picture 8" descr="Beachhead scene 1 - Bayeux Tapestry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6" t="9060" r="17461" b="24138"/>
          <a:stretch/>
        </p:blipFill>
        <p:spPr bwMode="auto">
          <a:xfrm>
            <a:off x="107504" y="2622825"/>
            <a:ext cx="4412344" cy="181428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Oval 9"/>
          <p:cNvSpPr/>
          <p:nvPr/>
        </p:nvSpPr>
        <p:spPr>
          <a:xfrm>
            <a:off x="113273" y="2622825"/>
            <a:ext cx="823854" cy="68923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4</a:t>
            </a:r>
            <a:endParaRPr lang="en-GB" sz="3600" b="1" dirty="0"/>
          </a:p>
        </p:txBody>
      </p:sp>
      <p:pic>
        <p:nvPicPr>
          <p:cNvPr id="11" name="Picture 10" descr="The Battle Of Hastings scene 2 - Bayeux Tapestry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6" t="11939" r="29207" b="26485"/>
          <a:stretch/>
        </p:blipFill>
        <p:spPr bwMode="auto">
          <a:xfrm>
            <a:off x="4479871" y="304040"/>
            <a:ext cx="3862462" cy="191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Oval 11"/>
          <p:cNvSpPr/>
          <p:nvPr/>
        </p:nvSpPr>
        <p:spPr>
          <a:xfrm>
            <a:off x="4638092" y="1486423"/>
            <a:ext cx="823854" cy="68923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 smtClean="0"/>
              <a:t>5</a:t>
            </a:r>
            <a:endParaRPr lang="en-GB" sz="3600" b="1" dirty="0"/>
          </a:p>
        </p:txBody>
      </p:sp>
      <p:pic>
        <p:nvPicPr>
          <p:cNvPr id="13" name="Picture 12" descr="The Battle Of Hastings scene 6 - Bayeux Tapestry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71" r="6190" b="24779"/>
          <a:stretch/>
        </p:blipFill>
        <p:spPr bwMode="auto">
          <a:xfrm>
            <a:off x="107504" y="4591510"/>
            <a:ext cx="2598058" cy="227687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Oval 13"/>
          <p:cNvSpPr/>
          <p:nvPr/>
        </p:nvSpPr>
        <p:spPr>
          <a:xfrm>
            <a:off x="107504" y="4705943"/>
            <a:ext cx="823854" cy="68923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 smtClean="0"/>
              <a:t>6</a:t>
            </a:r>
            <a:endParaRPr lang="en-GB" sz="3600" b="1" dirty="0"/>
          </a:p>
        </p:txBody>
      </p:sp>
      <p:pic>
        <p:nvPicPr>
          <p:cNvPr id="15" name="Picture 14" descr="The Battle Of Hastings scene 7 - Bayeux Tapestry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9" t="14224" r="13303" b="27204"/>
          <a:stretch/>
        </p:blipFill>
        <p:spPr bwMode="auto">
          <a:xfrm>
            <a:off x="4683539" y="2463693"/>
            <a:ext cx="4136933" cy="161337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Oval 15"/>
          <p:cNvSpPr/>
          <p:nvPr/>
        </p:nvSpPr>
        <p:spPr>
          <a:xfrm>
            <a:off x="7996618" y="2520280"/>
            <a:ext cx="823854" cy="68923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7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304533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12" grpId="0" animBg="1"/>
      <p:bldP spid="14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260648"/>
            <a:ext cx="871296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The Battle of Hastings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323528" y="1484784"/>
            <a:ext cx="4536504" cy="4392488"/>
          </a:xfrm>
          <a:prstGeom prst="round2DiagRect">
            <a:avLst/>
          </a:prstGeom>
          <a:solidFill>
            <a:srgbClr val="FFFF9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GB" sz="2400" b="1" dirty="0" smtClean="0">
                <a:solidFill>
                  <a:schemeClr val="tx1"/>
                </a:solidFill>
                <a:latin typeface="Century Gothic" pitchFamily="34" charset="0"/>
              </a:rPr>
              <a:t>Learning Objectives:</a:t>
            </a:r>
          </a:p>
          <a:p>
            <a:pPr algn="ctr">
              <a:spcBef>
                <a:spcPts val="600"/>
              </a:spcBef>
            </a:pPr>
            <a:endParaRPr lang="en-GB" sz="2400" b="1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 b="1" u="sng" dirty="0" smtClean="0">
                <a:solidFill>
                  <a:srgbClr val="C00000"/>
                </a:solidFill>
                <a:latin typeface="Century Gothic" pitchFamily="34" charset="0"/>
              </a:rPr>
              <a:t>Recall which contender </a:t>
            </a:r>
            <a:r>
              <a:rPr lang="en-GB" sz="2400" b="1" dirty="0" smtClean="0">
                <a:solidFill>
                  <a:schemeClr val="tx1"/>
                </a:solidFill>
                <a:latin typeface="Century Gothic" pitchFamily="34" charset="0"/>
              </a:rPr>
              <a:t>for the throne was </a:t>
            </a:r>
            <a:r>
              <a:rPr lang="en-GB" sz="2400" b="1" u="sng" dirty="0" smtClean="0">
                <a:solidFill>
                  <a:srgbClr val="C00000"/>
                </a:solidFill>
                <a:latin typeface="Century Gothic" pitchFamily="34" charset="0"/>
              </a:rPr>
              <a:t>killed</a:t>
            </a:r>
            <a:r>
              <a:rPr lang="en-GB" sz="2400" b="1" dirty="0" smtClean="0">
                <a:solidFill>
                  <a:schemeClr val="tx1"/>
                </a:solidFill>
                <a:latin typeface="Century Gothic" pitchFamily="34" charset="0"/>
              </a:rPr>
              <a:t> at the </a:t>
            </a:r>
            <a:r>
              <a:rPr lang="en-GB" sz="2400" b="1" u="sng" dirty="0" smtClean="0">
                <a:solidFill>
                  <a:srgbClr val="C00000"/>
                </a:solidFill>
                <a:latin typeface="Century Gothic" pitchFamily="34" charset="0"/>
              </a:rPr>
              <a:t>Battle of Stamford Bridge</a:t>
            </a:r>
            <a:r>
              <a:rPr lang="en-GB" sz="2400" b="1" dirty="0" smtClean="0">
                <a:solidFill>
                  <a:schemeClr val="tx1"/>
                </a:solidFill>
                <a:latin typeface="Century Gothic" pitchFamily="34" charset="0"/>
              </a:rPr>
              <a:t>.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 b="1" dirty="0" smtClean="0">
                <a:solidFill>
                  <a:schemeClr val="tx1"/>
                </a:solidFill>
                <a:latin typeface="Century Gothic" pitchFamily="34" charset="0"/>
              </a:rPr>
              <a:t>Examine the </a:t>
            </a:r>
            <a:r>
              <a:rPr lang="en-GB" sz="2400" b="1" u="sng" dirty="0" smtClean="0">
                <a:solidFill>
                  <a:srgbClr val="C00000"/>
                </a:solidFill>
                <a:latin typeface="Century Gothic" pitchFamily="34" charset="0"/>
              </a:rPr>
              <a:t>Bayeux Tapestry.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 b="1" dirty="0" smtClean="0">
                <a:solidFill>
                  <a:schemeClr val="tx1"/>
                </a:solidFill>
                <a:latin typeface="Century Gothic" pitchFamily="34" charset="0"/>
              </a:rPr>
              <a:t>Interpret the events of the </a:t>
            </a:r>
            <a:r>
              <a:rPr lang="en-GB" sz="2400" b="1" u="sng" dirty="0" smtClean="0">
                <a:solidFill>
                  <a:srgbClr val="C00000"/>
                </a:solidFill>
                <a:latin typeface="Century Gothic" pitchFamily="34" charset="0"/>
              </a:rPr>
              <a:t>Battle of Hastings.</a:t>
            </a:r>
          </a:p>
        </p:txBody>
      </p:sp>
      <p:sp>
        <p:nvSpPr>
          <p:cNvPr id="5" name="AutoShape 2" descr="data:image/jpeg;base64,/9j/4AAQSkZJRgABAQAAAQABAAD/2wCEAAkGBxQTEhUUExQWFhUXFxgaGRcYGRwcHRwYGBgcHBwYHRgaHCgiGh8lHRcYIjEhJSkrLjAuHR8zODMsNygtLiwBCgoKDg0OGxAQGywkICQsLDQ0LCwsLCw3LCwsNCwsLCwsLCwsLCwsLCwsLCwsLCwsNCwsLCwsLCwsLCwsLCwsLP/AABEIAKgBLAMBIgACEQEDEQH/xAAbAAACAwEBAQAAAAAAAAAAAAAEBQIDBgABB//EAD0QAAECAwYDBgQEBQQDAQAAAAECEQADIQQFEjFBUSJhcQYTMoGRoUKxwfAUUtHxFSNicuEHM4KSFrLic//EABkBAAMBAQEAAAAAAAAAAAAAAAECAwAEBf/EACgRAAICAgIBAwQCAwAAAAAAAAABAhEDIRIxQRMiUQQyYXGBkaHR8P/aAAwDAQACEQMRAD8A+qhUXJDVirujE01pHO2X4onjj1Ij3u4vQiFs2kVd3E0houUI8CYDYORWV8og0X4BHECFtmsqAj3DEgImEwbM2ULSYh3ZgsxArAjWZSK0yjE+7iKrRtFa5pMEO2WmXEMMUkneJIMYai0SzEky4j38eCYYwuy7CBtESsaRXHqRGoFFVrtCUJdamTziuz2iWoOlaT0I+xBM2WlQZQBGxrC+1XVZyOJCQ5YVIqxLUPWNT8BTQwwRxEKpVxIR/trmo/tmKb0Lj2i9NjmJr3y1hjRSUE5aFKR8jBphDC0VTLWhKsJPEQSE6kChIGsK7vt80yzjActhLEEu9GOZppFPaGxpWmWZlJqFOkpLEE0IfmKEZRr1aM9OhwiclVQafekelUfN7Les6StKe8CQ7qSUk4q5BT/TWNnY77lLISThUcquCN3jQqSDLQ2xxzx6lESKYpQjkQeIqS8TVFcyYwJOQBNOUagWypSmzjzG8EEAjcHL9Y87uNQeQO8eY6xbOTR4ElScRNcm9Wf6iA+w+AuSaxbOziiSmsEzZZeGSFZWmcGjzvtoFSY9xQvFDhyZ8SE8mAkmLEqgOKMFqmmPBOMDLtABZw+zxJK43EwR3xiJWYrxiPDMEbijUWBR3ixU4wKJkSK4NAokqa8ReOSY9CoFDHARICPMUe441GPRHY4gox6lMHiCz0qiSFCIsIkFJEbiAnijiYgZyYgZ1aQaMXRmu381QsxALJUWxNUKOR+Y83jQY4DvUoMoiYHSc+XOM1o37MHcnayb+HXKKmmgDC54hVlcgKpIrqrJojc/aJaJyZZmlalliFKJAFDQk18v3+d9rO0CSpUuSkywFEHCQAQKDw+LSpLUyzJDuSQqYQpc5SCcWAJOSklLYthmaaIVtBUH9zElkX2xPtky9RLtAGiCXU/X9/OF/aS9FrTiTmTT1pCV1hgpZVwjiIDnq1M3gsyVrS2JNMuHb/lEpO7SHh8sHTb5UxJTMbM0I55jXlCVF4E4gioUSEqVQgIJZ1FmcuPnG/7M2tQSqWVpThOIAoJzNW4t6+cNJ9j71SSvCsJ0VLYeIF2US54ffOBjh0xpybVAP+nvfCUszsTKUChyCOeFiaUHWNV3kUBQAYRVNm0IypntHQSoKXMivHCz+IFTJSzsMatEUqK5q5aZnQEyzTAUpJzYP1aAYDkW9EgGWskBBODV0GqWbRNU1bwwyk2kKDjKFt72ZEzApXwliRmEqo/kWz0ePJiUSEOVUZqhyToAAHJ5QdULTsR9trVa8TSkKFnQHmLHxFnZgXwj9dofonJSgTkKJSQFNRiMiOv1hcLIZ1ZvBLo0p6q//RQ/9R5vAl73h3CVyqFDAJahSGYhtQM+TxOXyO9GvsE0K4mYKqOh184LnKrnGduGasSwVkEZJAzAAyPOntDeausUihGAofaLMB2hMm+m+H3iab/P5R6wPTn8FuSGM6eEeOg/McvM6RKXa0EtiD9c+m/lCq03sFpbCz8/oQQfOMrNszTKKcZ4UuC+lBkOcK4Sim2K226R9CnSUrzSFdQD84EtMqzyg8zu5YNAXCHJ0DEOeQhLdtqmAFKlqQgsQzKWncAlwB6+UO7GLMFYwxmM3eLcr6Y1VA5CkIoyauiif5LbNISQ6O9A5qmeuFZf1ETMhWkxfmEEf+r+8FJtCPzD1iYmp/MPWDswvKJv50H/AIH54/pC5N8TPxHcCWlZSnEpQUQADTYseUfPu2PbmcZ0yUlRRLBbh5M9Qa6+vSKez/a5ctBTJZ83KQ6ualZnk8O4uk0wRn3aPo94do0ypiZRQSo1UygWHrnyLQ5l2gEAsoAh/CTT/i8fBLLa5ky0zlzQrCarWGyUdi2j5e0fSZnb6zps4CETAQkJGLDoGBcPXWFlKkaKcno2xtCBmpuqSPmI42+TT+YipYcQqWyFeUfIp/aOZ3ZxzVjEykgK40kZKB+E8tag5wok9t7RIBwkThTEopTUsTVBBbPxAQsJuXgpPFx7Z91EwHKvSJBcfOLj7f2VYT3tmky1lnUlKWcnXhxDfWNLbu1XdFKu5xyVBsaFAgKZ2OwYbRUj0PLXaUIS6n5Bw55CI3ba0TUBYcAvSmhbSMrfF59/ZzOlhSXBAxOQG1DOOfnyhrc1raSjCgFJSCDiz5nnvziUMnKTXwFqkmOFmPMULZ14LHwp9dI6TegKXLDcP7/4ikmo9sCdjPHFNtSFy1pJABSa/WAU2/E5KUlAYODXE/6EfeUJ94p8ASOMKUx/KxCqaFy9ee0KpxfRqZ8I7W9mZshaitIAxEJ5tUkbgDWFlhmrwrAUxUlgT6s+jsA/6x9k7dyDPl1ZLjNsxmRvkkGPkVjsrTCFHhSlSt3YgNQg6vnpFYStEZxSZv7nBKUBS8TJTXQ8OcaGxpZwTCS40JMtNGJQlRH9w/eHdnUnJ2Mc9bKp+Ccm091OSrTI9DGosdsTNSFIUCD7HYiMFe1rCThBCzowqOvplygrs9blSylA+IgcTtXWnM6Ro5EnQzg0rNuoLAFR4m8tPpAk1S1nCg0HjmD3Cf6ueQ6xn+0HaYS0KBPEaYaKcZZuMPUjL1GH/wDIbXhVOlh5aKOFMogZ4Uk8SU0cDJ+sVUtitas+sSZstKcLABy3Q5551Jz2MX2VbJAIyo+5BaMhcdtTbpEucVsuXVQLABYcJfSpJPWPZvaNaZYEtpilKCBMBZOJWw1JzOgesJKfHwPBcjT3jak4gkAqUQoFAaoOqj8I5/rCG0WmYmbKISZisTTFBiEIcABLsHViBfMh8tKPxaUSkkMpajhK1OAtY8TPVQBpyypCtKzKCAtRSkFjhbIElI/6kj/hCpvtoPmkaxVrSEpGNJUaNnkCR8hGSvCfjtMtIUk4lgHGKCpJcNUFh6xbK4VqUC7AAJJDjTE2ZFGdtYTXshXepmpB4UqUMhQJJGetAP3h2rZFs1dyXxLlAJWr+XMGNFPASohcscg4I6w7s/aaRgTiUxwp+QrHzQImApq4lhIYKCqGmGhNTh9oY2WUoJbulUJGRORbPDDctmcRkL2RWh9PrpA676rwhxuxb/sfo8BS7IH4i5zD/MDIeQggSN4d5JFeMUervAlsUwB9E6+f6NBEm0MGSoM+jfZhULUibPTZwHwHGpWzUYb1LGKryvgpWqXgcYsIYOo14iC9GBGmZhVNhlT6HMm3zFTK/wC2ktUMVKBrp4RvqelWtlvCpdBI5QqFkSKBKWHIaR7MYDCksTRxQgHM0rDOcidGns1tQciE75/MwfItKSlwrxF6baewjCWuaEBJL8aglyd9al4JmrWlUpIUE4y75MhIqqr035s0c81KT29DqKrQ47QGSJE7hTjUhRBIFSxAU7Z0z5GPh1inYKDMuxFNNnzje9qraVGbhWVhMtKBqMSlByH0YmvXYR88vHgqnk1agw+KCWhZNpWMbPfCmUlLgqDUzNGyaIieoLYs4qRWF9gCtClzm9WH06Q2EoICcIbV2Z+hhp0tFMMXL3C+8J61KAdio1PWLk3bOKMcuVNWhykLShRDiniAblHt52w4kh3FM6683j6X2asYnWGSkKnDCAtSEBLEuVcIZhVz91HKkgZO2fNpNkmAhMyWpP8AUUqYbEl8LVNRlG57E3KqZKmqdISoAAg4uNORKKpNFM4YwyvKyYZCyZi2KapaWCWY4cWBwKuwMOuz6ChawS6FpSoKelS3nQjyA2iUs9Nm9NuNsAsF2zUCbLJdIViLJAI4RUAZuCnyTAn8aVZUplhQwCaHJqyCxy01htaL1ly1zZayEgnEFH8pSE6Z+GMdb7sUrFKJASoOmYSCk/Emoq3AfIcohGfLLY3GoUfQrZOCkgoIKVZEZaV+VYTLvFSJYIws+Rd8y2WdWpyNRoj7D3tikrllVMNHiFlvDGJgPwEsX4cOJgobFy/nFsjUF8mwweR6NJeAmIlAEpKikEsGOJRADlWeuW8Lr07QyrGnDPnjEw/lyximFhWr8LmpJrlRoUdtu0s+XIliUTjnDimgOwSBRNKKy6N5x80lXVPmElMqYo5k4VepUfmTD4I848mRyy4S4o196/6jFbiXJ4dDMWokBmZkkAeTdIQp7QkEK7iSW2Kwau9cTb6awmRIYkKDEZg0jQ3Hd9lIPeqKVnw4iAhudP1HTOOqklogm5aZrrotInSJcxCVJXLD4MyqWc00zFAxpVILR1snLK2lgjqWfqTl0zjPWftBMlBcqWspCyQV4QAEpfDhrqVEl8gB5E2O9ipLISwQ4L1ClADEX1USCf8AMc+WF7R0YpV2MJVqmIcMyueo5coYfxRIQkkjiAI/uyeEthvHvjhXQJ3YH5U/aDJfZ9VpUoBaZaUJGFg7tyempiKjWnoo5WwW0pXaZxlyAS4daieECtVHz+kNFoMpIQoPKQgiWAFeI/EVEAPq494a2exCzSe7lsCpRxK1OEBidxxu3IQEbL3qggI/mKozlJJ1dSTSElNdDK1tGKl2/uJzSlshYC1CnCrEoYWIIpmxyBaHd43lME2z4kzEhCKukoBWQokgkM3hbzhV2mkolWmZKS4Qlg6hjJJSAVOrEQCRRtG1eG96YwBinKUpRcDAh9KEgBkhvto6HOL4/klGL2/gl2hvQy1jifu5fdoS1AWd2oU5nI+UC2C1KmiWFO5yJIISHJoNDri9oCm2daqqMvEzFkgk7upYUT7CBrYjCpKlCYhRIGNBxJJNOJFA55AecMoJqrGc+MrocybyWpRAWorAYEMQAMk9WoMqDzghV4zVnulrwpZkhaSks6ahQUoHhBGmkJJkpSQ8pZBFVAhLFJ8NJalHzbaJ3VPUF96ohfdlICHIBWqgDLFAwUo0OTaxqaA+EnpbNOqbOFQoSkgcKSyWGj4aqJ/NrvFFltc0A4ZrBRKhgNC/xUI1+UUybY4mTbSEqqQgAs6iMyp2JyzaFNz23CgggUUWdqClK+cLibdpmzJJ9Gutiu5SO8IxkYm/pf8ASGtlsqVoCu8SEkYswSxpQddfbWPmvaC+1TZpxregag0PtFtl7Wfh1S1S+NQQQpJJAck7cjlFHFtk26XZK/rvm2K1qUV4UTCo4054XBwt+Z2oOuVYVybStVoExwU7Ag8Lux6nM84vv7tD+IVjWkPlhIoQMlFBdlDd8qaBlVgl4ZoJQA5IYF2rViDDK62Zd0jS3j2qmqmtJKQlOHhYEE5kEmpcu4iy8e1CkJQU0W3GKYWI8IauJ9R5xVfvZpKEfiJC8Us6bHb+npv5Rj5pKlACpJYCMqfRm+Kt9j+878mTUy197iUguwDYTkCAwG9RV4st0y0Tv5ypjsgCqqhKQGHWmWcU3dYkSOKdxLcMgHhDaqIz6DzeCrbeSyo4QyQkEMABXkIRz3otHE2rloVWe8l/7ZAYjxVxUycktvQDWL5MkLStKnxAbaV83q/lyj2agzHXqGDnpoepgUpWgGYpRST6nzHSKOOkyLvrsou+UQpY1Br97UhmhSyCAp/6Tk242P2YAkKCQliSrM0pXMdI78Sp2Gb0P28acbZTHNRjRXbVEs4IUDUfUR9YuuelNjkJCyghCMZTQthqlxqSfaPkNsnqNFeLI6xprHe+CUhJSQQgAFyOhFK6RPLBuNInzfPRvZ82XOmJlIfuQlS1/mzoAWYVOz1zpDT8U0kSkKYBJCSrMP4dNIwab7wWcTMXGt0sWyGvrClF62icsiSFqcigyBNGfIAnJ4nHEuFTM8km9GhNmmqtaBOV3ieEqoQG/LyPTeNNfUjvU9zLlDFNOFAyGGWkgq/tqQDz5xhLp7SzZS8RNQ2EkOzHiHRucfULCr8QhM3jLy2BJCaFiRStWFIXJxhsHOTMLZ+zn4dgpSgrJcshjXUKBZSSQajaIXtITKllEtipZCmxMWADB+rZ51yh72jveXJJSlISoCrVNNHj53NnFRWvEXNSXjRfN2zphCcI2aW47WZtqkBqjgYGgZHEW01NIf8Aay9RLHdI1SWL50r0zjOXVisaVTJowqWlKpbbqSXSXq4bSlYBtVu7yUTmQKPmNx97xXG0lrqyGT7gS/cE5KCE8QZ164QDw+tQ+xhSmVQKGlCd3GfJj97661S8FnkyhwrUMasQcgKDgsWemEU20YtlLztOIJCWDMHHIM302i72znSpFlpu8qQnCxUSSWIcJGepc9NucNsEtEpIRQcjUc33esJ7uvct3RSFJqa1Zh6b7/SNJYzZ0WZdoSn+cpKkJSX4VqaqRqwJL8qRLIrotikldiu6roXav9pYK2VwFLA4WyU5AzcdM9YnIXPsswd6Jsoilap6OKaGoJHvGl7KWfBZJdolpwzKkgMMaHbDzoMQOhGbEwxk23vCVKKsBHJikChIbIv84nKZSPehMO1aJzBYwmiSRk5OZbJ6VypDeTJMuQubOUUrU5SUFihI1pmSdC4brGL7WXWJa1zZKWlKw4wMk7K5Av5Ft4PnX8qbYkAiuAJUotUoYUA6RDNjbScPL3+CmOW3GQvmXgpawZ8pMxKa96KLwpcjEE0UaZCnKOtN6lcyiwyieEaYQyRUOKExbItJ/DqQUjA5TjJ1NdNvqBCu2ykHjXMCFJySPEoHZtIvjgn4FyS4+QqXOOIFWoOX3yhgUoMs4yQkuNyeY6b6Rn7JNWosxOrgAFgHNFUNOkGLtPelWEufhSNAPhINRTXJ9Yqse9sm8mhjb7qly5YUFKCQAxxEmp09fKArrsQSpS+9SJa0gBRTQLxAgFhQM+1SKZRO/wC2+GS9JYAVzUw32+sDXLPxLMpXgmAhubUPWFUZcbYXOPNJLotvectEvugoK4iSepcMDl1NekBSjMSkDAa1gaWJhThEtSmLAhJ06CD7BZJpQ4S4O5A9jpFIriiTlydie8LViUSzRGzgAPmo5cv8xfaLJhJcPXMfWKmrBtVo3FqVsitNIql/3EPBFqWGYQPKcvhDjrBXQJVyofXdey5DMXCqLQqqVA8onPCazpACUgElLcSFFh4tU1ofWM9gIVhIKSfzOPOvzhndNuEtyzgUUN0qBBBGo3hXHyUjkTfwBzbQSKmC5E8gpDjCU65O2m0LrSUhSglyl6PtEUTmFKjYwXG0KsrTGmMYKqVUnKgjy8i8uWBkcst6wtmWokAbCnSGEtaMKBNUAUnTkXqQPk/rAp6C5xkmkR/EgoSkMkpdzuPv5wKpbF9WjpFnMxbIoTqogCsTvS7ZlnWEzGxEPSvvrBSSElkbLJVlWtSSoYUkgYny5xvZvaWziX3cyyoSUsEhsaSkDh4j8mjKXXc1rmyxMlSytJcUKQaf3GLJ1htFnKTNlGWCWdSUkOfMiv3lEJuEnTatfkql8f5Jy7sK096qWVS3NElkpFKE13FOecNbPaTJlzEyZZE2eAkgOEpRsl8zU1J3Ma64p9mmS5YWplBAWUjhFSUk6AihcPtFt4X3LlAmRL71KfGoMyU611L6BzHNPPbpR/vQEmZjsxcC0K72ZIKz8CVlkDYmnEetPnG5sEyalNZIp4asEhmol+u5jHdou2SJ1lJQkpxHCHo5DE5eX2IqsPbZfcJQQSoBkqJzFWfpUemcLLFkye6S3/35CtAd/wB1LNrVjWAVnHQ5Amoz084GuKwpmzloUf5SSMszrnswJMG2izCcEzVFSFKoUkENXMA5g5wLZms85ndKg4PNsP1MdMXVKRRyfH2lXalRmTy1EoYAP0fzwiALrUkzEpWpkk8ROWEVfLZ4cXPZLNMmTV2krKuBkper5jhq1AXhHfEpEszwiiBSW7k5jhf+1zXnFITUnxohJUrDb5vPv1gu6iXpoCThSD0OW5Plm7bwFgr2rQ0d/r6R5Z7YQoElwzEQfeSe8TiSl6BmO/5nyGWZ84stEm7KLnuq0TkLmSQ4Qa1YkmpSNDTMc4tsV+zBiSpsJclIDVYsPUx9An3ebJdU1CDxhH8wpL1mFIUX1GFTPs0YK1LBCWSxCUuBkQAwV96mEx5OdtDyhxo1Vltfc2SWJkwcAqxzcuE82cB4slTe7mLFcExayNcK1KJy0CtP6n3jBXnaVroo00H1Lawxl3iqeqXLDhKlJCyHGrk9RU+UI8THjl8G4vO0g2MgA4rSkJT/AGaE7Ahj6PGMuCXLIKZy8Ca10pnWH1ut4ShRn4lqlsEs1UkMlRagBavMZZPgwlTHNgH8nETwwclLxfn/AEUyzUXFrs0lpvdE6YmVLS0pD4Sc1bkjn6wunS+9FSHBOGufIv7GFFnmlJcZwyxDClthF4w4KokHPn9w2sSVGSopSoqmHuwkByAKrp/1HmYNsHZ9alhU1ISlIfCSHfTwlxu/KLp96KkWeXKSWmLQFEtUBVcPUhvswllzVd0ubiOYSS5q4JL75CFXJp1odtJ72RtdgmgqeWVpehDqO/jDv1LvDbs3cJmEEP8A3KDYX6a9PaFd13gtKmQpgoEEE02B5F2jfXHOwyEpAL4cS2bwn/DRz/WZsmOFLyUwY4yfICXdawopSeIUD0fVwdAz/dIEXZVgkO7a0NdcxvDibayqYkaBJY7Nr1ZURUkglwc9K+4jkxZsi7OtpHz+0gkqI0zhckkVh1PIlrJ0OfLlCy2tpHqRZy5I+QCct4lYyxf7MXSZILqcOGLHWPLUlIW6KBgWO5H6RX8HLTuyd4zu8RLLF0AoOoYF016FvKKVIdzQZZk+vq8XS0Bbg1VRsvP6RKxWcqUUuxD51BYwLpBkrdkfwrgFQwksxG3SBZ0vARUHX9/SNNawhQTi4a15VFH8oQW+yhKixpX7ECErNONdDK4rJLViWs1cADMbnzAAz3jQyLNJJCsKAz1P/wAgnaMSjElik9R95wQbcuYAhSmHoD1ic8bk7sKlWhvftkQJyJiS6FM7BhTNn3HyirtDLOEINe7UQnosAt04feAVS5oHdrQcI4mAO2YMF2OxGecUxZ0yqdm60jfak70g6ZpblvESrJL4iCEk4QWNCchvCm22iZbFJS5EtyQ5chviI6H3iqTYJq2S2BCSc82q9Mz5w6u+70yknAD7uW+9I5moQbkux0/BeuxIXLSkpH8sEJ4mPsHO+cFTsHdCWJaCRljJWBoWSTnAU62BCcRBbWmXXXWBUWyT4krKiRQJSo0ObFTRJQlIa0j23XXJPFOmMEJoEpwjoBvr6wvu+0ykj+TgCgfHOW2vwoAJ9oPmSlqTgwpQFNVZdRBhfZbgKXU4UU1asdMWkqchHcn0PUJeWpSlBSw3n02DiMra561CrDiqxcf4yMLLynTHNSEnSrUgITT1joUCcslaHNimKRNSSoghTONjR/fLnE7+nS8KpaSFMpydlZBAORCQ/m7GFcmYpTAAnRwK/bQTeFkShgClyQnCHxJOuIN9YOkwNtoXoLEH38ucMbDNYlJLO7bPpodzAktAIwjOu1dtaaZxCWtSVcJYjIg0yhhLN3cwtFqkmUCSJYwt/SxId+T5wNaLumIGBcpRyAwjEWPw+ntFfYO9MFpCcYSJoUk7OA6elX1j6XOmpYhkrJoXL7af5bKPKz5nhyca12dcHyjZ8YvexYMwz6OCW5tkdNdYrs8iaU4knIPQgNpX7yj6TartkLJCZICiCKMeLcFtzCG29lJkuWp5gDtUIZKXy4syBmSG5OWjpxfVRmqElidmQlSlkFuLF8TnLzY56EZiKp6iTgSCMwRzG43iSVLlKfQGhS+EtT3zrX5RTNWVzHBLqOermkdaIMpSCS3pBdhQpS0y9VqAbqWf6x5bLIqTMZVCGIyPnQwbcSSbSlZfhC1kmmSTX1IjOSq0aMd0EX9OC7RNINArCOiQB9IPuOz97Z58r4nCwNz9j3hAZhJ61hncltMgzJxHDhw/3KJcAfdBCTT4Uu9Dwa57I2WwFBClBiSWSdhQkjqw9Y+gC1hCEghnALAHblTyj51dlsXOtGJZcrKRyFcgNhtG8mWWW3E6sQYbZaAUy9I4PrPuSkdv01cdFqxhrhFQwS41bTy9oGnJUT4Mqf7ihlqwS0SkrUGEwgt4V5Gm++Y94rvi+UyVhATi4QSQDmX/AMRz44tukWm0lbMFabSokgmA1KUdaRdbk8RbePZaQ1do9rSPN23TJdyBh1Bp5x09JmLOZCBhcD8oYdTHqysAKY4cng2w2nDLxCmInQO4hbaQ3FN0KpSyguBxdInKWzl6msFz5uMganWprz+9oukXSonwONy4PofvnB5JdicX4F1TBuDvUpGS0hq5EbP9YaWW5AlyQpWzZ03AgqZI7wBk0qAGTw71+8ojLOr0Osb8iqV2fWEY0rSSNPo8CzpYWEl2Iphy1rGksllIDAAbkuT7fKFl8WSWgpWlQKiSVADRs+lPeEjluVDcKQZY1TAgIUh2DO+lPWOsF3FKuFYAJ8L+1coE/ihloCRxJJcOcqbRZZ501bFikdPpCtSV+DaNA2EjKhz+9jBQmAByHfN9Kt0hVIsBwuV4txy0IO4/SOXeaZaSliani+ItkyM6V9Y5+NvWxuhlMnhiGBB5e766QHKs4qQkAnlq+dKGBkX0hg4UAfzBqxcQVgKQ4roBTnlDcHEW+RF1Gm3zAr0i2yWhPgHiAOKvNwWPX1g8T8SagO9frFGEIcsE+bU++sLy8BSFVslSzi4ATTnCuxdnUKapd9cgGOkNrTeckEu/lQe5iFm7QyMmIG7xV+sl7UwezyB2y3IkAyy4KwpykCjFhvEuw60iepc0BczC3FVtD5tR+u8Ku0y5KpmOUs1clxR+UUm+HUVlABNThJFTmRoN6vFfS5YmvnsTmuX6N1enZ2yzyVYVSzqUMEg0A4W6ZNGXvDs7Z5SF/wA2YtYBKUhIGR1fYVzER/8AKpxQlCEmjVNSWyeB1zio4pisLkkYFJdx1JZwaPC4cWXHqUtfHYZcJdIq7I3kLPaRNKQsAEMofmo9PCWesa2+P9RnJTLkpSPzK4j6BgPWEtguYzJQIQgCYrGJilutKBRikJALsTTeEEqWRiVhQRVPHXzHOmcWax5Hb3QKlGOjRq7bzVsMDH+mpqNHFNMoDm3gqY6lLXTPES/Rj5QhE8BJQksCKnPEQX8hyiAUXwu4cVhlhhHpUZZ5LQ1SkkOC+bhxl/a9fSAjJCDjWGGiKjEoabhIo58huGFoupCZYVLmnFnhKak50IPLaFUormEpCcajXI4uEaAZ9GhotPoGS12eT8axjIzObUfbYNQN0gu7pxwzaknuinoCRT2giz3etSEoZi9eT1NPbyhim5lSkkjCaVfrtSFlkitAjB2JrLJAGKZ4Bnz5DnA9vtpmEaIT4UjID6mLLZLUsniCm0AZuggQMM35xRLyxG60hv2VA75IOqhXmAS3nG+nT0ipOQ84wXZZX85I1fdtDprGwnjADVz0jzvq43k/g9L6NXjDrFNTMzLAjEFbEf4eEM22kkqbxVzGRyz5NFcy1qShVGxcPTFSnrE5PEHAHNt2gY8fFtl8nwhJMnynKVIHUZ+sCzZUoFwtXQj6xC8pOCYUu9Ysu251TqgsN2eO90ldnl226oZJtYmyu7RL5JcjP/MAWGzKmYkUABqdtD8ooLyllCs0lqaxp7DZUWaXjmgElQ0Jahb75xObUFrz0NFuT2V3Zd8tNA0wuMtCNvOHUuzlHEoBIzo58/fKFNxzUJtapq1AoKFAYdyQwbkBl0hpaCkrNaE04nGYcPk37Rz5oSrlY8XuqKrdaSlJwBwGLct84XTO9mUqkHUUzy8/0h1Lw5JDc+Y0bnWBxPQs92ohBVQKO+Qoau4iMZUtIerEy7vUCEqnNWlS9Rpv06wXZuzeJiMmd6MfN/vlBFunS5ACSQ50Izoz6tUZcoEl3vMdgG/KQMj0fLr7xZSySVxF4xQwtnZ8Sk0WEnQKr7eUZ28LTNQWUATun9I0HcKJCpiyobDLJyB6jlC2/LEpY4XatVgBuinoI2KW6k7BJa0KhbRMFFFC+pY/p95QpM8hwanc1/xHTJRBahPJzHfhlkjhNcqZ9N47kkjlbbCJFtDMoIbmCT66Q17J3pgn4VOUKBABOR0Z+jRRK7JzlpdJS+xOsL7VYptmmATElKgxFaGuYIzhG8eROKY3ujTaNzfd+IkVDqWRRJZhzOsYy1XpMmqKlKzOQyHlEL4vDvlhX9KQaNUZwHKMDDhUI/kznbCESDMVVXrFclSQ6Vv1EdMmkUEQMvWLGuno6ZJrw670+cMJV3ywl1LUpeiU78zt0gDuyRiYtu31iGEwGr8i9O6GGOZjAY4lasWXrxJ1fV8+sX25YwTEd2cROIVbCDUcLHQswI92gOyTJgq7hNWNRnSh5wVKmomKJmrUlSjVQH3pCy0NGhnPvKUJaCFqSQkDAzeGg6esEWC2yVJ7pchOgwgBSycNDiLsa5curi2u7LMAQZrqKSxKgztR1UA9YHuBZkkqAdQNdynrs7F4jBRcdWVlKSdMlb7pkkgOZLPiBAUX/wCLA6awTIumzDhCypVEnEhgD1xt88ogbWhRKycAchmfhIYUA0wmvPlE5EmWWBIc7b6Vbyh7aVOxdPY4sV2SgCHPhYtlXMvoMq7QLfHZQIlqXIBEwVBBzFXFNSNIptMpQRwh9gMydic8uZ12iFnvaYkEH0JNOWVTTX2iDxzT5Ql/DG9RPUkIrPec+TMC14nIyWDxDLI6Ubyhx2ntM1UqWrAEChUygaqFAxr1EA39efeFJLFtSKjk+vSEU+YCaBh7ncmLrHyak1sm5cU42eJWQXGcETJyVaV+sVSEKJxBLgUJajkax6qWVKZIrsKReyVaDrgXhnILOCsJ9afURurXUKY1Y9coyVvlgTcaaJSUYj/VpTo37QVNtwQmaoEgqCakl3Pwj0jhzQ9RqSPS+ll6cWn4CLymshKMy50zbX3MU2S0EJZoFuKb3hmKW5NPJwqGiLE8NSh7S0Z+ouZmbcsrmrO5PzjQ2W3Iky6F6UG5hDInYJjnnFS0LWp0pJ+UWnBS0+jzFLjtBt1JM20GYsPXE3PTy/SNTOthwFw4NCB9sYVXRZyhDEcRNdaNQGC/wWJsRAA0GTdCWjlyuMpfotjVIVGxLUrEkJzqlOmwpDCzSygYluTkKs1NB1+3gxNrShQCElX9Wn31i8zEzC5TU6tAlkbW+hkkAWpS1YUpokAAPrTiJb28oJtV3pUnGfFR1MHZi6S+uY8hllFdrmYWcNh1AO5ahMTu22YnC2USR11LtkWy3yhHyq0FteRha7JKmIdSKswLMrTPfTb2gOzLXLSWDhOZc05Pr0rBEy2FK+NNBQqSW1pnQjKI26YHxOVtUJGbsfL0iUbXtfRm/IwsRSqWp0lNKEj5h9aQtlTTiUlQcB3yGXKKrHeKlUYgkVxOXbc7c+RggTlJ4kuRmxPEORHyMFqhYtgkyXUnQauf06Z0ge22jADUAvQkg0IpTSPZ0qcpeNDiWwNBhoRVmz6bgjnFqJUpQHeBQA+Ghxcy2Riq13sL2JkX1MSQRUMX+T/KJTb8RNQETUuAcjn1eDrVYpaaMGyfJwaAM7vz2hTabICGlylBviVs/LXrF4+m90RfJCS0IAUcOWnSICDLxu9UssdgabGKl2YpS6hU6bdefL9o6001o52nZ4VuYgJpAcZvHS5ZUWESlyOEk6H1OTRnQ65NWMUXjMIqsnRjHsvDMLKFd4dWCwIWAlvhAO9KmunWKLZdSpasqivQPSutI5fVjddHasMv2Kk2Bbl2z+zDAWIygFOQrQDM8xUMOZghSHSk6iALzlJdOKnMFnA05QVNydBniUFZ7PvYomhZSnF5HRqtrzgf+MjCQUAuoqFaDEasNP8AJ3gWZJlknjA5Co6RZZbHJzXMpy/akVqK2crUm/H9gptDlwloslXhhSQKFwX5jn5wTaE2bJCl9S/6QunSkjwqB9jDpp+CcoteUXTr1mqzWfVvlFM9ag3ESWfPJ9I6xz0oWlRQFgZpOoIII5FjQ6FjErcZZU8oKCWyVv6mnnB8i+CgEqzMdKDqGzjLaPApoIu2TjmJSV4HPiZ2LdYL0arYWZ2FKpaVKGJTqTwlJHwkUdJ09PKqWlAUcbthV66Qw/gY7wgzgrhCuEZ1IAzplCm0pOMgDItlVxyiacZdFZRlFbNlZrKgyMKiMhiL1dsxzeM1ftlwKHEVO8ACaoUcjlElT1HUvCwxOErsEsikqocdlwTiSNSk+VR9Y0C73lSzgUMShmQHrs7xibJbFSwrCWxBjBdmJw1Dxp4eUrZWGfjBRXY7/hqSTwg1q8XSSUMO7LD8oy9+nnHR0ckpN9jJDGVNwglMsqKW0zfY5QParas/AXb6tkBTfPKOjolFq+jbAAqYrEAnjB8RDUfOlIusbylMaEGgBPFvTQPHR0V5XoyHFskhYCpgbLEBVhy5M/y5whmM+JFMOT7O7mPY6Ewq1ZuwhFs74sxckGm+/Ov3s3sCe5SMSSoaMCSN3Gn+I6Ohc+nx8GTpFi56FuAHA1Y5bPy2iiVJqeEkZu7AbVOX7x0dAhBc+IeWj02oITQYySWTiwpL/lUWBqNHgKZMmDPCgK4eBlKA0GMuev0jo6HikuhGyU6Qj4fEp9n4dHzguxTkhLMkl3UW3zJOZMdHRpRtbAnQJbrGZjFIxKrTQbU6acoylssSwSCCBkwGzV9hHR0UwZGpcQTV7ASkoNKH1i2QskgzFZZPk/SOjo76skpOI8sE/CXSfMfpDldpejioD00Gjx0dHFkgnI9OEvbYnt95hLhKXUOX0hJOmzF8KtC9Y6OjohFRWjlyylKTTfTKVWcvl6RfJkPHR0M2xIxSZGdZWgdNnKjsN46OgpuhZQXKizvMIUlKThIY/rAqpUdHQ6JN7LE2RWIJNOcMrRIlsDLdNQ75DmDmdY6OhVseqstsVknElUsljQKIqQHyByzMELumYGKUgEF3eg3Jf5x0dHJLK1JnQoLiUT7rmq4lAHmKZftCq0WYpLEZR7HRbDkcnTJZMaSs9k2VRq3tDSTKLax0dFJSFjFU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data:image/jpeg;base64,/9j/4AAQSkZJRgABAQAAAQABAAD/2wCEAAkGBxQTEhUUExQWFhUXFxgaGRcYGRwcHRwYGBgcHBwYHRgaHCgiGh8lHRcYIjEhJSkrLjAuHR8zODMsNygtLiwBCgoKDg0OGxAQGywkICQsLDQ0LCwsLCw3LCwsNCwsLCwsLCwsLCwsLCwsLCwsLCwsNCwsLCwsLCwsLCwsLCwsLP/AABEIAKgBLAMBIgACEQEDEQH/xAAbAAACAwEBAQAAAAAAAAAAAAAEBQIDBgABB//EAD0QAAECAwYDBgQEBQQDAQAAAAECEQADIQQFEjFBUSJhcQYTMoGRoUKxwfAUUtHxFSNicuEHM4KSFrLic//EABkBAAMBAQEAAAAAAAAAAAAAAAECAwAEBf/EACgRAAICAgIBAwQCAwAAAAAAAAABAhEDIRIxQRMiUQQyYXGBkaHR8P/aAAwDAQACEQMRAD8A+qhUXJDVirujE01pHO2X4onjj1Ij3u4vQiFs2kVd3E0houUI8CYDYORWV8og0X4BHECFtmsqAj3DEgImEwbM2ULSYh3ZgsxArAjWZSK0yjE+7iKrRtFa5pMEO2WmXEMMUkneJIMYai0SzEky4j38eCYYwuy7CBtESsaRXHqRGoFFVrtCUJdamTziuz2iWoOlaT0I+xBM2WlQZQBGxrC+1XVZyOJCQ5YVIqxLUPWNT8BTQwwRxEKpVxIR/trmo/tmKb0Lj2i9NjmJr3y1hjRSUE5aFKR8jBphDC0VTLWhKsJPEQSE6kChIGsK7vt80yzjActhLEEu9GOZppFPaGxpWmWZlJqFOkpLEE0IfmKEZRr1aM9OhwiclVQafekelUfN7Les6StKe8CQ7qSUk4q5BT/TWNnY77lLISThUcquCN3jQqSDLQ2xxzx6lESKYpQjkQeIqS8TVFcyYwJOQBNOUagWypSmzjzG8EEAjcHL9Y87uNQeQO8eY6xbOTR4ElScRNcm9Wf6iA+w+AuSaxbOziiSmsEzZZeGSFZWmcGjzvtoFSY9xQvFDhyZ8SE8mAkmLEqgOKMFqmmPBOMDLtABZw+zxJK43EwR3xiJWYrxiPDMEbijUWBR3ixU4wKJkSK4NAokqa8ReOSY9CoFDHARICPMUe441GPRHY4gox6lMHiCz0qiSFCIsIkFJEbiAnijiYgZyYgZ1aQaMXRmu381QsxALJUWxNUKOR+Y83jQY4DvUoMoiYHSc+XOM1o37MHcnayb+HXKKmmgDC54hVlcgKpIrqrJojc/aJaJyZZmlalliFKJAFDQk18v3+d9rO0CSpUuSkywFEHCQAQKDw+LSpLUyzJDuSQqYQpc5SCcWAJOSklLYthmaaIVtBUH9zElkX2xPtky9RLtAGiCXU/X9/OF/aS9FrTiTmTT1pCV1hgpZVwjiIDnq1M3gsyVrS2JNMuHb/lEpO7SHh8sHTb5UxJTMbM0I55jXlCVF4E4gioUSEqVQgIJZ1FmcuPnG/7M2tQSqWVpThOIAoJzNW4t6+cNJ9j71SSvCsJ0VLYeIF2US54ffOBjh0xpybVAP+nvfCUszsTKUChyCOeFiaUHWNV3kUBQAYRVNm0IypntHQSoKXMivHCz+IFTJSzsMatEUqK5q5aZnQEyzTAUpJzYP1aAYDkW9EgGWskBBODV0GqWbRNU1bwwyk2kKDjKFt72ZEzApXwliRmEqo/kWz0ePJiUSEOVUZqhyToAAHJ5QdULTsR9trVa8TSkKFnQHmLHxFnZgXwj9dofonJSgTkKJSQFNRiMiOv1hcLIZ1ZvBLo0p6q//RQ/9R5vAl73h3CVyqFDAJahSGYhtQM+TxOXyO9GvsE0K4mYKqOh184LnKrnGduGasSwVkEZJAzAAyPOntDeausUihGAofaLMB2hMm+m+H3iab/P5R6wPTn8FuSGM6eEeOg/McvM6RKXa0EtiD9c+m/lCq03sFpbCz8/oQQfOMrNszTKKcZ4UuC+lBkOcK4Sim2K226R9CnSUrzSFdQD84EtMqzyg8zu5YNAXCHJ0DEOeQhLdtqmAFKlqQgsQzKWncAlwB6+UO7GLMFYwxmM3eLcr6Y1VA5CkIoyauiif5LbNISQ6O9A5qmeuFZf1ETMhWkxfmEEf+r+8FJtCPzD1iYmp/MPWDswvKJv50H/AIH54/pC5N8TPxHcCWlZSnEpQUQADTYseUfPu2PbmcZ0yUlRRLBbh5M9Qa6+vSKez/a5ctBTJZ83KQ6ualZnk8O4uk0wRn3aPo94do0ypiZRQSo1UygWHrnyLQ5l2gEAsoAh/CTT/i8fBLLa5ky0zlzQrCarWGyUdi2j5e0fSZnb6zps4CETAQkJGLDoGBcPXWFlKkaKcno2xtCBmpuqSPmI42+TT+YipYcQqWyFeUfIp/aOZ3ZxzVjEykgK40kZKB+E8tag5wok9t7RIBwkThTEopTUsTVBBbPxAQsJuXgpPFx7Z91EwHKvSJBcfOLj7f2VYT3tmky1lnUlKWcnXhxDfWNLbu1XdFKu5xyVBsaFAgKZ2OwYbRUj0PLXaUIS6n5Bw55CI3ba0TUBYcAvSmhbSMrfF59/ZzOlhSXBAxOQG1DOOfnyhrc1raSjCgFJSCDiz5nnvziUMnKTXwFqkmOFmPMULZ14LHwp9dI6TegKXLDcP7/4ikmo9sCdjPHFNtSFy1pJABSa/WAU2/E5KUlAYODXE/6EfeUJ94p8ASOMKUx/KxCqaFy9ee0KpxfRqZ8I7W9mZshaitIAxEJ5tUkbgDWFlhmrwrAUxUlgT6s+jsA/6x9k7dyDPl1ZLjNsxmRvkkGPkVjsrTCFHhSlSt3YgNQg6vnpFYStEZxSZv7nBKUBS8TJTXQ8OcaGxpZwTCS40JMtNGJQlRH9w/eHdnUnJ2Mc9bKp+Ccm091OSrTI9DGosdsTNSFIUCD7HYiMFe1rCThBCzowqOvplygrs9blSylA+IgcTtXWnM6Ro5EnQzg0rNuoLAFR4m8tPpAk1S1nCg0HjmD3Cf6ueQ6xn+0HaYS0KBPEaYaKcZZuMPUjL1GH/wDIbXhVOlh5aKOFMogZ4Uk8SU0cDJ+sVUtitas+sSZstKcLABy3Q5551Jz2MX2VbJAIyo+5BaMhcdtTbpEucVsuXVQLABYcJfSpJPWPZvaNaZYEtpilKCBMBZOJWw1JzOgesJKfHwPBcjT3jak4gkAqUQoFAaoOqj8I5/rCG0WmYmbKISZisTTFBiEIcABLsHViBfMh8tKPxaUSkkMpajhK1OAtY8TPVQBpyypCtKzKCAtRSkFjhbIElI/6kj/hCpvtoPmkaxVrSEpGNJUaNnkCR8hGSvCfjtMtIUk4lgHGKCpJcNUFh6xbK4VqUC7AAJJDjTE2ZFGdtYTXshXepmpB4UqUMhQJJGetAP3h2rZFs1dyXxLlAJWr+XMGNFPASohcscg4I6w7s/aaRgTiUxwp+QrHzQImApq4lhIYKCqGmGhNTh9oY2WUoJbulUJGRORbPDDctmcRkL2RWh9PrpA676rwhxuxb/sfo8BS7IH4i5zD/MDIeQggSN4d5JFeMUervAlsUwB9E6+f6NBEm0MGSoM+jfZhULUibPTZwHwHGpWzUYb1LGKryvgpWqXgcYsIYOo14iC9GBGmZhVNhlT6HMm3zFTK/wC2ktUMVKBrp4RvqelWtlvCpdBI5QqFkSKBKWHIaR7MYDCksTRxQgHM0rDOcidGns1tQciE75/MwfItKSlwrxF6baewjCWuaEBJL8aglyd9al4JmrWlUpIUE4y75MhIqqr035s0c81KT29DqKrQ47QGSJE7hTjUhRBIFSxAU7Z0z5GPh1inYKDMuxFNNnzje9qraVGbhWVhMtKBqMSlByH0YmvXYR88vHgqnk1agw+KCWhZNpWMbPfCmUlLgqDUzNGyaIieoLYs4qRWF9gCtClzm9WH06Q2EoICcIbV2Z+hhp0tFMMXL3C+8J61KAdio1PWLk3bOKMcuVNWhykLShRDiniAblHt52w4kh3FM6683j6X2asYnWGSkKnDCAtSEBLEuVcIZhVz91HKkgZO2fNpNkmAhMyWpP8AUUqYbEl8LVNRlG57E3KqZKmqdISoAAg4uNORKKpNFM4YwyvKyYZCyZi2KapaWCWY4cWBwKuwMOuz6ChawS6FpSoKelS3nQjyA2iUs9Nm9NuNsAsF2zUCbLJdIViLJAI4RUAZuCnyTAn8aVZUplhQwCaHJqyCxy01htaL1ly1zZayEgnEFH8pSE6Z+GMdb7sUrFKJASoOmYSCk/Emoq3AfIcohGfLLY3GoUfQrZOCkgoIKVZEZaV+VYTLvFSJYIws+Rd8y2WdWpyNRoj7D3tikrllVMNHiFlvDGJgPwEsX4cOJgobFy/nFsjUF8mwweR6NJeAmIlAEpKikEsGOJRADlWeuW8Lr07QyrGnDPnjEw/lyximFhWr8LmpJrlRoUdtu0s+XIliUTjnDimgOwSBRNKKy6N5x80lXVPmElMqYo5k4VepUfmTD4I848mRyy4S4o196/6jFbiXJ4dDMWokBmZkkAeTdIQp7QkEK7iSW2Kwau9cTb6awmRIYkKDEZg0jQ3Hd9lIPeqKVnw4iAhudP1HTOOqklogm5aZrrotInSJcxCVJXLD4MyqWc00zFAxpVILR1snLK2lgjqWfqTl0zjPWftBMlBcqWspCyQV4QAEpfDhrqVEl8gB5E2O9ipLISwQ4L1ClADEX1USCf8AMc+WF7R0YpV2MJVqmIcMyueo5coYfxRIQkkjiAI/uyeEthvHvjhXQJ3YH5U/aDJfZ9VpUoBaZaUJGFg7tyempiKjWnoo5WwW0pXaZxlyAS4daieECtVHz+kNFoMpIQoPKQgiWAFeI/EVEAPq494a2exCzSe7lsCpRxK1OEBidxxu3IQEbL3qggI/mKozlJJ1dSTSElNdDK1tGKl2/uJzSlshYC1CnCrEoYWIIpmxyBaHd43lME2z4kzEhCKukoBWQokgkM3hbzhV2mkolWmZKS4Qlg6hjJJSAVOrEQCRRtG1eG96YwBinKUpRcDAh9KEgBkhvto6HOL4/klGL2/gl2hvQy1jifu5fdoS1AWd2oU5nI+UC2C1KmiWFO5yJIISHJoNDri9oCm2daqqMvEzFkgk7upYUT7CBrYjCpKlCYhRIGNBxJJNOJFA55AecMoJqrGc+MrocybyWpRAWorAYEMQAMk9WoMqDzghV4zVnulrwpZkhaSks6ahQUoHhBGmkJJkpSQ8pZBFVAhLFJ8NJalHzbaJ3VPUF96ohfdlICHIBWqgDLFAwUo0OTaxqaA+EnpbNOqbOFQoSkgcKSyWGj4aqJ/NrvFFltc0A4ZrBRKhgNC/xUI1+UUybY4mTbSEqqQgAs6iMyp2JyzaFNz23CgggUUWdqClK+cLibdpmzJJ9Gutiu5SO8IxkYm/pf8ASGtlsqVoCu8SEkYswSxpQddfbWPmvaC+1TZpxregag0PtFtl7Wfh1S1S+NQQQpJJAck7cjlFHFtk26XZK/rvm2K1qUV4UTCo4054XBwt+Z2oOuVYVybStVoExwU7Ag8Lux6nM84vv7tD+IVjWkPlhIoQMlFBdlDd8qaBlVgl4ZoJQA5IYF2rViDDK62Zd0jS3j2qmqmtJKQlOHhYEE5kEmpcu4iy8e1CkJQU0W3GKYWI8IauJ9R5xVfvZpKEfiJC8Us6bHb+npv5Rj5pKlACpJYCMqfRm+Kt9j+878mTUy197iUguwDYTkCAwG9RV4st0y0Tv5ypjsgCqqhKQGHWmWcU3dYkSOKdxLcMgHhDaqIz6DzeCrbeSyo4QyQkEMABXkIRz3otHE2rloVWe8l/7ZAYjxVxUycktvQDWL5MkLStKnxAbaV83q/lyj2agzHXqGDnpoepgUpWgGYpRST6nzHSKOOkyLvrsou+UQpY1Br97UhmhSyCAp/6Tk242P2YAkKCQliSrM0pXMdI78Sp2Gb0P28acbZTHNRjRXbVEs4IUDUfUR9YuuelNjkJCyghCMZTQthqlxqSfaPkNsnqNFeLI6xprHe+CUhJSQQgAFyOhFK6RPLBuNInzfPRvZ82XOmJlIfuQlS1/mzoAWYVOz1zpDT8U0kSkKYBJCSrMP4dNIwab7wWcTMXGt0sWyGvrClF62icsiSFqcigyBNGfIAnJ4nHEuFTM8km9GhNmmqtaBOV3ieEqoQG/LyPTeNNfUjvU9zLlDFNOFAyGGWkgq/tqQDz5xhLp7SzZS8RNQ2EkOzHiHRucfULCr8QhM3jLy2BJCaFiRStWFIXJxhsHOTMLZ+zn4dgpSgrJcshjXUKBZSSQajaIXtITKllEtipZCmxMWADB+rZ51yh72jveXJJSlISoCrVNNHj53NnFRWvEXNSXjRfN2zphCcI2aW47WZtqkBqjgYGgZHEW01NIf8Aay9RLHdI1SWL50r0zjOXVisaVTJowqWlKpbbqSXSXq4bSlYBtVu7yUTmQKPmNx97xXG0lrqyGT7gS/cE5KCE8QZ164QDw+tQ+xhSmVQKGlCd3GfJj97661S8FnkyhwrUMasQcgKDgsWemEU20YtlLztOIJCWDMHHIM302i72znSpFlpu8qQnCxUSSWIcJGepc9NucNsEtEpIRQcjUc33esJ7uvct3RSFJqa1Zh6b7/SNJYzZ0WZdoSn+cpKkJSX4VqaqRqwJL8qRLIrotikldiu6roXav9pYK2VwFLA4WyU5AzcdM9YnIXPsswd6Jsoilap6OKaGoJHvGl7KWfBZJdolpwzKkgMMaHbDzoMQOhGbEwxk23vCVKKsBHJikChIbIv84nKZSPehMO1aJzBYwmiSRk5OZbJ6VypDeTJMuQubOUUrU5SUFihI1pmSdC4brGL7WXWJa1zZKWlKw4wMk7K5Av5Ft4PnX8qbYkAiuAJUotUoYUA6RDNjbScPL3+CmOW3GQvmXgpawZ8pMxKa96KLwpcjEE0UaZCnKOtN6lcyiwyieEaYQyRUOKExbItJ/DqQUjA5TjJ1NdNvqBCu2ykHjXMCFJySPEoHZtIvjgn4FyS4+QqXOOIFWoOX3yhgUoMs4yQkuNyeY6b6Rn7JNWosxOrgAFgHNFUNOkGLtPelWEufhSNAPhINRTXJ9Yqse9sm8mhjb7qly5YUFKCQAxxEmp09fKArrsQSpS+9SJa0gBRTQLxAgFhQM+1SKZRO/wC2+GS9JYAVzUw32+sDXLPxLMpXgmAhubUPWFUZcbYXOPNJLotvectEvugoK4iSepcMDl1NekBSjMSkDAa1gaWJhThEtSmLAhJ06CD7BZJpQ4S4O5A9jpFIriiTlydie8LViUSzRGzgAPmo5cv8xfaLJhJcPXMfWKmrBtVo3FqVsitNIql/3EPBFqWGYQPKcvhDjrBXQJVyofXdey5DMXCqLQqqVA8onPCazpACUgElLcSFFh4tU1ofWM9gIVhIKSfzOPOvzhndNuEtyzgUUN0qBBBGo3hXHyUjkTfwBzbQSKmC5E8gpDjCU65O2m0LrSUhSglyl6PtEUTmFKjYwXG0KsrTGmMYKqVUnKgjy8i8uWBkcst6wtmWokAbCnSGEtaMKBNUAUnTkXqQPk/rAp6C5xkmkR/EgoSkMkpdzuPv5wKpbF9WjpFnMxbIoTqogCsTvS7ZlnWEzGxEPSvvrBSSElkbLJVlWtSSoYUkgYny5xvZvaWziX3cyyoSUsEhsaSkDh4j8mjKXXc1rmyxMlSytJcUKQaf3GLJ1htFnKTNlGWCWdSUkOfMiv3lEJuEnTatfkql8f5Jy7sK096qWVS3NElkpFKE13FOecNbPaTJlzEyZZE2eAkgOEpRsl8zU1J3Ma64p9mmS5YWplBAWUjhFSUk6AihcPtFt4X3LlAmRL71KfGoMyU611L6BzHNPPbpR/vQEmZjsxcC0K72ZIKz8CVlkDYmnEetPnG5sEyalNZIp4asEhmol+u5jHdou2SJ1lJQkpxHCHo5DE5eX2IqsPbZfcJQQSoBkqJzFWfpUemcLLFkye6S3/35CtAd/wB1LNrVjWAVnHQ5Amoz084GuKwpmzloUf5SSMszrnswJMG2izCcEzVFSFKoUkENXMA5g5wLZms85ndKg4PNsP1MdMXVKRRyfH2lXalRmTy1EoYAP0fzwiALrUkzEpWpkk8ROWEVfLZ4cXPZLNMmTV2krKuBkper5jhq1AXhHfEpEszwiiBSW7k5jhf+1zXnFITUnxohJUrDb5vPv1gu6iXpoCThSD0OW5Plm7bwFgr2rQ0d/r6R5Z7YQoElwzEQfeSe8TiSl6BmO/5nyGWZ84stEm7KLnuq0TkLmSQ4Qa1YkmpSNDTMc4tsV+zBiSpsJclIDVYsPUx9An3ebJdU1CDxhH8wpL1mFIUX1GFTPs0YK1LBCWSxCUuBkQAwV96mEx5OdtDyhxo1Vltfc2SWJkwcAqxzcuE82cB4slTe7mLFcExayNcK1KJy0CtP6n3jBXnaVroo00H1Lawxl3iqeqXLDhKlJCyHGrk9RU+UI8THjl8G4vO0g2MgA4rSkJT/AGaE7Ahj6PGMuCXLIKZy8Ca10pnWH1ut4ShRn4lqlsEs1UkMlRagBavMZZPgwlTHNgH8nETwwclLxfn/AEUyzUXFrs0lpvdE6YmVLS0pD4Sc1bkjn6wunS+9FSHBOGufIv7GFFnmlJcZwyxDClthF4w4KokHPn9w2sSVGSopSoqmHuwkByAKrp/1HmYNsHZ9alhU1ISlIfCSHfTwlxu/KLp96KkWeXKSWmLQFEtUBVcPUhvswllzVd0ubiOYSS5q4JL75CFXJp1odtJ72RtdgmgqeWVpehDqO/jDv1LvDbs3cJmEEP8A3KDYX6a9PaFd13gtKmQpgoEEE02B5F2jfXHOwyEpAL4cS2bwn/DRz/WZsmOFLyUwY4yfICXdawopSeIUD0fVwdAz/dIEXZVgkO7a0NdcxvDibayqYkaBJY7Nr1ZURUkglwc9K+4jkxZsi7OtpHz+0gkqI0zhckkVh1PIlrJ0OfLlCy2tpHqRZy5I+QCct4lYyxf7MXSZILqcOGLHWPLUlIW6KBgWO5H6RX8HLTuyd4zu8RLLF0AoOoYF016FvKKVIdzQZZk+vq8XS0Bbg1VRsvP6RKxWcqUUuxD51BYwLpBkrdkfwrgFQwksxG3SBZ0vARUHX9/SNNawhQTi4a15VFH8oQW+yhKixpX7ECErNONdDK4rJLViWs1cADMbnzAAz3jQyLNJJCsKAz1P/wAgnaMSjElik9R95wQbcuYAhSmHoD1ic8bk7sKlWhvftkQJyJiS6FM7BhTNn3HyirtDLOEINe7UQnosAt04feAVS5oHdrQcI4mAO2YMF2OxGecUxZ0yqdm60jfak70g6ZpblvESrJL4iCEk4QWNCchvCm22iZbFJS5EtyQ5chviI6H3iqTYJq2S2BCSc82q9Mz5w6u+70yknAD7uW+9I5moQbkux0/BeuxIXLSkpH8sEJ4mPsHO+cFTsHdCWJaCRljJWBoWSTnAU62BCcRBbWmXXXWBUWyT4krKiRQJSo0ObFTRJQlIa0j23XXJPFOmMEJoEpwjoBvr6wvu+0ykj+TgCgfHOW2vwoAJ9oPmSlqTgwpQFNVZdRBhfZbgKXU4UU1asdMWkqchHcn0PUJeWpSlBSw3n02DiMra561CrDiqxcf4yMLLynTHNSEnSrUgITT1joUCcslaHNimKRNSSoghTONjR/fLnE7+nS8KpaSFMpydlZBAORCQ/m7GFcmYpTAAnRwK/bQTeFkShgClyQnCHxJOuIN9YOkwNtoXoLEH38ucMbDNYlJLO7bPpodzAktAIwjOu1dtaaZxCWtSVcJYjIg0yhhLN3cwtFqkmUCSJYwt/SxId+T5wNaLumIGBcpRyAwjEWPw+ntFfYO9MFpCcYSJoUk7OA6elX1j6XOmpYhkrJoXL7af5bKPKz5nhyca12dcHyjZ8YvexYMwz6OCW5tkdNdYrs8iaU4knIPQgNpX7yj6TartkLJCZICiCKMeLcFtzCG29lJkuWp5gDtUIZKXy4syBmSG5OWjpxfVRmqElidmQlSlkFuLF8TnLzY56EZiKp6iTgSCMwRzG43iSVLlKfQGhS+EtT3zrX5RTNWVzHBLqOermkdaIMpSCS3pBdhQpS0y9VqAbqWf6x5bLIqTMZVCGIyPnQwbcSSbSlZfhC1kmmSTX1IjOSq0aMd0EX9OC7RNINArCOiQB9IPuOz97Z58r4nCwNz9j3hAZhJ61hncltMgzJxHDhw/3KJcAfdBCTT4Uu9Dwa57I2WwFBClBiSWSdhQkjqw9Y+gC1hCEghnALAHblTyj51dlsXOtGJZcrKRyFcgNhtG8mWWW3E6sQYbZaAUy9I4PrPuSkdv01cdFqxhrhFQwS41bTy9oGnJUT4Mqf7ihlqwS0SkrUGEwgt4V5Gm++Y94rvi+UyVhATi4QSQDmX/AMRz44tukWm0lbMFabSokgmA1KUdaRdbk8RbePZaQ1do9rSPN23TJdyBh1Bp5x09JmLOZCBhcD8oYdTHqysAKY4cng2w2nDLxCmInQO4hbaQ3FN0KpSyguBxdInKWzl6msFz5uMganWprz+9oukXSonwONy4PofvnB5JdicX4F1TBuDvUpGS0hq5EbP9YaWW5AlyQpWzZ03AgqZI7wBk0qAGTw71+8ojLOr0Osb8iqV2fWEY0rSSNPo8CzpYWEl2Iphy1rGksllIDAAbkuT7fKFl8WSWgpWlQKiSVADRs+lPeEjluVDcKQZY1TAgIUh2DO+lPWOsF3FKuFYAJ8L+1coE/ihloCRxJJcOcqbRZZ501bFikdPpCtSV+DaNA2EjKhz+9jBQmAByHfN9Kt0hVIsBwuV4txy0IO4/SOXeaZaSliani+ItkyM6V9Y5+NvWxuhlMnhiGBB5e766QHKs4qQkAnlq+dKGBkX0hg4UAfzBqxcQVgKQ4roBTnlDcHEW+RF1Gm3zAr0i2yWhPgHiAOKvNwWPX1g8T8SagO9frFGEIcsE+bU++sLy8BSFVslSzi4ATTnCuxdnUKapd9cgGOkNrTeckEu/lQe5iFm7QyMmIG7xV+sl7UwezyB2y3IkAyy4KwpykCjFhvEuw60iepc0BczC3FVtD5tR+u8Ku0y5KpmOUs1clxR+UUm+HUVlABNThJFTmRoN6vFfS5YmvnsTmuX6N1enZ2yzyVYVSzqUMEg0A4W6ZNGXvDs7Z5SF/wA2YtYBKUhIGR1fYVzER/8AKpxQlCEmjVNSWyeB1zio4pisLkkYFJdx1JZwaPC4cWXHqUtfHYZcJdIq7I3kLPaRNKQsAEMofmo9PCWesa2+P9RnJTLkpSPzK4j6BgPWEtguYzJQIQgCYrGJilutKBRikJALsTTeEEqWRiVhQRVPHXzHOmcWax5Hb3QKlGOjRq7bzVsMDH+mpqNHFNMoDm3gqY6lLXTPES/Rj5QhE8BJQksCKnPEQX8hyiAUXwu4cVhlhhHpUZZ5LQ1SkkOC+bhxl/a9fSAjJCDjWGGiKjEoabhIo58huGFoupCZYVLmnFnhKak50IPLaFUormEpCcajXI4uEaAZ9GhotPoGS12eT8axjIzObUfbYNQN0gu7pxwzaknuinoCRT2giz3etSEoZi9eT1NPbyhim5lSkkjCaVfrtSFlkitAjB2JrLJAGKZ4Bnz5DnA9vtpmEaIT4UjID6mLLZLUsniCm0AZuggQMM35xRLyxG60hv2VA75IOqhXmAS3nG+nT0ipOQ84wXZZX85I1fdtDprGwnjADVz0jzvq43k/g9L6NXjDrFNTMzLAjEFbEf4eEM22kkqbxVzGRyz5NFcy1qShVGxcPTFSnrE5PEHAHNt2gY8fFtl8nwhJMnynKVIHUZ+sCzZUoFwtXQj6xC8pOCYUu9Ysu251TqgsN2eO90ldnl226oZJtYmyu7RL5JcjP/MAWGzKmYkUABqdtD8ooLyllCs0lqaxp7DZUWaXjmgElQ0Jahb75xObUFrz0NFuT2V3Zd8tNA0wuMtCNvOHUuzlHEoBIzo58/fKFNxzUJtapq1AoKFAYdyQwbkBl0hpaCkrNaE04nGYcPk37Rz5oSrlY8XuqKrdaSlJwBwGLct84XTO9mUqkHUUzy8/0h1Lw5JDc+Y0bnWBxPQs92ohBVQKO+Qoau4iMZUtIerEy7vUCEqnNWlS9Rpv06wXZuzeJiMmd6MfN/vlBFunS5ACSQ50Izoz6tUZcoEl3vMdgG/KQMj0fLr7xZSySVxF4xQwtnZ8Sk0WEnQKr7eUZ28LTNQWUATun9I0HcKJCpiyobDLJyB6jlC2/LEpY4XatVgBuinoI2KW6k7BJa0KhbRMFFFC+pY/p95QpM8hwanc1/xHTJRBahPJzHfhlkjhNcqZ9N47kkjlbbCJFtDMoIbmCT66Q17J3pgn4VOUKBABOR0Z+jRRK7JzlpdJS+xOsL7VYptmmATElKgxFaGuYIzhG8eROKY3ujTaNzfd+IkVDqWRRJZhzOsYy1XpMmqKlKzOQyHlEL4vDvlhX9KQaNUZwHKMDDhUI/kznbCESDMVVXrFclSQ6Vv1EdMmkUEQMvWLGuno6ZJrw670+cMJV3ywl1LUpeiU78zt0gDuyRiYtu31iGEwGr8i9O6GGOZjAY4lasWXrxJ1fV8+sX25YwTEd2cROIVbCDUcLHQswI92gOyTJgq7hNWNRnSh5wVKmomKJmrUlSjVQH3pCy0NGhnPvKUJaCFqSQkDAzeGg6esEWC2yVJ7pchOgwgBSycNDiLsa5curi2u7LMAQZrqKSxKgztR1UA9YHuBZkkqAdQNdynrs7F4jBRcdWVlKSdMlb7pkkgOZLPiBAUX/wCLA6awTIumzDhCypVEnEhgD1xt88ogbWhRKycAchmfhIYUA0wmvPlE5EmWWBIc7b6Vbyh7aVOxdPY4sV2SgCHPhYtlXMvoMq7QLfHZQIlqXIBEwVBBzFXFNSNIptMpQRwh9gMydic8uZ12iFnvaYkEH0JNOWVTTX2iDxzT5Ql/DG9RPUkIrPec+TMC14nIyWDxDLI6Ubyhx2ntM1UqWrAEChUygaqFAxr1EA39efeFJLFtSKjk+vSEU+YCaBh7ncmLrHyak1sm5cU42eJWQXGcETJyVaV+sVSEKJxBLgUJajkax6qWVKZIrsKReyVaDrgXhnILOCsJ9afURurXUKY1Y9coyVvlgTcaaJSUYj/VpTo37QVNtwQmaoEgqCakl3Pwj0jhzQ9RqSPS+ll6cWn4CLymshKMy50zbX3MU2S0EJZoFuKb3hmKW5NPJwqGiLE8NSh7S0Z+ouZmbcsrmrO5PzjQ2W3Iky6F6UG5hDInYJjnnFS0LWp0pJ+UWnBS0+jzFLjtBt1JM20GYsPXE3PTy/SNTOthwFw4NCB9sYVXRZyhDEcRNdaNQGC/wWJsRAA0GTdCWjlyuMpfotjVIVGxLUrEkJzqlOmwpDCzSygYluTkKs1NB1+3gxNrShQCElX9Wn31i8zEzC5TU6tAlkbW+hkkAWpS1YUpokAAPrTiJb28oJtV3pUnGfFR1MHZi6S+uY8hllFdrmYWcNh1AO5ahMTu22YnC2USR11LtkWy3yhHyq0FteRha7JKmIdSKswLMrTPfTb2gOzLXLSWDhOZc05Pr0rBEy2FK+NNBQqSW1pnQjKI26YHxOVtUJGbsfL0iUbXtfRm/IwsRSqWp0lNKEj5h9aQtlTTiUlQcB3yGXKKrHeKlUYgkVxOXbc7c+RggTlJ4kuRmxPEORHyMFqhYtgkyXUnQauf06Z0ge22jADUAvQkg0IpTSPZ0qcpeNDiWwNBhoRVmz6bgjnFqJUpQHeBQA+Ghxcy2Riq13sL2JkX1MSQRUMX+T/KJTb8RNQETUuAcjn1eDrVYpaaMGyfJwaAM7vz2hTabICGlylBviVs/LXrF4+m90RfJCS0IAUcOWnSICDLxu9UssdgabGKl2YpS6hU6bdefL9o6001o52nZ4VuYgJpAcZvHS5ZUWESlyOEk6H1OTRnQ65NWMUXjMIqsnRjHsvDMLKFd4dWCwIWAlvhAO9KmunWKLZdSpasqivQPSutI5fVjddHasMv2Kk2Bbl2z+zDAWIygFOQrQDM8xUMOZghSHSk6iALzlJdOKnMFnA05QVNydBniUFZ7PvYomhZSnF5HRqtrzgf+MjCQUAuoqFaDEasNP8AJ3gWZJlknjA5Co6RZZbHJzXMpy/akVqK2crUm/H9gptDlwloslXhhSQKFwX5jn5wTaE2bJCl9S/6QunSkjwqB9jDpp+CcoteUXTr1mqzWfVvlFM9ag3ESWfPJ9I6xz0oWlRQFgZpOoIII5FjQ6FjErcZZU8oKCWyVv6mnnB8i+CgEqzMdKDqGzjLaPApoIu2TjmJSV4HPiZ2LdYL0arYWZ2FKpaVKGJTqTwlJHwkUdJ09PKqWlAUcbthV66Qw/gY7wgzgrhCuEZ1IAzplCm0pOMgDItlVxyiacZdFZRlFbNlZrKgyMKiMhiL1dsxzeM1ftlwKHEVO8ACaoUcjlElT1HUvCwxOErsEsikqocdlwTiSNSk+VR9Y0C73lSzgUMShmQHrs7xibJbFSwrCWxBjBdmJw1Dxp4eUrZWGfjBRXY7/hqSTwg1q8XSSUMO7LD8oy9+nnHR0ckpN9jJDGVNwglMsqKW0zfY5QParas/AXb6tkBTfPKOjolFq+jbAAqYrEAnjB8RDUfOlIusbylMaEGgBPFvTQPHR0V5XoyHFskhYCpgbLEBVhy5M/y5whmM+JFMOT7O7mPY6Ewq1ZuwhFs74sxckGm+/Ov3s3sCe5SMSSoaMCSN3Gn+I6Ohc+nx8GTpFi56FuAHA1Y5bPy2iiVJqeEkZu7AbVOX7x0dAhBc+IeWj02oITQYySWTiwpL/lUWBqNHgKZMmDPCgK4eBlKA0GMuev0jo6HikuhGyU6Qj4fEp9n4dHzguxTkhLMkl3UW3zJOZMdHRpRtbAnQJbrGZjFIxKrTQbU6acoylssSwSCCBkwGzV9hHR0UwZGpcQTV7ASkoNKH1i2QskgzFZZPk/SOjo76skpOI8sE/CXSfMfpDldpejioD00Gjx0dHFkgnI9OEvbYnt95hLhKXUOX0hJOmzF8KtC9Y6OjohFRWjlyylKTTfTKVWcvl6RfJkPHR0M2xIxSZGdZWgdNnKjsN46OgpuhZQXKizvMIUlKThIY/rAqpUdHQ6JN7LE2RWIJNOcMrRIlsDLdNQ75DmDmdY6OhVseqstsVknElUsljQKIqQHyByzMELumYGKUgEF3eg3Jf5x0dHJLK1JnQoLiUT7rmq4lAHmKZftCq0WYpLEZR7HRbDkcnTJZMaSs9k2VRq3tDSTKLax0dFJSFjFU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4" name="Picture 6" descr="http://www.angelfire.com/mb2/battle_hastings_1066/clovellhastingsstitche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34"/>
          <a:stretch/>
        </p:blipFill>
        <p:spPr bwMode="auto">
          <a:xfrm>
            <a:off x="4860032" y="1484784"/>
            <a:ext cx="4180806" cy="4392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813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260648"/>
            <a:ext cx="871296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Comic strip!</a:t>
            </a:r>
          </a:p>
        </p:txBody>
      </p:sp>
      <p:sp>
        <p:nvSpPr>
          <p:cNvPr id="3" name="Round Diagonal Corner Rectangle 2"/>
          <p:cNvSpPr/>
          <p:nvPr/>
        </p:nvSpPr>
        <p:spPr>
          <a:xfrm>
            <a:off x="300372" y="1556792"/>
            <a:ext cx="3335524" cy="3965664"/>
          </a:xfrm>
          <a:prstGeom prst="round2DiagRect">
            <a:avLst/>
          </a:prstGeom>
          <a:solidFill>
            <a:srgbClr val="66CC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GB" sz="2400" b="1" dirty="0" smtClean="0">
                <a:solidFill>
                  <a:schemeClr val="tx1"/>
                </a:solidFill>
                <a:latin typeface="Century Gothic" pitchFamily="34" charset="0"/>
              </a:rPr>
              <a:t>Task:</a:t>
            </a:r>
          </a:p>
          <a:p>
            <a:pPr algn="ctr">
              <a:spcBef>
                <a:spcPts val="600"/>
              </a:spcBef>
            </a:pPr>
            <a:endParaRPr lang="en-GB" sz="2400" b="1" u="sng" dirty="0">
              <a:solidFill>
                <a:schemeClr val="tx1"/>
              </a:solidFill>
              <a:latin typeface="Century Gothic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GB" sz="2400" b="1" dirty="0" smtClean="0">
                <a:solidFill>
                  <a:schemeClr val="tx1"/>
                </a:solidFill>
                <a:latin typeface="Century Gothic" pitchFamily="34" charset="0"/>
              </a:rPr>
              <a:t>Using the information we have learnt today and the information </a:t>
            </a:r>
            <a:r>
              <a:rPr lang="en-GB" sz="2400" b="1" dirty="0" smtClean="0">
                <a:solidFill>
                  <a:schemeClr val="tx1"/>
                </a:solidFill>
                <a:latin typeface="Century Gothic" pitchFamily="34" charset="0"/>
              </a:rPr>
              <a:t>on </a:t>
            </a:r>
            <a:r>
              <a:rPr lang="en-GB" sz="2400" b="1" smtClean="0">
                <a:solidFill>
                  <a:schemeClr val="tx1"/>
                </a:solidFill>
                <a:latin typeface="Century Gothic" pitchFamily="34" charset="0"/>
              </a:rPr>
              <a:t>the sheets to </a:t>
            </a:r>
            <a:r>
              <a:rPr lang="en-GB" sz="2400" b="1" dirty="0" smtClean="0">
                <a:solidFill>
                  <a:schemeClr val="tx1"/>
                </a:solidFill>
                <a:latin typeface="Century Gothic" pitchFamily="34" charset="0"/>
              </a:rPr>
              <a:t>help you, create a comic strip!</a:t>
            </a:r>
            <a:endParaRPr lang="en-GB" sz="2400" b="1" dirty="0" smtClean="0">
              <a:solidFill>
                <a:srgbClr val="C00000"/>
              </a:solidFill>
              <a:latin typeface="Century Gothic" pitchFamily="34" charset="0"/>
            </a:endParaRPr>
          </a:p>
        </p:txBody>
      </p:sp>
      <p:pic>
        <p:nvPicPr>
          <p:cNvPr id="7170" name="Picture 2" descr="http://kingstone.web4.devwebsite.co.uk/_includes/images/gallery/30/Year%207%20OM%20examples%20of%20work%20(2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556792"/>
            <a:ext cx="5457334" cy="396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88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260648"/>
            <a:ext cx="871296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And Finally!</a:t>
            </a:r>
          </a:p>
        </p:txBody>
      </p:sp>
      <p:sp>
        <p:nvSpPr>
          <p:cNvPr id="3" name="Round Diagonal Corner Rectangle 2"/>
          <p:cNvSpPr/>
          <p:nvPr/>
        </p:nvSpPr>
        <p:spPr>
          <a:xfrm>
            <a:off x="539552" y="1700808"/>
            <a:ext cx="8280920" cy="4104456"/>
          </a:xfrm>
          <a:prstGeom prst="round2DiagRect">
            <a:avLst/>
          </a:prstGeom>
          <a:solidFill>
            <a:srgbClr val="FFFF9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GB" sz="4000" b="1" dirty="0" smtClean="0">
                <a:solidFill>
                  <a:schemeClr val="tx1"/>
                </a:solidFill>
                <a:latin typeface="Century Gothic" pitchFamily="34" charset="0"/>
              </a:rPr>
              <a:t>With the same people you worked in a group with to examine the section of the Bayeux tapestry, think of a freeze-frame to explain what it shows!</a:t>
            </a:r>
          </a:p>
        </p:txBody>
      </p:sp>
    </p:spTree>
    <p:extLst>
      <p:ext uri="{BB962C8B-B14F-4D97-AF65-F5344CB8AC3E}">
        <p14:creationId xmlns:p14="http://schemas.microsoft.com/office/powerpoint/2010/main" val="243287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247</TotalTime>
  <Words>104</Words>
  <Application>Microsoft Office PowerPoint</Application>
  <PresentationFormat>On-screen Show (4:3)</PresentationFormat>
  <Paragraphs>21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NewsPrint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Anastasia galvin</dc:creator>
  <cp:lastModifiedBy>Anastasia Galvin</cp:lastModifiedBy>
  <cp:revision>29</cp:revision>
  <dcterms:created xsi:type="dcterms:W3CDTF">2014-12-03T14:20:01Z</dcterms:created>
  <dcterms:modified xsi:type="dcterms:W3CDTF">2015-09-28T10:39:49Z</dcterms:modified>
</cp:coreProperties>
</file>