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3C24-AECE-4C63-A03A-DB7E14CB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009A2-9FFB-4BE9-909B-59FF169F7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6DC4A-0071-4D3B-BE08-6647EF74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7368-1CBA-44BD-9014-D6085909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DFA96-F4E9-42B3-944C-9FF1AE76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0F26-F76C-4A65-A490-C3FACCFF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1CEBA-AFCC-4D9A-9744-0246AE3E9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8EF9-2F1A-4512-9A52-43C56517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274D9-ACC8-4717-8754-DFD28C22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1FDF-38B0-4A16-8B5D-2F2F6002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0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280B5-DE56-4465-BF5A-238A80BD0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FDFB2-8529-438D-B995-17365452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D481-5DCA-499A-85E9-233DABB9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8DC9A-642C-49A5-AFD9-B8F02F52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4FBD0-E7FD-4062-9773-AB979EA3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5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FC76-EAC7-4D28-B468-7AB4A8AC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5734-060E-4FFD-B913-D7438A50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1FA14-AD70-4C9F-8B1A-12FC9EC5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34586-79E8-4EF1-8CB2-DE2853AF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70B60-E1A1-494E-8AA4-8F060759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9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C72F-680A-4D83-AD14-5F5B9C20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F9EAE-8D32-4634-8C20-6348DCB6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FDDE7-08F2-4D6C-AB1E-2398919E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3E34-00B2-414E-94B9-D61F84AF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15128-889A-426A-80F4-DC154488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50A4-F01B-4A12-AE3F-3FA5BECC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582C-D00C-4808-83A3-0AE9793AC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DF77E-7542-4D5E-9145-4230820AA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877C6-77B1-4FBA-A2EC-3A06412B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D0E5E-4BC0-4760-BEEB-B8804A08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2AE63-2758-4648-A8B6-7CC9865D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6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D083-F477-47BC-86FA-28EC6DBD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A9311-3660-46EB-BF5E-69F464EE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F75EA-C487-4FEC-9016-926C0EF1F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AF22-F510-4D16-B376-D2BDF51F1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1FEE5-1C3A-4F51-94C6-E99E349F2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492C0-37BA-4651-A88F-D88F1552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97B83-CF39-4D63-A524-AFAD856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1E24A-CD57-4577-B53E-9AA69CA9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9920-5CA0-496F-B916-10D969F1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A925E-9DCD-445E-8D08-DD3F1A1D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0A1BD-7F7C-42B7-9DBC-EE87309E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56488-291E-4ADA-9973-9E25EAD2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6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359C8-623F-4F66-9783-223786C5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FD0BE-EF9A-41F1-BC9B-78C51B40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A39A2-A6F6-47EE-9944-E9655FDC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2847-CBE7-45C4-8E9A-5CAF3FE2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112F-C4E8-4D7B-9F0E-57B144BB8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AFCE-DB77-47A8-AA90-618FF5015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0E9FF-58CA-4D86-9FD8-0A34059A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685A8-9A40-40C2-B5DC-6B567593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7D45-9B42-48B8-A25F-C1CB17CF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3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94C8-9241-49E5-990C-93D6E185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66DCC-5930-4547-91DD-DFB7234A1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23739-82EE-4574-8D79-72059053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67B9E-287A-442D-BE8C-FB4A0DCB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00EF9-5FEB-4158-9F98-668DE0FF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CC93E-8DA6-425E-9422-7178D11B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EB074-F388-40ED-A82F-17B10D8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DA3C-778D-4E2B-BC3A-32BBBA50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65B9E-45A9-416B-AAFA-4DC5F36E3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D464-456E-44EF-8429-B5DD584FEC7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B7E2E-7FE4-439E-8D4E-2A520B538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D527-34E3-439B-B80A-304B1C1C6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BB89-5E93-40D7-8151-74C85267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9D203-D745-4E13-82C2-382117451C52}"/>
              </a:ext>
            </a:extLst>
          </p:cNvPr>
          <p:cNvSpPr txBox="1"/>
          <p:nvPr/>
        </p:nvSpPr>
        <p:spPr>
          <a:xfrm>
            <a:off x="2256790" y="1295211"/>
            <a:ext cx="5200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2"/>
                </a:solidFill>
                <a:latin typeface="Tempus Sans ITC" panose="04020404030D07020202" pitchFamily="82" charset="0"/>
              </a:rPr>
              <a:t>The Moons of Jupiter</a:t>
            </a:r>
          </a:p>
        </p:txBody>
      </p:sp>
      <p:pic>
        <p:nvPicPr>
          <p:cNvPr id="8194" name="Picture 2" descr="Astronomers re-create the formation of Jupiter's Galilean moons using new  theory | Astronomy.com">
            <a:extLst>
              <a:ext uri="{FF2B5EF4-FFF2-40B4-BE49-F238E27FC236}">
                <a16:creationId xmlns:a16="http://schemas.microsoft.com/office/drawing/2014/main" id="{3539BD2F-97F5-48DA-9373-2CBC3F74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42" y="0"/>
            <a:ext cx="5584474" cy="35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0D004-05FA-4618-A367-6E2217A5650A}"/>
              </a:ext>
            </a:extLst>
          </p:cNvPr>
          <p:cNvSpPr txBox="1"/>
          <p:nvPr/>
        </p:nvSpPr>
        <p:spPr>
          <a:xfrm>
            <a:off x="562609" y="1769324"/>
            <a:ext cx="3571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2" action="ppaction://hlinksldjump"/>
              </a:rPr>
              <a:t>CALLISTO</a:t>
            </a:r>
            <a:r>
              <a:rPr lang="en-GB" sz="5400" dirty="0">
                <a:latin typeface="Tempus Sans ITC" panose="04020404030D07020202" pitchFamily="82" charset="0"/>
              </a:rPr>
              <a:t> </a:t>
            </a:r>
            <a:endParaRPr lang="en-GB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45DB8-C372-408D-87A1-26F0872EBD80}"/>
              </a:ext>
            </a:extLst>
          </p:cNvPr>
          <p:cNvSpPr txBox="1"/>
          <p:nvPr/>
        </p:nvSpPr>
        <p:spPr>
          <a:xfrm>
            <a:off x="471170" y="3511103"/>
            <a:ext cx="3571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3" action="ppaction://hlinksldjump"/>
              </a:rPr>
              <a:t>IO</a:t>
            </a:r>
            <a:r>
              <a:rPr lang="en-GB" sz="5400" dirty="0">
                <a:latin typeface="Tempus Sans ITC" panose="04020404030D07020202" pitchFamily="82" charset="0"/>
              </a:rPr>
              <a:t> </a:t>
            </a:r>
            <a:endParaRPr lang="en-GB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E31D6-FDF9-4778-90F4-DA7026DEE4B4}"/>
              </a:ext>
            </a:extLst>
          </p:cNvPr>
          <p:cNvSpPr txBox="1"/>
          <p:nvPr/>
        </p:nvSpPr>
        <p:spPr>
          <a:xfrm>
            <a:off x="1087754" y="5371080"/>
            <a:ext cx="4629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4" action="ppaction://hlinksldjump"/>
              </a:rPr>
              <a:t>GANYMEDE</a:t>
            </a:r>
            <a:r>
              <a:rPr lang="en-GB" sz="5400" dirty="0">
                <a:latin typeface="Tempus Sans ITC" panose="04020404030D07020202" pitchFamily="82" charset="0"/>
              </a:rPr>
              <a:t> </a:t>
            </a:r>
            <a:endParaRPr lang="en-GB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95541-758B-45FD-9AC3-E41934E2FA2C}"/>
              </a:ext>
            </a:extLst>
          </p:cNvPr>
          <p:cNvSpPr txBox="1"/>
          <p:nvPr/>
        </p:nvSpPr>
        <p:spPr>
          <a:xfrm>
            <a:off x="8303260" y="1541339"/>
            <a:ext cx="3571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5" action="ppaction://hlinksldjump"/>
              </a:rPr>
              <a:t>EUROPA 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AFDD-482B-4732-BDA1-236CBA4CB0F5}"/>
              </a:ext>
            </a:extLst>
          </p:cNvPr>
          <p:cNvSpPr txBox="1"/>
          <p:nvPr/>
        </p:nvSpPr>
        <p:spPr>
          <a:xfrm>
            <a:off x="3797300" y="355273"/>
            <a:ext cx="4448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6" action="ppaction://hlinksldjump"/>
              </a:rPr>
              <a:t>AMALTHEA</a:t>
            </a:r>
            <a:r>
              <a:rPr lang="en-GB" sz="5400" dirty="0">
                <a:latin typeface="Tempus Sans ITC" panose="04020404030D07020202" pitchFamily="82" charset="0"/>
              </a:rPr>
              <a:t> </a:t>
            </a:r>
            <a:endParaRPr lang="en-GB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E0F2F-4B62-4DCB-991C-0A2C7D6EC08B}"/>
              </a:ext>
            </a:extLst>
          </p:cNvPr>
          <p:cNvSpPr txBox="1"/>
          <p:nvPr/>
        </p:nvSpPr>
        <p:spPr>
          <a:xfrm>
            <a:off x="8304439" y="3429000"/>
            <a:ext cx="3571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7" action="ppaction://hlinksldjump"/>
              </a:rPr>
              <a:t>LEDA </a:t>
            </a:r>
            <a:endParaRPr lang="en-GB" sz="5400" dirty="0"/>
          </a:p>
        </p:txBody>
      </p:sp>
      <p:sp>
        <p:nvSpPr>
          <p:cNvPr id="8" name="TextBox 7">
            <a:hlinkClick r:id="rId8" action="ppaction://hlinksldjump"/>
            <a:extLst>
              <a:ext uri="{FF2B5EF4-FFF2-40B4-BE49-F238E27FC236}">
                <a16:creationId xmlns:a16="http://schemas.microsoft.com/office/drawing/2014/main" id="{C013C05B-1540-402D-89B6-613C9B48CECF}"/>
              </a:ext>
            </a:extLst>
          </p:cNvPr>
          <p:cNvSpPr txBox="1"/>
          <p:nvPr/>
        </p:nvSpPr>
        <p:spPr>
          <a:xfrm>
            <a:off x="7144387" y="5362524"/>
            <a:ext cx="3571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Tempus Sans ITC" panose="04020404030D07020202" pitchFamily="82" charset="0"/>
                <a:hlinkClick r:id="rId8" action="ppaction://hlinksldjump"/>
              </a:rPr>
              <a:t>METIS</a:t>
            </a:r>
            <a:endParaRPr lang="en-GB" sz="5400" dirty="0"/>
          </a:p>
        </p:txBody>
      </p:sp>
      <p:pic>
        <p:nvPicPr>
          <p:cNvPr id="9220" name="Picture 4" descr="Jupiter | Facts, Information, History &amp; Definition">
            <a:extLst>
              <a:ext uri="{FF2B5EF4-FFF2-40B4-BE49-F238E27FC236}">
                <a16:creationId xmlns:a16="http://schemas.microsoft.com/office/drawing/2014/main" id="{E1DF0E97-8CB0-4B89-B6F2-B136DFA7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55" y="1173722"/>
            <a:ext cx="6173289" cy="46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1DB03-8DB6-4993-8976-9260C1E4B899}"/>
              </a:ext>
            </a:extLst>
          </p:cNvPr>
          <p:cNvSpPr txBox="1"/>
          <p:nvPr/>
        </p:nvSpPr>
        <p:spPr>
          <a:xfrm>
            <a:off x="4310061" y="309562"/>
            <a:ext cx="3571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CALLISTO </a:t>
            </a:r>
            <a:endParaRPr lang="en-GB" sz="6000" dirty="0"/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6BFED23C-46EA-4414-9A10-B687C94DB85A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The Myths of Ursa Major, The Great Bear | aavso">
            <a:extLst>
              <a:ext uri="{FF2B5EF4-FFF2-40B4-BE49-F238E27FC236}">
                <a16:creationId xmlns:a16="http://schemas.microsoft.com/office/drawing/2014/main" id="{E54F40E3-45FE-4FD1-B44E-BEC2E723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72" y="1511358"/>
            <a:ext cx="6155803" cy="48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ear Tails and Tiaras | Whitby &amp; District Astronomical Society">
            <a:extLst>
              <a:ext uri="{FF2B5EF4-FFF2-40B4-BE49-F238E27FC236}">
                <a16:creationId xmlns:a16="http://schemas.microsoft.com/office/drawing/2014/main" id="{6DD16882-0564-43CA-AC15-B3C2D588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" y="1856576"/>
            <a:ext cx="5618480" cy="41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30B2E-DF49-4AEE-9DF3-8B4A1F713B87}"/>
              </a:ext>
            </a:extLst>
          </p:cNvPr>
          <p:cNvSpPr txBox="1"/>
          <p:nvPr/>
        </p:nvSpPr>
        <p:spPr>
          <a:xfrm>
            <a:off x="3905250" y="101084"/>
            <a:ext cx="3571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IO </a:t>
            </a:r>
            <a:endParaRPr lang="en-GB" sz="6000" dirty="0"/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5ABEB17B-70F3-4F13-808D-840036F9321D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o (mythology) - Alchetron, The Free Social Encyclopedia">
            <a:extLst>
              <a:ext uri="{FF2B5EF4-FFF2-40B4-BE49-F238E27FC236}">
                <a16:creationId xmlns:a16="http://schemas.microsoft.com/office/drawing/2014/main" id="{2BBF829C-AA20-4EA0-889F-74E41C9D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0003"/>
            <a:ext cx="6581775" cy="53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RGUS PANOPTES (Argos) - Hundred-Eyed Giant of Greek Mythology">
            <a:extLst>
              <a:ext uri="{FF2B5EF4-FFF2-40B4-BE49-F238E27FC236}">
                <a16:creationId xmlns:a16="http://schemas.microsoft.com/office/drawing/2014/main" id="{3981CE94-43BD-4563-8AD4-915626A4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4" y="676275"/>
            <a:ext cx="4598410" cy="41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eek mythology argus-eyed - Google Search | Argus panoptes, Mythology,  Creepy masks">
            <a:extLst>
              <a:ext uri="{FF2B5EF4-FFF2-40B4-BE49-F238E27FC236}">
                <a16:creationId xmlns:a16="http://schemas.microsoft.com/office/drawing/2014/main" id="{261B6E91-D3AA-428F-9DCD-6BA9E2CC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23" y="4242103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rgus Panoptes">
            <a:extLst>
              <a:ext uri="{FF2B5EF4-FFF2-40B4-BE49-F238E27FC236}">
                <a16:creationId xmlns:a16="http://schemas.microsoft.com/office/drawing/2014/main" id="{943A46FB-23F7-4D1E-828C-EE2494714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0" y="3594403"/>
            <a:ext cx="14287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20pcs Real Peacock Feather Trimmed peacock eye costumes Necklace earrings  accessories wedding Decorative 10 12cm|peacock eye|peacock feather  trimfeather trim - AliExpress">
            <a:extLst>
              <a:ext uri="{FF2B5EF4-FFF2-40B4-BE49-F238E27FC236}">
                <a16:creationId xmlns:a16="http://schemas.microsoft.com/office/drawing/2014/main" id="{3A0A554E-7B4B-4F6C-915C-39D74C2F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5975" y="125000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E85A75-934D-4729-B857-D3E77763D914}"/>
              </a:ext>
            </a:extLst>
          </p:cNvPr>
          <p:cNvSpPr txBox="1"/>
          <p:nvPr/>
        </p:nvSpPr>
        <p:spPr>
          <a:xfrm>
            <a:off x="104775" y="1977509"/>
            <a:ext cx="4457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GANYMEDE </a:t>
            </a:r>
            <a:endParaRPr lang="en-GB" sz="6000" dirty="0"/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61817611-0B27-40A4-BF81-419841D8C3F6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80 Ganymede ideas | mythology, art, zeus">
            <a:extLst>
              <a:ext uri="{FF2B5EF4-FFF2-40B4-BE49-F238E27FC236}">
                <a16:creationId xmlns:a16="http://schemas.microsoft.com/office/drawing/2014/main" id="{81D2C366-19C2-4A97-A1D1-C7242C5C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28575"/>
            <a:ext cx="4543425" cy="68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NYMEDE (Ganymedes) - Greek Cup-Bearer of the Gods">
            <a:extLst>
              <a:ext uri="{FF2B5EF4-FFF2-40B4-BE49-F238E27FC236}">
                <a16:creationId xmlns:a16="http://schemas.microsoft.com/office/drawing/2014/main" id="{F0C2EA83-D232-424F-A0ED-566227C8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8" y="3336071"/>
            <a:ext cx="2963501" cy="31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6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509ED-8D8A-43A4-8DFF-26C06CC9B794}"/>
              </a:ext>
            </a:extLst>
          </p:cNvPr>
          <p:cNvSpPr txBox="1"/>
          <p:nvPr/>
        </p:nvSpPr>
        <p:spPr>
          <a:xfrm>
            <a:off x="3959224" y="168443"/>
            <a:ext cx="3571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EUROPA </a:t>
            </a:r>
            <a:endParaRPr lang="en-GB" sz="6000" dirty="0"/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23416038-99C4-4391-87D9-86D6BF034AC4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Europa in Greek Mythology - Greek Legends and Myths">
            <a:extLst>
              <a:ext uri="{FF2B5EF4-FFF2-40B4-BE49-F238E27FC236}">
                <a16:creationId xmlns:a16="http://schemas.microsoft.com/office/drawing/2014/main" id="{8E8DA3D9-5E22-412C-A0A3-010B003E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184106"/>
            <a:ext cx="6256337" cy="54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7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032D5-C1F2-4F2D-A66C-93B41F5AC4A6}"/>
              </a:ext>
            </a:extLst>
          </p:cNvPr>
          <p:cNvSpPr txBox="1"/>
          <p:nvPr/>
        </p:nvSpPr>
        <p:spPr>
          <a:xfrm>
            <a:off x="4057650" y="453509"/>
            <a:ext cx="4410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AMALTHEA </a:t>
            </a:r>
            <a:endParaRPr lang="en-GB" sz="6000" dirty="0"/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AD8D197F-14C6-4E18-A523-D826BEAD7771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Amalthea (Greek Mythology) | Heroes and Villains Wiki | Fandom">
            <a:extLst>
              <a:ext uri="{FF2B5EF4-FFF2-40B4-BE49-F238E27FC236}">
                <a16:creationId xmlns:a16="http://schemas.microsoft.com/office/drawing/2014/main" id="{1B34C578-4D0F-4A21-B44B-2AA62E8C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469172"/>
            <a:ext cx="5715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4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0BD9A-4C4C-48CE-8D3C-90964B27300E}"/>
              </a:ext>
            </a:extLst>
          </p:cNvPr>
          <p:cNvSpPr txBox="1"/>
          <p:nvPr/>
        </p:nvSpPr>
        <p:spPr>
          <a:xfrm>
            <a:off x="3409950" y="285750"/>
            <a:ext cx="3571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LEDA </a:t>
            </a:r>
            <a:endParaRPr lang="en-GB" sz="6000" dirty="0"/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584A7A41-952A-43D5-952A-BF2D2E928716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Leda &amp; the Swan - Ancient Greek Vase Painting">
            <a:extLst>
              <a:ext uri="{FF2B5EF4-FFF2-40B4-BE49-F238E27FC236}">
                <a16:creationId xmlns:a16="http://schemas.microsoft.com/office/drawing/2014/main" id="{EC5B1F28-A70B-4241-B36B-61040ED3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568876"/>
            <a:ext cx="4319587" cy="47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onardo da Vinci (1452-1519). The children of Leda and the Swan. Helen of  Troy and Clytemnestra are shown emergin… | Leonardo da vinci, Leonardo,  Castor and pollux">
            <a:extLst>
              <a:ext uri="{FF2B5EF4-FFF2-40B4-BE49-F238E27FC236}">
                <a16:creationId xmlns:a16="http://schemas.microsoft.com/office/drawing/2014/main" id="{7409EDD7-6FB1-495A-9BC4-71CBF6EE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4" y="1345645"/>
            <a:ext cx="4581525" cy="51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5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C67AE-CD85-4F2C-8DA0-04A7AD088761}"/>
              </a:ext>
            </a:extLst>
          </p:cNvPr>
          <p:cNvSpPr txBox="1"/>
          <p:nvPr/>
        </p:nvSpPr>
        <p:spPr>
          <a:xfrm>
            <a:off x="4057650" y="453509"/>
            <a:ext cx="3571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Tempus Sans ITC" panose="04020404030D07020202" pitchFamily="82" charset="0"/>
              </a:rPr>
              <a:t>METIS </a:t>
            </a:r>
            <a:endParaRPr lang="en-GB" sz="6000" dirty="0"/>
          </a:p>
        </p:txBody>
      </p:sp>
      <p:sp>
        <p:nvSpPr>
          <p:cNvPr id="3" name="Oval 2">
            <a:hlinkClick r:id="rId2" action="ppaction://hlinksldjump"/>
            <a:extLst>
              <a:ext uri="{FF2B5EF4-FFF2-40B4-BE49-F238E27FC236}">
                <a16:creationId xmlns:a16="http://schemas.microsoft.com/office/drawing/2014/main" id="{EC7F9C0E-909D-4FF0-942B-98D34F962BDD}"/>
              </a:ext>
            </a:extLst>
          </p:cNvPr>
          <p:cNvSpPr/>
          <p:nvPr/>
        </p:nvSpPr>
        <p:spPr>
          <a:xfrm>
            <a:off x="11496675" y="285750"/>
            <a:ext cx="381000" cy="39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Metis (mythology) - Wikipedia">
            <a:extLst>
              <a:ext uri="{FF2B5EF4-FFF2-40B4-BE49-F238E27FC236}">
                <a16:creationId xmlns:a16="http://schemas.microsoft.com/office/drawing/2014/main" id="{CEB81211-A948-4D54-AC02-B88452C3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1381124"/>
            <a:ext cx="5400212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flies can teach us about achieving the perfect landing, albeit upside  down! | Research Matters">
            <a:extLst>
              <a:ext uri="{FF2B5EF4-FFF2-40B4-BE49-F238E27FC236}">
                <a16:creationId xmlns:a16="http://schemas.microsoft.com/office/drawing/2014/main" id="{D7510B97-3AAC-4DCE-A458-7492CA03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57" y="2238375"/>
            <a:ext cx="4864554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1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18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Affleck</dc:creator>
  <cp:lastModifiedBy>Judith Affleck</cp:lastModifiedBy>
  <cp:revision>6</cp:revision>
  <dcterms:created xsi:type="dcterms:W3CDTF">2021-02-24T07:20:56Z</dcterms:created>
  <dcterms:modified xsi:type="dcterms:W3CDTF">2021-02-25T17:21:17Z</dcterms:modified>
</cp:coreProperties>
</file>