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92" r:id="rId8"/>
    <p:sldId id="29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DD9"/>
    <a:srgbClr val="FEE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F2AC-5A4E-4F6D-AEAC-783B8D0FE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92794-E55B-450E-BC22-284660391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413-FABF-4E72-9E1D-FEF32CDA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9EDD1-36E5-4302-B9FA-7236DE69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72C2F-9CC4-478A-B043-CC72DB99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BEBA-12FC-4A65-8DD1-1A63732B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CFF51-3F2C-460E-A24A-60224DA4A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EA33-EF80-4C61-B239-6BCCFF4F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5C52-D4F0-4326-812E-F09ED8D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AA6C-A161-481B-99D0-0900EDDE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43496-C9FA-4FE7-9587-26927B9797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00884-FEBE-4731-87C0-947BDF322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71801-20BF-487F-94A9-5768543CC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2A42A-5726-48B1-BA5B-484FD27F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60AD-2D29-4BDF-9374-BBE438FC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01EF-E682-4EB8-A5D7-711E07BCC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F1E04-4074-4144-9ED5-596243B4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935B-8AB5-4D80-9F38-EE2C6BBB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359CD-75D9-44F4-BB2E-530220B8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B82DD-6087-4DE4-A227-F2361C42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1F04-6841-4797-8496-1D5A0ABD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1D4E-968A-437C-B6AB-77E3AA3C5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2FD7-94B0-4D3F-80AA-8302028BB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FC46F-4D21-4CF6-9D09-09A140D4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BCC0-E23E-4E96-9DE9-B667A63B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3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C0E6F-40BB-43F8-9F5B-EA52EDBC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C6D15-D3F1-4BE8-9F7D-301F06D29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CF477-96F8-4672-83E5-4FF339431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2FE69-A93A-4088-AD1C-3E19EAA7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8EF14-A1FE-4C36-BDA2-6DB6676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974EC-B3DE-4EE0-8D43-572083FE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03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125C-2EF5-45AD-B32C-D7132F1B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C600-AAA1-4D93-9FC2-EE0036D0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A81F1-DDCC-4749-892A-E16E62B72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B12D0-BE15-4921-A678-2063C485A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40D9E-524A-4EE8-9631-2E11F7565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AB081-9838-4059-96A8-C8400F52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69B6DA-AA42-4807-B0BF-74042A82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9E718-7792-4BBC-821F-CEBB561C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DEE2-469B-4E57-9184-3588F067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A7BE6-6F20-4D2C-813D-CE859EB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17775-39DA-4AB3-A40B-26E9B975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CF0B7-A2C7-44C1-A0BC-B5E6EB93D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1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E5C0C-E927-40E7-9203-92C98A3F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38643-219E-49D8-B780-F9C3691F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05F9F-0CE6-45F8-B5F7-34752FD9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4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168B-7219-4C4C-8A71-C3A17248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187B-58E3-4D5F-B5F5-74FCD66E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2A354-A2B4-469F-9D21-FCD0188D1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132C-004C-4472-8C0A-F1C2A96E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CDABA-8C72-4F6D-B1BD-F853DC9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4AF46-73FD-484D-B1CC-354CE9DAE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63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F71F-6834-40A9-8A6B-AA237AE7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EF997E-98E6-48A1-B0D7-5D1D1B30C6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71A5D-F92B-4E12-9EE1-19BFC5A77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68A7B-1B65-4088-9EEF-D6DF77B2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76F85-800D-45C2-9470-515ED6BE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56EFB-362E-41E4-A993-4DFE85C90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2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0312F-C93A-4E56-8659-84250C44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01403-4F69-477B-A4B1-B92C71D7E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1052-281B-4F6D-8AF2-508858311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CD20-EECF-4107-8315-9F226EED6E00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33AB-4519-4662-AFF7-B760F74C9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D9EB-3957-4C67-9B9B-682C954E4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9417-9739-40F4-AD54-C54DC29A6B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6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5F2A7-01CE-4956-A685-890B0A9C0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925" y="2609195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FFC000"/>
                </a:solidFill>
                <a:latin typeface="Palatino Linotype" panose="02040502050505030304" pitchFamily="18" charset="0"/>
              </a:rPr>
              <a:t>DEPONENT VERBS: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7C9FE-448D-4113-A593-DADE276E3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4450"/>
            <a:ext cx="9144000" cy="53340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An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441358-4ACC-4AFE-8724-306D857B0246}"/>
              </a:ext>
            </a:extLst>
          </p:cNvPr>
          <p:cNvSpPr/>
          <p:nvPr/>
        </p:nvSpPr>
        <p:spPr>
          <a:xfrm>
            <a:off x="5181600" y="2085975"/>
            <a:ext cx="2112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Year 9 Latin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82588-C146-4D59-A784-919213FC1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3750" t="11528" r="43750" b="66666"/>
          <a:stretch/>
        </p:blipFill>
        <p:spPr bwMode="auto">
          <a:xfrm>
            <a:off x="100330" y="81281"/>
            <a:ext cx="559124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01DA1-0750-46C2-AE95-0E22F7A2DB8C}"/>
              </a:ext>
            </a:extLst>
          </p:cNvPr>
          <p:cNvSpPr txBox="1"/>
          <p:nvPr/>
        </p:nvSpPr>
        <p:spPr>
          <a:xfrm>
            <a:off x="741680" y="4570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KE</a:t>
            </a:r>
            <a:r>
              <a:rPr lang="el-GR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Σ </a:t>
            </a:r>
            <a:r>
              <a:rPr lang="en-GB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CLASSICS  </a:t>
            </a:r>
          </a:p>
        </p:txBody>
      </p:sp>
    </p:spTree>
    <p:extLst>
      <p:ext uri="{BB962C8B-B14F-4D97-AF65-F5344CB8AC3E}">
        <p14:creationId xmlns:p14="http://schemas.microsoft.com/office/powerpoint/2010/main" val="25485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426C-1CCF-4BF5-8240-DB024108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2164"/>
            <a:ext cx="10515600" cy="1325563"/>
          </a:xfrm>
        </p:spPr>
        <p:txBody>
          <a:bodyPr/>
          <a:lstStyle/>
          <a:p>
            <a:r>
              <a:rPr lang="en-GB" b="1" dirty="0"/>
              <a:t>What is a Deponent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6D1-94C1-4B7B-B5F6-7BBEA43CB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4117"/>
            <a:ext cx="11449050" cy="1563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Deponent Verbs </a:t>
            </a:r>
            <a:r>
              <a:rPr lang="en-GB" sz="1700" b="1" dirty="0"/>
              <a:t>look Passive</a:t>
            </a:r>
            <a:r>
              <a:rPr lang="en-GB" sz="1700" dirty="0"/>
              <a:t>, but are </a:t>
            </a:r>
            <a:r>
              <a:rPr lang="en-GB" sz="1700" b="1" dirty="0"/>
              <a:t>Active in meaning</a:t>
            </a:r>
            <a:r>
              <a:rPr lang="en-GB" sz="1700" dirty="0"/>
              <a:t>.</a:t>
            </a:r>
          </a:p>
          <a:p>
            <a:pPr marL="0" indent="0">
              <a:buNone/>
            </a:pPr>
            <a:r>
              <a:rPr lang="en-GB" sz="1700" dirty="0"/>
              <a:t>For example, the verb ‘</a:t>
            </a:r>
            <a:r>
              <a:rPr lang="en-GB" sz="1700" b="1" dirty="0" err="1"/>
              <a:t>loquor</a:t>
            </a:r>
            <a:r>
              <a:rPr lang="en-GB" sz="1700" dirty="0"/>
              <a:t>’ means </a:t>
            </a:r>
            <a:r>
              <a:rPr lang="en-GB" sz="1700" i="1" dirty="0"/>
              <a:t>I speak</a:t>
            </a:r>
            <a:r>
              <a:rPr lang="en-GB" sz="1700" dirty="0"/>
              <a:t>. What makes it look odd is that it ends in the letter ‘–</a:t>
            </a:r>
            <a:r>
              <a:rPr lang="en-GB" sz="1700" b="1" dirty="0"/>
              <a:t>r</a:t>
            </a:r>
            <a:r>
              <a:rPr lang="en-GB" sz="1700" dirty="0"/>
              <a:t>’. </a:t>
            </a:r>
          </a:p>
          <a:p>
            <a:pPr marL="0" indent="0">
              <a:buNone/>
            </a:pPr>
            <a:r>
              <a:rPr lang="en-GB" sz="1700" b="1" dirty="0"/>
              <a:t>Ignore</a:t>
            </a:r>
            <a:r>
              <a:rPr lang="en-GB" sz="1700" dirty="0"/>
              <a:t> the Passive looking endings of Deponent Verbs and </a:t>
            </a:r>
            <a:r>
              <a:rPr lang="en-GB" sz="1700" b="1" u="sng" dirty="0"/>
              <a:t>ALWAYS</a:t>
            </a:r>
            <a:r>
              <a:rPr lang="en-GB" sz="1700" dirty="0"/>
              <a:t> translate them as Active.</a:t>
            </a:r>
          </a:p>
          <a:p>
            <a:pPr marL="0" indent="0">
              <a:buNone/>
            </a:pPr>
            <a:r>
              <a:rPr lang="en-GB" sz="1700" dirty="0"/>
              <a:t>There are </a:t>
            </a:r>
            <a:r>
              <a:rPr lang="en-GB" sz="1700" b="1" dirty="0"/>
              <a:t>13 Deponent Verbs </a:t>
            </a:r>
            <a:r>
              <a:rPr lang="en-GB" sz="1700" dirty="0"/>
              <a:t>on the GCSE syllabus. You need to recognise that they are Deponent and know what they mean.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B26EB-A0F5-4171-BA74-CBAC872352B2}"/>
              </a:ext>
            </a:extLst>
          </p:cNvPr>
          <p:cNvSpPr/>
          <p:nvPr/>
        </p:nvSpPr>
        <p:spPr>
          <a:xfrm>
            <a:off x="665330" y="4008779"/>
            <a:ext cx="320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Let’s take a couple of examples: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3103-B062-4A57-BC3A-ABBFFE23DF4C}"/>
              </a:ext>
            </a:extLst>
          </p:cNvPr>
          <p:cNvSpPr/>
          <p:nvPr/>
        </p:nvSpPr>
        <p:spPr>
          <a:xfrm>
            <a:off x="665330" y="3222640"/>
            <a:ext cx="10696575" cy="615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700" dirty="0"/>
              <a:t>There are also </a:t>
            </a:r>
            <a:r>
              <a:rPr lang="en-GB" sz="1700" b="1" dirty="0"/>
              <a:t>3</a:t>
            </a:r>
            <a:r>
              <a:rPr lang="en-GB" sz="1700" dirty="0"/>
              <a:t> </a:t>
            </a:r>
            <a:r>
              <a:rPr lang="en-GB" sz="1700" b="1" dirty="0"/>
              <a:t>Semi-Deponent verbs</a:t>
            </a:r>
            <a:r>
              <a:rPr lang="en-GB" sz="1700" dirty="0"/>
              <a:t>, which look Passive only in their Perfect and Pluperfect forms.</a:t>
            </a:r>
          </a:p>
          <a:p>
            <a:r>
              <a:rPr lang="en-GB" sz="1700" dirty="0"/>
              <a:t>Like Deponent Verbs, Semi-Deponent verbs can </a:t>
            </a:r>
            <a:r>
              <a:rPr lang="en-GB" sz="1700" b="1" u="sng" dirty="0"/>
              <a:t>NEVER</a:t>
            </a:r>
            <a:r>
              <a:rPr lang="en-GB" sz="1700" dirty="0"/>
              <a:t> be Passive in meaning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CD68C-9642-4366-BB03-1EE17F2D5252}"/>
              </a:ext>
            </a:extLst>
          </p:cNvPr>
          <p:cNvSpPr/>
          <p:nvPr/>
        </p:nvSpPr>
        <p:spPr>
          <a:xfrm>
            <a:off x="665330" y="2807142"/>
            <a:ext cx="322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What is a Semi-Deponent Verb?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5A3D7-6376-4BE1-B474-3FE6943AC8F9}"/>
              </a:ext>
            </a:extLst>
          </p:cNvPr>
          <p:cNvSpPr txBox="1"/>
          <p:nvPr/>
        </p:nvSpPr>
        <p:spPr>
          <a:xfrm>
            <a:off x="552473" y="5613387"/>
            <a:ext cx="171450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err="1"/>
              <a:t>locuta</a:t>
            </a:r>
            <a:r>
              <a:rPr lang="en-GB" sz="2800" dirty="0"/>
              <a:t> est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E0C33-8399-4067-9E03-BD6D6546D9B4}"/>
              </a:ext>
            </a:extLst>
          </p:cNvPr>
          <p:cNvSpPr txBox="1"/>
          <p:nvPr/>
        </p:nvSpPr>
        <p:spPr>
          <a:xfrm>
            <a:off x="619148" y="4673360"/>
            <a:ext cx="16478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loquitur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C879BC-0692-4C4F-A74C-F3836ECCC331}"/>
              </a:ext>
            </a:extLst>
          </p:cNvPr>
          <p:cNvSpPr txBox="1"/>
          <p:nvPr/>
        </p:nvSpPr>
        <p:spPr>
          <a:xfrm>
            <a:off x="2357492" y="4611804"/>
            <a:ext cx="522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-tur </a:t>
            </a:r>
            <a:r>
              <a:rPr lang="en-GB" dirty="0"/>
              <a:t>looks Passive, so you might expect to translate it </a:t>
            </a:r>
            <a:r>
              <a:rPr lang="en-GB" i="1" dirty="0"/>
              <a:t>‘He/she is being spoken’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036E9-4BEB-4C6B-90A7-2802BBE332FD}"/>
              </a:ext>
            </a:extLst>
          </p:cNvPr>
          <p:cNvSpPr txBox="1"/>
          <p:nvPr/>
        </p:nvSpPr>
        <p:spPr>
          <a:xfrm>
            <a:off x="2357492" y="5551831"/>
            <a:ext cx="522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PPP + the verb ‘to be’ </a:t>
            </a:r>
            <a:r>
              <a:rPr lang="en-GB" dirty="0"/>
              <a:t>looks Passive, so you might expect to translate it </a:t>
            </a:r>
            <a:r>
              <a:rPr lang="en-GB" i="1" dirty="0"/>
              <a:t>‘She was spoken’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02FAB59-3BC1-4FE7-95D0-D5FC86C4A6EE}"/>
              </a:ext>
            </a:extLst>
          </p:cNvPr>
          <p:cNvSpPr/>
          <p:nvPr/>
        </p:nvSpPr>
        <p:spPr>
          <a:xfrm rot="869847">
            <a:off x="7473817" y="4047906"/>
            <a:ext cx="2323830" cy="1857863"/>
          </a:xfrm>
          <a:prstGeom prst="cloudCallout">
            <a:avLst>
              <a:gd name="adj1" fmla="val -40651"/>
              <a:gd name="adj2" fmla="val 10225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But </a:t>
            </a:r>
            <a:r>
              <a:rPr lang="en-GB" sz="1400" i="1" dirty="0" err="1"/>
              <a:t>loquor</a:t>
            </a:r>
            <a:r>
              <a:rPr lang="en-GB" sz="1400" i="1" dirty="0"/>
              <a:t> is a Deponent Verb, so must be ACTIVE in meaning.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85FEE-2AFC-4971-95AB-24C5021D3E30}"/>
              </a:ext>
            </a:extLst>
          </p:cNvPr>
          <p:cNvSpPr txBox="1"/>
          <p:nvPr/>
        </p:nvSpPr>
        <p:spPr>
          <a:xfrm>
            <a:off x="9925050" y="4673360"/>
            <a:ext cx="2152649" cy="400110"/>
          </a:xfrm>
          <a:prstGeom prst="rect">
            <a:avLst/>
          </a:prstGeom>
          <a:solidFill>
            <a:srgbClr val="FEECFC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= ‘</a:t>
            </a:r>
            <a:r>
              <a:rPr lang="en-GB" sz="2000" i="1" dirty="0"/>
              <a:t>he/she speaks’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87480F-7226-4C68-984E-9B0BFF828D6D}"/>
              </a:ext>
            </a:extLst>
          </p:cNvPr>
          <p:cNvSpPr txBox="1"/>
          <p:nvPr/>
        </p:nvSpPr>
        <p:spPr>
          <a:xfrm>
            <a:off x="9925050" y="5647670"/>
            <a:ext cx="2152649" cy="400110"/>
          </a:xfrm>
          <a:prstGeom prst="rect">
            <a:avLst/>
          </a:prstGeom>
          <a:solidFill>
            <a:srgbClr val="FEECFC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= ‘</a:t>
            </a:r>
            <a:r>
              <a:rPr lang="en-GB" sz="2000" i="1" dirty="0"/>
              <a:t>she spoke’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60B0B-F3A0-488F-ACEC-C7ECDD1D7CC5}"/>
              </a:ext>
            </a:extLst>
          </p:cNvPr>
          <p:cNvSpPr txBox="1"/>
          <p:nvPr/>
        </p:nvSpPr>
        <p:spPr>
          <a:xfrm>
            <a:off x="2389160" y="4627354"/>
            <a:ext cx="50491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-tur </a:t>
            </a:r>
            <a:r>
              <a:rPr lang="en-GB" dirty="0">
                <a:solidFill>
                  <a:schemeClr val="bg1"/>
                </a:solidFill>
              </a:rPr>
              <a:t>looks Passive, so you might expect to translate it </a:t>
            </a:r>
            <a:r>
              <a:rPr lang="en-GB" i="1" dirty="0"/>
              <a:t>‘He/she is being spoken’</a:t>
            </a:r>
          </a:p>
        </p:txBody>
      </p:sp>
      <p:pic>
        <p:nvPicPr>
          <p:cNvPr id="1026" name="Picture 2" descr="Tick Cross Icon Images, Stock Photos &amp; Vectors | Shutterstock">
            <a:extLst>
              <a:ext uri="{FF2B5EF4-FFF2-40B4-BE49-F238E27FC236}">
                <a16:creationId xmlns:a16="http://schemas.microsoft.com/office/drawing/2014/main" id="{853DF90A-CEAD-4000-9E80-A2498DA11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4" t="9812" r="3026" b="16663"/>
          <a:stretch/>
        </p:blipFill>
        <p:spPr bwMode="auto">
          <a:xfrm>
            <a:off x="11182520" y="4287520"/>
            <a:ext cx="345342" cy="3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ck Cross Icon Images, Stock Photos &amp; Vectors | Shutterstock">
            <a:extLst>
              <a:ext uri="{FF2B5EF4-FFF2-40B4-BE49-F238E27FC236}">
                <a16:creationId xmlns:a16="http://schemas.microsoft.com/office/drawing/2014/main" id="{5629BEBC-B0F5-41E3-9197-0BCCE3440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7941" r="57891" b="16286"/>
          <a:stretch/>
        </p:blipFill>
        <p:spPr bwMode="auto">
          <a:xfrm>
            <a:off x="3887622" y="4857449"/>
            <a:ext cx="529443" cy="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5C99DCE-458E-4FE6-AA44-82A9E7A6C30D}"/>
              </a:ext>
            </a:extLst>
          </p:cNvPr>
          <p:cNvSpPr txBox="1"/>
          <p:nvPr/>
        </p:nvSpPr>
        <p:spPr>
          <a:xfrm>
            <a:off x="2357492" y="5567381"/>
            <a:ext cx="52292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The PPP + the verb ‘to be’ </a:t>
            </a:r>
            <a:r>
              <a:rPr lang="en-GB" dirty="0">
                <a:solidFill>
                  <a:schemeClr val="bg1"/>
                </a:solidFill>
              </a:rPr>
              <a:t>looks Passive, so you might expect to translate it </a:t>
            </a:r>
            <a:r>
              <a:rPr lang="en-GB" i="1" dirty="0"/>
              <a:t>‘She was spoken’</a:t>
            </a:r>
          </a:p>
        </p:txBody>
      </p:sp>
      <p:pic>
        <p:nvPicPr>
          <p:cNvPr id="24" name="Picture 4" descr="Tick Cross Icon Images, Stock Photos &amp; Vectors | Shutterstock">
            <a:extLst>
              <a:ext uri="{FF2B5EF4-FFF2-40B4-BE49-F238E27FC236}">
                <a16:creationId xmlns:a16="http://schemas.microsoft.com/office/drawing/2014/main" id="{DCD5C97E-0C5C-491E-B936-F09BBF351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7941" r="57891" b="16286"/>
          <a:stretch/>
        </p:blipFill>
        <p:spPr bwMode="auto">
          <a:xfrm>
            <a:off x="4979730" y="5777900"/>
            <a:ext cx="529443" cy="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Cross Icon Images, Stock Photos &amp; Vectors | Shutterstock">
            <a:extLst>
              <a:ext uri="{FF2B5EF4-FFF2-40B4-BE49-F238E27FC236}">
                <a16:creationId xmlns:a16="http://schemas.microsoft.com/office/drawing/2014/main" id="{F7BF360D-A015-4F1F-AF3D-C95197349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4" t="9812" r="3026" b="16663"/>
          <a:stretch/>
        </p:blipFill>
        <p:spPr bwMode="auto">
          <a:xfrm>
            <a:off x="11639527" y="5631704"/>
            <a:ext cx="345342" cy="3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weet spell of 16">
            <a:extLst>
              <a:ext uri="{FF2B5EF4-FFF2-40B4-BE49-F238E27FC236}">
                <a16:creationId xmlns:a16="http://schemas.microsoft.com/office/drawing/2014/main" id="{59731F9E-8B9B-409F-A0F2-C04B67613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1" t="1606" r="26379"/>
          <a:stretch/>
        </p:blipFill>
        <p:spPr bwMode="auto">
          <a:xfrm>
            <a:off x="11144249" y="2858095"/>
            <a:ext cx="881743" cy="101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 animBg="1"/>
      <p:bldP spid="7" grpId="0"/>
      <p:bldP spid="8" grpId="0" animBg="1"/>
      <p:bldP spid="9" grpId="0" animBg="1"/>
      <p:bldP spid="10" grpId="0"/>
      <p:bldP spid="13" grpId="0" animBg="1"/>
      <p:bldP spid="14" grpId="0" animBg="1"/>
      <p:bldP spid="15" grpId="0" animBg="1"/>
      <p:bldP spid="16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D617-8C7D-4C8D-B521-58BA0EF5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22"/>
            <a:ext cx="10515600" cy="1325563"/>
          </a:xfrm>
          <a:ln w="25400" cmpd="sng">
            <a:solidFill>
              <a:srgbClr val="0070C0"/>
            </a:solidFill>
          </a:ln>
        </p:spPr>
        <p:txBody>
          <a:bodyPr/>
          <a:lstStyle/>
          <a:p>
            <a:r>
              <a:rPr lang="en-GB" dirty="0"/>
              <a:t>The Sixteen Deponent/Semi-Deponent Verbs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5778FE-A067-47B8-8291-FF2BB3FAE6BC}"/>
              </a:ext>
            </a:extLst>
          </p:cNvPr>
          <p:cNvCxnSpPr>
            <a:cxnSpLocks/>
          </p:cNvCxnSpPr>
          <p:nvPr/>
        </p:nvCxnSpPr>
        <p:spPr>
          <a:xfrm>
            <a:off x="5759116" y="1309141"/>
            <a:ext cx="54381" cy="5548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5DD37E-5386-4D0A-8908-96EA43727296}"/>
              </a:ext>
            </a:extLst>
          </p:cNvPr>
          <p:cNvSpPr txBox="1"/>
          <p:nvPr/>
        </p:nvSpPr>
        <p:spPr>
          <a:xfrm>
            <a:off x="1958243" y="1433217"/>
            <a:ext cx="247850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First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20962-A546-42E7-B041-CFD9713E1054}"/>
              </a:ext>
            </a:extLst>
          </p:cNvPr>
          <p:cNvSpPr txBox="1"/>
          <p:nvPr/>
        </p:nvSpPr>
        <p:spPr>
          <a:xfrm>
            <a:off x="1187729" y="1795596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Normal </a:t>
            </a:r>
            <a:r>
              <a:rPr lang="en-GB" dirty="0"/>
              <a:t>Principal Parts: -ō, -</a:t>
            </a:r>
            <a:r>
              <a:rPr lang="en-GB" dirty="0" err="1"/>
              <a:t>āre</a:t>
            </a:r>
            <a:r>
              <a:rPr lang="en-GB" dirty="0"/>
              <a:t>, -</a:t>
            </a:r>
            <a:r>
              <a:rPr lang="en-GB" dirty="0" err="1"/>
              <a:t>āvī</a:t>
            </a:r>
            <a:r>
              <a:rPr lang="en-GB" dirty="0"/>
              <a:t>, </a:t>
            </a:r>
            <a:r>
              <a:rPr lang="en-GB" dirty="0" err="1"/>
              <a:t>ātus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19A38-6DFD-4D53-98B5-8FEA913D7D3B}"/>
              </a:ext>
            </a:extLst>
          </p:cNvPr>
          <p:cNvSpPr txBox="1"/>
          <p:nvPr/>
        </p:nvSpPr>
        <p:spPr>
          <a:xfrm>
            <a:off x="596114" y="2088268"/>
            <a:ext cx="436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Deponent</a:t>
            </a:r>
            <a:r>
              <a:rPr lang="en-GB" dirty="0"/>
              <a:t> Principal Parts: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16D48-2E9F-4398-9783-66F6CE9B41FE}"/>
              </a:ext>
            </a:extLst>
          </p:cNvPr>
          <p:cNvSpPr txBox="1"/>
          <p:nvPr/>
        </p:nvSpPr>
        <p:spPr>
          <a:xfrm>
            <a:off x="471452" y="2620207"/>
            <a:ext cx="27260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3B833-A693-4908-9C0D-7C1AD98D0685}"/>
              </a:ext>
            </a:extLst>
          </p:cNvPr>
          <p:cNvSpPr txBox="1"/>
          <p:nvPr/>
        </p:nvSpPr>
        <p:spPr>
          <a:xfrm>
            <a:off x="4059498" y="2650984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2AEC6-047D-4073-87DF-DE12AAC2A7EA}"/>
              </a:ext>
            </a:extLst>
          </p:cNvPr>
          <p:cNvSpPr txBox="1"/>
          <p:nvPr/>
        </p:nvSpPr>
        <p:spPr>
          <a:xfrm>
            <a:off x="471452" y="3135319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B7572-B52A-4B49-98E3-928A122832E1}"/>
              </a:ext>
            </a:extLst>
          </p:cNvPr>
          <p:cNvSpPr txBox="1"/>
          <p:nvPr/>
        </p:nvSpPr>
        <p:spPr>
          <a:xfrm>
            <a:off x="3833345" y="3152244"/>
            <a:ext cx="150764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urge, encourage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A2559-709C-43C2-B1C5-BB450B1BE510}"/>
              </a:ext>
            </a:extLst>
          </p:cNvPr>
          <p:cNvSpPr txBox="1"/>
          <p:nvPr/>
        </p:nvSpPr>
        <p:spPr>
          <a:xfrm>
            <a:off x="458367" y="3620836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77C96-5908-430D-AD50-AC7B4AC7B20C}"/>
              </a:ext>
            </a:extLst>
          </p:cNvPr>
          <p:cNvSpPr txBox="1"/>
          <p:nvPr/>
        </p:nvSpPr>
        <p:spPr>
          <a:xfrm>
            <a:off x="3832084" y="3687394"/>
            <a:ext cx="1522683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admire, wonder 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D3E93-CABD-4B5D-9E52-311F04376BB1}"/>
              </a:ext>
            </a:extLst>
          </p:cNvPr>
          <p:cNvSpPr txBox="1"/>
          <p:nvPr/>
        </p:nvSpPr>
        <p:spPr>
          <a:xfrm>
            <a:off x="7430386" y="1441936"/>
            <a:ext cx="247850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Second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ABAE08-7EAE-472B-9317-B45EE8DC14BC}"/>
              </a:ext>
            </a:extLst>
          </p:cNvPr>
          <p:cNvSpPr txBox="1"/>
          <p:nvPr/>
        </p:nvSpPr>
        <p:spPr>
          <a:xfrm>
            <a:off x="6560439" y="2144742"/>
            <a:ext cx="436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Deponent</a:t>
            </a:r>
            <a:r>
              <a:rPr lang="en-GB" dirty="0"/>
              <a:t> Principal Parts: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ērī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0ABB8-897C-4847-8172-4435F2EFC02C}"/>
              </a:ext>
            </a:extLst>
          </p:cNvPr>
          <p:cNvSpPr txBox="1"/>
          <p:nvPr/>
        </p:nvSpPr>
        <p:spPr>
          <a:xfrm>
            <a:off x="6435777" y="2676681"/>
            <a:ext cx="27260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vide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vid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ērī</a:t>
            </a:r>
            <a:r>
              <a:rPr lang="en-GB" dirty="0"/>
              <a:t>, </a:t>
            </a:r>
            <a:r>
              <a:rPr lang="en-GB" dirty="0" err="1"/>
              <a:t>vīs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67042D-BD40-4443-9303-1BD5746EDAA5}"/>
              </a:ext>
            </a:extLst>
          </p:cNvPr>
          <p:cNvSpPr txBox="1"/>
          <p:nvPr/>
        </p:nvSpPr>
        <p:spPr>
          <a:xfrm>
            <a:off x="9835588" y="2727950"/>
            <a:ext cx="1302661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seem, appear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D7213-CAB0-41ED-A8DB-C3551DBD5E3C}"/>
              </a:ext>
            </a:extLst>
          </p:cNvPr>
          <p:cNvSpPr txBox="1"/>
          <p:nvPr/>
        </p:nvSpPr>
        <p:spPr>
          <a:xfrm>
            <a:off x="6435776" y="4153015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audeō</a:t>
            </a:r>
            <a:r>
              <a:rPr lang="en-GB" dirty="0"/>
              <a:t>, </a:t>
            </a:r>
            <a:r>
              <a:rPr lang="en-GB" dirty="0" err="1"/>
              <a:t>audēre</a:t>
            </a:r>
            <a:r>
              <a:rPr lang="en-GB" dirty="0"/>
              <a:t>,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9CBEB-F119-4B88-B790-F54B3B215946}"/>
              </a:ext>
            </a:extLst>
          </p:cNvPr>
          <p:cNvSpPr txBox="1"/>
          <p:nvPr/>
        </p:nvSpPr>
        <p:spPr>
          <a:xfrm>
            <a:off x="9835588" y="4209504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11766-8398-4742-B9B6-33F2D856B0D8}"/>
              </a:ext>
            </a:extLst>
          </p:cNvPr>
          <p:cNvSpPr txBox="1"/>
          <p:nvPr/>
        </p:nvSpPr>
        <p:spPr>
          <a:xfrm>
            <a:off x="6435776" y="4632350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gaudeō</a:t>
            </a:r>
            <a:r>
              <a:rPr lang="en-GB" dirty="0"/>
              <a:t>, </a:t>
            </a:r>
            <a:r>
              <a:rPr lang="en-GB" dirty="0" err="1"/>
              <a:t>gaudēre</a:t>
            </a:r>
            <a:r>
              <a:rPr lang="en-GB" dirty="0"/>
              <a:t>,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9607A-C065-4892-8E23-859840C390A3}"/>
              </a:ext>
            </a:extLst>
          </p:cNvPr>
          <p:cNvSpPr txBox="1"/>
          <p:nvPr/>
        </p:nvSpPr>
        <p:spPr>
          <a:xfrm>
            <a:off x="9835588" y="4663452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rejoice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FFE36E-56F1-4143-8068-93042AC86DAE}"/>
              </a:ext>
            </a:extLst>
          </p:cNvPr>
          <p:cNvSpPr txBox="1"/>
          <p:nvPr/>
        </p:nvSpPr>
        <p:spPr>
          <a:xfrm>
            <a:off x="6971094" y="1771771"/>
            <a:ext cx="401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Normal </a:t>
            </a:r>
            <a:r>
              <a:rPr lang="en-GB" dirty="0"/>
              <a:t>Principal Parts: -</a:t>
            </a:r>
            <a:r>
              <a:rPr lang="en-GB" dirty="0" err="1"/>
              <a:t>eō</a:t>
            </a:r>
            <a:r>
              <a:rPr lang="en-GB" dirty="0"/>
              <a:t>, -</a:t>
            </a:r>
            <a:r>
              <a:rPr lang="en-GB" dirty="0" err="1"/>
              <a:t>ēre</a:t>
            </a:r>
            <a:r>
              <a:rPr lang="en-GB" dirty="0"/>
              <a:t>, -</a:t>
            </a:r>
            <a:r>
              <a:rPr lang="en-GB" dirty="0" err="1"/>
              <a:t>uī</a:t>
            </a:r>
            <a:r>
              <a:rPr lang="en-GB" dirty="0"/>
              <a:t>, </a:t>
            </a:r>
            <a:r>
              <a:rPr lang="en-GB" dirty="0" err="1"/>
              <a:t>ītus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7F3A11-6F0B-42D1-AF57-640F0E4FC1A9}"/>
              </a:ext>
            </a:extLst>
          </p:cNvPr>
          <p:cNvSpPr txBox="1"/>
          <p:nvPr/>
        </p:nvSpPr>
        <p:spPr>
          <a:xfrm>
            <a:off x="6098892" y="3536932"/>
            <a:ext cx="488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Semi-Deponent</a:t>
            </a:r>
            <a:r>
              <a:rPr lang="en-GB" dirty="0"/>
              <a:t> Principal Parts: -</a:t>
            </a:r>
            <a:r>
              <a:rPr lang="en-GB" dirty="0" err="1"/>
              <a:t>eo</a:t>
            </a:r>
            <a:r>
              <a:rPr lang="en-GB" dirty="0"/>
              <a:t>, -</a:t>
            </a:r>
            <a:r>
              <a:rPr lang="en-GB" dirty="0" err="1"/>
              <a:t>ēre</a:t>
            </a:r>
            <a:r>
              <a:rPr lang="en-GB" dirty="0"/>
              <a:t>,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08721C-220E-40D7-BBA5-0670029889F4}"/>
              </a:ext>
            </a:extLst>
          </p:cNvPr>
          <p:cNvCxnSpPr/>
          <p:nvPr/>
        </p:nvCxnSpPr>
        <p:spPr>
          <a:xfrm>
            <a:off x="9990171" y="3279750"/>
            <a:ext cx="0" cy="710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A46EA2D-7806-4CCB-BB61-D523C7586C66}"/>
              </a:ext>
            </a:extLst>
          </p:cNvPr>
          <p:cNvSpPr txBox="1"/>
          <p:nvPr/>
        </p:nvSpPr>
        <p:spPr>
          <a:xfrm>
            <a:off x="9213924" y="3205445"/>
            <a:ext cx="564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normal</a:t>
            </a:r>
          </a:p>
          <a:p>
            <a:pPr algn="ctr"/>
            <a:r>
              <a:rPr lang="en-GB" sz="1000" dirty="0"/>
              <a:t>half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58FB0C-1C32-477F-A234-C91493D9C512}"/>
              </a:ext>
            </a:extLst>
          </p:cNvPr>
          <p:cNvSpPr txBox="1"/>
          <p:nvPr/>
        </p:nvSpPr>
        <p:spPr>
          <a:xfrm>
            <a:off x="10080288" y="3206095"/>
            <a:ext cx="71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deponent half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11D95D-71B7-47EC-A50F-62CFCFC6EB6B}"/>
              </a:ext>
            </a:extLst>
          </p:cNvPr>
          <p:cNvSpPr txBox="1"/>
          <p:nvPr/>
        </p:nvSpPr>
        <p:spPr>
          <a:xfrm>
            <a:off x="6435776" y="5170330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soleō</a:t>
            </a:r>
            <a:r>
              <a:rPr lang="en-GB" dirty="0"/>
              <a:t>, </a:t>
            </a:r>
            <a:r>
              <a:rPr lang="en-GB" dirty="0" err="1"/>
              <a:t>solēre</a:t>
            </a:r>
            <a:r>
              <a:rPr lang="en-GB" dirty="0"/>
              <a:t>,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58B41-F5F3-434A-BCCD-7EA1AE077725}"/>
              </a:ext>
            </a:extLst>
          </p:cNvPr>
          <p:cNvSpPr txBox="1"/>
          <p:nvPr/>
        </p:nvSpPr>
        <p:spPr>
          <a:xfrm>
            <a:off x="9835582" y="5201107"/>
            <a:ext cx="152110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accustomed to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EED14B-84E2-415F-B651-8906D9B4BF92}"/>
              </a:ext>
            </a:extLst>
          </p:cNvPr>
          <p:cNvSpPr txBox="1"/>
          <p:nvPr/>
        </p:nvSpPr>
        <p:spPr>
          <a:xfrm>
            <a:off x="8001121" y="4147949"/>
            <a:ext cx="13370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ausus</a:t>
            </a:r>
            <a:r>
              <a:rPr lang="en-GB" dirty="0"/>
              <a:t> sum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EB5F71-9C5C-446D-9269-C29140A3DDF6}"/>
              </a:ext>
            </a:extLst>
          </p:cNvPr>
          <p:cNvSpPr txBox="1"/>
          <p:nvPr/>
        </p:nvSpPr>
        <p:spPr>
          <a:xfrm>
            <a:off x="8140774" y="4638403"/>
            <a:ext cx="13370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gavīsus</a:t>
            </a:r>
            <a:r>
              <a:rPr lang="en-GB" dirty="0"/>
              <a:t> sum</a:t>
            </a:r>
          </a:p>
        </p:txBody>
      </p:sp>
      <p:pic>
        <p:nvPicPr>
          <p:cNvPr id="2050" name="Picture 2" descr="Alison Steadman calls Gavin and Stacey Xmas Special a 'family reunion'">
            <a:extLst>
              <a:ext uri="{FF2B5EF4-FFF2-40B4-BE49-F238E27FC236}">
                <a16:creationId xmlns:a16="http://schemas.microsoft.com/office/drawing/2014/main" id="{27CFCF19-C428-4E4F-99D6-1D6D2FB9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2148" r="59162" b="20593"/>
          <a:stretch/>
        </p:blipFill>
        <p:spPr bwMode="auto">
          <a:xfrm>
            <a:off x="11033451" y="4319044"/>
            <a:ext cx="554854" cy="6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CA51C09-6F8B-4FF4-8E73-F658C7DDFA3E}"/>
              </a:ext>
            </a:extLst>
          </p:cNvPr>
          <p:cNvSpPr txBox="1"/>
          <p:nvPr/>
        </p:nvSpPr>
        <p:spPr>
          <a:xfrm>
            <a:off x="11556144" y="4632350"/>
            <a:ext cx="5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Gavin rejoiced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C6B401-1EB5-4311-86A4-D5EC2C2A8C58}"/>
              </a:ext>
            </a:extLst>
          </p:cNvPr>
          <p:cNvSpPr txBox="1"/>
          <p:nvPr/>
        </p:nvSpPr>
        <p:spPr>
          <a:xfrm>
            <a:off x="7798798" y="5164277"/>
            <a:ext cx="133703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solītus</a:t>
            </a:r>
            <a:r>
              <a:rPr lang="en-GB" dirty="0"/>
              <a:t> sum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62C5E9D-A1A3-4423-AD10-5FC7576737A1}"/>
              </a:ext>
            </a:extLst>
          </p:cNvPr>
          <p:cNvSpPr/>
          <p:nvPr/>
        </p:nvSpPr>
        <p:spPr>
          <a:xfrm>
            <a:off x="8665306" y="4985664"/>
            <a:ext cx="1770143" cy="369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I was accustomed to …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6C0F23A-CC80-4356-8178-7E770F449089}"/>
              </a:ext>
            </a:extLst>
          </p:cNvPr>
          <p:cNvSpPr/>
          <p:nvPr/>
        </p:nvSpPr>
        <p:spPr>
          <a:xfrm>
            <a:off x="8821340" y="4387617"/>
            <a:ext cx="1567817" cy="369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I rejoiced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8300899-783B-4EB8-9009-F3C0DDADB74C}"/>
              </a:ext>
            </a:extLst>
          </p:cNvPr>
          <p:cNvSpPr/>
          <p:nvPr/>
        </p:nvSpPr>
        <p:spPr>
          <a:xfrm>
            <a:off x="8572623" y="3921023"/>
            <a:ext cx="1567817" cy="369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i="1" dirty="0"/>
              <a:t>I dared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7169DF-B168-41ED-971F-5348611081DF}"/>
              </a:ext>
            </a:extLst>
          </p:cNvPr>
          <p:cNvCxnSpPr/>
          <p:nvPr/>
        </p:nvCxnSpPr>
        <p:spPr>
          <a:xfrm flipH="1">
            <a:off x="31783" y="4209504"/>
            <a:ext cx="5759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945EAFC-D4E5-453F-8F53-414D80DAB304}"/>
              </a:ext>
            </a:extLst>
          </p:cNvPr>
          <p:cNvSpPr txBox="1"/>
          <p:nvPr/>
        </p:nvSpPr>
        <p:spPr>
          <a:xfrm>
            <a:off x="1825110" y="4323282"/>
            <a:ext cx="247850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Third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CF0E23-278A-407E-934B-94F15A1D83E0}"/>
              </a:ext>
            </a:extLst>
          </p:cNvPr>
          <p:cNvSpPr txBox="1"/>
          <p:nvPr/>
        </p:nvSpPr>
        <p:spPr>
          <a:xfrm>
            <a:off x="1036329" y="4656833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Normal </a:t>
            </a:r>
            <a:r>
              <a:rPr lang="en-GB" dirty="0"/>
              <a:t>Principal Parts: -ō, -ere, -ī, -us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F56281-7A0A-491F-A4E3-DAE5B15A7AC7}"/>
              </a:ext>
            </a:extLst>
          </p:cNvPr>
          <p:cNvSpPr txBox="1"/>
          <p:nvPr/>
        </p:nvSpPr>
        <p:spPr>
          <a:xfrm>
            <a:off x="460593" y="4963948"/>
            <a:ext cx="436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Deponent</a:t>
            </a:r>
            <a:r>
              <a:rPr lang="en-GB" dirty="0"/>
              <a:t> Principal Parts: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-or, -ī, -us sum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562C16-5BF8-40B1-9F58-379213EFCFFF}"/>
              </a:ext>
            </a:extLst>
          </p:cNvPr>
          <p:cNvSpPr/>
          <p:nvPr/>
        </p:nvSpPr>
        <p:spPr>
          <a:xfrm>
            <a:off x="3265345" y="5005566"/>
            <a:ext cx="294931" cy="299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444458-10F5-465C-9525-1B0E617F90E5}"/>
              </a:ext>
            </a:extLst>
          </p:cNvPr>
          <p:cNvSpPr txBox="1"/>
          <p:nvPr/>
        </p:nvSpPr>
        <p:spPr>
          <a:xfrm>
            <a:off x="4597600" y="4635512"/>
            <a:ext cx="84473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/>
              <a:t>Notice this funny little infinitive! </a:t>
            </a:r>
          </a:p>
          <a:p>
            <a:pPr algn="ctr"/>
            <a:r>
              <a:rPr lang="en-GB" sz="900" i="1" dirty="0"/>
              <a:t>Ha! Ha!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ADE51-8CE4-4AA2-9B0E-6EC16D3F9E3C}"/>
              </a:ext>
            </a:extLst>
          </p:cNvPr>
          <p:cNvSpPr txBox="1"/>
          <p:nvPr/>
        </p:nvSpPr>
        <p:spPr>
          <a:xfrm>
            <a:off x="515621" y="5360912"/>
            <a:ext cx="272604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locū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C74F2-5EB8-4988-948C-ED521616D51F}"/>
              </a:ext>
            </a:extLst>
          </p:cNvPr>
          <p:cNvSpPr txBox="1"/>
          <p:nvPr/>
        </p:nvSpPr>
        <p:spPr>
          <a:xfrm>
            <a:off x="4103667" y="5391689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speak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EAE153-269B-4EF5-9464-3657F8C4D534}"/>
              </a:ext>
            </a:extLst>
          </p:cNvPr>
          <p:cNvSpPr txBox="1"/>
          <p:nvPr/>
        </p:nvSpPr>
        <p:spPr>
          <a:xfrm>
            <a:off x="515621" y="5876024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proficisc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-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profec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39EDC1-AAA0-4E4D-8A53-8DAABCC34724}"/>
              </a:ext>
            </a:extLst>
          </p:cNvPr>
          <p:cNvSpPr txBox="1"/>
          <p:nvPr/>
        </p:nvSpPr>
        <p:spPr>
          <a:xfrm>
            <a:off x="4103667" y="5892497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set out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53122D-A3D8-4799-9F29-06A7ED5E4E86}"/>
              </a:ext>
            </a:extLst>
          </p:cNvPr>
          <p:cNvSpPr txBox="1"/>
          <p:nvPr/>
        </p:nvSpPr>
        <p:spPr>
          <a:xfrm>
            <a:off x="502536" y="6361541"/>
            <a:ext cx="293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seq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sequ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secū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DA4745-17FD-4191-80A9-A24C38CBAC27}"/>
              </a:ext>
            </a:extLst>
          </p:cNvPr>
          <p:cNvSpPr txBox="1"/>
          <p:nvPr/>
        </p:nvSpPr>
        <p:spPr>
          <a:xfrm>
            <a:off x="4064431" y="6394209"/>
            <a:ext cx="104029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follow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0DF657-2361-451F-BCB4-2936CA6D6FCE}"/>
              </a:ext>
            </a:extLst>
          </p:cNvPr>
          <p:cNvCxnSpPr>
            <a:cxnSpLocks/>
            <a:endCxn id="44" idx="7"/>
          </p:cNvCxnSpPr>
          <p:nvPr/>
        </p:nvCxnSpPr>
        <p:spPr>
          <a:xfrm flipH="1">
            <a:off x="3517084" y="4921897"/>
            <a:ext cx="1052322" cy="127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00C1B4-D8F7-451D-95A1-C956E36EC849}"/>
              </a:ext>
            </a:extLst>
          </p:cNvPr>
          <p:cNvCxnSpPr/>
          <p:nvPr/>
        </p:nvCxnSpPr>
        <p:spPr>
          <a:xfrm>
            <a:off x="5820845" y="5691837"/>
            <a:ext cx="6432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F53730E-AFE0-48B5-A449-896A80A1745F}"/>
              </a:ext>
            </a:extLst>
          </p:cNvPr>
          <p:cNvSpPr txBox="1"/>
          <p:nvPr/>
        </p:nvSpPr>
        <p:spPr>
          <a:xfrm>
            <a:off x="7360294" y="5708309"/>
            <a:ext cx="295280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4</a:t>
            </a:r>
            <a:r>
              <a:rPr lang="en-GB" sz="1600" b="1" baseline="30000" dirty="0">
                <a:solidFill>
                  <a:schemeClr val="bg1"/>
                </a:solidFill>
              </a:rPr>
              <a:t>th</a:t>
            </a:r>
            <a:r>
              <a:rPr lang="en-GB" sz="1600" b="1" dirty="0">
                <a:solidFill>
                  <a:schemeClr val="bg1"/>
                </a:solidFill>
              </a:rPr>
              <a:t> Conjugation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5202B5C-1086-4E01-B2E7-3C2A1988A288}"/>
              </a:ext>
            </a:extLst>
          </p:cNvPr>
          <p:cNvSpPr txBox="1"/>
          <p:nvPr/>
        </p:nvSpPr>
        <p:spPr>
          <a:xfrm>
            <a:off x="7011091" y="6081406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Normal </a:t>
            </a:r>
            <a:r>
              <a:rPr lang="en-GB" dirty="0"/>
              <a:t>Principal Parts: -</a:t>
            </a:r>
            <a:r>
              <a:rPr lang="en-GB" dirty="0" err="1"/>
              <a:t>iō</a:t>
            </a:r>
            <a:r>
              <a:rPr lang="en-GB" dirty="0"/>
              <a:t>, -</a:t>
            </a:r>
            <a:r>
              <a:rPr lang="en-GB" dirty="0" err="1"/>
              <a:t>īre</a:t>
            </a:r>
            <a:r>
              <a:rPr lang="en-GB" dirty="0"/>
              <a:t>, -</a:t>
            </a:r>
            <a:r>
              <a:rPr lang="en-GB" dirty="0" err="1"/>
              <a:t>īvī</a:t>
            </a:r>
            <a:r>
              <a:rPr lang="en-GB" dirty="0"/>
              <a:t>, </a:t>
            </a:r>
            <a:r>
              <a:rPr lang="en-GB" dirty="0" err="1"/>
              <a:t>ītus</a:t>
            </a:r>
            <a:endParaRPr lang="en-GB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9E001E0-5EAF-45F3-A44C-A87225074B83}"/>
              </a:ext>
            </a:extLst>
          </p:cNvPr>
          <p:cNvSpPr/>
          <p:nvPr/>
        </p:nvSpPr>
        <p:spPr>
          <a:xfrm>
            <a:off x="6435776" y="6394209"/>
            <a:ext cx="4758868" cy="521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There are no GCSE 4</a:t>
            </a:r>
            <a:r>
              <a:rPr lang="en-GB" baseline="30000" dirty="0"/>
              <a:t>th</a:t>
            </a:r>
            <a:r>
              <a:rPr lang="en-GB" dirty="0"/>
              <a:t> Deponents!</a:t>
            </a:r>
          </a:p>
        </p:txBody>
      </p:sp>
      <p:sp>
        <p:nvSpPr>
          <p:cNvPr id="72" name="Speech Bubble: Oval 71">
            <a:extLst>
              <a:ext uri="{FF2B5EF4-FFF2-40B4-BE49-F238E27FC236}">
                <a16:creationId xmlns:a16="http://schemas.microsoft.com/office/drawing/2014/main" id="{9E76693A-DC15-439F-A62A-5DD9758C3AA3}"/>
              </a:ext>
            </a:extLst>
          </p:cNvPr>
          <p:cNvSpPr/>
          <p:nvPr/>
        </p:nvSpPr>
        <p:spPr>
          <a:xfrm>
            <a:off x="10832056" y="5696636"/>
            <a:ext cx="1197594" cy="827161"/>
          </a:xfrm>
          <a:prstGeom prst="wedgeEllipseCallout">
            <a:avLst>
              <a:gd name="adj1" fmla="val 62766"/>
              <a:gd name="adj2" fmla="val -523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How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100" i="1" dirty="0">
                <a:solidFill>
                  <a:schemeClr val="tx1"/>
                </a:solidFill>
              </a:rPr>
              <a:t>many is that so far then?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FB2F3713-30D4-49F7-9511-72213B473426}"/>
              </a:ext>
            </a:extLst>
          </p:cNvPr>
          <p:cNvSpPr/>
          <p:nvPr/>
        </p:nvSpPr>
        <p:spPr>
          <a:xfrm>
            <a:off x="11353800" y="6450738"/>
            <a:ext cx="838200" cy="407262"/>
          </a:xfrm>
          <a:prstGeom prst="wedgeRoundRectCallout">
            <a:avLst>
              <a:gd name="adj1" fmla="val -80227"/>
              <a:gd name="adj2" fmla="val 25079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10 so far …</a:t>
            </a:r>
          </a:p>
        </p:txBody>
      </p:sp>
    </p:spTree>
    <p:extLst>
      <p:ext uri="{BB962C8B-B14F-4D97-AF65-F5344CB8AC3E}">
        <p14:creationId xmlns:p14="http://schemas.microsoft.com/office/powerpoint/2010/main" val="7122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9" grpId="0" animBg="1"/>
      <p:bldP spid="38" grpId="0" animBg="1"/>
      <p:bldP spid="41" grpId="0" animBg="1"/>
      <p:bldP spid="42" grpId="0" animBg="1"/>
      <p:bldP spid="45" grpId="0" animBg="1"/>
      <p:bldP spid="46" grpId="0"/>
      <p:bldP spid="47" grpId="0"/>
      <p:bldP spid="44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9" grpId="0" animBg="1"/>
      <p:bldP spid="70" grpId="0"/>
      <p:bldP spid="62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F6571-EE88-4809-A708-59B26EA8DFEB}"/>
              </a:ext>
            </a:extLst>
          </p:cNvPr>
          <p:cNvSpPr/>
          <p:nvPr/>
        </p:nvSpPr>
        <p:spPr>
          <a:xfrm>
            <a:off x="0" y="4957924"/>
            <a:ext cx="12171012" cy="1913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D31C8-2610-49FD-AF48-653FF7D65466}"/>
              </a:ext>
            </a:extLst>
          </p:cNvPr>
          <p:cNvSpPr txBox="1"/>
          <p:nvPr/>
        </p:nvSpPr>
        <p:spPr>
          <a:xfrm>
            <a:off x="4266203" y="5773437"/>
            <a:ext cx="295280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Mixed (3½) Conjugation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F546DB5-D152-4265-AE96-86FE0925CA65}"/>
              </a:ext>
            </a:extLst>
          </p:cNvPr>
          <p:cNvSpPr/>
          <p:nvPr/>
        </p:nvSpPr>
        <p:spPr>
          <a:xfrm>
            <a:off x="3891280" y="40640"/>
            <a:ext cx="436880" cy="39624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3AB66DE-9CF4-44EE-9819-9AED4824B622}"/>
              </a:ext>
            </a:extLst>
          </p:cNvPr>
          <p:cNvSpPr/>
          <p:nvPr/>
        </p:nvSpPr>
        <p:spPr>
          <a:xfrm>
            <a:off x="3891280" y="518160"/>
            <a:ext cx="436880" cy="39624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16E1F84-17E7-43B7-955F-806ED07B93CF}"/>
              </a:ext>
            </a:extLst>
          </p:cNvPr>
          <p:cNvSpPr/>
          <p:nvPr/>
        </p:nvSpPr>
        <p:spPr>
          <a:xfrm>
            <a:off x="3896360" y="995680"/>
            <a:ext cx="436880" cy="39624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40E0334-5C0D-4F32-ADC8-A259EFCC2296}"/>
              </a:ext>
            </a:extLst>
          </p:cNvPr>
          <p:cNvSpPr/>
          <p:nvPr/>
        </p:nvSpPr>
        <p:spPr>
          <a:xfrm>
            <a:off x="3891280" y="1473200"/>
            <a:ext cx="436880" cy="39624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87336E4-832A-4EA7-A0C0-3DA0AC0B298E}"/>
              </a:ext>
            </a:extLst>
          </p:cNvPr>
          <p:cNvSpPr/>
          <p:nvPr/>
        </p:nvSpPr>
        <p:spPr>
          <a:xfrm>
            <a:off x="3891280" y="1950720"/>
            <a:ext cx="436880" cy="39624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0E97528D-BBA1-4954-B9E3-DD1E085D5C16}"/>
              </a:ext>
            </a:extLst>
          </p:cNvPr>
          <p:cNvSpPr/>
          <p:nvPr/>
        </p:nvSpPr>
        <p:spPr>
          <a:xfrm>
            <a:off x="3891280" y="2428240"/>
            <a:ext cx="436880" cy="39624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009D4B6-65B3-4BC6-8EC9-3FBBDD2A4D7D}"/>
              </a:ext>
            </a:extLst>
          </p:cNvPr>
          <p:cNvSpPr/>
          <p:nvPr/>
        </p:nvSpPr>
        <p:spPr>
          <a:xfrm>
            <a:off x="3891280" y="2905760"/>
            <a:ext cx="436880" cy="39624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439F90E-EB15-496A-B81A-6E234B4CC9A6}"/>
              </a:ext>
            </a:extLst>
          </p:cNvPr>
          <p:cNvSpPr/>
          <p:nvPr/>
        </p:nvSpPr>
        <p:spPr>
          <a:xfrm>
            <a:off x="3891280" y="3362960"/>
            <a:ext cx="436880" cy="39624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494BBB9-CBC1-4BA8-8735-D08E723FCE1E}"/>
              </a:ext>
            </a:extLst>
          </p:cNvPr>
          <p:cNvSpPr/>
          <p:nvPr/>
        </p:nvSpPr>
        <p:spPr>
          <a:xfrm>
            <a:off x="3891280" y="3868691"/>
            <a:ext cx="436880" cy="39624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40404203-AFA1-468B-9C36-B34EFB65BDDD}"/>
              </a:ext>
            </a:extLst>
          </p:cNvPr>
          <p:cNvSpPr/>
          <p:nvPr/>
        </p:nvSpPr>
        <p:spPr>
          <a:xfrm>
            <a:off x="3825240" y="4319702"/>
            <a:ext cx="568960" cy="51787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3995CC-36FA-4783-87B6-9039ADB15BEF}"/>
              </a:ext>
            </a:extLst>
          </p:cNvPr>
          <p:cNvSpPr txBox="1"/>
          <p:nvPr/>
        </p:nvSpPr>
        <p:spPr>
          <a:xfrm>
            <a:off x="4473325" y="40640"/>
            <a:ext cx="27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38E2E-BF9C-4D3A-B622-82BD72824A72}"/>
              </a:ext>
            </a:extLst>
          </p:cNvPr>
          <p:cNvSpPr txBox="1"/>
          <p:nvPr/>
        </p:nvSpPr>
        <p:spPr>
          <a:xfrm rot="1237229">
            <a:off x="746171" y="2103417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7FF27-0EE4-46BD-8520-A2CFA60D070C}"/>
              </a:ext>
            </a:extLst>
          </p:cNvPr>
          <p:cNvSpPr txBox="1"/>
          <p:nvPr/>
        </p:nvSpPr>
        <p:spPr>
          <a:xfrm>
            <a:off x="4473325" y="555752"/>
            <a:ext cx="29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7937DD-4478-4700-906D-F4B974D142D8}"/>
              </a:ext>
            </a:extLst>
          </p:cNvPr>
          <p:cNvSpPr txBox="1"/>
          <p:nvPr/>
        </p:nvSpPr>
        <p:spPr>
          <a:xfrm rot="762475">
            <a:off x="2378304" y="804012"/>
            <a:ext cx="877397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set 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FB58A3-306D-40F5-9925-B4A739C8E865}"/>
              </a:ext>
            </a:extLst>
          </p:cNvPr>
          <p:cNvSpPr txBox="1"/>
          <p:nvPr/>
        </p:nvSpPr>
        <p:spPr>
          <a:xfrm>
            <a:off x="4460240" y="1041269"/>
            <a:ext cx="29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9E78E-9BBC-49EF-BEED-23B1DEF421E5}"/>
              </a:ext>
            </a:extLst>
          </p:cNvPr>
          <p:cNvSpPr txBox="1"/>
          <p:nvPr/>
        </p:nvSpPr>
        <p:spPr>
          <a:xfrm>
            <a:off x="178516" y="1384250"/>
            <a:ext cx="1522683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admire, wonder at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9C873A-20AF-447B-9C54-B674DA1A68A0}"/>
              </a:ext>
            </a:extLst>
          </p:cNvPr>
          <p:cNvSpPr txBox="1"/>
          <p:nvPr/>
        </p:nvSpPr>
        <p:spPr>
          <a:xfrm>
            <a:off x="4460240" y="1526786"/>
            <a:ext cx="27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vide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vid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ērī</a:t>
            </a:r>
            <a:r>
              <a:rPr lang="en-GB" dirty="0"/>
              <a:t>, </a:t>
            </a:r>
            <a:r>
              <a:rPr lang="en-GB" dirty="0" err="1"/>
              <a:t>vīs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D80B4-3AA0-4A61-BA20-BA49D589506D}"/>
              </a:ext>
            </a:extLst>
          </p:cNvPr>
          <p:cNvSpPr txBox="1"/>
          <p:nvPr/>
        </p:nvSpPr>
        <p:spPr>
          <a:xfrm rot="1087752">
            <a:off x="1140526" y="3677765"/>
            <a:ext cx="1302661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seem, appear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1F1EF9-0095-4748-BC25-3D75235DA61B}"/>
              </a:ext>
            </a:extLst>
          </p:cNvPr>
          <p:cNvSpPr txBox="1"/>
          <p:nvPr/>
        </p:nvSpPr>
        <p:spPr>
          <a:xfrm>
            <a:off x="4455898" y="2003553"/>
            <a:ext cx="311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audeō</a:t>
            </a:r>
            <a:r>
              <a:rPr lang="en-GB" dirty="0"/>
              <a:t>, </a:t>
            </a:r>
            <a:r>
              <a:rPr lang="en-GB" dirty="0" err="1"/>
              <a:t>audēre</a:t>
            </a:r>
            <a:r>
              <a:rPr lang="en-GB" dirty="0"/>
              <a:t>, </a:t>
            </a:r>
            <a:r>
              <a:rPr lang="en-GB" dirty="0" err="1"/>
              <a:t>aus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DEC6E-814A-46F9-A714-282BFA2B6F0F}"/>
              </a:ext>
            </a:extLst>
          </p:cNvPr>
          <p:cNvSpPr txBox="1"/>
          <p:nvPr/>
        </p:nvSpPr>
        <p:spPr>
          <a:xfrm rot="20970286">
            <a:off x="2515537" y="1651365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39E0BF-B54F-4118-B61E-3A0AD5DEA85F}"/>
              </a:ext>
            </a:extLst>
          </p:cNvPr>
          <p:cNvSpPr txBox="1"/>
          <p:nvPr/>
        </p:nvSpPr>
        <p:spPr>
          <a:xfrm>
            <a:off x="4455898" y="2482888"/>
            <a:ext cx="3113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gaudeō</a:t>
            </a:r>
            <a:r>
              <a:rPr lang="en-GB" dirty="0"/>
              <a:t>, </a:t>
            </a:r>
            <a:r>
              <a:rPr lang="en-GB" dirty="0" err="1"/>
              <a:t>gaudēre</a:t>
            </a:r>
            <a:r>
              <a:rPr lang="en-GB" dirty="0"/>
              <a:t>, </a:t>
            </a:r>
            <a:r>
              <a:rPr lang="en-GB" dirty="0" err="1"/>
              <a:t>gav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īsus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B88E15-2F2E-41F5-A27D-209E9360D3E1}"/>
              </a:ext>
            </a:extLst>
          </p:cNvPr>
          <p:cNvSpPr txBox="1"/>
          <p:nvPr/>
        </p:nvSpPr>
        <p:spPr>
          <a:xfrm>
            <a:off x="2805619" y="2486443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rejoice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4901CD-9318-4DC5-A987-D22D576E8008}"/>
              </a:ext>
            </a:extLst>
          </p:cNvPr>
          <p:cNvSpPr txBox="1"/>
          <p:nvPr/>
        </p:nvSpPr>
        <p:spPr>
          <a:xfrm>
            <a:off x="4460240" y="2959778"/>
            <a:ext cx="29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soleō</a:t>
            </a:r>
            <a:r>
              <a:rPr lang="en-GB" dirty="0"/>
              <a:t>, </a:t>
            </a:r>
            <a:r>
              <a:rPr lang="en-GB" dirty="0" err="1"/>
              <a:t>solēre</a:t>
            </a:r>
            <a:r>
              <a:rPr lang="en-GB" dirty="0"/>
              <a:t>, </a:t>
            </a:r>
            <a:r>
              <a:rPr lang="en-GB" dirty="0" err="1"/>
              <a:t>sol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912313-B63F-4686-A182-38E85FE50CCC}"/>
              </a:ext>
            </a:extLst>
          </p:cNvPr>
          <p:cNvSpPr txBox="1"/>
          <p:nvPr/>
        </p:nvSpPr>
        <p:spPr>
          <a:xfrm rot="20698356">
            <a:off x="2040499" y="4122805"/>
            <a:ext cx="172471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accustomed to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41DD97-FE41-4A98-873E-2E080800272B}"/>
              </a:ext>
            </a:extLst>
          </p:cNvPr>
          <p:cNvSpPr txBox="1"/>
          <p:nvPr/>
        </p:nvSpPr>
        <p:spPr>
          <a:xfrm>
            <a:off x="4486410" y="3431363"/>
            <a:ext cx="272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locū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1E1433-9C33-49D5-BE9C-675473C007EF}"/>
              </a:ext>
            </a:extLst>
          </p:cNvPr>
          <p:cNvSpPr txBox="1"/>
          <p:nvPr/>
        </p:nvSpPr>
        <p:spPr>
          <a:xfrm rot="21217313">
            <a:off x="485313" y="726797"/>
            <a:ext cx="9550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speak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0F01F6-BCA4-440C-97BA-02762BEFFB7E}"/>
              </a:ext>
            </a:extLst>
          </p:cNvPr>
          <p:cNvSpPr txBox="1"/>
          <p:nvPr/>
        </p:nvSpPr>
        <p:spPr>
          <a:xfrm>
            <a:off x="4486410" y="3913088"/>
            <a:ext cx="29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proficisc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-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profec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570676-2F6D-4259-BB42-88D08D3265EE}"/>
              </a:ext>
            </a:extLst>
          </p:cNvPr>
          <p:cNvSpPr txBox="1"/>
          <p:nvPr/>
        </p:nvSpPr>
        <p:spPr>
          <a:xfrm>
            <a:off x="1206535" y="2540074"/>
            <a:ext cx="150764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urge, encourage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55EDE6-6017-4C3E-9049-11AC9EF95899}"/>
              </a:ext>
            </a:extLst>
          </p:cNvPr>
          <p:cNvSpPr txBox="1"/>
          <p:nvPr/>
        </p:nvSpPr>
        <p:spPr>
          <a:xfrm>
            <a:off x="4484404" y="4394813"/>
            <a:ext cx="293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seq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sequ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secū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917846-1B81-4279-9DC4-0AC870BAADBD}"/>
              </a:ext>
            </a:extLst>
          </p:cNvPr>
          <p:cNvSpPr txBox="1"/>
          <p:nvPr/>
        </p:nvSpPr>
        <p:spPr>
          <a:xfrm rot="21013137">
            <a:off x="487225" y="2988532"/>
            <a:ext cx="104029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follow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942000-CC95-42B8-BC8A-5ED35CEDDA21}"/>
              </a:ext>
            </a:extLst>
          </p:cNvPr>
          <p:cNvCxnSpPr>
            <a:cxnSpLocks/>
          </p:cNvCxnSpPr>
          <p:nvPr/>
        </p:nvCxnSpPr>
        <p:spPr>
          <a:xfrm flipV="1">
            <a:off x="20988" y="4931999"/>
            <a:ext cx="12039600" cy="2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6121723-AD9D-4446-9DC8-C1FE2E746B18}"/>
              </a:ext>
            </a:extLst>
          </p:cNvPr>
          <p:cNvSpPr txBox="1"/>
          <p:nvPr/>
        </p:nvSpPr>
        <p:spPr>
          <a:xfrm>
            <a:off x="8990386" y="1471265"/>
            <a:ext cx="141224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Derivations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47310AB-7A5B-477F-B734-F58187CBD0AB}"/>
              </a:ext>
            </a:extLst>
          </p:cNvPr>
          <p:cNvSpPr/>
          <p:nvPr/>
        </p:nvSpPr>
        <p:spPr>
          <a:xfrm>
            <a:off x="7320189" y="49351"/>
            <a:ext cx="1635760" cy="615638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exhortation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28AC7B-CD92-4996-B1AD-005D91F02B67}"/>
              </a:ext>
            </a:extLst>
          </p:cNvPr>
          <p:cNvSpPr/>
          <p:nvPr/>
        </p:nvSpPr>
        <p:spPr>
          <a:xfrm>
            <a:off x="10416519" y="135343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audacious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0DBD1CD-E464-4CDF-B6DE-84CFBB063972}"/>
              </a:ext>
            </a:extLst>
          </p:cNvPr>
          <p:cNvSpPr/>
          <p:nvPr/>
        </p:nvSpPr>
        <p:spPr>
          <a:xfrm>
            <a:off x="7660640" y="995680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consequence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4613404-8DE3-42D2-BC0A-E03BD819CA2A}"/>
              </a:ext>
            </a:extLst>
          </p:cNvPr>
          <p:cNvSpPr/>
          <p:nvPr/>
        </p:nvSpPr>
        <p:spPr>
          <a:xfrm>
            <a:off x="7199368" y="1892668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elocution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40570D8-1C03-4AC3-A068-C44A0655BCE5}"/>
              </a:ext>
            </a:extLst>
          </p:cNvPr>
          <p:cNvSpPr/>
          <p:nvPr/>
        </p:nvSpPr>
        <p:spPr>
          <a:xfrm>
            <a:off x="7660640" y="2602924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A93EC1-3D81-49CF-AD94-B3D186C2EE16}"/>
              </a:ext>
            </a:extLst>
          </p:cNvPr>
          <p:cNvSpPr/>
          <p:nvPr/>
        </p:nvSpPr>
        <p:spPr>
          <a:xfrm>
            <a:off x="10229298" y="904489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vision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3D7EF72-4FC5-420D-8585-BA2CF60EB045}"/>
              </a:ext>
            </a:extLst>
          </p:cNvPr>
          <p:cNvSpPr/>
          <p:nvPr/>
        </p:nvSpPr>
        <p:spPr>
          <a:xfrm>
            <a:off x="10366653" y="1691368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loquacious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3F181B4-5018-497F-A2C4-61A4C0018003}"/>
              </a:ext>
            </a:extLst>
          </p:cNvPr>
          <p:cNvSpPr/>
          <p:nvPr/>
        </p:nvSpPr>
        <p:spPr>
          <a:xfrm>
            <a:off x="8944969" y="522515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admiration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D7FACA-D7F9-43CD-816C-23A0AF3F928F}"/>
              </a:ext>
            </a:extLst>
          </p:cNvPr>
          <p:cNvSpPr/>
          <p:nvPr/>
        </p:nvSpPr>
        <p:spPr>
          <a:xfrm>
            <a:off x="8806940" y="3123967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persecution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C83D876-8F20-4AC4-96DC-E1FCE4706238}"/>
              </a:ext>
            </a:extLst>
          </p:cNvPr>
          <p:cNvSpPr/>
          <p:nvPr/>
        </p:nvSpPr>
        <p:spPr>
          <a:xfrm>
            <a:off x="10482230" y="3288721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consecutive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69253D9-A0C6-4FD4-8830-5F0FAC556F53}"/>
              </a:ext>
            </a:extLst>
          </p:cNvPr>
          <p:cNvSpPr/>
          <p:nvPr/>
        </p:nvSpPr>
        <p:spPr>
          <a:xfrm>
            <a:off x="10440408" y="2503673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prosecution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A0EBB42-76C2-4D56-8165-812143F59CD6}"/>
              </a:ext>
            </a:extLst>
          </p:cNvPr>
          <p:cNvSpPr/>
          <p:nvPr/>
        </p:nvSpPr>
        <p:spPr>
          <a:xfrm>
            <a:off x="7340876" y="3542459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miracle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45A2CB5-3DC4-4D0E-92B3-8399677A7128}"/>
              </a:ext>
            </a:extLst>
          </p:cNvPr>
          <p:cNvSpPr/>
          <p:nvPr/>
        </p:nvSpPr>
        <p:spPr>
          <a:xfrm>
            <a:off x="9184640" y="3783675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executive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19A8FEA-B1B9-4917-9493-E8E9B89A22E4}"/>
              </a:ext>
            </a:extLst>
          </p:cNvPr>
          <p:cNvSpPr/>
          <p:nvPr/>
        </p:nvSpPr>
        <p:spPr>
          <a:xfrm>
            <a:off x="10580729" y="4184269"/>
            <a:ext cx="1635760" cy="507475"/>
          </a:xfrm>
          <a:prstGeom prst="ellipse">
            <a:avLst/>
          </a:prstGeom>
          <a:solidFill>
            <a:srgbClr val="FAFD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cohort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BF6FE1-19E9-4CC3-A861-B45FC18A462F}"/>
              </a:ext>
            </a:extLst>
          </p:cNvPr>
          <p:cNvSpPr txBox="1"/>
          <p:nvPr/>
        </p:nvSpPr>
        <p:spPr>
          <a:xfrm>
            <a:off x="468642" y="40640"/>
            <a:ext cx="320517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Check you can match up the  meanings 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2CF17C-76C9-4D23-AB68-F4D22946A26C}"/>
              </a:ext>
            </a:extLst>
          </p:cNvPr>
          <p:cNvSpPr txBox="1"/>
          <p:nvPr/>
        </p:nvSpPr>
        <p:spPr>
          <a:xfrm>
            <a:off x="8976636" y="1875677"/>
            <a:ext cx="14637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Explain the connection. </a:t>
            </a:r>
          </a:p>
          <a:p>
            <a:pPr algn="ctr"/>
            <a:r>
              <a:rPr lang="en-GB" sz="1200" i="1" dirty="0"/>
              <a:t>You can use a dictionary, if you like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22938E5-F8D8-4D39-8178-550AF10786C8}"/>
              </a:ext>
            </a:extLst>
          </p:cNvPr>
          <p:cNvSpPr/>
          <p:nvPr/>
        </p:nvSpPr>
        <p:spPr>
          <a:xfrm>
            <a:off x="636601" y="5213425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ingredients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68C4370-2B83-40D7-9FA8-4BEB56C67180}"/>
              </a:ext>
            </a:extLst>
          </p:cNvPr>
          <p:cNvSpPr/>
          <p:nvPr/>
        </p:nvSpPr>
        <p:spPr>
          <a:xfrm>
            <a:off x="9109178" y="5156690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patience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494F810-D78E-4A61-B314-EC92053E0915}"/>
              </a:ext>
            </a:extLst>
          </p:cNvPr>
          <p:cNvSpPr/>
          <p:nvPr/>
        </p:nvSpPr>
        <p:spPr>
          <a:xfrm>
            <a:off x="10416519" y="5978517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mortuary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FA1BF6D-9827-4A70-B93B-7BC1F608623D}"/>
              </a:ext>
            </a:extLst>
          </p:cNvPr>
          <p:cNvSpPr txBox="1"/>
          <p:nvPr/>
        </p:nvSpPr>
        <p:spPr>
          <a:xfrm>
            <a:off x="3933501" y="6129041"/>
            <a:ext cx="377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Normal </a:t>
            </a:r>
            <a:r>
              <a:rPr lang="en-GB" dirty="0"/>
              <a:t>Principal Parts: -</a:t>
            </a:r>
            <a:r>
              <a:rPr lang="en-GB" dirty="0" err="1"/>
              <a:t>iō</a:t>
            </a:r>
            <a:r>
              <a:rPr lang="en-GB" dirty="0"/>
              <a:t>, -ere, -</a:t>
            </a:r>
            <a:r>
              <a:rPr lang="en-GB" dirty="0" err="1"/>
              <a:t>i</a:t>
            </a:r>
            <a:r>
              <a:rPr lang="en-GB" dirty="0"/>
              <a:t>, -us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223C3D1-CBA1-4BA5-B3E4-97B9CA37DF26}"/>
              </a:ext>
            </a:extLst>
          </p:cNvPr>
          <p:cNvSpPr txBox="1"/>
          <p:nvPr/>
        </p:nvSpPr>
        <p:spPr>
          <a:xfrm>
            <a:off x="3775627" y="6507486"/>
            <a:ext cx="436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Deponent</a:t>
            </a:r>
            <a:r>
              <a:rPr lang="en-GB" dirty="0"/>
              <a:t> Principal Parts: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-ī, -us sum 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126E898-850B-4674-B2BE-D9FDB76D7FB2}"/>
              </a:ext>
            </a:extLst>
          </p:cNvPr>
          <p:cNvSpPr/>
          <p:nvPr/>
        </p:nvSpPr>
        <p:spPr>
          <a:xfrm>
            <a:off x="2537680" y="5244718"/>
            <a:ext cx="1574084" cy="624889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4A6838F-A9CE-489A-B387-06DC67522040}"/>
              </a:ext>
            </a:extLst>
          </p:cNvPr>
          <p:cNvSpPr/>
          <p:nvPr/>
        </p:nvSpPr>
        <p:spPr>
          <a:xfrm>
            <a:off x="10460355" y="5455613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impatient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C1228F0-631A-49D4-836F-CB55AABD076C}"/>
              </a:ext>
            </a:extLst>
          </p:cNvPr>
          <p:cNvSpPr/>
          <p:nvPr/>
        </p:nvSpPr>
        <p:spPr>
          <a:xfrm>
            <a:off x="89043" y="6185604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regression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97AEBA5-D105-472E-8835-CED5338ED160}"/>
              </a:ext>
            </a:extLst>
          </p:cNvPr>
          <p:cNvSpPr/>
          <p:nvPr/>
        </p:nvSpPr>
        <p:spPr>
          <a:xfrm>
            <a:off x="8630071" y="6313707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passionate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1339E1E-02FD-4F41-8EFA-4A18B619D10F}"/>
              </a:ext>
            </a:extLst>
          </p:cNvPr>
          <p:cNvSpPr/>
          <p:nvPr/>
        </p:nvSpPr>
        <p:spPr>
          <a:xfrm>
            <a:off x="1181242" y="5780217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progressive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ADB2ABD-CC59-4198-89E1-54C44E6F7B31}"/>
              </a:ext>
            </a:extLst>
          </p:cNvPr>
          <p:cNvSpPr/>
          <p:nvPr/>
        </p:nvSpPr>
        <p:spPr>
          <a:xfrm>
            <a:off x="8203828" y="5711410"/>
            <a:ext cx="1635760" cy="50747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in patients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1747EDB-157B-4C3C-91D0-0F06D3A32AC0}"/>
              </a:ext>
            </a:extLst>
          </p:cNvPr>
          <p:cNvSpPr/>
          <p:nvPr/>
        </p:nvSpPr>
        <p:spPr>
          <a:xfrm>
            <a:off x="6532332" y="5282560"/>
            <a:ext cx="1901257" cy="52754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compassionate</a:t>
            </a:r>
          </a:p>
        </p:txBody>
      </p:sp>
    </p:spTree>
    <p:extLst>
      <p:ext uri="{BB962C8B-B14F-4D97-AF65-F5344CB8AC3E}">
        <p14:creationId xmlns:p14="http://schemas.microsoft.com/office/powerpoint/2010/main" val="1658726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0.09141 0.450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269 -0.0449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3764 -0.3442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6289 0.0446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3333 -0.1469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1145 0.4011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13411 -0.2944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8607 0.2365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2069 -0.2784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3906 0.0692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42851 0.2629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32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39088 0.47662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8021 0.143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40508 -0.5460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9349 -0.37014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77556E-17 L -0.32487 0.0838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38646 0.3298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732 0.24561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72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2681 0.3312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655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24101 0.1990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0534 0.0689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96296E-6 L 0.01159 0.24051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37071 0.3344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5" grpId="0" animBg="1"/>
      <p:bldP spid="66" grpId="0" animBg="1"/>
      <p:bldP spid="67" grpId="0"/>
      <p:bldP spid="68" grpId="0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D617-8C7D-4C8D-B521-58BA0EF5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422"/>
            <a:ext cx="10515600" cy="821373"/>
          </a:xfrm>
          <a:ln w="25400" cmpd="sng">
            <a:solidFill>
              <a:srgbClr val="0070C0"/>
            </a:solidFill>
          </a:ln>
        </p:spPr>
        <p:txBody>
          <a:bodyPr/>
          <a:lstStyle/>
          <a:p>
            <a:r>
              <a:rPr lang="en-GB" dirty="0"/>
              <a:t>The Sixteen Deponent/Semi-Deponent Verbs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DD37E-5386-4D0A-8908-96EA43727296}"/>
              </a:ext>
            </a:extLst>
          </p:cNvPr>
          <p:cNvSpPr txBox="1"/>
          <p:nvPr/>
        </p:nvSpPr>
        <p:spPr>
          <a:xfrm>
            <a:off x="31783" y="910688"/>
            <a:ext cx="2478505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First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19A38-6DFD-4D53-98B5-8FEA913D7D3B}"/>
              </a:ext>
            </a:extLst>
          </p:cNvPr>
          <p:cNvSpPr txBox="1"/>
          <p:nvPr/>
        </p:nvSpPr>
        <p:spPr>
          <a:xfrm>
            <a:off x="279111" y="1232336"/>
            <a:ext cx="198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E16D48-2E9F-4398-9783-66F6CE9B41FE}"/>
              </a:ext>
            </a:extLst>
          </p:cNvPr>
          <p:cNvSpPr txBox="1"/>
          <p:nvPr/>
        </p:nvSpPr>
        <p:spPr>
          <a:xfrm>
            <a:off x="2873710" y="920848"/>
            <a:ext cx="302549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cōn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23B833-A693-4908-9C0D-7C1AD98D0685}"/>
              </a:ext>
            </a:extLst>
          </p:cNvPr>
          <p:cNvSpPr txBox="1"/>
          <p:nvPr/>
        </p:nvSpPr>
        <p:spPr>
          <a:xfrm>
            <a:off x="6701115" y="963899"/>
            <a:ext cx="149612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2AEC6-047D-4073-87DF-DE12AAC2A7EA}"/>
              </a:ext>
            </a:extLst>
          </p:cNvPr>
          <p:cNvSpPr txBox="1"/>
          <p:nvPr/>
        </p:nvSpPr>
        <p:spPr>
          <a:xfrm>
            <a:off x="2851766" y="1365574"/>
            <a:ext cx="3025493" cy="382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hort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B7572-B52A-4B49-98E3-928A122832E1}"/>
              </a:ext>
            </a:extLst>
          </p:cNvPr>
          <p:cNvSpPr txBox="1"/>
          <p:nvPr/>
        </p:nvSpPr>
        <p:spPr>
          <a:xfrm>
            <a:off x="6689595" y="1393903"/>
            <a:ext cx="150764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urge, encourage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A2559-709C-43C2-B1C5-BB450B1BE510}"/>
              </a:ext>
            </a:extLst>
          </p:cNvPr>
          <p:cNvSpPr txBox="1"/>
          <p:nvPr/>
        </p:nvSpPr>
        <p:spPr>
          <a:xfrm>
            <a:off x="2873708" y="1814004"/>
            <a:ext cx="300355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ārī</a:t>
            </a:r>
            <a:r>
              <a:rPr lang="en-GB" dirty="0"/>
              <a:t>, </a:t>
            </a:r>
            <a:r>
              <a:rPr lang="en-GB" dirty="0" err="1"/>
              <a:t>mir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77C96-5908-430D-AD50-AC7B4AC7B20C}"/>
              </a:ext>
            </a:extLst>
          </p:cNvPr>
          <p:cNvSpPr txBox="1"/>
          <p:nvPr/>
        </p:nvSpPr>
        <p:spPr>
          <a:xfrm>
            <a:off x="6693595" y="1829700"/>
            <a:ext cx="1522683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admire, wonder 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D3E93-CABD-4B5D-9E52-311F04376BB1}"/>
              </a:ext>
            </a:extLst>
          </p:cNvPr>
          <p:cNvSpPr txBox="1"/>
          <p:nvPr/>
        </p:nvSpPr>
        <p:spPr>
          <a:xfrm>
            <a:off x="-5874" y="2277503"/>
            <a:ext cx="2478505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Second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0ABB8-897C-4847-8172-4435F2EFC02C}"/>
              </a:ext>
            </a:extLst>
          </p:cNvPr>
          <p:cNvSpPr txBox="1"/>
          <p:nvPr/>
        </p:nvSpPr>
        <p:spPr>
          <a:xfrm>
            <a:off x="2873708" y="2260894"/>
            <a:ext cx="3025493" cy="3716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vide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vid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ērī</a:t>
            </a:r>
            <a:r>
              <a:rPr lang="en-GB" dirty="0"/>
              <a:t>, </a:t>
            </a:r>
            <a:r>
              <a:rPr lang="en-GB" dirty="0" err="1"/>
              <a:t>vīs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67042D-BD40-4443-9303-1BD5746EDAA5}"/>
              </a:ext>
            </a:extLst>
          </p:cNvPr>
          <p:cNvSpPr txBox="1"/>
          <p:nvPr/>
        </p:nvSpPr>
        <p:spPr>
          <a:xfrm>
            <a:off x="6689595" y="2312794"/>
            <a:ext cx="150764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seem, appear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D7213-CAB0-41ED-A8DB-C3551DBD5E3C}"/>
              </a:ext>
            </a:extLst>
          </p:cNvPr>
          <p:cNvSpPr txBox="1"/>
          <p:nvPr/>
        </p:nvSpPr>
        <p:spPr>
          <a:xfrm>
            <a:off x="2873708" y="2694395"/>
            <a:ext cx="302549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audeō</a:t>
            </a:r>
            <a:r>
              <a:rPr lang="en-GB" dirty="0"/>
              <a:t>, </a:t>
            </a:r>
            <a:r>
              <a:rPr lang="en-GB" dirty="0" err="1"/>
              <a:t>audēre</a:t>
            </a:r>
            <a:r>
              <a:rPr lang="en-GB" dirty="0"/>
              <a:t>, </a:t>
            </a:r>
            <a:r>
              <a:rPr lang="en-GB" dirty="0" err="1"/>
              <a:t>ausus</a:t>
            </a:r>
            <a:r>
              <a:rPr lang="en-GB" dirty="0"/>
              <a:t> sum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49CBEB-F119-4B88-B790-F54B3B215946}"/>
              </a:ext>
            </a:extLst>
          </p:cNvPr>
          <p:cNvSpPr txBox="1"/>
          <p:nvPr/>
        </p:nvSpPr>
        <p:spPr>
          <a:xfrm>
            <a:off x="6689595" y="2717042"/>
            <a:ext cx="150764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11766-8398-4742-B9B6-33F2D856B0D8}"/>
              </a:ext>
            </a:extLst>
          </p:cNvPr>
          <p:cNvSpPr txBox="1"/>
          <p:nvPr/>
        </p:nvSpPr>
        <p:spPr>
          <a:xfrm>
            <a:off x="2876267" y="3129290"/>
            <a:ext cx="302549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gaudeō</a:t>
            </a:r>
            <a:r>
              <a:rPr lang="en-GB" dirty="0"/>
              <a:t>, </a:t>
            </a:r>
            <a:r>
              <a:rPr lang="en-GB" dirty="0" err="1"/>
              <a:t>gaudēre</a:t>
            </a:r>
            <a:r>
              <a:rPr lang="en-GB" dirty="0"/>
              <a:t>, </a:t>
            </a:r>
            <a:r>
              <a:rPr lang="en-GB" dirty="0" err="1"/>
              <a:t>gavisus</a:t>
            </a:r>
            <a:r>
              <a:rPr lang="en-GB" dirty="0"/>
              <a:t> sum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39607A-C065-4892-8E23-859840C390A3}"/>
              </a:ext>
            </a:extLst>
          </p:cNvPr>
          <p:cNvSpPr txBox="1"/>
          <p:nvPr/>
        </p:nvSpPr>
        <p:spPr>
          <a:xfrm>
            <a:off x="6676134" y="3148509"/>
            <a:ext cx="150762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rejoice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11D95D-71B7-47EC-A50F-62CFCFC6EB6B}"/>
              </a:ext>
            </a:extLst>
          </p:cNvPr>
          <p:cNvSpPr txBox="1"/>
          <p:nvPr/>
        </p:nvSpPr>
        <p:spPr>
          <a:xfrm>
            <a:off x="2851766" y="3538561"/>
            <a:ext cx="304743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soleō</a:t>
            </a:r>
            <a:r>
              <a:rPr lang="en-GB" dirty="0"/>
              <a:t>, </a:t>
            </a:r>
            <a:r>
              <a:rPr lang="en-GB" dirty="0" err="1"/>
              <a:t>solēre</a:t>
            </a:r>
            <a:r>
              <a:rPr lang="en-GB" dirty="0"/>
              <a:t>, </a:t>
            </a:r>
            <a:r>
              <a:rPr lang="en-GB" dirty="0" err="1"/>
              <a:t>solītus</a:t>
            </a:r>
            <a:r>
              <a:rPr lang="en-GB" dirty="0"/>
              <a:t> sum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58B41-F5F3-434A-BCCD-7EA1AE077725}"/>
              </a:ext>
            </a:extLst>
          </p:cNvPr>
          <p:cNvSpPr txBox="1"/>
          <p:nvPr/>
        </p:nvSpPr>
        <p:spPr>
          <a:xfrm>
            <a:off x="6676135" y="3569338"/>
            <a:ext cx="1521104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be accustomed to</a:t>
            </a:r>
          </a:p>
        </p:txBody>
      </p:sp>
      <p:pic>
        <p:nvPicPr>
          <p:cNvPr id="2050" name="Picture 2" descr="Alison Steadman calls Gavin and Stacey Xmas Special a 'family reunion'">
            <a:extLst>
              <a:ext uri="{FF2B5EF4-FFF2-40B4-BE49-F238E27FC236}">
                <a16:creationId xmlns:a16="http://schemas.microsoft.com/office/drawing/2014/main" id="{27CFCF19-C428-4E4F-99D6-1D6D2FB9D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2148" r="59162" b="20593"/>
          <a:stretch/>
        </p:blipFill>
        <p:spPr bwMode="auto">
          <a:xfrm>
            <a:off x="8490247" y="1117787"/>
            <a:ext cx="3452865" cy="424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CA51C09-6F8B-4FF4-8E73-F658C7DDFA3E}"/>
              </a:ext>
            </a:extLst>
          </p:cNvPr>
          <p:cNvSpPr txBox="1"/>
          <p:nvPr/>
        </p:nvSpPr>
        <p:spPr>
          <a:xfrm>
            <a:off x="5899201" y="3142895"/>
            <a:ext cx="544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Gavin rejoiced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45EAFC-D4E5-453F-8F53-414D80DAB304}"/>
              </a:ext>
            </a:extLst>
          </p:cNvPr>
          <p:cNvSpPr txBox="1"/>
          <p:nvPr/>
        </p:nvSpPr>
        <p:spPr>
          <a:xfrm>
            <a:off x="-11119" y="3955474"/>
            <a:ext cx="2478505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The Third Conjugation</a:t>
            </a:r>
            <a:endParaRPr lang="en-GB" sz="11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F56281-7A0A-491F-A4E3-DAE5B15A7AC7}"/>
              </a:ext>
            </a:extLst>
          </p:cNvPr>
          <p:cNvSpPr txBox="1"/>
          <p:nvPr/>
        </p:nvSpPr>
        <p:spPr>
          <a:xfrm>
            <a:off x="215491" y="4328453"/>
            <a:ext cx="15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-or, -ī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562C16-5BF8-40B1-9F58-379213EFCFFF}"/>
              </a:ext>
            </a:extLst>
          </p:cNvPr>
          <p:cNvSpPr/>
          <p:nvPr/>
        </p:nvSpPr>
        <p:spPr>
          <a:xfrm>
            <a:off x="603695" y="4410635"/>
            <a:ext cx="294931" cy="299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3444458-10F5-465C-9525-1B0E617F90E5}"/>
              </a:ext>
            </a:extLst>
          </p:cNvPr>
          <p:cNvSpPr txBox="1"/>
          <p:nvPr/>
        </p:nvSpPr>
        <p:spPr>
          <a:xfrm>
            <a:off x="1347896" y="4397304"/>
            <a:ext cx="844732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/>
              <a:t>Notice this funny little infinitive! </a:t>
            </a:r>
          </a:p>
          <a:p>
            <a:pPr algn="ctr"/>
            <a:r>
              <a:rPr lang="en-GB" sz="900" i="1" dirty="0"/>
              <a:t>Ha! Ha!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7ADE51-8CE4-4AA2-9B0E-6EC16D3F9E3C}"/>
              </a:ext>
            </a:extLst>
          </p:cNvPr>
          <p:cNvSpPr txBox="1"/>
          <p:nvPr/>
        </p:nvSpPr>
        <p:spPr>
          <a:xfrm>
            <a:off x="2851766" y="3947832"/>
            <a:ext cx="30474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loqu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locū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C74F2-5EB8-4988-948C-ED521616D51F}"/>
              </a:ext>
            </a:extLst>
          </p:cNvPr>
          <p:cNvSpPr txBox="1"/>
          <p:nvPr/>
        </p:nvSpPr>
        <p:spPr>
          <a:xfrm>
            <a:off x="6667966" y="3958906"/>
            <a:ext cx="1548309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speak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EAE153-269B-4EF5-9464-3657F8C4D534}"/>
              </a:ext>
            </a:extLst>
          </p:cNvPr>
          <p:cNvSpPr txBox="1"/>
          <p:nvPr/>
        </p:nvSpPr>
        <p:spPr>
          <a:xfrm>
            <a:off x="2851765" y="4376083"/>
            <a:ext cx="304744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proficisc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-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profec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39EDC1-AAA0-4E4D-8A53-8DAABCC34724}"/>
              </a:ext>
            </a:extLst>
          </p:cNvPr>
          <p:cNvSpPr txBox="1"/>
          <p:nvPr/>
        </p:nvSpPr>
        <p:spPr>
          <a:xfrm>
            <a:off x="6676135" y="4348475"/>
            <a:ext cx="15076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set out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753122D-A3D8-4799-9F29-06A7ED5E4E86}"/>
              </a:ext>
            </a:extLst>
          </p:cNvPr>
          <p:cNvSpPr txBox="1"/>
          <p:nvPr/>
        </p:nvSpPr>
        <p:spPr>
          <a:xfrm>
            <a:off x="2851766" y="4789422"/>
            <a:ext cx="304743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seq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/>
              <a:t>, </a:t>
            </a:r>
            <a:r>
              <a:rPr lang="en-GB" dirty="0" err="1"/>
              <a:t>sequ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/>
              <a:t>, </a:t>
            </a:r>
            <a:r>
              <a:rPr lang="en-GB" dirty="0" err="1"/>
              <a:t>secū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DA4745-17FD-4191-80A9-A24C38CBAC27}"/>
              </a:ext>
            </a:extLst>
          </p:cNvPr>
          <p:cNvSpPr txBox="1"/>
          <p:nvPr/>
        </p:nvSpPr>
        <p:spPr>
          <a:xfrm>
            <a:off x="6676135" y="4745415"/>
            <a:ext cx="1507628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follow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00DF657-2361-451F-BCB4-2936CA6D6FCE}"/>
              </a:ext>
            </a:extLst>
          </p:cNvPr>
          <p:cNvCxnSpPr>
            <a:cxnSpLocks/>
            <a:stCxn id="48" idx="1"/>
            <a:endCxn id="44" idx="6"/>
          </p:cNvCxnSpPr>
          <p:nvPr/>
        </p:nvCxnSpPr>
        <p:spPr>
          <a:xfrm flipH="1" flipV="1">
            <a:off x="898626" y="4560274"/>
            <a:ext cx="449270" cy="160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CE53B54-7B90-45D9-AA37-C0629AC56585}"/>
              </a:ext>
            </a:extLst>
          </p:cNvPr>
          <p:cNvSpPr/>
          <p:nvPr/>
        </p:nvSpPr>
        <p:spPr>
          <a:xfrm>
            <a:off x="256475" y="2623946"/>
            <a:ext cx="1035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ērī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39711BD-2E05-4CDC-A1C1-4331E9850153}"/>
              </a:ext>
            </a:extLst>
          </p:cNvPr>
          <p:cNvSpPr txBox="1"/>
          <p:nvPr/>
        </p:nvSpPr>
        <p:spPr>
          <a:xfrm>
            <a:off x="31782" y="5229458"/>
            <a:ext cx="2602561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The Mixed (3½) Conjugation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99742C-E9A2-4236-8A3C-694AE67A3121}"/>
              </a:ext>
            </a:extLst>
          </p:cNvPr>
          <p:cNvSpPr txBox="1"/>
          <p:nvPr/>
        </p:nvSpPr>
        <p:spPr>
          <a:xfrm>
            <a:off x="188960" y="5684016"/>
            <a:ext cx="150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ior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-ī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4BBE1B9-F7DF-476F-940E-F02AC77FC54D}"/>
              </a:ext>
            </a:extLst>
          </p:cNvPr>
          <p:cNvSpPr/>
          <p:nvPr/>
        </p:nvSpPr>
        <p:spPr>
          <a:xfrm>
            <a:off x="646596" y="5718568"/>
            <a:ext cx="294931" cy="299278"/>
          </a:xfrm>
          <a:prstGeom prst="ellipse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DD7F51-6B50-4077-9D2C-A38590436F93}"/>
              </a:ext>
            </a:extLst>
          </p:cNvPr>
          <p:cNvSpPr txBox="1"/>
          <p:nvPr/>
        </p:nvSpPr>
        <p:spPr>
          <a:xfrm>
            <a:off x="2894667" y="5255765"/>
            <a:ext cx="30474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ingredi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 err="1">
                <a:solidFill>
                  <a:schemeClr val="bg1"/>
                </a:solidFill>
              </a:rPr>
              <a:t>gred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 err="1">
                <a:solidFill>
                  <a:schemeClr val="bg1"/>
                </a:solidFill>
              </a:rPr>
              <a:t>gress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49D70F1-DCC1-4FD1-9046-D585ACB25475}"/>
              </a:ext>
            </a:extLst>
          </p:cNvPr>
          <p:cNvSpPr txBox="1"/>
          <p:nvPr/>
        </p:nvSpPr>
        <p:spPr>
          <a:xfrm>
            <a:off x="6710868" y="5266839"/>
            <a:ext cx="1472896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go in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252E5AC-E1A1-4014-9ED3-1938F305FE83}"/>
              </a:ext>
            </a:extLst>
          </p:cNvPr>
          <p:cNvSpPr txBox="1"/>
          <p:nvPr/>
        </p:nvSpPr>
        <p:spPr>
          <a:xfrm>
            <a:off x="2894666" y="5684016"/>
            <a:ext cx="30474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progredi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 err="1">
                <a:solidFill>
                  <a:schemeClr val="bg1"/>
                </a:solidFill>
              </a:rPr>
              <a:t>gress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78296B9-8089-4B40-8FDB-A5EAB09B4A6F}"/>
              </a:ext>
            </a:extLst>
          </p:cNvPr>
          <p:cNvSpPr txBox="1"/>
          <p:nvPr/>
        </p:nvSpPr>
        <p:spPr>
          <a:xfrm>
            <a:off x="6719036" y="5656409"/>
            <a:ext cx="1464727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advance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6143E4-EC13-4DC7-AE48-BB7D96AD3BBE}"/>
              </a:ext>
            </a:extLst>
          </p:cNvPr>
          <p:cNvSpPr txBox="1"/>
          <p:nvPr/>
        </p:nvSpPr>
        <p:spPr>
          <a:xfrm>
            <a:off x="2894667" y="6097355"/>
            <a:ext cx="30474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regredi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 err="1">
                <a:solidFill>
                  <a:schemeClr val="bg1"/>
                </a:solidFill>
              </a:rPr>
              <a:t>gress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8610EC-CBF2-4212-A199-E5FDCDE5188B}"/>
              </a:ext>
            </a:extLst>
          </p:cNvPr>
          <p:cNvSpPr txBox="1"/>
          <p:nvPr/>
        </p:nvSpPr>
        <p:spPr>
          <a:xfrm>
            <a:off x="6719036" y="6053348"/>
            <a:ext cx="1464727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go back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89C4F3D-A9BB-470C-A1CE-52EDCA7544F9}"/>
              </a:ext>
            </a:extLst>
          </p:cNvPr>
          <p:cNvCxnSpPr>
            <a:cxnSpLocks/>
            <a:endCxn id="63" idx="6"/>
          </p:cNvCxnSpPr>
          <p:nvPr/>
        </p:nvCxnSpPr>
        <p:spPr>
          <a:xfrm flipH="1">
            <a:off x="941527" y="5032150"/>
            <a:ext cx="449270" cy="836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53ED892-EC9F-42A7-9896-4F6565D90ECC}"/>
              </a:ext>
            </a:extLst>
          </p:cNvPr>
          <p:cNvSpPr txBox="1"/>
          <p:nvPr/>
        </p:nvSpPr>
        <p:spPr>
          <a:xfrm>
            <a:off x="2884278" y="6489447"/>
            <a:ext cx="30474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ēgredi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-</a:t>
            </a:r>
            <a:r>
              <a:rPr lang="en-GB" dirty="0" err="1">
                <a:solidFill>
                  <a:schemeClr val="bg1"/>
                </a:solidFill>
              </a:rPr>
              <a:t>gress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9DBCA5-928C-40A0-835B-D39884552106}"/>
              </a:ext>
            </a:extLst>
          </p:cNvPr>
          <p:cNvSpPr txBox="1"/>
          <p:nvPr/>
        </p:nvSpPr>
        <p:spPr>
          <a:xfrm>
            <a:off x="6708647" y="6445440"/>
            <a:ext cx="148859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go out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7D3F5A-3E26-4588-A49D-C209094644C7}"/>
              </a:ext>
            </a:extLst>
          </p:cNvPr>
          <p:cNvSpPr txBox="1"/>
          <p:nvPr/>
        </p:nvSpPr>
        <p:spPr>
          <a:xfrm>
            <a:off x="8315442" y="5642253"/>
            <a:ext cx="243026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pati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pat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pass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sum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14955B-EBD5-4E1B-948B-1A26AC60F267}"/>
              </a:ext>
            </a:extLst>
          </p:cNvPr>
          <p:cNvSpPr txBox="1"/>
          <p:nvPr/>
        </p:nvSpPr>
        <p:spPr>
          <a:xfrm>
            <a:off x="10834482" y="5703808"/>
            <a:ext cx="1281090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suffer, endure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952267-7620-40A5-9458-D7D91A9C6730}"/>
              </a:ext>
            </a:extLst>
          </p:cNvPr>
          <p:cNvSpPr txBox="1"/>
          <p:nvPr/>
        </p:nvSpPr>
        <p:spPr>
          <a:xfrm>
            <a:off x="8306361" y="6070726"/>
            <a:ext cx="30474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mori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mor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ī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mortu</a:t>
            </a:r>
            <a:r>
              <a:rPr lang="en-GB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DB01BEA-BD9F-428F-A42B-C268890E76B5}"/>
              </a:ext>
            </a:extLst>
          </p:cNvPr>
          <p:cNvSpPr txBox="1"/>
          <p:nvPr/>
        </p:nvSpPr>
        <p:spPr>
          <a:xfrm>
            <a:off x="11475027" y="6097355"/>
            <a:ext cx="67188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die</a:t>
            </a:r>
          </a:p>
        </p:txBody>
      </p:sp>
    </p:spTree>
    <p:extLst>
      <p:ext uri="{BB962C8B-B14F-4D97-AF65-F5344CB8AC3E}">
        <p14:creationId xmlns:p14="http://schemas.microsoft.com/office/powerpoint/2010/main" val="1417726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16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34" grpId="0" animBg="1"/>
      <p:bldP spid="37" grpId="0"/>
      <p:bldP spid="45" grpId="0" animBg="1"/>
      <p:bldP spid="47" grpId="0"/>
      <p:bldP spid="44" grpId="0" animBg="1"/>
      <p:bldP spid="48" grpId="0" animBg="1"/>
      <p:bldP spid="51" grpId="0" animBg="1"/>
      <p:bldP spid="53" grpId="0" animBg="1"/>
      <p:bldP spid="55" grpId="0" animBg="1"/>
      <p:bldP spid="3" grpId="0"/>
      <p:bldP spid="57" grpId="0" animBg="1"/>
      <p:bldP spid="61" grpId="0"/>
      <p:bldP spid="63" grpId="0" animBg="1"/>
      <p:bldP spid="65" grpId="0" animBg="1"/>
      <p:bldP spid="66" grpId="0" animBg="1"/>
      <p:bldP spid="67" grpId="0" animBg="1"/>
      <p:bldP spid="68" grpId="0" animBg="1"/>
      <p:bldP spid="71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843D-2651-476F-90D4-3C32C7611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yourself.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155C0-8949-4537-A9D7-33379F1CFD43}"/>
              </a:ext>
            </a:extLst>
          </p:cNvPr>
          <p:cNvSpPr txBox="1"/>
          <p:nvPr/>
        </p:nvSpPr>
        <p:spPr>
          <a:xfrm>
            <a:off x="2509520" y="2296160"/>
            <a:ext cx="682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How many of the 16 can you remember?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7A25BE-8DF8-49E1-87B3-86E3691B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280" y="4978399"/>
            <a:ext cx="6192520" cy="96520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 will find Deponent Verbs on p. 37 of your grammar pamphlets.</a:t>
            </a:r>
          </a:p>
        </p:txBody>
      </p:sp>
    </p:spTree>
    <p:extLst>
      <p:ext uri="{BB962C8B-B14F-4D97-AF65-F5344CB8AC3E}">
        <p14:creationId xmlns:p14="http://schemas.microsoft.com/office/powerpoint/2010/main" val="86821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10232843" cy="7162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Deponent Verbs: </a:t>
            </a:r>
            <a:r>
              <a:rPr lang="en-GB" sz="3200" b="1" dirty="0">
                <a:latin typeface="+mn-lt"/>
              </a:rPr>
              <a:t>Indicative : </a:t>
            </a:r>
            <a:r>
              <a:rPr lang="en-GB" sz="2800" b="1" dirty="0">
                <a:latin typeface="+mn-lt"/>
              </a:rPr>
              <a:t>Present, Future and Imperfect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1333284" y="1060925"/>
            <a:ext cx="3245036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231821" y="1584574"/>
            <a:ext cx="9704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238839" y="1874660"/>
            <a:ext cx="972512" cy="313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236764" y="2168487"/>
            <a:ext cx="974587" cy="313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244119" y="2609241"/>
            <a:ext cx="96723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244120" y="2889130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244119" y="3189847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1338184" y="155874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con-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F6B85-7655-4E80-BD49-99DAB4605C27}"/>
              </a:ext>
            </a:extLst>
          </p:cNvPr>
          <p:cNvSpPr txBox="1"/>
          <p:nvPr/>
        </p:nvSpPr>
        <p:spPr>
          <a:xfrm>
            <a:off x="2376240" y="1560494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bor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1338184" y="186551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conā-ri</a:t>
            </a:r>
            <a:r>
              <a:rPr lang="en-GB" sz="1400" b="1" dirty="0" err="1"/>
              <a:t>s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1338184" y="2173400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1349683" y="25724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1353388" y="2882071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1349682" y="318783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cona-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ADA75B-D058-48A9-A1AF-0AAF8B6D4592}"/>
              </a:ext>
            </a:extLst>
          </p:cNvPr>
          <p:cNvSpPr txBox="1"/>
          <p:nvPr/>
        </p:nvSpPr>
        <p:spPr>
          <a:xfrm>
            <a:off x="2376240" y="1864784"/>
            <a:ext cx="1026555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beris</a:t>
            </a:r>
            <a:endParaRPr lang="en-GB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B1BC7-0338-4699-AC2C-62F7736CDEDC}"/>
              </a:ext>
            </a:extLst>
          </p:cNvPr>
          <p:cNvSpPr txBox="1"/>
          <p:nvPr/>
        </p:nvSpPr>
        <p:spPr>
          <a:xfrm>
            <a:off x="2376241" y="3189847"/>
            <a:ext cx="110363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buntur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F3067-2173-43DC-B3CE-0F6E326FA396}"/>
              </a:ext>
            </a:extLst>
          </p:cNvPr>
          <p:cNvSpPr txBox="1"/>
          <p:nvPr/>
        </p:nvSpPr>
        <p:spPr>
          <a:xfrm>
            <a:off x="2376239" y="2882070"/>
            <a:ext cx="108513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biminī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B3C19-A344-4BC4-81AA-67C0F4CFD2AD}"/>
              </a:ext>
            </a:extLst>
          </p:cNvPr>
          <p:cNvSpPr txBox="1"/>
          <p:nvPr/>
        </p:nvSpPr>
        <p:spPr>
          <a:xfrm>
            <a:off x="2376240" y="2173401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bitur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4DF33B-A2D4-456D-85AA-50CC8D802D85}"/>
              </a:ext>
            </a:extLst>
          </p:cNvPr>
          <p:cNvSpPr txBox="1"/>
          <p:nvPr/>
        </p:nvSpPr>
        <p:spPr>
          <a:xfrm>
            <a:off x="2376240" y="2574294"/>
            <a:ext cx="1081295" cy="3112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canā-</a:t>
            </a:r>
            <a:r>
              <a:rPr lang="en-GB" sz="1400" b="1" dirty="0" err="1"/>
              <a:t>bimur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62640-B2B6-4DE8-82B0-F258BF3B210E}"/>
              </a:ext>
            </a:extLst>
          </p:cNvPr>
          <p:cNvSpPr txBox="1"/>
          <p:nvPr/>
        </p:nvSpPr>
        <p:spPr>
          <a:xfrm>
            <a:off x="1875212" y="3494133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conor</a:t>
            </a:r>
            <a:r>
              <a:rPr lang="en-GB" sz="1000" b="1" i="1" dirty="0"/>
              <a:t>, </a:t>
            </a:r>
            <a:r>
              <a:rPr lang="en-GB" sz="1000" b="1" i="1" dirty="0" err="1"/>
              <a:t>conārī</a:t>
            </a:r>
            <a:r>
              <a:rPr lang="en-GB" sz="1000" i="1" dirty="0"/>
              <a:t>, </a:t>
            </a:r>
            <a:r>
              <a:rPr lang="en-GB" sz="1000" i="1" dirty="0" err="1"/>
              <a:t>conātus</a:t>
            </a:r>
            <a:r>
              <a:rPr lang="en-GB" sz="1000" i="1" dirty="0"/>
              <a:t> sum - try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4919671" y="1043037"/>
            <a:ext cx="3406520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171C1-6A66-4AC3-9CB6-B8100553DDF0}"/>
              </a:ext>
            </a:extLst>
          </p:cNvPr>
          <p:cNvSpPr txBox="1"/>
          <p:nvPr/>
        </p:nvSpPr>
        <p:spPr>
          <a:xfrm>
            <a:off x="5936044" y="1576750"/>
            <a:ext cx="117273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bor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7153135" y="1581397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</a:t>
            </a:r>
            <a:r>
              <a:rPr lang="en-GB" sz="1400" dirty="0"/>
              <a:t>-</a:t>
            </a:r>
            <a:r>
              <a:rPr lang="en-GB" sz="1400" b="1" dirty="0"/>
              <a:t>bar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4C5514-F75B-43EC-A0DC-14A3B3AF30F4}"/>
              </a:ext>
            </a:extLst>
          </p:cNvPr>
          <p:cNvSpPr txBox="1"/>
          <p:nvPr/>
        </p:nvSpPr>
        <p:spPr>
          <a:xfrm>
            <a:off x="5936573" y="1891050"/>
            <a:ext cx="1172200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beris</a:t>
            </a:r>
            <a:endParaRPr lang="en-GB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19000-49AB-403F-85F2-D1AD772ED112}"/>
              </a:ext>
            </a:extLst>
          </p:cNvPr>
          <p:cNvSpPr txBox="1"/>
          <p:nvPr/>
        </p:nvSpPr>
        <p:spPr>
          <a:xfrm>
            <a:off x="5936044" y="2191952"/>
            <a:ext cx="116876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bitur</a:t>
            </a:r>
            <a:endParaRPr lang="en-GB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DC54DF-BD70-4D0B-963B-51149AEC4C52}"/>
              </a:ext>
            </a:extLst>
          </p:cNvPr>
          <p:cNvSpPr txBox="1"/>
          <p:nvPr/>
        </p:nvSpPr>
        <p:spPr>
          <a:xfrm>
            <a:off x="5956955" y="2557167"/>
            <a:ext cx="1151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bimur</a:t>
            </a:r>
            <a:endParaRPr lang="en-GB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85F548-EC16-4097-A49A-F7F2E1F861A2}"/>
              </a:ext>
            </a:extLst>
          </p:cNvPr>
          <p:cNvSpPr txBox="1"/>
          <p:nvPr/>
        </p:nvSpPr>
        <p:spPr>
          <a:xfrm>
            <a:off x="5960944" y="2862882"/>
            <a:ext cx="115181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biminī</a:t>
            </a:r>
            <a:endParaRPr lang="en-GB" sz="1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07DD1B-EFD9-4C2B-82B0-704C013EF56D}"/>
              </a:ext>
            </a:extLst>
          </p:cNvPr>
          <p:cNvSpPr txBox="1"/>
          <p:nvPr/>
        </p:nvSpPr>
        <p:spPr>
          <a:xfrm>
            <a:off x="5964783" y="3176371"/>
            <a:ext cx="116426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buntur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7153136" y="1886165"/>
            <a:ext cx="11730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7147547" y="3176372"/>
            <a:ext cx="117864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bantur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7153135" y="2861240"/>
            <a:ext cx="116604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7153135" y="2203534"/>
            <a:ext cx="117305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7153135" y="2556472"/>
            <a:ext cx="116307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bāmur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233887" y="4575852"/>
            <a:ext cx="96723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231821" y="4855742"/>
            <a:ext cx="97458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231821" y="5146266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252539" y="5548814"/>
            <a:ext cx="96122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249999" y="5864697"/>
            <a:ext cx="9612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239176" y="6184363"/>
            <a:ext cx="97458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1331167" y="4029734"/>
            <a:ext cx="3341148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1344739" y="4570907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</a:t>
            </a:r>
            <a:r>
              <a:rPr lang="en-GB" sz="1400" dirty="0"/>
              <a:t>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5719F55-3315-4EAE-BAEC-73D1E0179E1A}"/>
              </a:ext>
            </a:extLst>
          </p:cNvPr>
          <p:cNvSpPr txBox="1"/>
          <p:nvPr/>
        </p:nvSpPr>
        <p:spPr>
          <a:xfrm>
            <a:off x="2403305" y="4570906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ar</a:t>
            </a:r>
            <a:endParaRPr lang="en-GB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1344739" y="4878684"/>
            <a:ext cx="974587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1349573" y="5189183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itur</a:t>
            </a:r>
            <a:endParaRPr lang="en-GB" sz="1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1354326" y="5556724"/>
            <a:ext cx="986896" cy="31776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imur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1328341" y="5874492"/>
            <a:ext cx="1012881" cy="3178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iminī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1351347" y="6184363"/>
            <a:ext cx="98987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untur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58054C4-F868-47CA-BA20-537805F878A9}"/>
              </a:ext>
            </a:extLst>
          </p:cNvPr>
          <p:cNvSpPr txBox="1"/>
          <p:nvPr/>
        </p:nvSpPr>
        <p:spPr>
          <a:xfrm>
            <a:off x="2403304" y="4889645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ēris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B8F2C8-6CC0-4214-89C6-924F58EE6128}"/>
              </a:ext>
            </a:extLst>
          </p:cNvPr>
          <p:cNvSpPr txBox="1"/>
          <p:nvPr/>
        </p:nvSpPr>
        <p:spPr>
          <a:xfrm>
            <a:off x="2416912" y="6164369"/>
            <a:ext cx="1032087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entur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F3E7902-EA04-4CC2-A3FB-F7309B63EA51}"/>
              </a:ext>
            </a:extLst>
          </p:cNvPr>
          <p:cNvSpPr txBox="1"/>
          <p:nvPr/>
        </p:nvSpPr>
        <p:spPr>
          <a:xfrm>
            <a:off x="2411249" y="5864623"/>
            <a:ext cx="103208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ēminī</a:t>
            </a:r>
            <a:endParaRPr lang="en-GB" sz="1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5D8A16C-6925-4FF2-A4BE-32A2E2CFE782}"/>
              </a:ext>
            </a:extLst>
          </p:cNvPr>
          <p:cNvSpPr txBox="1"/>
          <p:nvPr/>
        </p:nvSpPr>
        <p:spPr>
          <a:xfrm>
            <a:off x="2403305" y="5197819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ētur</a:t>
            </a:r>
            <a:endParaRPr lang="en-GB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468BA93-F377-4A1C-B567-8A63FDF995C4}"/>
              </a:ext>
            </a:extLst>
          </p:cNvPr>
          <p:cNvSpPr txBox="1"/>
          <p:nvPr/>
        </p:nvSpPr>
        <p:spPr>
          <a:xfrm>
            <a:off x="2412012" y="5556449"/>
            <a:ext cx="10323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loqu-</a:t>
            </a:r>
            <a:r>
              <a:rPr lang="en-GB" sz="1400" b="1" dirty="0" err="1"/>
              <a:t>ēmur</a:t>
            </a:r>
            <a:endParaRPr lang="en-GB" sz="14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BAE0A0F-C314-4E37-B610-438F9657C4F1}"/>
              </a:ext>
            </a:extLst>
          </p:cNvPr>
          <p:cNvSpPr txBox="1"/>
          <p:nvPr/>
        </p:nvSpPr>
        <p:spPr>
          <a:xfrm>
            <a:off x="7991953" y="4563257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/>
              <a:t>bar</a:t>
            </a:r>
            <a:endParaRPr lang="en-GB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27958AD-0A6F-4F69-A3E1-E0329A5CDE57}"/>
              </a:ext>
            </a:extLst>
          </p:cNvPr>
          <p:cNvSpPr txBox="1"/>
          <p:nvPr/>
        </p:nvSpPr>
        <p:spPr>
          <a:xfrm>
            <a:off x="7991953" y="4885058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C4AED70-A228-4F44-8B9B-30F317755F06}"/>
              </a:ext>
            </a:extLst>
          </p:cNvPr>
          <p:cNvSpPr txBox="1"/>
          <p:nvPr/>
        </p:nvSpPr>
        <p:spPr>
          <a:xfrm>
            <a:off x="7991953" y="5187133"/>
            <a:ext cx="118834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6D12415-B0E0-444D-BA5A-CE98265073DF}"/>
              </a:ext>
            </a:extLst>
          </p:cNvPr>
          <p:cNvSpPr txBox="1"/>
          <p:nvPr/>
        </p:nvSpPr>
        <p:spPr>
          <a:xfrm>
            <a:off x="7991951" y="5561176"/>
            <a:ext cx="12879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 err="1"/>
              <a:t>bāmur</a:t>
            </a:r>
            <a:endParaRPr lang="en-GB" sz="14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D8D5CD4-A092-4F6D-AD01-F147CB9FC8CC}"/>
              </a:ext>
            </a:extLst>
          </p:cNvPr>
          <p:cNvSpPr txBox="1"/>
          <p:nvPr/>
        </p:nvSpPr>
        <p:spPr>
          <a:xfrm>
            <a:off x="7992999" y="5868952"/>
            <a:ext cx="128796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 err="1"/>
              <a:t>bāminī</a:t>
            </a:r>
            <a:endParaRPr lang="en-GB" sz="1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FED903-6EC1-4BCB-8E03-8F25948659E8}"/>
              </a:ext>
            </a:extLst>
          </p:cNvPr>
          <p:cNvSpPr txBox="1"/>
          <p:nvPr/>
        </p:nvSpPr>
        <p:spPr>
          <a:xfrm>
            <a:off x="7998004" y="6181614"/>
            <a:ext cx="128191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mori-ē-</a:t>
            </a:r>
            <a:r>
              <a:rPr lang="en-GB" sz="1400" b="1" dirty="0" err="1"/>
              <a:t>bantur</a:t>
            </a:r>
            <a:endParaRPr lang="en-GB" sz="14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5673841" y="4037782"/>
            <a:ext cx="3606076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3521513" y="4570905"/>
            <a:ext cx="11431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</a:t>
            </a:r>
            <a:r>
              <a:rPr lang="en-GB" sz="1400" dirty="0"/>
              <a:t>-ē-</a:t>
            </a:r>
            <a:r>
              <a:rPr lang="en-GB" sz="1400" b="1" dirty="0"/>
              <a:t>bar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5701181" y="4561498"/>
            <a:ext cx="1047442" cy="31489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3512670" y="4890042"/>
            <a:ext cx="1152000" cy="3153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</a:t>
            </a:r>
            <a:r>
              <a:rPr lang="en-GB" sz="1400" dirty="0"/>
              <a:t>-ē-</a:t>
            </a:r>
            <a:r>
              <a:rPr lang="en-GB" sz="1400" b="1" dirty="0" err="1"/>
              <a:t>bāris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3504913" y="5196720"/>
            <a:ext cx="11597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</a:t>
            </a:r>
            <a:r>
              <a:rPr lang="en-GB" sz="1400" dirty="0"/>
              <a:t>-ē-</a:t>
            </a:r>
            <a:r>
              <a:rPr lang="en-GB" sz="1400" b="1" dirty="0" err="1"/>
              <a:t>bātur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3519789" y="5548814"/>
            <a:ext cx="118379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loquē-</a:t>
            </a:r>
            <a:r>
              <a:rPr lang="en-GB" sz="1400" b="1" dirty="0" err="1"/>
              <a:t>bāmur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3521512" y="5856592"/>
            <a:ext cx="118379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loquē-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3526416" y="6155521"/>
            <a:ext cx="115252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loquē-</a:t>
            </a:r>
            <a:r>
              <a:rPr lang="en-GB" sz="1400" b="1" dirty="0" err="1"/>
              <a:t>bantur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5701181" y="4876388"/>
            <a:ext cx="1047442" cy="307777"/>
          </a:xfrm>
          <a:prstGeom prst="rect">
            <a:avLst/>
          </a:prstGeom>
          <a:solidFill>
            <a:srgbClr val="FFFFD5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mor-</a:t>
            </a:r>
            <a:r>
              <a:rPr lang="en-GB" sz="1400" b="1" dirty="0" err="1"/>
              <a:t>eris</a:t>
            </a:r>
            <a:endParaRPr lang="en-GB" sz="14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5701180" y="6169950"/>
            <a:ext cx="10265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untur</a:t>
            </a:r>
            <a:endParaRPr lang="en-GB" sz="14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5703425" y="5864226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minī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5701180" y="5183843"/>
            <a:ext cx="105417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5703427" y="5568850"/>
            <a:ext cx="1026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mur</a:t>
            </a:r>
            <a:endParaRPr lang="en-GB" sz="14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3532699-7BBE-41B6-B6BA-41AC06517D9C}"/>
              </a:ext>
            </a:extLst>
          </p:cNvPr>
          <p:cNvSpPr txBox="1"/>
          <p:nvPr/>
        </p:nvSpPr>
        <p:spPr>
          <a:xfrm>
            <a:off x="6868153" y="4563126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ar</a:t>
            </a:r>
            <a:endParaRPr lang="en-GB" sz="1400" dirty="0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8AE2571-50CA-4B05-889A-B7CFBFA3B23D}"/>
              </a:ext>
            </a:extLst>
          </p:cNvPr>
          <p:cNvSpPr txBox="1"/>
          <p:nvPr/>
        </p:nvSpPr>
        <p:spPr>
          <a:xfrm>
            <a:off x="6864725" y="4873414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ēris</a:t>
            </a:r>
            <a:endParaRPr lang="en-GB" sz="1400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686A6F0-31CB-4AEE-8312-56EDF35C8B2B}"/>
              </a:ext>
            </a:extLst>
          </p:cNvPr>
          <p:cNvSpPr txBox="1"/>
          <p:nvPr/>
        </p:nvSpPr>
        <p:spPr>
          <a:xfrm>
            <a:off x="6864728" y="6182251"/>
            <a:ext cx="1026552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entur</a:t>
            </a:r>
            <a:endParaRPr lang="en-GB" sz="1400" dirty="0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CE5172EC-15F1-4699-ABDD-2FE60E371117}"/>
              </a:ext>
            </a:extLst>
          </p:cNvPr>
          <p:cNvSpPr txBox="1"/>
          <p:nvPr/>
        </p:nvSpPr>
        <p:spPr>
          <a:xfrm>
            <a:off x="6864725" y="5876586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ēminī</a:t>
            </a:r>
            <a:endParaRPr lang="en-GB" sz="1400" dirty="0"/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AA76552-3E33-4B59-97A4-F02AAF0E7AB6}"/>
              </a:ext>
            </a:extLst>
          </p:cNvPr>
          <p:cNvSpPr txBox="1"/>
          <p:nvPr/>
        </p:nvSpPr>
        <p:spPr>
          <a:xfrm>
            <a:off x="6864725" y="5174212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ētur</a:t>
            </a:r>
            <a:endParaRPr lang="en-GB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98D1ABAF-B138-43FD-92EC-0790710513D1}"/>
              </a:ext>
            </a:extLst>
          </p:cNvPr>
          <p:cNvSpPr txBox="1"/>
          <p:nvPr/>
        </p:nvSpPr>
        <p:spPr>
          <a:xfrm>
            <a:off x="6864725" y="5572752"/>
            <a:ext cx="1026555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mori-</a:t>
            </a:r>
            <a:r>
              <a:rPr lang="en-GB" sz="1400" b="1" dirty="0" err="1"/>
              <a:t>ēmur</a:t>
            </a:r>
            <a:endParaRPr lang="en-GB" sz="1400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696353" y="195012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4922246" y="156946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vide-</a:t>
            </a:r>
            <a:r>
              <a:rPr lang="en-GB" sz="1400" b="1" dirty="0"/>
              <a:t>or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4924176" y="1878116"/>
            <a:ext cx="972657" cy="3151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ris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4928755" y="219645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</a:t>
            </a:r>
            <a:r>
              <a:rPr lang="en-GB" sz="1400" dirty="0"/>
              <a:t>-</a:t>
            </a:r>
            <a:r>
              <a:rPr lang="en-GB" sz="1400" b="1" dirty="0"/>
              <a:t>tur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4934035" y="2589338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mur</a:t>
            </a:r>
            <a:endParaRPr lang="en-GB" sz="1400" b="1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4919671" y="2873174"/>
            <a:ext cx="98895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vidē-</a:t>
            </a:r>
            <a:r>
              <a:rPr lang="en-GB" sz="1400" b="1" dirty="0" err="1"/>
              <a:t>minī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4934035" y="3198939"/>
            <a:ext cx="97458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vide-</a:t>
            </a:r>
            <a:r>
              <a:rPr lang="en-GB" sz="1400" b="1" dirty="0" err="1"/>
              <a:t>ntur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3489424" y="1576752"/>
            <a:ext cx="111845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</a:t>
            </a:r>
            <a:r>
              <a:rPr lang="en-GB" sz="1400" dirty="0"/>
              <a:t>-</a:t>
            </a:r>
            <a:r>
              <a:rPr lang="en-GB" sz="1400" b="1" dirty="0"/>
              <a:t>bar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3497799" y="1874259"/>
            <a:ext cx="111845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bāris</a:t>
            </a:r>
            <a:endParaRPr lang="en-GB" sz="1400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3498360" y="2181751"/>
            <a:ext cx="1117896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bātur</a:t>
            </a:r>
            <a:endParaRPr lang="en-GB" sz="1400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3517613" y="2574294"/>
            <a:ext cx="111302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bāmur</a:t>
            </a:r>
            <a:endParaRPr lang="en-GB" sz="1400" b="1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3509857" y="2890420"/>
            <a:ext cx="112078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bāminī</a:t>
            </a:r>
            <a:endParaRPr lang="en-GB" sz="1400" b="1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3509858" y="3196183"/>
            <a:ext cx="109802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conā-</a:t>
            </a:r>
            <a:r>
              <a:rPr lang="en-GB" sz="1400" b="1" dirty="0" err="1"/>
              <a:t>bantur</a:t>
            </a:r>
            <a:endParaRPr lang="en-GB" sz="1400" b="1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4703123-E622-43FF-8390-0AAED12B7307}"/>
              </a:ext>
            </a:extLst>
          </p:cNvPr>
          <p:cNvSpPr txBox="1"/>
          <p:nvPr/>
        </p:nvSpPr>
        <p:spPr>
          <a:xfrm>
            <a:off x="5282748" y="3495871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videor</a:t>
            </a:r>
            <a:r>
              <a:rPr lang="en-GB" sz="1000" b="1" i="1" dirty="0"/>
              <a:t>, </a:t>
            </a:r>
            <a:r>
              <a:rPr lang="en-GB" sz="1000" b="1" i="1" dirty="0" err="1"/>
              <a:t>vidērī</a:t>
            </a:r>
            <a:r>
              <a:rPr lang="en-GB" sz="1000" i="1" dirty="0"/>
              <a:t>, </a:t>
            </a:r>
            <a:r>
              <a:rPr lang="en-GB" sz="1000" i="1" dirty="0" err="1"/>
              <a:t>vīsus</a:t>
            </a:r>
            <a:r>
              <a:rPr lang="en-GB" sz="1000" i="1" dirty="0"/>
              <a:t> sum  - seem, appear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56470E9-2F2F-4FEF-B339-C9CD7E146A6C}"/>
              </a:ext>
            </a:extLst>
          </p:cNvPr>
          <p:cNvSpPr txBox="1"/>
          <p:nvPr/>
        </p:nvSpPr>
        <p:spPr>
          <a:xfrm>
            <a:off x="1840681" y="6525671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loquor</a:t>
            </a:r>
            <a:r>
              <a:rPr lang="en-GB" sz="1000" b="1" i="1" dirty="0"/>
              <a:t>, </a:t>
            </a:r>
            <a:r>
              <a:rPr lang="en-GB" sz="1000" b="1" i="1" dirty="0" err="1"/>
              <a:t>loquī</a:t>
            </a:r>
            <a:r>
              <a:rPr lang="en-GB" sz="1000" i="1" dirty="0"/>
              <a:t> </a:t>
            </a:r>
            <a:r>
              <a:rPr lang="en-GB" sz="1000" i="1" dirty="0" err="1"/>
              <a:t>locutus</a:t>
            </a:r>
            <a:r>
              <a:rPr lang="en-GB" sz="1000" i="1" dirty="0"/>
              <a:t> sum  - speak, say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E5B7E89-24BB-4A0E-A177-74F5E73DE73A}"/>
              </a:ext>
            </a:extLst>
          </p:cNvPr>
          <p:cNvSpPr txBox="1"/>
          <p:nvPr/>
        </p:nvSpPr>
        <p:spPr>
          <a:xfrm>
            <a:off x="6174082" y="6545574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morior</a:t>
            </a:r>
            <a:r>
              <a:rPr lang="en-GB" sz="1000" b="1" i="1" dirty="0"/>
              <a:t>, </a:t>
            </a:r>
            <a:r>
              <a:rPr lang="en-GB" sz="1000" b="1" i="1" dirty="0" err="1"/>
              <a:t>morī</a:t>
            </a:r>
            <a:r>
              <a:rPr lang="en-GB" sz="1000" b="1" i="1" dirty="0"/>
              <a:t>, </a:t>
            </a:r>
            <a:r>
              <a:rPr lang="en-GB" sz="1000" b="1" i="1" dirty="0" err="1"/>
              <a:t>mortuus</a:t>
            </a:r>
            <a:r>
              <a:rPr lang="en-GB" sz="1000" b="1" i="1" dirty="0"/>
              <a:t> sum</a:t>
            </a:r>
            <a:r>
              <a:rPr lang="en-GB" sz="1000" i="1" dirty="0"/>
              <a:t>- die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1502984" y="1298814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3449225" y="1318958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12F9333A-BC76-4ED5-946D-5708BC2697A4}"/>
              </a:ext>
            </a:extLst>
          </p:cNvPr>
          <p:cNvSpPr txBox="1"/>
          <p:nvPr/>
        </p:nvSpPr>
        <p:spPr>
          <a:xfrm>
            <a:off x="2504107" y="1298126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5107891" y="1280515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1549057" y="4263130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5892435" y="4295247"/>
            <a:ext cx="565950" cy="215444"/>
          </a:xfrm>
          <a:prstGeom prst="rect">
            <a:avLst/>
          </a:prstGeom>
          <a:solidFill>
            <a:srgbClr val="FF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Present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95953BFE-1E20-467E-92B1-72E15ADC8D01}"/>
              </a:ext>
            </a:extLst>
          </p:cNvPr>
          <p:cNvSpPr txBox="1"/>
          <p:nvPr/>
        </p:nvSpPr>
        <p:spPr>
          <a:xfrm>
            <a:off x="6077919" y="1312453"/>
            <a:ext cx="77081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022389-3F80-468B-9053-65CB80ABDD74}"/>
              </a:ext>
            </a:extLst>
          </p:cNvPr>
          <p:cNvSpPr txBox="1"/>
          <p:nvPr/>
        </p:nvSpPr>
        <p:spPr>
          <a:xfrm>
            <a:off x="2412604" y="4283671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</a:t>
            </a:r>
            <a:r>
              <a:rPr lang="en-GB" sz="800" dirty="0"/>
              <a:t> 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87C07E9-397B-4EFD-BCD3-B1286B755E5F}"/>
              </a:ext>
            </a:extLst>
          </p:cNvPr>
          <p:cNvSpPr txBox="1"/>
          <p:nvPr/>
        </p:nvSpPr>
        <p:spPr>
          <a:xfrm>
            <a:off x="6864724" y="4310251"/>
            <a:ext cx="1026555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i="1" dirty="0"/>
              <a:t>Sneaky </a:t>
            </a:r>
            <a:r>
              <a:rPr lang="en-GB" sz="800" dirty="0"/>
              <a:t>Future - </a:t>
            </a:r>
            <a:r>
              <a:rPr lang="en-GB" sz="800" i="1" dirty="0"/>
              <a:t>will</a:t>
            </a:r>
            <a:endParaRPr lang="en-GB" sz="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7160526" y="1301408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3504913" y="4297723"/>
            <a:ext cx="11597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was/were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3D82CA4-BDBC-438E-AEC8-9334E07F91D2}"/>
              </a:ext>
            </a:extLst>
          </p:cNvPr>
          <p:cNvSpPr txBox="1"/>
          <p:nvPr/>
        </p:nvSpPr>
        <p:spPr>
          <a:xfrm>
            <a:off x="8018731" y="4306936"/>
            <a:ext cx="1158657" cy="21544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Imperfect – </a:t>
            </a:r>
            <a:r>
              <a:rPr lang="en-GB" sz="800" i="1" dirty="0">
                <a:solidFill>
                  <a:schemeClr val="bg1"/>
                </a:solidFill>
              </a:rPr>
              <a:t>was/were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33B19862-5BFC-4AC6-A205-25351583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2537"/>
            <a:ext cx="10232841" cy="323377"/>
          </a:xfrm>
          <a:solidFill>
            <a:srgbClr val="FEECFA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Passive in Form, Active in Meaning</a:t>
            </a:r>
          </a:p>
        </p:txBody>
      </p:sp>
    </p:spTree>
    <p:extLst>
      <p:ext uri="{BB962C8B-B14F-4D97-AF65-F5344CB8AC3E}">
        <p14:creationId xmlns:p14="http://schemas.microsoft.com/office/powerpoint/2010/main" val="3964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9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7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6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8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8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8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8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4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63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0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2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200"/>
                            </p:stCondLst>
                            <p:childTnLst>
                              <p:par>
                                <p:cTn id="3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3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100"/>
                            </p:stCondLst>
                            <p:childTnLst>
                              <p:par>
                                <p:cTn id="3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8600"/>
                            </p:stCondLst>
                            <p:childTnLst>
                              <p:par>
                                <p:cTn id="344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63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68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0"/>
                            </p:stCondLst>
                            <p:childTnLst>
                              <p:par>
                                <p:cTn id="4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100"/>
                            </p:stCondLst>
                            <p:childTnLst>
                              <p:par>
                                <p:cTn id="4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6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100"/>
                            </p:stCondLst>
                            <p:childTnLst>
                              <p:par>
                                <p:cTn id="4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5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000"/>
                            </p:stCondLst>
                            <p:childTnLst>
                              <p:par>
                                <p:cTn id="46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4400"/>
                            </p:stCondLst>
                            <p:childTnLst>
                              <p:par>
                                <p:cTn id="4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49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400"/>
                            </p:stCondLst>
                            <p:childTnLst>
                              <p:par>
                                <p:cTn id="47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7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800"/>
                            </p:stCondLst>
                            <p:childTnLst>
                              <p:par>
                                <p:cTn id="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7300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7800"/>
                            </p:stCondLst>
                            <p:childTnLst>
                              <p:par>
                                <p:cTn id="4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880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9300"/>
                            </p:stCondLst>
                            <p:childTnLst>
                              <p:par>
                                <p:cTn id="4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9800"/>
                            </p:stCondLst>
                            <p:childTnLst>
                              <p:par>
                                <p:cTn id="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0300"/>
                            </p:stCondLst>
                            <p:childTnLst>
                              <p:par>
                                <p:cTn id="50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3" grpId="0"/>
      <p:bldP spid="184" grpId="0"/>
      <p:bldP spid="185" grpId="0"/>
      <p:bldP spid="40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BD36-313A-4B60-B15D-2F143CCAF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912"/>
            <a:ext cx="10232843" cy="7162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Verbs: </a:t>
            </a:r>
            <a:r>
              <a:rPr lang="en-GB" sz="3200" b="1" dirty="0">
                <a:latin typeface="+mn-lt"/>
              </a:rPr>
              <a:t>Indicative Passive: </a:t>
            </a:r>
            <a:r>
              <a:rPr lang="en-GB" sz="2800" b="1" dirty="0">
                <a:latin typeface="+mn-lt"/>
              </a:rPr>
              <a:t>Perfect and Pluperfect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E5B4A-EDA6-496B-9668-F01BC9A05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2537"/>
            <a:ext cx="10232841" cy="323377"/>
          </a:xfrm>
          <a:solidFill>
            <a:srgbClr val="FEECFA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400" b="1" dirty="0"/>
              <a:t>Passive in Form, Active in Meaning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8C98F-1AE7-4D64-872E-22B6B991FAD3}"/>
              </a:ext>
            </a:extLst>
          </p:cNvPr>
          <p:cNvSpPr txBox="1"/>
          <p:nvPr/>
        </p:nvSpPr>
        <p:spPr>
          <a:xfrm>
            <a:off x="869206" y="1341813"/>
            <a:ext cx="4764367" cy="477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First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Present, Future, Imperfect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310B1-527E-4D85-B492-F9B999804FE3}"/>
              </a:ext>
            </a:extLst>
          </p:cNvPr>
          <p:cNvSpPr txBox="1"/>
          <p:nvPr/>
        </p:nvSpPr>
        <p:spPr>
          <a:xfrm>
            <a:off x="-14677" y="1784625"/>
            <a:ext cx="72671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E1BFA-704A-4DED-BF53-E797C7E02E2F}"/>
              </a:ext>
            </a:extLst>
          </p:cNvPr>
          <p:cNvSpPr txBox="1"/>
          <p:nvPr/>
        </p:nvSpPr>
        <p:spPr>
          <a:xfrm>
            <a:off x="-5877" y="2106540"/>
            <a:ext cx="7179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316DC-F743-41AD-9590-F67703E611B2}"/>
              </a:ext>
            </a:extLst>
          </p:cNvPr>
          <p:cNvSpPr txBox="1"/>
          <p:nvPr/>
        </p:nvSpPr>
        <p:spPr>
          <a:xfrm>
            <a:off x="-18820" y="2397062"/>
            <a:ext cx="72671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He/she/it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C3C39-3BD2-417B-AA1E-3BA9739B1962}"/>
              </a:ext>
            </a:extLst>
          </p:cNvPr>
          <p:cNvSpPr txBox="1"/>
          <p:nvPr/>
        </p:nvSpPr>
        <p:spPr>
          <a:xfrm>
            <a:off x="-11594" y="2791403"/>
            <a:ext cx="717917" cy="317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EE521-1956-46DD-9E67-8D0F2DD998EA}"/>
              </a:ext>
            </a:extLst>
          </p:cNvPr>
          <p:cNvSpPr txBox="1"/>
          <p:nvPr/>
        </p:nvSpPr>
        <p:spPr>
          <a:xfrm>
            <a:off x="-7355" y="3100832"/>
            <a:ext cx="71367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555070-DE2B-4D96-B894-7C3B7757D0C1}"/>
              </a:ext>
            </a:extLst>
          </p:cNvPr>
          <p:cNvSpPr txBox="1"/>
          <p:nvPr/>
        </p:nvSpPr>
        <p:spPr>
          <a:xfrm>
            <a:off x="-6537" y="3419974"/>
            <a:ext cx="71857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7A8C8-0C13-4E17-A291-473E9236C0B0}"/>
              </a:ext>
            </a:extLst>
          </p:cNvPr>
          <p:cNvSpPr txBox="1"/>
          <p:nvPr/>
        </p:nvSpPr>
        <p:spPr>
          <a:xfrm>
            <a:off x="878141" y="1786785"/>
            <a:ext cx="15659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83583F-79E0-4708-BF99-FEDFD21D791F}"/>
              </a:ext>
            </a:extLst>
          </p:cNvPr>
          <p:cNvSpPr txBox="1"/>
          <p:nvPr/>
        </p:nvSpPr>
        <p:spPr>
          <a:xfrm>
            <a:off x="878141" y="2103504"/>
            <a:ext cx="15659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54E305-F00F-4F29-8204-CD1F57E55203}"/>
              </a:ext>
            </a:extLst>
          </p:cNvPr>
          <p:cNvSpPr txBox="1"/>
          <p:nvPr/>
        </p:nvSpPr>
        <p:spPr>
          <a:xfrm>
            <a:off x="873998" y="2412333"/>
            <a:ext cx="157676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dirty="0"/>
              <a:t>,</a:t>
            </a:r>
            <a:r>
              <a:rPr lang="en-GB" sz="1400" b="1" dirty="0"/>
              <a:t> </a:t>
            </a:r>
            <a:r>
              <a:rPr lang="en-GB" sz="1000" dirty="0"/>
              <a:t>-a, -um</a:t>
            </a:r>
            <a:r>
              <a:rPr lang="en-GB" sz="1400" b="1" dirty="0"/>
              <a:t> 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C4855-9DA3-4273-95A2-7845073E57C7}"/>
              </a:ext>
            </a:extLst>
          </p:cNvPr>
          <p:cNvSpPr txBox="1"/>
          <p:nvPr/>
        </p:nvSpPr>
        <p:spPr>
          <a:xfrm>
            <a:off x="869206" y="2791614"/>
            <a:ext cx="15815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90698-D5F3-42C9-AFC4-26B2086070CE}"/>
              </a:ext>
            </a:extLst>
          </p:cNvPr>
          <p:cNvSpPr txBox="1"/>
          <p:nvPr/>
        </p:nvSpPr>
        <p:spPr>
          <a:xfrm>
            <a:off x="869206" y="3092256"/>
            <a:ext cx="1569805" cy="31373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647CF5-87A1-40F0-AADA-1D7570EE0CE9}"/>
              </a:ext>
            </a:extLst>
          </p:cNvPr>
          <p:cNvSpPr txBox="1"/>
          <p:nvPr/>
        </p:nvSpPr>
        <p:spPr>
          <a:xfrm>
            <a:off x="864783" y="3413465"/>
            <a:ext cx="156306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  <a:endParaRPr lang="en-GB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570078-7B5D-45A5-B4DB-383481675A6E}"/>
              </a:ext>
            </a:extLst>
          </p:cNvPr>
          <p:cNvSpPr txBox="1"/>
          <p:nvPr/>
        </p:nvSpPr>
        <p:spPr>
          <a:xfrm>
            <a:off x="6106306" y="1261988"/>
            <a:ext cx="5129928" cy="477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Second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Present, Future, Imperfect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838A88-35FF-4928-A12C-AA796D659CC6}"/>
              </a:ext>
            </a:extLst>
          </p:cNvPr>
          <p:cNvSpPr txBox="1"/>
          <p:nvPr/>
        </p:nvSpPr>
        <p:spPr>
          <a:xfrm>
            <a:off x="9068024" y="1810537"/>
            <a:ext cx="1647913" cy="3199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3852CC-BC64-4E19-B0BF-DA65A01301F6}"/>
              </a:ext>
            </a:extLst>
          </p:cNvPr>
          <p:cNvSpPr txBox="1"/>
          <p:nvPr/>
        </p:nvSpPr>
        <p:spPr>
          <a:xfrm>
            <a:off x="9079486" y="2135410"/>
            <a:ext cx="164878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50F1F4-18FD-49E8-B3F5-F15899AA673A}"/>
              </a:ext>
            </a:extLst>
          </p:cNvPr>
          <p:cNvSpPr txBox="1"/>
          <p:nvPr/>
        </p:nvSpPr>
        <p:spPr>
          <a:xfrm>
            <a:off x="9073855" y="3414222"/>
            <a:ext cx="1648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223F11-8D8A-4F59-9E32-1AAC42BA40EF}"/>
              </a:ext>
            </a:extLst>
          </p:cNvPr>
          <p:cNvSpPr txBox="1"/>
          <p:nvPr/>
        </p:nvSpPr>
        <p:spPr>
          <a:xfrm>
            <a:off x="9080356" y="3111798"/>
            <a:ext cx="164791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erātis</a:t>
            </a:r>
            <a:endParaRPr lang="en-GB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0604D-FB48-47A6-88A7-E71D03C872E7}"/>
              </a:ext>
            </a:extLst>
          </p:cNvPr>
          <p:cNvSpPr txBox="1"/>
          <p:nvPr/>
        </p:nvSpPr>
        <p:spPr>
          <a:xfrm>
            <a:off x="9079487" y="2443964"/>
            <a:ext cx="1648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 err="1"/>
              <a:t>eram</a:t>
            </a:r>
            <a:endParaRPr lang="en-GB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E9BDBA-D1C9-457F-B9BB-0184F701BABA}"/>
              </a:ext>
            </a:extLst>
          </p:cNvPr>
          <p:cNvSpPr txBox="1"/>
          <p:nvPr/>
        </p:nvSpPr>
        <p:spPr>
          <a:xfrm>
            <a:off x="9073274" y="2804811"/>
            <a:ext cx="164878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B0E2A2F-22D0-42A6-8DD2-EB33D2AA1417}"/>
              </a:ext>
            </a:extLst>
          </p:cNvPr>
          <p:cNvSpPr txBox="1"/>
          <p:nvPr/>
        </p:nvSpPr>
        <p:spPr>
          <a:xfrm>
            <a:off x="-11884" y="4581993"/>
            <a:ext cx="72392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35347F4-6BE7-471B-A8BF-BD3E0064B9B3}"/>
              </a:ext>
            </a:extLst>
          </p:cNvPr>
          <p:cNvSpPr txBox="1"/>
          <p:nvPr/>
        </p:nvSpPr>
        <p:spPr>
          <a:xfrm>
            <a:off x="-11884" y="4899405"/>
            <a:ext cx="72392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41F8FB7-23B6-4BFC-A89D-30D71C602B06}"/>
              </a:ext>
            </a:extLst>
          </p:cNvPr>
          <p:cNvSpPr txBox="1"/>
          <p:nvPr/>
        </p:nvSpPr>
        <p:spPr>
          <a:xfrm>
            <a:off x="-4127" y="5189182"/>
            <a:ext cx="7091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He/she/it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DA953C9-614F-455A-81F6-855BD2522EA9}"/>
              </a:ext>
            </a:extLst>
          </p:cNvPr>
          <p:cNvSpPr txBox="1"/>
          <p:nvPr/>
        </p:nvSpPr>
        <p:spPr>
          <a:xfrm>
            <a:off x="-4014" y="5578315"/>
            <a:ext cx="70907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C392F8-192F-4551-988D-A2414F60D1EE}"/>
              </a:ext>
            </a:extLst>
          </p:cNvPr>
          <p:cNvSpPr txBox="1"/>
          <p:nvPr/>
        </p:nvSpPr>
        <p:spPr>
          <a:xfrm>
            <a:off x="1756" y="5854524"/>
            <a:ext cx="71028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You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6D7120E-9E28-4CC8-8C3F-3D3C8F4E1EEE}"/>
              </a:ext>
            </a:extLst>
          </p:cNvPr>
          <p:cNvSpPr txBox="1"/>
          <p:nvPr/>
        </p:nvSpPr>
        <p:spPr>
          <a:xfrm>
            <a:off x="-5483" y="6175869"/>
            <a:ext cx="7175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9CDB3B-054C-4204-AB58-BF47E6A4CB06}"/>
              </a:ext>
            </a:extLst>
          </p:cNvPr>
          <p:cNvSpPr txBox="1"/>
          <p:nvPr/>
        </p:nvSpPr>
        <p:spPr>
          <a:xfrm>
            <a:off x="764085" y="4029734"/>
            <a:ext cx="3480148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 Third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Present, </a:t>
            </a:r>
            <a:r>
              <a:rPr lang="en-GB" sz="1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Sneaky</a:t>
            </a:r>
            <a:r>
              <a:rPr lang="en-GB" sz="11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Future, Imperfect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C970877-8D60-451C-B220-DB0368C40D77}"/>
              </a:ext>
            </a:extLst>
          </p:cNvPr>
          <p:cNvSpPr txBox="1"/>
          <p:nvPr/>
        </p:nvSpPr>
        <p:spPr>
          <a:xfrm>
            <a:off x="764607" y="4570908"/>
            <a:ext cx="155641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sum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8B8B5FA-E8ED-40B9-964A-C9287FE53801}"/>
              </a:ext>
            </a:extLst>
          </p:cNvPr>
          <p:cNvSpPr txBox="1"/>
          <p:nvPr/>
        </p:nvSpPr>
        <p:spPr>
          <a:xfrm>
            <a:off x="772551" y="4879656"/>
            <a:ext cx="154711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4EE4646-E75F-49AD-82B8-9A2970E70C97}"/>
              </a:ext>
            </a:extLst>
          </p:cNvPr>
          <p:cNvSpPr txBox="1"/>
          <p:nvPr/>
        </p:nvSpPr>
        <p:spPr>
          <a:xfrm>
            <a:off x="764605" y="5187433"/>
            <a:ext cx="155453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2503CC-8B85-4AD1-9D0D-6D4C598B5A96}"/>
              </a:ext>
            </a:extLst>
          </p:cNvPr>
          <p:cNvSpPr txBox="1"/>
          <p:nvPr/>
        </p:nvSpPr>
        <p:spPr>
          <a:xfrm>
            <a:off x="760785" y="5570066"/>
            <a:ext cx="153310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sumus</a:t>
            </a:r>
            <a:endParaRPr lang="en-GB" sz="14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5DC131-6AD7-4161-B5CA-AC8EB02C9650}"/>
              </a:ext>
            </a:extLst>
          </p:cNvPr>
          <p:cNvSpPr txBox="1"/>
          <p:nvPr/>
        </p:nvSpPr>
        <p:spPr>
          <a:xfrm>
            <a:off x="764607" y="5874491"/>
            <a:ext cx="154104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estis</a:t>
            </a:r>
            <a:endParaRPr lang="en-GB" sz="14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8237E1-FEBF-4DC3-852D-AC11951EC4F3}"/>
              </a:ext>
            </a:extLst>
          </p:cNvPr>
          <p:cNvSpPr txBox="1"/>
          <p:nvPr/>
        </p:nvSpPr>
        <p:spPr>
          <a:xfrm>
            <a:off x="764083" y="6204112"/>
            <a:ext cx="154104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/>
              <a:t>sunt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B50B2FF-3CA9-49DA-A977-5CA3E4B5DB25}"/>
              </a:ext>
            </a:extLst>
          </p:cNvPr>
          <p:cNvSpPr txBox="1"/>
          <p:nvPr/>
        </p:nvSpPr>
        <p:spPr>
          <a:xfrm>
            <a:off x="4593023" y="4039905"/>
            <a:ext cx="350205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The 3½  Conjugation</a:t>
            </a:r>
          </a:p>
          <a:p>
            <a:pPr algn="ctr"/>
            <a:r>
              <a:rPr lang="en-GB" sz="1100" i="1" dirty="0">
                <a:solidFill>
                  <a:schemeClr val="accent5">
                    <a:lumMod val="75000"/>
                  </a:schemeClr>
                </a:solidFill>
              </a:rPr>
              <a:t>Present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FF8AFC-83F3-4F06-812E-34581A663AAB}"/>
              </a:ext>
            </a:extLst>
          </p:cNvPr>
          <p:cNvSpPr txBox="1"/>
          <p:nvPr/>
        </p:nvSpPr>
        <p:spPr>
          <a:xfrm>
            <a:off x="2542534" y="4586161"/>
            <a:ext cx="168245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locūctus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96F5E48-D906-41E8-B98E-1316F4287AD8}"/>
              </a:ext>
            </a:extLst>
          </p:cNvPr>
          <p:cNvSpPr txBox="1"/>
          <p:nvPr/>
        </p:nvSpPr>
        <p:spPr>
          <a:xfrm>
            <a:off x="4632845" y="4580003"/>
            <a:ext cx="168245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400" dirty="0"/>
              <a:t>,-</a:t>
            </a:r>
            <a:r>
              <a:rPr lang="en-GB" sz="1000" dirty="0"/>
              <a:t>a, -um  </a:t>
            </a:r>
            <a:r>
              <a:rPr lang="en-GB" sz="1400" b="1" dirty="0"/>
              <a:t>sum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73DD31-1F7E-461A-8E5F-CA854B177C72}"/>
              </a:ext>
            </a:extLst>
          </p:cNvPr>
          <p:cNvSpPr txBox="1"/>
          <p:nvPr/>
        </p:nvSpPr>
        <p:spPr>
          <a:xfrm>
            <a:off x="2542535" y="4894333"/>
            <a:ext cx="16861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erās</a:t>
            </a:r>
            <a:endParaRPr lang="en-GB" sz="1400" b="1" dirty="0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4CAE04-510A-4763-9C5B-4BBAB02C092F}"/>
              </a:ext>
            </a:extLst>
          </p:cNvPr>
          <p:cNvSpPr txBox="1"/>
          <p:nvPr/>
        </p:nvSpPr>
        <p:spPr>
          <a:xfrm>
            <a:off x="2540016" y="5201012"/>
            <a:ext cx="16861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locūtus</a:t>
            </a:r>
            <a:r>
              <a:rPr lang="en-GB" sz="1400" dirty="0"/>
              <a:t>, </a:t>
            </a:r>
            <a:r>
              <a:rPr lang="en-GB" sz="1000" dirty="0"/>
              <a:t>-a, </a:t>
            </a:r>
            <a:r>
              <a:rPr lang="en-GB" sz="1000" b="1" dirty="0"/>
              <a:t>-um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511A423-3115-4700-8B8E-AE42E260702D}"/>
              </a:ext>
            </a:extLst>
          </p:cNvPr>
          <p:cNvSpPr txBox="1"/>
          <p:nvPr/>
        </p:nvSpPr>
        <p:spPr>
          <a:xfrm>
            <a:off x="2538824" y="5562388"/>
            <a:ext cx="168616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05F84BF-D48D-4B9B-ABBF-6300DAE4D3DF}"/>
              </a:ext>
            </a:extLst>
          </p:cNvPr>
          <p:cNvSpPr txBox="1"/>
          <p:nvPr/>
        </p:nvSpPr>
        <p:spPr>
          <a:xfrm>
            <a:off x="2545805" y="5862955"/>
            <a:ext cx="1683005" cy="3129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59DF1A58-B7F1-4D71-9C10-C3F6DD045E2C}"/>
              </a:ext>
            </a:extLst>
          </p:cNvPr>
          <p:cNvSpPr txBox="1"/>
          <p:nvPr/>
        </p:nvSpPr>
        <p:spPr>
          <a:xfrm>
            <a:off x="2538824" y="6168659"/>
            <a:ext cx="168616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err="1"/>
              <a:t>locūtī</a:t>
            </a:r>
            <a:r>
              <a:rPr lang="en-GB" sz="1400" dirty="0"/>
              <a:t>, </a:t>
            </a:r>
            <a:r>
              <a:rPr lang="en-GB" sz="1000" dirty="0"/>
              <a:t>-ae, -a 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3C6208C-410F-466F-853C-58EAAC339FF9}"/>
              </a:ext>
            </a:extLst>
          </p:cNvPr>
          <p:cNvSpPr txBox="1"/>
          <p:nvPr/>
        </p:nvSpPr>
        <p:spPr>
          <a:xfrm>
            <a:off x="4632845" y="4888113"/>
            <a:ext cx="1682453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400" dirty="0"/>
              <a:t>, </a:t>
            </a:r>
            <a:r>
              <a:rPr lang="en-GB" sz="1000" dirty="0"/>
              <a:t>-a, -um </a:t>
            </a:r>
            <a:r>
              <a:rPr lang="en-GB" sz="1400" b="1" dirty="0"/>
              <a:t>es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8DEEE22-2797-48DD-89F6-CE7C1425BFB7}"/>
              </a:ext>
            </a:extLst>
          </p:cNvPr>
          <p:cNvSpPr txBox="1"/>
          <p:nvPr/>
        </p:nvSpPr>
        <p:spPr>
          <a:xfrm>
            <a:off x="4643756" y="6199053"/>
            <a:ext cx="167523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BF023DD-4282-401B-A6B6-3FB2AE258EF8}"/>
              </a:ext>
            </a:extLst>
          </p:cNvPr>
          <p:cNvSpPr txBox="1"/>
          <p:nvPr/>
        </p:nvSpPr>
        <p:spPr>
          <a:xfrm>
            <a:off x="4648659" y="5891277"/>
            <a:ext cx="166542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b="1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141EEA5-9B92-4C45-A2D4-24A8D3E15323}"/>
              </a:ext>
            </a:extLst>
          </p:cNvPr>
          <p:cNvSpPr txBox="1"/>
          <p:nvPr/>
        </p:nvSpPr>
        <p:spPr>
          <a:xfrm>
            <a:off x="4631633" y="5195569"/>
            <a:ext cx="16824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BB5B4B-759D-4983-9B8B-E7BF42FF3A3B}"/>
              </a:ext>
            </a:extLst>
          </p:cNvPr>
          <p:cNvSpPr txBox="1"/>
          <p:nvPr/>
        </p:nvSpPr>
        <p:spPr>
          <a:xfrm>
            <a:off x="4643755" y="5580575"/>
            <a:ext cx="1682451" cy="3129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b="1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1379DBC-AD01-4B01-BC7F-CB08AF99D3BD}"/>
              </a:ext>
            </a:extLst>
          </p:cNvPr>
          <p:cNvSpPr txBox="1"/>
          <p:nvPr/>
        </p:nvSpPr>
        <p:spPr>
          <a:xfrm>
            <a:off x="10696353" y="195012"/>
            <a:ext cx="115865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Year 9-13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1F287C2-691D-4608-A681-29DCFF151321}"/>
              </a:ext>
            </a:extLst>
          </p:cNvPr>
          <p:cNvSpPr txBox="1"/>
          <p:nvPr/>
        </p:nvSpPr>
        <p:spPr>
          <a:xfrm>
            <a:off x="6110586" y="1806495"/>
            <a:ext cx="1618388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sum</a:t>
            </a:r>
            <a:endParaRPr lang="en-GB" sz="14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6C08F00-24D0-4559-9DBB-C61871C68F52}"/>
              </a:ext>
            </a:extLst>
          </p:cNvPr>
          <p:cNvSpPr txBox="1"/>
          <p:nvPr/>
        </p:nvSpPr>
        <p:spPr>
          <a:xfrm>
            <a:off x="6107565" y="2115734"/>
            <a:ext cx="162184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</a:t>
            </a:r>
            <a:endParaRPr lang="en-GB" sz="1400" dirty="0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FFDE957-C97F-47D0-8115-539C6826CE45}"/>
              </a:ext>
            </a:extLst>
          </p:cNvPr>
          <p:cNvSpPr txBox="1"/>
          <p:nvPr/>
        </p:nvSpPr>
        <p:spPr>
          <a:xfrm>
            <a:off x="6106304" y="2426881"/>
            <a:ext cx="16209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vīsus</a:t>
            </a:r>
            <a:r>
              <a:rPr lang="en-GB" sz="1400" dirty="0"/>
              <a:t>,</a:t>
            </a:r>
            <a:r>
              <a:rPr lang="en-GB" sz="1000" dirty="0"/>
              <a:t> -a, -um </a:t>
            </a:r>
            <a:r>
              <a:rPr lang="en-GB" sz="1400" b="1" dirty="0"/>
              <a:t>est</a:t>
            </a:r>
            <a:endParaRPr lang="en-GB" sz="1400"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86685A6-F8A2-4327-9BC4-C6A8635EC5ED}"/>
              </a:ext>
            </a:extLst>
          </p:cNvPr>
          <p:cNvSpPr txBox="1"/>
          <p:nvPr/>
        </p:nvSpPr>
        <p:spPr>
          <a:xfrm>
            <a:off x="6107564" y="2808448"/>
            <a:ext cx="16209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sumus</a:t>
            </a:r>
            <a:endParaRPr lang="en-GB" sz="1400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3E5AAFF-3143-4818-AC2C-6334D240865D}"/>
              </a:ext>
            </a:extLst>
          </p:cNvPr>
          <p:cNvSpPr txBox="1"/>
          <p:nvPr/>
        </p:nvSpPr>
        <p:spPr>
          <a:xfrm>
            <a:off x="6106305" y="3121223"/>
            <a:ext cx="162096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estis</a:t>
            </a:r>
            <a:endParaRPr lang="en-GB" sz="14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6FDF9F62-1F9A-4294-9940-92676A0B50EF}"/>
              </a:ext>
            </a:extLst>
          </p:cNvPr>
          <p:cNvSpPr txBox="1"/>
          <p:nvPr/>
        </p:nvSpPr>
        <p:spPr>
          <a:xfrm>
            <a:off x="6106749" y="3419145"/>
            <a:ext cx="162052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vīsī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/>
              <a:t>sunt</a:t>
            </a:r>
            <a:endParaRPr lang="en-GB" sz="1400" dirty="0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F26C99-FB4E-4980-B6FA-16DCD00BB872}"/>
              </a:ext>
            </a:extLst>
          </p:cNvPr>
          <p:cNvSpPr txBox="1"/>
          <p:nvPr/>
        </p:nvSpPr>
        <p:spPr>
          <a:xfrm>
            <a:off x="4033224" y="1775219"/>
            <a:ext cx="1698789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0902331-4AE9-4F9A-B4BD-0B8A52418B9C}"/>
              </a:ext>
            </a:extLst>
          </p:cNvPr>
          <p:cNvSpPr txBox="1"/>
          <p:nvPr/>
        </p:nvSpPr>
        <p:spPr>
          <a:xfrm>
            <a:off x="4028142" y="2082835"/>
            <a:ext cx="1706892" cy="3171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eras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05EFD4F-367C-4116-9698-9B85DCFCDAA5}"/>
              </a:ext>
            </a:extLst>
          </p:cNvPr>
          <p:cNvSpPr txBox="1"/>
          <p:nvPr/>
        </p:nvSpPr>
        <p:spPr>
          <a:xfrm>
            <a:off x="4034811" y="2390616"/>
            <a:ext cx="169720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conātus</a:t>
            </a:r>
            <a:r>
              <a:rPr lang="en-GB" sz="1400" b="1" dirty="0"/>
              <a:t>, </a:t>
            </a:r>
            <a:r>
              <a:rPr lang="en-GB" sz="1000" dirty="0"/>
              <a:t>-a, -um</a:t>
            </a:r>
            <a:r>
              <a:rPr lang="en-GB" sz="1400" b="1" dirty="0"/>
              <a:t>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B519495-15E8-4231-B3E7-10D6674CBDCA}"/>
              </a:ext>
            </a:extLst>
          </p:cNvPr>
          <p:cNvSpPr txBox="1"/>
          <p:nvPr/>
        </p:nvSpPr>
        <p:spPr>
          <a:xfrm>
            <a:off x="4028142" y="2789283"/>
            <a:ext cx="17038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erāmus</a:t>
            </a:r>
            <a:endParaRPr lang="en-GB" sz="1400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51DA8A5-787B-4FD3-8423-C87AAD277A32}"/>
              </a:ext>
            </a:extLst>
          </p:cNvPr>
          <p:cNvSpPr txBox="1"/>
          <p:nvPr/>
        </p:nvSpPr>
        <p:spPr>
          <a:xfrm>
            <a:off x="4038167" y="3089850"/>
            <a:ext cx="1693845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erātis</a:t>
            </a:r>
            <a:endParaRPr lang="en-GB" sz="14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6610B4A4-CA74-46FF-B75F-5A7CFC53D4CA}"/>
              </a:ext>
            </a:extLst>
          </p:cNvPr>
          <p:cNvSpPr txBox="1"/>
          <p:nvPr/>
        </p:nvSpPr>
        <p:spPr>
          <a:xfrm>
            <a:off x="4038282" y="3404134"/>
            <a:ext cx="169373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conātī</a:t>
            </a:r>
            <a:r>
              <a:rPr lang="en-GB" sz="1400" dirty="0"/>
              <a:t>,</a:t>
            </a:r>
            <a:r>
              <a:rPr lang="en-GB" sz="1000" dirty="0"/>
              <a:t> -ae, -a </a:t>
            </a:r>
            <a:r>
              <a:rPr lang="en-GB" sz="1400" b="1" dirty="0" err="1"/>
              <a:t>erant</a:t>
            </a:r>
            <a:endParaRPr lang="en-GB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948C29-A203-422D-A82B-F86770EFB1B1}"/>
              </a:ext>
            </a:extLst>
          </p:cNvPr>
          <p:cNvSpPr txBox="1"/>
          <p:nvPr/>
        </p:nvSpPr>
        <p:spPr>
          <a:xfrm>
            <a:off x="887939" y="1584949"/>
            <a:ext cx="1516751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0EA5F889-4DFB-45AE-A4F2-AD1D4CB1D67D}"/>
              </a:ext>
            </a:extLst>
          </p:cNvPr>
          <p:cNvSpPr txBox="1"/>
          <p:nvPr/>
        </p:nvSpPr>
        <p:spPr>
          <a:xfrm>
            <a:off x="4034811" y="1567190"/>
            <a:ext cx="1598762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3D60B4C-8C50-4335-A303-18B88D27E6CF}"/>
              </a:ext>
            </a:extLst>
          </p:cNvPr>
          <p:cNvSpPr txBox="1"/>
          <p:nvPr/>
        </p:nvSpPr>
        <p:spPr>
          <a:xfrm>
            <a:off x="6136929" y="1517821"/>
            <a:ext cx="1641302" cy="215444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237B45A3-A357-42DB-9E91-AD323FE8A74E}"/>
              </a:ext>
            </a:extLst>
          </p:cNvPr>
          <p:cNvSpPr txBox="1"/>
          <p:nvPr/>
        </p:nvSpPr>
        <p:spPr>
          <a:xfrm>
            <a:off x="4592265" y="4306970"/>
            <a:ext cx="1589992" cy="213862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/>
              <a:t>Perfectt</a:t>
            </a:r>
            <a:endParaRPr lang="en-GB" sz="8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BCC47C2-ADAE-43AB-9D77-CC577B4C4404}"/>
              </a:ext>
            </a:extLst>
          </p:cNvPr>
          <p:cNvSpPr txBox="1"/>
          <p:nvPr/>
        </p:nvSpPr>
        <p:spPr>
          <a:xfrm>
            <a:off x="9024800" y="1533200"/>
            <a:ext cx="1720613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563540-9153-4559-81C6-7A3EF99B3B9B}"/>
              </a:ext>
            </a:extLst>
          </p:cNvPr>
          <p:cNvSpPr txBox="1"/>
          <p:nvPr/>
        </p:nvSpPr>
        <p:spPr>
          <a:xfrm rot="10800000" flipV="1">
            <a:off x="2704342" y="4294560"/>
            <a:ext cx="1520646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had been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41ED8F-7333-4CC6-A75E-A89C16D724A8}"/>
              </a:ext>
            </a:extLst>
          </p:cNvPr>
          <p:cNvSpPr/>
          <p:nvPr/>
        </p:nvSpPr>
        <p:spPr>
          <a:xfrm>
            <a:off x="2542534" y="1596376"/>
            <a:ext cx="1387167" cy="2177830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The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–us, -a, -um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endings are to agree with a 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m</a:t>
            </a:r>
            <a:r>
              <a:rPr lang="en-GB" sz="1200" dirty="0">
                <a:solidFill>
                  <a:schemeClr val="tx1"/>
                </a:solidFill>
              </a:rPr>
              <a:t>, </a:t>
            </a:r>
            <a:r>
              <a:rPr lang="en-GB" sz="1200" b="1" dirty="0">
                <a:solidFill>
                  <a:schemeClr val="tx1"/>
                </a:solidFill>
              </a:rPr>
              <a:t>f</a:t>
            </a:r>
            <a:r>
              <a:rPr lang="en-GB" sz="1200" dirty="0">
                <a:solidFill>
                  <a:schemeClr val="tx1"/>
                </a:solidFill>
              </a:rPr>
              <a:t> or </a:t>
            </a:r>
            <a:r>
              <a:rPr lang="en-GB" sz="1200" b="1" dirty="0">
                <a:solidFill>
                  <a:schemeClr val="tx1"/>
                </a:solidFill>
              </a:rPr>
              <a:t>n</a:t>
            </a:r>
            <a:r>
              <a:rPr lang="en-GB" sz="1200" dirty="0">
                <a:solidFill>
                  <a:schemeClr val="tx1"/>
                </a:solidFill>
              </a:rPr>
              <a:t> subject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In the plural forms these will be </a:t>
            </a:r>
          </a:p>
          <a:p>
            <a:pPr algn="ctr"/>
            <a:r>
              <a:rPr lang="en-GB" sz="1400" b="1" dirty="0">
                <a:solidFill>
                  <a:schemeClr val="tx1"/>
                </a:solidFill>
              </a:rPr>
              <a:t>–</a:t>
            </a:r>
            <a:r>
              <a:rPr lang="en-GB" sz="1400" b="1" dirty="0" err="1">
                <a:solidFill>
                  <a:schemeClr val="tx1"/>
                </a:solidFill>
              </a:rPr>
              <a:t>i</a:t>
            </a:r>
            <a:r>
              <a:rPr lang="en-GB" sz="1400" b="1" dirty="0">
                <a:solidFill>
                  <a:schemeClr val="tx1"/>
                </a:solidFill>
              </a:rPr>
              <a:t>, -ae or –a.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F67EE8DD-7B3A-4ED3-88EB-B2D4F86ACCCB}"/>
              </a:ext>
            </a:extLst>
          </p:cNvPr>
          <p:cNvSpPr txBox="1"/>
          <p:nvPr/>
        </p:nvSpPr>
        <p:spPr>
          <a:xfrm>
            <a:off x="772551" y="4292454"/>
            <a:ext cx="1431690" cy="220880"/>
          </a:xfrm>
          <a:prstGeom prst="rect">
            <a:avLst/>
          </a:prstGeom>
          <a:solidFill>
            <a:srgbClr val="E0C0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Perfect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03A0E-9C3A-4A06-9908-61681CA00CB8}"/>
              </a:ext>
            </a:extLst>
          </p:cNvPr>
          <p:cNvSpPr txBox="1"/>
          <p:nvPr/>
        </p:nvSpPr>
        <p:spPr>
          <a:xfrm>
            <a:off x="7831203" y="1786130"/>
            <a:ext cx="11059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 seemed etc.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73B1444-8769-4D8A-8E32-1E70142F5E7C}"/>
              </a:ext>
            </a:extLst>
          </p:cNvPr>
          <p:cNvSpPr txBox="1"/>
          <p:nvPr/>
        </p:nvSpPr>
        <p:spPr>
          <a:xfrm>
            <a:off x="10739729" y="1861323"/>
            <a:ext cx="1452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I had seemed etc.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DC49C8A-24EE-41E1-AE77-C94930BD4175}"/>
              </a:ext>
            </a:extLst>
          </p:cNvPr>
          <p:cNvSpPr txBox="1"/>
          <p:nvPr/>
        </p:nvSpPr>
        <p:spPr>
          <a:xfrm>
            <a:off x="6413147" y="4568926"/>
            <a:ext cx="1682454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000" dirty="0"/>
              <a:t>, -a, -um </a:t>
            </a:r>
            <a:r>
              <a:rPr lang="en-GB" sz="1400" b="1" dirty="0" err="1"/>
              <a:t>eram</a:t>
            </a:r>
            <a:endParaRPr lang="en-GB" sz="14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9257C6F-7A92-48B7-AD6E-E79CF7EB508C}"/>
              </a:ext>
            </a:extLst>
          </p:cNvPr>
          <p:cNvSpPr txBox="1"/>
          <p:nvPr/>
        </p:nvSpPr>
        <p:spPr>
          <a:xfrm>
            <a:off x="6413145" y="4863930"/>
            <a:ext cx="168903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000" dirty="0"/>
              <a:t>, -a, -um </a:t>
            </a:r>
            <a:r>
              <a:rPr lang="en-GB" sz="1400" b="1" dirty="0" err="1"/>
              <a:t>erās</a:t>
            </a:r>
            <a:endParaRPr lang="en-GB" sz="1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155FD-3646-4D54-885A-C616C98EE4A0}"/>
              </a:ext>
            </a:extLst>
          </p:cNvPr>
          <p:cNvSpPr txBox="1"/>
          <p:nvPr/>
        </p:nvSpPr>
        <p:spPr>
          <a:xfrm>
            <a:off x="6413146" y="5169683"/>
            <a:ext cx="1682452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mortuus</a:t>
            </a:r>
            <a:r>
              <a:rPr lang="en-GB" sz="1000" dirty="0"/>
              <a:t>, -a, -um </a:t>
            </a:r>
            <a:r>
              <a:rPr lang="en-GB" sz="1400" b="1" dirty="0" err="1"/>
              <a:t>erat</a:t>
            </a:r>
            <a:endParaRPr lang="en-GB" sz="1400" b="1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89866F9-0CA8-406F-99FE-D8D27437E861}"/>
              </a:ext>
            </a:extLst>
          </p:cNvPr>
          <p:cNvSpPr txBox="1"/>
          <p:nvPr/>
        </p:nvSpPr>
        <p:spPr>
          <a:xfrm>
            <a:off x="6413146" y="5543880"/>
            <a:ext cx="1682451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000" dirty="0"/>
              <a:t>, -ae, -a </a:t>
            </a:r>
            <a:r>
              <a:rPr lang="en-GB" sz="1400" b="1" dirty="0" err="1"/>
              <a:t>erāmus</a:t>
            </a:r>
            <a:endParaRPr lang="en-GB" sz="14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F46226F-E54E-47AA-A905-F23F76692760}"/>
              </a:ext>
            </a:extLst>
          </p:cNvPr>
          <p:cNvSpPr txBox="1"/>
          <p:nvPr/>
        </p:nvSpPr>
        <p:spPr>
          <a:xfrm>
            <a:off x="6412622" y="5852204"/>
            <a:ext cx="1682451" cy="3129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000" dirty="0"/>
              <a:t>, -ae, -a </a:t>
            </a:r>
            <a:r>
              <a:rPr lang="en-GB" sz="1400" b="1" dirty="0" err="1"/>
              <a:t>erātis</a:t>
            </a:r>
            <a:endParaRPr lang="en-GB" sz="1400" b="1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DD73817-2984-4852-A743-DEFA684B835F}"/>
              </a:ext>
            </a:extLst>
          </p:cNvPr>
          <p:cNvSpPr txBox="1"/>
          <p:nvPr/>
        </p:nvSpPr>
        <p:spPr>
          <a:xfrm>
            <a:off x="6409185" y="6166091"/>
            <a:ext cx="1689037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/>
              <a:t>mortuī</a:t>
            </a:r>
            <a:r>
              <a:rPr lang="en-GB" sz="1000" dirty="0"/>
              <a:t>, -ae, -a </a:t>
            </a:r>
            <a:r>
              <a:rPr lang="en-GB" sz="1400" b="1" dirty="0" err="1"/>
              <a:t>erant</a:t>
            </a:r>
            <a:endParaRPr lang="en-GB" sz="14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3CD807F-781A-422B-BF4C-69539295E007}"/>
              </a:ext>
            </a:extLst>
          </p:cNvPr>
          <p:cNvSpPr txBox="1"/>
          <p:nvPr/>
        </p:nvSpPr>
        <p:spPr>
          <a:xfrm>
            <a:off x="6696168" y="4300929"/>
            <a:ext cx="1424242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Pluperfect – </a:t>
            </a:r>
            <a:r>
              <a:rPr lang="en-GB" sz="800" i="1" dirty="0">
                <a:solidFill>
                  <a:schemeClr val="bg1"/>
                </a:solidFill>
              </a:rPr>
              <a:t> had been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3EB2DAC-95C6-4374-90DD-661662523BE4}"/>
              </a:ext>
            </a:extLst>
          </p:cNvPr>
          <p:cNvSpPr txBox="1"/>
          <p:nvPr/>
        </p:nvSpPr>
        <p:spPr>
          <a:xfrm>
            <a:off x="2224587" y="3760902"/>
            <a:ext cx="2053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conor</a:t>
            </a:r>
            <a:r>
              <a:rPr lang="en-GB" sz="1000" b="1" i="1" dirty="0"/>
              <a:t>, </a:t>
            </a:r>
            <a:r>
              <a:rPr lang="en-GB" sz="1000" b="1" i="1" dirty="0" err="1"/>
              <a:t>conārī</a:t>
            </a:r>
            <a:r>
              <a:rPr lang="en-GB" sz="1000" i="1" dirty="0"/>
              <a:t>, </a:t>
            </a:r>
            <a:r>
              <a:rPr lang="en-GB" sz="1000" i="1" dirty="0" err="1"/>
              <a:t>conātus</a:t>
            </a:r>
            <a:r>
              <a:rPr lang="en-GB" sz="1000" i="1" dirty="0"/>
              <a:t> sum - try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4501346-B588-497F-A07D-6DF716006DD9}"/>
              </a:ext>
            </a:extLst>
          </p:cNvPr>
          <p:cNvSpPr txBox="1"/>
          <p:nvPr/>
        </p:nvSpPr>
        <p:spPr>
          <a:xfrm>
            <a:off x="7315406" y="3724182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videor</a:t>
            </a:r>
            <a:r>
              <a:rPr lang="en-GB" sz="1000" b="1" i="1" dirty="0"/>
              <a:t>, </a:t>
            </a:r>
            <a:r>
              <a:rPr lang="en-GB" sz="1000" b="1" i="1" dirty="0" err="1"/>
              <a:t>vidērī</a:t>
            </a:r>
            <a:r>
              <a:rPr lang="en-GB" sz="1000" i="1" dirty="0"/>
              <a:t>, </a:t>
            </a:r>
            <a:r>
              <a:rPr lang="en-GB" sz="1000" i="1" dirty="0" err="1"/>
              <a:t>vīsus</a:t>
            </a:r>
            <a:r>
              <a:rPr lang="en-GB" sz="1000" i="1" dirty="0"/>
              <a:t> sum  - seem, appear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F971ECF-9106-40EE-9D2F-2A21039C26A4}"/>
              </a:ext>
            </a:extLst>
          </p:cNvPr>
          <p:cNvSpPr txBox="1"/>
          <p:nvPr/>
        </p:nvSpPr>
        <p:spPr>
          <a:xfrm>
            <a:off x="1289674" y="6569224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loquor</a:t>
            </a:r>
            <a:r>
              <a:rPr lang="en-GB" sz="1000" b="1" i="1" dirty="0"/>
              <a:t>, </a:t>
            </a:r>
            <a:r>
              <a:rPr lang="en-GB" sz="1000" b="1" i="1" dirty="0" err="1"/>
              <a:t>loquī</a:t>
            </a:r>
            <a:r>
              <a:rPr lang="en-GB" sz="1000" i="1" dirty="0"/>
              <a:t> </a:t>
            </a:r>
            <a:r>
              <a:rPr lang="en-GB" sz="1000" i="1" dirty="0" err="1"/>
              <a:t>locutus</a:t>
            </a:r>
            <a:r>
              <a:rPr lang="en-GB" sz="1000" i="1" dirty="0"/>
              <a:t> sum  - speak, say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37B03D-6EA4-4A1B-8F2D-1FA541D4C495}"/>
              </a:ext>
            </a:extLst>
          </p:cNvPr>
          <p:cNvSpPr txBox="1"/>
          <p:nvPr/>
        </p:nvSpPr>
        <p:spPr>
          <a:xfrm>
            <a:off x="5387261" y="6583375"/>
            <a:ext cx="282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/>
              <a:t>morior</a:t>
            </a:r>
            <a:r>
              <a:rPr lang="en-GB" sz="1000" b="1" i="1" dirty="0"/>
              <a:t>, </a:t>
            </a:r>
            <a:r>
              <a:rPr lang="en-GB" sz="1000" b="1" i="1" dirty="0" err="1"/>
              <a:t>morī</a:t>
            </a:r>
            <a:r>
              <a:rPr lang="en-GB" sz="1000" b="1" i="1" dirty="0"/>
              <a:t>, </a:t>
            </a:r>
            <a:r>
              <a:rPr lang="en-GB" sz="1000" b="1" i="1" dirty="0" err="1"/>
              <a:t>mortuus</a:t>
            </a:r>
            <a:r>
              <a:rPr lang="en-GB" sz="1000" b="1" i="1" dirty="0"/>
              <a:t> sum</a:t>
            </a:r>
            <a:r>
              <a:rPr lang="en-GB" sz="1000" i="1" dirty="0"/>
              <a:t>- die</a:t>
            </a:r>
          </a:p>
        </p:txBody>
      </p:sp>
    </p:spTree>
    <p:extLst>
      <p:ext uri="{BB962C8B-B14F-4D97-AF65-F5344CB8AC3E}">
        <p14:creationId xmlns:p14="http://schemas.microsoft.com/office/powerpoint/2010/main" val="15067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6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3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8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6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8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800"/>
                            </p:stCondLst>
                            <p:childTnLst>
                              <p:par>
                                <p:cTn id="1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8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2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7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6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1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600"/>
                            </p:stCondLst>
                            <p:childTnLst>
                              <p:par>
                                <p:cTn id="1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2600"/>
                            </p:stCondLst>
                            <p:childTnLst>
                              <p:par>
                                <p:cTn id="2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3100"/>
                            </p:stCondLst>
                            <p:childTnLst>
                              <p:par>
                                <p:cTn id="2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3600"/>
                            </p:stCondLst>
                            <p:childTnLst>
                              <p:par>
                                <p:cTn id="2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4100"/>
                            </p:stCondLst>
                            <p:childTnLst>
                              <p:par>
                                <p:cTn id="2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600"/>
                            </p:stCondLst>
                            <p:childTnLst>
                              <p:par>
                                <p:cTn id="2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100"/>
                            </p:stCondLst>
                            <p:childTnLst>
                              <p:par>
                                <p:cTn id="2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600"/>
                            </p:stCondLst>
                            <p:childTnLst>
                              <p:par>
                                <p:cTn id="2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6100"/>
                            </p:stCondLst>
                            <p:childTnLst>
                              <p:par>
                                <p:cTn id="2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71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76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81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86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6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98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3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800"/>
                            </p:stCondLst>
                            <p:childTnLst>
                              <p:par>
                                <p:cTn id="2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13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7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280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33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38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7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510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56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6100"/>
                            </p:stCondLst>
                            <p:childTnLst>
                              <p:par>
                                <p:cTn id="29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66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71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7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82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87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9200"/>
                            </p:stCondLst>
                            <p:childTnLst>
                              <p:par>
                                <p:cTn id="316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7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0600"/>
                            </p:stCondLst>
                            <p:childTnLst>
                              <p:par>
                                <p:cTn id="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41100"/>
                            </p:stCondLst>
                            <p:childTnLst>
                              <p:par>
                                <p:cTn id="3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41600"/>
                            </p:stCondLst>
                            <p:childTnLst>
                              <p:par>
                                <p:cTn id="3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26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31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36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41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6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53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58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40" grpId="0" animBg="1"/>
      <p:bldP spid="187" grpId="0" animBg="1"/>
      <p:bldP spid="189" grpId="0" animBg="1"/>
      <p:bldP spid="191" grpId="0" animBg="1"/>
      <p:bldP spid="196" grpId="0" animBg="1"/>
      <p:bldP spid="197" grpId="0" animBg="1"/>
      <p:bldP spid="23" grpId="0" animBg="1"/>
      <p:bldP spid="190" grpId="0" animBg="1"/>
      <p:bldP spid="25" grpId="0"/>
      <p:bldP spid="123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00" grpId="0"/>
      <p:bldP spid="101" grpId="0"/>
      <p:bldP spid="102" grpId="0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F378-A058-4EF6-8A59-5FD342CD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translating the following: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5218-0D68-4878-AE34-7A54DBDD4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4292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loquitur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secuta</a:t>
            </a:r>
            <a:r>
              <a:rPr lang="en-GB" dirty="0"/>
              <a:t> est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proficiscimur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ausus</a:t>
            </a:r>
            <a:r>
              <a:rPr lang="en-GB" dirty="0"/>
              <a:t> </a:t>
            </a:r>
            <a:r>
              <a:rPr lang="en-GB" dirty="0" err="1"/>
              <a:t>erat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ingrediuntur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mortuus</a:t>
            </a:r>
            <a:r>
              <a:rPr lang="en-GB" dirty="0"/>
              <a:t> est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patior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gavisus</a:t>
            </a:r>
            <a:r>
              <a:rPr lang="en-GB" dirty="0"/>
              <a:t> sum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400CAB-C21E-49B6-8E69-F52BCD045709}"/>
              </a:ext>
            </a:extLst>
          </p:cNvPr>
          <p:cNvSpPr txBox="1">
            <a:spLocks/>
          </p:cNvSpPr>
          <p:nvPr/>
        </p:nvSpPr>
        <p:spPr>
          <a:xfrm>
            <a:off x="4983480" y="1825625"/>
            <a:ext cx="35610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she/he/it speaks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she followed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we set out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 had dared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they go in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he died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suffer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rejoiced</a:t>
            </a:r>
          </a:p>
        </p:txBody>
      </p:sp>
      <p:pic>
        <p:nvPicPr>
          <p:cNvPr id="5" name="Picture 2" descr="Alison Steadman calls Gavin and Stacey Xmas Special a 'family reunion'">
            <a:extLst>
              <a:ext uri="{FF2B5EF4-FFF2-40B4-BE49-F238E27FC236}">
                <a16:creationId xmlns:a16="http://schemas.microsoft.com/office/drawing/2014/main" id="{64A2BA84-7F9C-4BBB-B12B-E4D6B2B3C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2148" r="59162" b="20593"/>
          <a:stretch/>
        </p:blipFill>
        <p:spPr bwMode="auto">
          <a:xfrm flipH="1">
            <a:off x="9273933" y="3310787"/>
            <a:ext cx="2883206" cy="354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C45D3E0-D1B5-4E95-8356-BAE15FF41E10}"/>
              </a:ext>
            </a:extLst>
          </p:cNvPr>
          <p:cNvSpPr/>
          <p:nvPr/>
        </p:nvSpPr>
        <p:spPr>
          <a:xfrm>
            <a:off x="4673600" y="5364480"/>
            <a:ext cx="2712720" cy="812483"/>
          </a:xfrm>
          <a:prstGeom prst="wedgeEllipseCallout">
            <a:avLst>
              <a:gd name="adj1" fmla="val 127856"/>
              <a:gd name="adj2" fmla="val -17134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1701</Words>
  <Application>Microsoft Office PowerPoint</Application>
  <PresentationFormat>Widescreen</PresentationFormat>
  <Paragraphs>398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Office Theme</vt:lpstr>
      <vt:lpstr>DEPONENT VERBS: </vt:lpstr>
      <vt:lpstr>What is a Deponent Verb?</vt:lpstr>
      <vt:lpstr>The Sixteen Deponent/Semi-Deponent Verbs</vt:lpstr>
      <vt:lpstr>PowerPoint Presentation</vt:lpstr>
      <vt:lpstr>The Sixteen Deponent/Semi-Deponent Verbs</vt:lpstr>
      <vt:lpstr>Test yourself.</vt:lpstr>
      <vt:lpstr>Deponent Verbs: Indicative : Present, Future and Imperfect </vt:lpstr>
      <vt:lpstr>Verbs: Indicative Passive: Perfect and Pluperfect </vt:lpstr>
      <vt:lpstr>Have a go at translating the following: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DEPONENT VERBS:</dc:title>
  <dc:creator>Judith Letchford</dc:creator>
  <cp:lastModifiedBy>Judith Letchford</cp:lastModifiedBy>
  <cp:revision>44</cp:revision>
  <dcterms:created xsi:type="dcterms:W3CDTF">2020-06-03T12:48:52Z</dcterms:created>
  <dcterms:modified xsi:type="dcterms:W3CDTF">2020-06-15T08:45:19Z</dcterms:modified>
</cp:coreProperties>
</file>