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4"/>
  </p:sldMasterIdLst>
  <p:sldIdLst>
    <p:sldId id="284" r:id="rId5"/>
    <p:sldId id="257" r:id="rId6"/>
    <p:sldId id="256" r:id="rId7"/>
    <p:sldId id="264" r:id="rId8"/>
    <p:sldId id="261" r:id="rId9"/>
    <p:sldId id="263" r:id="rId10"/>
    <p:sldId id="262" r:id="rId11"/>
    <p:sldId id="258" r:id="rId12"/>
    <p:sldId id="266" r:id="rId13"/>
    <p:sldId id="267" r:id="rId14"/>
    <p:sldId id="268" r:id="rId15"/>
    <p:sldId id="269" r:id="rId16"/>
    <p:sldId id="270" r:id="rId17"/>
    <p:sldId id="259" r:id="rId18"/>
    <p:sldId id="272" r:id="rId19"/>
    <p:sldId id="286" r:id="rId20"/>
    <p:sldId id="260" r:id="rId21"/>
    <p:sldId id="279" r:id="rId22"/>
    <p:sldId id="280" r:id="rId23"/>
    <p:sldId id="281" r:id="rId24"/>
    <p:sldId id="282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101" autoAdjust="0"/>
  </p:normalViewPr>
  <p:slideViewPr>
    <p:cSldViewPr snapToGrid="0">
      <p:cViewPr varScale="1">
        <p:scale>
          <a:sx n="63" d="100"/>
          <a:sy n="63" d="100"/>
        </p:scale>
        <p:origin x="14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4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17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54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48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62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1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57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35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04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95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03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5FCB4-8967-4D05-98D3-9810A9141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to Lotus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1DBD2-07DF-4BBE-8A53-013AC2323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01161"/>
            <a:ext cx="7886700" cy="4707910"/>
          </a:xfrm>
        </p:spPr>
        <p:txBody>
          <a:bodyPr/>
          <a:lstStyle/>
          <a:p>
            <a:r>
              <a:rPr lang="en-GB" dirty="0"/>
              <a:t>They are designed to help when you feel like there is too much content.</a:t>
            </a:r>
          </a:p>
          <a:p>
            <a:r>
              <a:rPr lang="en-GB" dirty="0"/>
              <a:t>In the centre in a topic</a:t>
            </a:r>
          </a:p>
          <a:p>
            <a:r>
              <a:rPr lang="en-GB" dirty="0"/>
              <a:t>Around the centre box are subtopics</a:t>
            </a:r>
          </a:p>
          <a:p>
            <a:r>
              <a:rPr lang="en-GB" dirty="0"/>
              <a:t>Then there are blank boxes for you to fill in facts about that topic (one per box, must be specific!!)</a:t>
            </a:r>
          </a:p>
          <a:p>
            <a:r>
              <a:rPr lang="en-GB" dirty="0"/>
              <a:t>The exam focus are ways in which you need to analyse the information (they are not necessarily potential essay questions!)</a:t>
            </a:r>
          </a:p>
        </p:txBody>
      </p:sp>
    </p:spTree>
    <p:extLst>
      <p:ext uri="{BB962C8B-B14F-4D97-AF65-F5344CB8AC3E}">
        <p14:creationId xmlns:p14="http://schemas.microsoft.com/office/powerpoint/2010/main" val="414252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653994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Treaty of London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1515-1529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1529-1540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Treaty of London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1515-1529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1529-1540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1509-1515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1509-1515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Foreign </a:t>
                      </a:r>
                      <a:r>
                        <a:rPr lang="en-GB" sz="900">
                          <a:solidFill>
                            <a:schemeClr val="bg1"/>
                          </a:solidFill>
                          <a:effectLst/>
                        </a:rPr>
                        <a:t>Policy under Henry VIII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1540-1547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1540-1547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was in control of each country in the years 1509-1547?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Ireland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peaceful was foreign policy?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successful was foreign policy?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was Henry the warrior King he wanted to be?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control did Henry gain over Ireland?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was the aims of foreign policy?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was in control of each country in the years 1509-1547?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Ireland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was the impact of the Break with Rome on </a:t>
                      </a:r>
                      <a:r>
                        <a:rPr lang="en-GB" sz="9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f.policy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did other nations dictate Henry’s own foreign policy?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different was Henry VIII’s foreign policy to his fathers?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588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333136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WOLSEY’S CHURCH REFORMS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 WITH ROME LEGISLATION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DISSOLUTION OF MONASTRIES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(PROCESS)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WOLSEY’S CHURCH REFORMS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 WITH ROME LEGISLATION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DISSOLUTION OF MONASTRIES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(PROCESS)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CONDITION OF THE CHURCH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CONDITION OF THE CHURCH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Religion under Henry VIII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DISSOLUTION OF MONASTRIES (IMPACT)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DISSOLUTION OF MONASTRIES (IMPACT)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CHANGES AFTER THE BREAK WITH ROME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RESISITANCE TO CHANGE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of an impact did Wolsey’s church reforms have?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change did the break with Rome legislation lead to?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Did Henry abandon the Catholic faith?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Why were monasteries dissolved?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was responsible for the Reformation?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CHANGES AFTER THE BREAK WITH ROME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RESISTANCE TO CHANGE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Catholic/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Protestant was England by 1547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 made bigger changes: Wolsey or Cromwell?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effective was opposition to religious change?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311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199493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PILGRIMAGE OF GRACE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(CAUSES)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PILGRIMAGE OF GRACE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(THREAT)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STRUCTURE OF SOCIETY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PILGRIMAGE OF GRACE</a:t>
                      </a:r>
                      <a:br>
                        <a:rPr kumimoji="0" lang="en-GB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GB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(CAUSES)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PILGRIMAGE OF GRACE</a:t>
                      </a:r>
                      <a:b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(THREAT)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STRUCTURE OF SOCIETY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AMICABLE GRANT 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AMICABLE GRANT 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Society and Economy under Henry VIII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POPULATION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POPULATION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ENCLOSURE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TRADE AND EXPLORATION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caused rebellion?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of a threat were rebellions?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Did the structure of society change?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was the issue of  enclosure dealt with?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did the population change/what was the impact of this?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ENCLOSURE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TRADE &amp; EXPLORATION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successful was trade in this period?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did trade change?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did Henry develop exploration?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33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57446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CROMWELL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CONSERVATIVE FACTION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CROMWELL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CONSERVATIVE FACTION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WOLSEY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WOLSEY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Key Individuals under Henry VIII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REFORM FACTION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REFORM FACTION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PEOPLE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WIVES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Did Ministers serve Henry, or themselves?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control did ministers have?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control did factions have vs. Henry?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successful were ministers?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control did wives have?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PEOPLE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WIVES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*Links to power of the monarchy*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Compare the power of different individuals.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other individuals do you need to know about?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586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A361C-F812-4C47-904F-D706CD7C3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Mid-Tudor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1700B-46E1-4BDE-92AC-6467BAD2DD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(Edward and Mary)</a:t>
            </a:r>
          </a:p>
        </p:txBody>
      </p:sp>
    </p:spTree>
    <p:extLst>
      <p:ext uri="{BB962C8B-B14F-4D97-AF65-F5344CB8AC3E}">
        <p14:creationId xmlns:p14="http://schemas.microsoft.com/office/powerpoint/2010/main" val="1999050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820326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RELIGION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FOREIGN POLICY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RELIGION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FOREIGN POLICY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GOVERNMENT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GOVERNMENT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Edward VI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POWER OF THE MONARCHY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(EDWARD)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INDIVIDUALS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there a mid-Tudor crisis?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strong was the government?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religious change was there?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powerful was Edward?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successful was foreign policy?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POWER OF THE MONARCHY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(EDWARD)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INDIVIDUALS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power did key individuals have?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strong was the economy?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caused rebellion? Were they a threat?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641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700475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RELIGION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FOREIGN POLICY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RELIGION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FOREIGN POLICY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GOVERNMENT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GOVERNMENT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Mary I 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POWER OF THE MONARCHY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(MARY)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INDIVIDUALS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there a mid-Tudor crisis?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strong was the government?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religious change was there?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powerful was Mary?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successful was foreign policy?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POWER OF THE MONARCHY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(MARY)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INDIVIDUALS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power did key individuals have?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strong was the economy?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caused rebellion? Were they a threat?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280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A361C-F812-4C47-904F-D706CD7C3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Elizabeth 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1700B-46E1-4BDE-92AC-6467BAD2DD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93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872186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WILLIAM CECIL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ROBERT DUDLEY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 OF ESSEX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WILLIAM CECIL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ROBERT DUDLEY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 OF ESSEX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PARLIAMENT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PARLIAMENT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Government under Elizabeth I</a:t>
                      </a: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ROBERT DEVEREUX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ROBERT DEVEREUX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 Elizabeth control Parliament?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 Ministers loyal to Elizabeth?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did the Court change?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successful was Elizabethan finance?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650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566869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CATHOLIC OPPOSITION 1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CATHOLIC OPPOSITION 2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+mn-lt"/>
                        </a:rPr>
                        <a:t>CATHOLIC PLOTS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CATHOLIC OPPOSITION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CATHOLIC OPPOSITION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CATHOLIC PLOTS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RELIGIOUS SETTLEMENT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RELIGIOUS SETTLEMENT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Religion under Elizabeth 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PROTESTANT OPPOSITION 1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PROTESTANT OPPOSITION 1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CHURCH BY 1603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PROTESTANT OPPOSITION 2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Protestant was the settlement?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of a threat was Catholic opposition?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stable was religion by 1603?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(Broad church!!)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CHURCH BY 1603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PROTESTANT OPPOSITION 2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of a threat was Protestant opposition?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28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A361C-F812-4C47-904F-D706CD7C3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Henry VII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1700B-46E1-4BDE-92AC-6467BAD2DD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036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161432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1558-1564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1564-1571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1571-1585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1558-1564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1564-1571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1571-1585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SUCCESSION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SUCCESSION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Foreign Policy under Elizabeth 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SPANISH ARMADA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SPANISH ARMADA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IRELAND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1588-1603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Elizabeth right not to marry?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stable were foreign relations?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Why did relations with Spain deteriorate?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Elizabeth foreign policy consistent?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IRELAND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1588-1603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Elizabeth’s foreign policy an expensive failure?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Did Elizabeth meet her objectives in foreign policy? (need to know that her aims are at different points)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421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219170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ESSEX 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POVERTY (CAUSES)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POVERTY (GOVERNMENT INTERVENTION)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ESSEX 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POVERTY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(CAUSES)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POVERTY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(GOVERNMENT INTERVENTION)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NORTHERN 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NOTHERN REBELLION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Society and Economy under Elizabeth 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 (TRADE AND EXPLORATION)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 (TRADE AND EXPLORATION)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GOLDEN AGE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(PROSPERITY AND DEPRESSION)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caused rebellion?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 rebellions a threat?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caused poverty?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there a Golden Age?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effectively was poverty dealt with?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GOLDEN AGE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(PROSPERITY AND DEPRESSION)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England prosperous under Elizabeth?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did trade/exploration develop?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8702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015677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MINSITERS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CATHOLICS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PROTESTANTS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MINISTERS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CATHOLICS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PROTESTANTS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 QUEEN OF SCOTS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 QUEEN OF SCOTS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Individuals and Groups under Elizabeth I</a:t>
                      </a: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FOREIGN INDIVIDUALS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FOREIGN INDIVIDUALS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INDIVIDUALS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 OF TYRONE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of a threat was Mary Queen of Scots?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of a threat were Catholics/Protestants?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loyal were Elizabeth’s ministers?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INDIVIDUALS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 OF TYRONE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of a threat was the Earl of Tyrone?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 of key individuals in shaping foreign policy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152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98026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MARRAIGE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PARLIAMENT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ROYAL PROGRESS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MARRAIGE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PARLIAMENT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ROYAL PROGRESS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CORONATION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CORONATION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Power of the Monarchy under Henry VII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PROPAGANDA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PROPAGANDA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CHARACTER/AIMS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SUPPORTERS/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OPPONENTS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Had Henry established monarchical authority by 1509?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Extract questions on character/aims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did these factors increase Henry’s power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impact does the death of his wife have in 1503?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*Compare these to other actions Henry takes, such as control of the nobility etc*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CHARACTER AIMS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SUPPORTERS/</a:t>
                      </a:r>
                      <a:b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OPPONENTS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these link to other key questions? E.g. Parliament also fits with government.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2554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224700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NOBILITY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FINANCE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PARLIAMENT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NOBILITY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FINANCE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PARLIAMENT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STRUCTURE OF GOVERNMENT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STRUCTURE OF GOVERNMENT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Government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under Henry VII 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LOCAL GOVERNMENT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LOCAL GOVERNMENT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COUNCIL LEARNED IN LAW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COUNCIL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did control of the nobility increase Henry’s authority?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did control of finance increase Henry’s authority?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Henry a miser King?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Did Henry’s changes to government increase his power more or less than other factors?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what extent did the role/function of government change?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COUNCIL LEARNED IN LAW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THE COUNCIL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what extent did local government change in this period?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did the role of the Council Learned in Law change after 1503?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30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/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VENICE &amp; FLORENCE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BRETTON CRISIS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MEDINA DEL CAMPO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VENICE &amp; FLORENCE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BRETTON CRISIS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MEDINA DEL CAMPO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TRADE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TRADE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Foreign Policy under Henry VII 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REBELLION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(FOREIGN SUPPORT)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REBELLION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(FOREIGN SUPPORT)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SPAIN (LATER F.POLICY)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SCOTLAND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What was the aim of foreign policy?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How successful was foreign policy?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Did </a:t>
                      </a:r>
                      <a:r>
                        <a:rPr lang="en-GB" sz="800" dirty="0" err="1">
                          <a:effectLst/>
                        </a:rPr>
                        <a:t>f.policy</a:t>
                      </a:r>
                      <a:r>
                        <a:rPr lang="en-GB" sz="800" dirty="0">
                          <a:effectLst/>
                        </a:rPr>
                        <a:t>  consolidate HVII’s power?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To what extent did trade develop?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Did foreign support for rebellion threaten Henry?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SPAIN (LATER F.POLICY)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SCOTLAND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How far had foreign policy changed by 1509?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How far was 1503 a turning point in </a:t>
                      </a:r>
                      <a:r>
                        <a:rPr lang="en-GB" sz="800" dirty="0" err="1">
                          <a:effectLst/>
                        </a:rPr>
                        <a:t>f.relations</a:t>
                      </a:r>
                      <a:r>
                        <a:rPr lang="en-GB" sz="800" dirty="0">
                          <a:effectLst/>
                        </a:rPr>
                        <a:t>?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How important was international recognition?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555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960764"/>
              </p:ext>
            </p:extLst>
          </p:nvPr>
        </p:nvGraphicFramePr>
        <p:xfrm>
          <a:off x="91342" y="81093"/>
          <a:ext cx="8945079" cy="6795482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CHURCH IN THE COMMUNITY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CHURCHES POLITICAL SPHERE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HUMANISM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CHURCH IN THE COMMUNITY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CHURCHES POLITICAL SPHERE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HUMANISM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POWER OF THE CATHOLIC CHURCH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POWER OF THE CATHOLIC CHURCH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Religion under Henry VII 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ERASMUS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ERASMUS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WIDENING HORIZONS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PRINTING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powerful was the Catholic church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important was the catholic church in the community?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what extent was their continuity in religion in this period?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did Humanism develop under Henry VII?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WIDENING HORIZONS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PRINTING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significant was the role of Erasmus in the development of Humanism?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56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866880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YORKSHIRE, CORNWALL AND LOVELL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ENCLOSURE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TRADE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YORKSHIRE, CORNWALL AND LOVELL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ENCLOSURE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TRADE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SIMNEL AND WARBECK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SIMNEL AND WARBECK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Society and Economy under Henry VII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COINAGE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COINAGE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PROSPERITY AND DEPRESSION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stable was the economy?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caused rebellion?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were rebellions a threat?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was enclosure a problem under Henry VII?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Did control of rebellions link to Henry’s power increasing?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PROSPERITY AND DEPRESSION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EXPLORATION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what extend did trade develop under Henry VII?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did the economy change under Henry VII?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*Remember trade overlaps with foreign policy!*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3681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A361C-F812-4C47-904F-D706CD7C3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Henry VIII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1700B-46E1-4BDE-92AC-6467BAD2DD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513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A74857-034D-441C-A4CF-F5DE85C8F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100360"/>
              </p:ext>
            </p:extLst>
          </p:nvPr>
        </p:nvGraphicFramePr>
        <p:xfrm>
          <a:off x="91342" y="81093"/>
          <a:ext cx="8945079" cy="6696221"/>
        </p:xfrm>
        <a:graphic>
          <a:graphicData uri="http://schemas.openxmlformats.org/drawingml/2006/table">
            <a:tbl>
              <a:tblPr firstRow="1" firstCol="1" bandRow="1"/>
              <a:tblGrid>
                <a:gridCol w="993424">
                  <a:extLst>
                    <a:ext uri="{9D8B030D-6E8A-4147-A177-3AD203B41FA5}">
                      <a16:colId xmlns:a16="http://schemas.microsoft.com/office/drawing/2014/main" val="3067105218"/>
                    </a:ext>
                  </a:extLst>
                </a:gridCol>
                <a:gridCol w="993424">
                  <a:extLst>
                    <a:ext uri="{9D8B030D-6E8A-4147-A177-3AD203B41FA5}">
                      <a16:colId xmlns:a16="http://schemas.microsoft.com/office/drawing/2014/main" val="29299218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13188225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296519370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617987988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58579154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4187609106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631939569"/>
                    </a:ext>
                  </a:extLst>
                </a:gridCol>
                <a:gridCol w="994033">
                  <a:extLst>
                    <a:ext uri="{9D8B030D-6E8A-4147-A177-3AD203B41FA5}">
                      <a16:colId xmlns:a16="http://schemas.microsoft.com/office/drawing/2014/main" val="1407534729"/>
                    </a:ext>
                  </a:extLst>
                </a:gridCol>
              </a:tblGrid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7119671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WOLSEYS REFORMS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WOLSEY’S ATTEMPTS TO GET A DIVORCE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THOMAS MORE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21777192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04476983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WOLSEY’S REFORMS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WOLSEY’S ATTEMPTS TO GET A DIVORCE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THOMAS MORE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964580212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1509-1515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1509-1515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effectLst/>
                        </a:rPr>
                        <a:t>Government under Henry VIII</a:t>
                      </a:r>
                      <a:endParaRPr lang="en-GB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 WITH ROME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 WITH ROME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1677780041"/>
                  </a:ext>
                </a:extLst>
              </a:tr>
              <a:tr h="735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FACTIONS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REVOLUTION IN GOVERNMENT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949485497"/>
                  </a:ext>
                </a:extLst>
              </a:tr>
              <a:tr h="73524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far did the government see continuity in the years 1509-1515?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successful were Wolsey’s legal reforms?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 ministers serving Henry, or themselves?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436403135"/>
                  </a:ext>
                </a:extLst>
              </a:tr>
              <a:tr h="77475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EXAM FOCUS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FACTIONS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REVOLUTION IN GOVERNMENT</a:t>
                      </a:r>
                    </a:p>
                  </a:txBody>
                  <a:tcPr marL="53527" marR="53527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349066210"/>
                  </a:ext>
                </a:extLst>
              </a:tr>
              <a:tr h="77475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there a revolution in the government?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powerful were factions?</a:t>
                      </a:r>
                    </a:p>
                  </a:txBody>
                  <a:tcPr marL="53527" marR="535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527" marR="53527" marT="0" marB="0" anchor="ctr"/>
                </a:tc>
                <a:extLst>
                  <a:ext uri="{0D108BD9-81ED-4DB2-BD59-A6C34878D82A}">
                    <a16:rowId xmlns:a16="http://schemas.microsoft.com/office/drawing/2014/main" val="221428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214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B1F2B25A52E443998B9F52F361BD80" ma:contentTypeVersion="14" ma:contentTypeDescription="Create a new document." ma:contentTypeScope="" ma:versionID="a8ba16d265ddfd1f83a06a649f2ec5a9">
  <xsd:schema xmlns:xsd="http://www.w3.org/2001/XMLSchema" xmlns:xs="http://www.w3.org/2001/XMLSchema" xmlns:p="http://schemas.microsoft.com/office/2006/metadata/properties" xmlns:ns3="a6fd2902-f0ab-43ac-b919-ea80f2c5cfdf" xmlns:ns4="39b568b6-7866-4487-ad13-c0128b5395cc" targetNamespace="http://schemas.microsoft.com/office/2006/metadata/properties" ma:root="true" ma:fieldsID="d8a5385ee753bf06dad83fefb428fc4e" ns3:_="" ns4:_="">
    <xsd:import namespace="a6fd2902-f0ab-43ac-b919-ea80f2c5cfdf"/>
    <xsd:import namespace="39b568b6-7866-4487-ad13-c0128b5395c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fd2902-f0ab-43ac-b919-ea80f2c5cf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b568b6-7866-4487-ad13-c0128b5395c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AD8052-AC85-4579-848F-5666D4BE3B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fd2902-f0ab-43ac-b919-ea80f2c5cfdf"/>
    <ds:schemaRef ds:uri="39b568b6-7866-4487-ad13-c0128b5395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95160B-C739-4DF0-A483-DFDD6D9E3E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15C503-1473-4D34-836D-D5CFB69B26E4}">
  <ds:schemaRefs>
    <ds:schemaRef ds:uri="http://schemas.microsoft.com/office/2006/metadata/properties"/>
    <ds:schemaRef ds:uri="a6fd2902-f0ab-43ac-b919-ea80f2c5cfdf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9b568b6-7866-4487-ad13-c0128b5395cc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</TotalTime>
  <Words>2490</Words>
  <Application>Microsoft Office PowerPoint</Application>
  <PresentationFormat>On-screen Show (4:3)</PresentationFormat>
  <Paragraphs>1125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Introduction to Lotus Diagrams</vt:lpstr>
      <vt:lpstr>Henry VII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Henry VIII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Mid-Tudor</vt:lpstr>
      <vt:lpstr>PowerPoint Presentation</vt:lpstr>
      <vt:lpstr>PowerPoint Presentation</vt:lpstr>
      <vt:lpstr>Elizabeth 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MOCK EXAM FEEDBACK</dc:title>
  <dc:creator>Frances Pearson</dc:creator>
  <cp:lastModifiedBy>Mr O.R.Reynolds</cp:lastModifiedBy>
  <cp:revision>54</cp:revision>
  <dcterms:created xsi:type="dcterms:W3CDTF">2019-03-09T20:00:39Z</dcterms:created>
  <dcterms:modified xsi:type="dcterms:W3CDTF">2022-05-19T08:26:32Z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0x01010023B1F2B25A52E443998B9F52F361BD80</vt:lpwstr>
  </property>
</Properties>
</file>