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24863"/>
        </a:fontRef>
        <a:srgbClr val="324863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CFD5E0"/>
          </a:solidFill>
        </a:fill>
      </a:tcStyle>
    </a:wholeTbl>
    <a:band2H>
      <a:tcTxStyle b="def" i="def"/>
      <a:tcStyle>
        <a:tcBdr/>
        <a:fill>
          <a:solidFill>
            <a:srgbClr val="E8EBF0"/>
          </a:solidFill>
        </a:fill>
      </a:tcStyle>
    </a:band2H>
    <a:firstCol>
      <a:tcTxStyle b="on" i="off">
        <a:fontRef idx="minor">
          <a:srgbClr val="634D31"/>
        </a:fontRef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634D31"/>
        </a:fontRef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381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634D31"/>
        </a:fontRef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381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24863"/>
        </a:fontRef>
        <a:srgbClr val="324863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F0E2CD"/>
          </a:solidFill>
        </a:fill>
      </a:tcStyle>
    </a:wholeTbl>
    <a:band2H>
      <a:tcTxStyle b="def" i="def"/>
      <a:tcStyle>
        <a:tcBdr/>
        <a:fill>
          <a:solidFill>
            <a:srgbClr val="F7F1E8"/>
          </a:solidFill>
        </a:fill>
      </a:tcStyle>
    </a:band2H>
    <a:firstCol>
      <a:tcTxStyle b="on" i="off">
        <a:fontRef idx="minor">
          <a:srgbClr val="634D31"/>
        </a:fontRef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634D31"/>
        </a:fontRef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381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634D31"/>
        </a:fontRef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381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24863"/>
        </a:fontRef>
        <a:srgbClr val="324863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D7D2DE"/>
          </a:solidFill>
        </a:fill>
      </a:tcStyle>
    </a:wholeTbl>
    <a:band2H>
      <a:tcTxStyle b="def" i="def"/>
      <a:tcStyle>
        <a:tcBdr/>
        <a:fill>
          <a:solidFill>
            <a:srgbClr val="ECEAEF"/>
          </a:solidFill>
        </a:fill>
      </a:tcStyle>
    </a:band2H>
    <a:firstCol>
      <a:tcTxStyle b="on" i="off">
        <a:fontRef idx="minor">
          <a:srgbClr val="634D31"/>
        </a:fontRef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634D31"/>
        </a:fontRef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381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634D31"/>
        </a:fontRef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381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24863"/>
        </a:fontRef>
        <a:srgbClr val="32486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634D31"/>
          </a:solidFill>
        </a:fill>
      </a:tcStyle>
    </a:band2H>
    <a:firstCol>
      <a:tcTxStyle b="on" i="off">
        <a:fontRef idx="minor">
          <a:srgbClr val="634D31"/>
        </a:fontRef>
        <a:srgbClr val="634D3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24863"/>
        </a:fontRef>
        <a:srgbClr val="32486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24863"/>
              </a:solidFill>
              <a:prstDash val="solid"/>
              <a:round/>
            </a:ln>
          </a:top>
          <a:bottom>
            <a:ln w="254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4D31"/>
          </a:solidFill>
        </a:fill>
      </a:tcStyle>
    </a:lastRow>
    <a:firstRow>
      <a:tcTxStyle b="on" i="off">
        <a:fontRef idx="minor">
          <a:srgbClr val="634D31"/>
        </a:fontRef>
        <a:srgbClr val="634D3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24863"/>
              </a:solidFill>
              <a:prstDash val="solid"/>
              <a:round/>
            </a:ln>
          </a:top>
          <a:bottom>
            <a:ln w="254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24863"/>
        </a:fontRef>
        <a:srgbClr val="324863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CCCE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Ref idx="minor">
          <a:srgbClr val="634D31"/>
        </a:fontRef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324863"/>
          </a:solidFill>
        </a:fill>
      </a:tcStyle>
    </a:firstCol>
    <a:lastRow>
      <a:tcTxStyle b="on" i="off">
        <a:fontRef idx="minor">
          <a:srgbClr val="634D31"/>
        </a:fontRef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381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324863"/>
          </a:solidFill>
        </a:fill>
      </a:tcStyle>
    </a:lastRow>
    <a:firstRow>
      <a:tcTxStyle b="on" i="off">
        <a:fontRef idx="minor">
          <a:srgbClr val="634D31"/>
        </a:fontRef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381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32486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24863"/>
        </a:fontRef>
        <a:srgbClr val="324863"/>
      </a:tcTxStyle>
      <a:tcStyle>
        <a:tcBdr>
          <a:left>
            <a:ln w="12700" cap="flat">
              <a:solidFill>
                <a:srgbClr val="324863"/>
              </a:solidFill>
              <a:prstDash val="solid"/>
              <a:round/>
            </a:ln>
          </a:left>
          <a:right>
            <a:ln w="12700" cap="flat">
              <a:solidFill>
                <a:srgbClr val="324863"/>
              </a:solidFill>
              <a:prstDash val="solid"/>
              <a:round/>
            </a:ln>
          </a:right>
          <a:top>
            <a:ln w="12700" cap="flat">
              <a:solidFill>
                <a:srgbClr val="324863"/>
              </a:solidFill>
              <a:prstDash val="solid"/>
              <a:round/>
            </a:ln>
          </a:top>
          <a:bottom>
            <a:ln w="127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solidFill>
                <a:srgbClr val="324863"/>
              </a:solidFill>
              <a:prstDash val="solid"/>
              <a:round/>
            </a:ln>
          </a:insideH>
          <a:insideV>
            <a:ln w="12700" cap="flat">
              <a:solidFill>
                <a:srgbClr val="324863"/>
              </a:solidFill>
              <a:prstDash val="solid"/>
              <a:round/>
            </a:ln>
          </a:insideV>
        </a:tcBdr>
        <a:fill>
          <a:solidFill>
            <a:srgbClr val="324863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324863"/>
        </a:fontRef>
        <a:srgbClr val="324863"/>
      </a:tcTxStyle>
      <a:tcStyle>
        <a:tcBdr>
          <a:left>
            <a:ln w="12700" cap="flat">
              <a:solidFill>
                <a:srgbClr val="324863"/>
              </a:solidFill>
              <a:prstDash val="solid"/>
              <a:round/>
            </a:ln>
          </a:left>
          <a:right>
            <a:ln w="12700" cap="flat">
              <a:solidFill>
                <a:srgbClr val="324863"/>
              </a:solidFill>
              <a:prstDash val="solid"/>
              <a:round/>
            </a:ln>
          </a:right>
          <a:top>
            <a:ln w="12700" cap="flat">
              <a:solidFill>
                <a:srgbClr val="324863"/>
              </a:solidFill>
              <a:prstDash val="solid"/>
              <a:round/>
            </a:ln>
          </a:top>
          <a:bottom>
            <a:ln w="127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solidFill>
                <a:srgbClr val="324863"/>
              </a:solidFill>
              <a:prstDash val="solid"/>
              <a:round/>
            </a:ln>
          </a:insideH>
          <a:insideV>
            <a:ln w="12700" cap="flat">
              <a:solidFill>
                <a:srgbClr val="324863"/>
              </a:solidFill>
              <a:prstDash val="solid"/>
              <a:round/>
            </a:ln>
          </a:insideV>
        </a:tcBdr>
        <a:fill>
          <a:solidFill>
            <a:srgbClr val="324863">
              <a:alpha val="20000"/>
            </a:srgbClr>
          </a:solidFill>
        </a:fill>
      </a:tcStyle>
    </a:firstCol>
    <a:lastRow>
      <a:tcTxStyle b="on" i="off">
        <a:fontRef idx="minor">
          <a:srgbClr val="324863"/>
        </a:fontRef>
        <a:srgbClr val="324863"/>
      </a:tcTxStyle>
      <a:tcStyle>
        <a:tcBdr>
          <a:left>
            <a:ln w="12700" cap="flat">
              <a:solidFill>
                <a:srgbClr val="324863"/>
              </a:solidFill>
              <a:prstDash val="solid"/>
              <a:round/>
            </a:ln>
          </a:left>
          <a:right>
            <a:ln w="12700" cap="flat">
              <a:solidFill>
                <a:srgbClr val="324863"/>
              </a:solidFill>
              <a:prstDash val="solid"/>
              <a:round/>
            </a:ln>
          </a:right>
          <a:top>
            <a:ln w="50800" cap="flat">
              <a:solidFill>
                <a:srgbClr val="324863"/>
              </a:solidFill>
              <a:prstDash val="solid"/>
              <a:round/>
            </a:ln>
          </a:top>
          <a:bottom>
            <a:ln w="127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solidFill>
                <a:srgbClr val="324863"/>
              </a:solidFill>
              <a:prstDash val="solid"/>
              <a:round/>
            </a:ln>
          </a:insideH>
          <a:insideV>
            <a:ln w="12700" cap="flat">
              <a:solidFill>
                <a:srgbClr val="32486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324863"/>
        </a:fontRef>
        <a:srgbClr val="324863"/>
      </a:tcTxStyle>
      <a:tcStyle>
        <a:tcBdr>
          <a:left>
            <a:ln w="12700" cap="flat">
              <a:solidFill>
                <a:srgbClr val="324863"/>
              </a:solidFill>
              <a:prstDash val="solid"/>
              <a:round/>
            </a:ln>
          </a:left>
          <a:right>
            <a:ln w="12700" cap="flat">
              <a:solidFill>
                <a:srgbClr val="324863"/>
              </a:solidFill>
              <a:prstDash val="solid"/>
              <a:round/>
            </a:ln>
          </a:right>
          <a:top>
            <a:ln w="12700" cap="flat">
              <a:solidFill>
                <a:srgbClr val="324863"/>
              </a:solidFill>
              <a:prstDash val="solid"/>
              <a:round/>
            </a:ln>
          </a:top>
          <a:bottom>
            <a:ln w="254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solidFill>
                <a:srgbClr val="324863"/>
              </a:solidFill>
              <a:prstDash val="solid"/>
              <a:round/>
            </a:ln>
          </a:insideH>
          <a:insideV>
            <a:ln w="12700" cap="flat">
              <a:solidFill>
                <a:srgbClr val="32486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406398" y="7687733"/>
            <a:ext cx="12192005" cy="2"/>
          </a:xfrm>
          <a:prstGeom prst="line">
            <a:avLst/>
          </a:prstGeom>
          <a:ln w="3175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" name="Shape 12"/>
          <p:cNvSpPr/>
          <p:nvPr/>
        </p:nvSpPr>
        <p:spPr>
          <a:xfrm>
            <a:off x="406398" y="7721600"/>
            <a:ext cx="12192005" cy="0"/>
          </a:xfrm>
          <a:prstGeom prst="line">
            <a:avLst/>
          </a:prstGeom>
          <a:ln w="3175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369422" y="7823093"/>
            <a:ext cx="12252961" cy="3081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1600">
                <a:solidFill>
                  <a:srgbClr val="5C86B9"/>
                </a:solidFill>
              </a:defRPr>
            </a:lvl1pPr>
            <a:lvl2pPr marL="963244" indent="-226644">
              <a:spcBef>
                <a:spcPts val="0"/>
              </a:spcBef>
              <a:buClrTx/>
              <a:buFontTx/>
              <a:defRPr i="1" sz="1600">
                <a:solidFill>
                  <a:srgbClr val="5C86B9"/>
                </a:solidFill>
              </a:defRPr>
            </a:lvl2pPr>
            <a:lvl3pPr marL="1699845" indent="-226644">
              <a:spcBef>
                <a:spcPts val="0"/>
              </a:spcBef>
              <a:buClrTx/>
              <a:buFontTx/>
              <a:defRPr i="1" sz="1600">
                <a:solidFill>
                  <a:srgbClr val="5C86B9"/>
                </a:solidFill>
              </a:defRPr>
            </a:lvl3pPr>
            <a:lvl4pPr marL="2436445" indent="-226645">
              <a:spcBef>
                <a:spcPts val="0"/>
              </a:spcBef>
              <a:buClrTx/>
              <a:buFontTx/>
              <a:defRPr i="1" sz="1600">
                <a:solidFill>
                  <a:srgbClr val="5C86B9"/>
                </a:solidFill>
              </a:defRPr>
            </a:lvl4pPr>
            <a:lvl5pPr marL="3173045" indent="-226645">
              <a:spcBef>
                <a:spcPts val="0"/>
              </a:spcBef>
              <a:buClrTx/>
              <a:buFontTx/>
              <a:defRPr i="1" sz="16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title"/>
          </p:nvPr>
        </p:nvSpPr>
        <p:spPr>
          <a:xfrm>
            <a:off x="358986" y="5648959"/>
            <a:ext cx="12293604" cy="15781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15" name="Shape 15"/>
          <p:cNvSpPr/>
          <p:nvPr>
            <p:ph type="body" sz="quarter" idx="13"/>
          </p:nvPr>
        </p:nvSpPr>
        <p:spPr>
          <a:xfrm>
            <a:off x="358985" y="7220373"/>
            <a:ext cx="12293604" cy="379310"/>
          </a:xfrm>
          <a:prstGeom prst="rect">
            <a:avLst/>
          </a:prstGeom>
        </p:spPr>
        <p:txBody>
          <a:bodyPr anchor="t"/>
          <a:lstStyle/>
          <a:p>
            <a:pPr marL="280473" indent="-280473" defTabSz="322862">
              <a:spcBef>
                <a:spcPts val="2200"/>
              </a:spcBef>
              <a:defRPr sz="1980"/>
            </a:pP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pic" idx="13"/>
          </p:nvPr>
        </p:nvSpPr>
        <p:spPr>
          <a:xfrm>
            <a:off x="-3" y="1219199"/>
            <a:ext cx="13004805" cy="7315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406398" y="7687733"/>
            <a:ext cx="12192005" cy="2"/>
          </a:xfrm>
          <a:prstGeom prst="line">
            <a:avLst/>
          </a:prstGeom>
          <a:ln w="3175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" name="Shape 24"/>
          <p:cNvSpPr/>
          <p:nvPr/>
        </p:nvSpPr>
        <p:spPr>
          <a:xfrm>
            <a:off x="406398" y="7721600"/>
            <a:ext cx="12192005" cy="0"/>
          </a:xfrm>
          <a:prstGeom prst="line">
            <a:avLst/>
          </a:prstGeom>
          <a:ln w="3175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369422" y="7823093"/>
            <a:ext cx="12252961" cy="3081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1600">
                <a:solidFill>
                  <a:srgbClr val="5C86B9"/>
                </a:solidFill>
              </a:defRPr>
            </a:lvl1pPr>
            <a:lvl2pPr marL="963244" indent="-226644">
              <a:spcBef>
                <a:spcPts val="0"/>
              </a:spcBef>
              <a:buClrTx/>
              <a:buFontTx/>
              <a:defRPr i="1" sz="1600">
                <a:solidFill>
                  <a:srgbClr val="5C86B9"/>
                </a:solidFill>
              </a:defRPr>
            </a:lvl2pPr>
            <a:lvl3pPr marL="1699845" indent="-226644">
              <a:spcBef>
                <a:spcPts val="0"/>
              </a:spcBef>
              <a:buClrTx/>
              <a:buFontTx/>
              <a:defRPr i="1" sz="1600">
                <a:solidFill>
                  <a:srgbClr val="5C86B9"/>
                </a:solidFill>
              </a:defRPr>
            </a:lvl3pPr>
            <a:lvl4pPr marL="2436445" indent="-226645">
              <a:spcBef>
                <a:spcPts val="0"/>
              </a:spcBef>
              <a:buClrTx/>
              <a:buFontTx/>
              <a:defRPr i="1" sz="1600">
                <a:solidFill>
                  <a:srgbClr val="5C86B9"/>
                </a:solidFill>
              </a:defRPr>
            </a:lvl4pPr>
            <a:lvl5pPr marL="3173045" indent="-226645">
              <a:spcBef>
                <a:spcPts val="0"/>
              </a:spcBef>
              <a:buClrTx/>
              <a:buFontTx/>
              <a:defRPr i="1" sz="16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pic" idx="13"/>
          </p:nvPr>
        </p:nvSpPr>
        <p:spPr>
          <a:xfrm>
            <a:off x="371878" y="1551093"/>
            <a:ext cx="12273285" cy="476165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7" name="Shape 27"/>
          <p:cNvSpPr/>
          <p:nvPr>
            <p:ph type="title"/>
          </p:nvPr>
        </p:nvSpPr>
        <p:spPr>
          <a:xfrm>
            <a:off x="358986" y="6400800"/>
            <a:ext cx="12293604" cy="8263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28" name="Shape 28"/>
          <p:cNvSpPr/>
          <p:nvPr>
            <p:ph type="body" sz="quarter" idx="14"/>
          </p:nvPr>
        </p:nvSpPr>
        <p:spPr>
          <a:xfrm>
            <a:off x="358985" y="7220373"/>
            <a:ext cx="12293604" cy="379310"/>
          </a:xfrm>
          <a:prstGeom prst="rect">
            <a:avLst/>
          </a:prstGeom>
        </p:spPr>
        <p:txBody>
          <a:bodyPr anchor="t"/>
          <a:lstStyle/>
          <a:p>
            <a:pPr marL="280473" indent="-280473" defTabSz="322862">
              <a:spcBef>
                <a:spcPts val="2200"/>
              </a:spcBef>
              <a:defRPr sz="1980"/>
            </a:pP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14864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06398" y="4870025"/>
            <a:ext cx="12192005" cy="2"/>
          </a:xfrm>
          <a:prstGeom prst="line">
            <a:avLst/>
          </a:prstGeom>
          <a:ln w="3175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" name="Shape 37"/>
          <p:cNvSpPr/>
          <p:nvPr/>
        </p:nvSpPr>
        <p:spPr>
          <a:xfrm>
            <a:off x="406398" y="4903892"/>
            <a:ext cx="12192005" cy="2"/>
          </a:xfrm>
          <a:prstGeom prst="line">
            <a:avLst/>
          </a:prstGeom>
          <a:ln w="3175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" name="Shape 38"/>
          <p:cNvSpPr/>
          <p:nvPr>
            <p:ph type="title"/>
          </p:nvPr>
        </p:nvSpPr>
        <p:spPr>
          <a:xfrm>
            <a:off x="358986" y="3190238"/>
            <a:ext cx="12293604" cy="15781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14864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06398" y="3142825"/>
            <a:ext cx="12192005" cy="2"/>
          </a:xfrm>
          <a:prstGeom prst="line">
            <a:avLst/>
          </a:prstGeom>
          <a:ln w="3175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7" name="Shape 47"/>
          <p:cNvSpPr/>
          <p:nvPr/>
        </p:nvSpPr>
        <p:spPr>
          <a:xfrm>
            <a:off x="406398" y="3183465"/>
            <a:ext cx="12192005" cy="2"/>
          </a:xfrm>
          <a:prstGeom prst="line">
            <a:avLst/>
          </a:prstGeom>
          <a:ln w="3175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8" name="Shape 48"/>
          <p:cNvSpPr/>
          <p:nvPr>
            <p:ph type="title"/>
          </p:nvPr>
        </p:nvSpPr>
        <p:spPr>
          <a:xfrm>
            <a:off x="358986" y="1551093"/>
            <a:ext cx="12293604" cy="15307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14864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406398" y="3142825"/>
            <a:ext cx="12192005" cy="2"/>
          </a:xfrm>
          <a:prstGeom prst="line">
            <a:avLst/>
          </a:prstGeom>
          <a:ln w="3175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7" name="Shape 57"/>
          <p:cNvSpPr/>
          <p:nvPr/>
        </p:nvSpPr>
        <p:spPr>
          <a:xfrm>
            <a:off x="406398" y="3183465"/>
            <a:ext cx="12192005" cy="2"/>
          </a:xfrm>
          <a:prstGeom prst="line">
            <a:avLst/>
          </a:prstGeom>
          <a:ln w="3175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8" name="Shape 58"/>
          <p:cNvSpPr/>
          <p:nvPr>
            <p:ph type="title"/>
          </p:nvPr>
        </p:nvSpPr>
        <p:spPr>
          <a:xfrm>
            <a:off x="358986" y="1551093"/>
            <a:ext cx="12293604" cy="15307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358986" y="3454400"/>
            <a:ext cx="12293604" cy="47413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14864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06396" y="3142825"/>
            <a:ext cx="5689607" cy="2"/>
          </a:xfrm>
          <a:prstGeom prst="line">
            <a:avLst/>
          </a:prstGeom>
          <a:ln w="3175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8" name="Shape 68"/>
          <p:cNvSpPr/>
          <p:nvPr/>
        </p:nvSpPr>
        <p:spPr>
          <a:xfrm>
            <a:off x="406396" y="3183465"/>
            <a:ext cx="5689607" cy="2"/>
          </a:xfrm>
          <a:prstGeom prst="line">
            <a:avLst/>
          </a:prstGeom>
          <a:ln w="3175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9" name="Shape 69"/>
          <p:cNvSpPr/>
          <p:nvPr>
            <p:ph type="pic" sz="half" idx="13"/>
          </p:nvPr>
        </p:nvSpPr>
        <p:spPr>
          <a:xfrm>
            <a:off x="6502400" y="1219199"/>
            <a:ext cx="6515949" cy="7315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0" name="Shape 70"/>
          <p:cNvSpPr/>
          <p:nvPr>
            <p:ph type="title"/>
          </p:nvPr>
        </p:nvSpPr>
        <p:spPr>
          <a:xfrm>
            <a:off x="358986" y="1551093"/>
            <a:ext cx="5818295" cy="15307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71" name="Shape 71"/>
          <p:cNvSpPr/>
          <p:nvPr>
            <p:ph type="body" sz="half" idx="1"/>
          </p:nvPr>
        </p:nvSpPr>
        <p:spPr>
          <a:xfrm>
            <a:off x="358986" y="3454400"/>
            <a:ext cx="5818295" cy="4741334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700"/>
              </a:spcBef>
              <a:defRPr sz="2800"/>
            </a:lvl1pPr>
            <a:lvl2pPr marL="952500" indent="-381000">
              <a:spcBef>
                <a:spcPts val="3700"/>
              </a:spcBef>
              <a:defRPr sz="2800"/>
            </a:lvl2pPr>
            <a:lvl3pPr marL="1524000" indent="-381000">
              <a:spcBef>
                <a:spcPts val="3700"/>
              </a:spcBef>
              <a:defRPr sz="2800"/>
            </a:lvl3pPr>
            <a:lvl4pPr marL="2095500" indent="-381000">
              <a:spcBef>
                <a:spcPts val="3700"/>
              </a:spcBef>
              <a:defRPr sz="2800"/>
            </a:lvl4pPr>
            <a:lvl5pPr marL="2667000" indent="-381000">
              <a:spcBef>
                <a:spcPts val="37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pic" sz="quarter" idx="13"/>
          </p:nvPr>
        </p:nvSpPr>
        <p:spPr>
          <a:xfrm>
            <a:off x="8405707" y="4883572"/>
            <a:ext cx="3948856" cy="29599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Shape 88"/>
          <p:cNvSpPr/>
          <p:nvPr>
            <p:ph type="pic" sz="quarter" idx="14"/>
          </p:nvPr>
        </p:nvSpPr>
        <p:spPr>
          <a:xfrm>
            <a:off x="8405706" y="1727199"/>
            <a:ext cx="3948858" cy="2959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9" name="Shape 89"/>
          <p:cNvSpPr/>
          <p:nvPr>
            <p:ph type="pic" sz="half" idx="15"/>
          </p:nvPr>
        </p:nvSpPr>
        <p:spPr>
          <a:xfrm>
            <a:off x="643466" y="1727199"/>
            <a:ext cx="7559041" cy="611632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body" sz="quarter" idx="1"/>
          </p:nvPr>
        </p:nvSpPr>
        <p:spPr>
          <a:xfrm>
            <a:off x="1273386" y="4418329"/>
            <a:ext cx="10464804" cy="52409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700"/>
              </a:spcBef>
              <a:buClrTx/>
              <a:buSzTx/>
              <a:buFontTx/>
              <a:buNone/>
              <a:defRPr sz="2800"/>
            </a:lvl1pPr>
            <a:lvl2pPr marL="1133228" indent="-396630" algn="ctr">
              <a:spcBef>
                <a:spcPts val="3700"/>
              </a:spcBef>
              <a:buClrTx/>
              <a:buFontTx/>
              <a:defRPr sz="2800"/>
            </a:lvl2pPr>
            <a:lvl3pPr marL="1869830" indent="-396630" algn="ctr">
              <a:spcBef>
                <a:spcPts val="3700"/>
              </a:spcBef>
              <a:buClrTx/>
              <a:buFontTx/>
              <a:defRPr sz="2800"/>
            </a:lvl3pPr>
            <a:lvl4pPr marL="2606430" indent="-396630" algn="ctr">
              <a:spcBef>
                <a:spcPts val="3700"/>
              </a:spcBef>
              <a:buClrTx/>
              <a:buFontTx/>
              <a:defRPr sz="2800"/>
            </a:lvl4pPr>
            <a:lvl5pPr marL="3343030" indent="-396630" algn="ctr">
              <a:spcBef>
                <a:spcPts val="3700"/>
              </a:spcBef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hape 98"/>
          <p:cNvSpPr/>
          <p:nvPr>
            <p:ph type="body" sz="quarter" idx="13"/>
          </p:nvPr>
        </p:nvSpPr>
        <p:spPr>
          <a:xfrm>
            <a:off x="1273385" y="5994400"/>
            <a:ext cx="10464804" cy="524089"/>
          </a:xfrm>
          <a:prstGeom prst="rect">
            <a:avLst/>
          </a:prstGeom>
        </p:spPr>
        <p:txBody>
          <a:bodyPr anchor="t"/>
          <a:lstStyle/>
          <a:p>
            <a:pPr marL="382464" indent="-382464" defTabSz="440266">
              <a:spcBef>
                <a:spcPts val="3000"/>
              </a:spcBef>
              <a:defRPr sz="2700"/>
            </a:pPr>
          </a:p>
        </p:txBody>
      </p:sp>
      <p:sp>
        <p:nvSpPr>
          <p:cNvPr id="99" name="Shape 9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358986" y="1551093"/>
            <a:ext cx="12293604" cy="6651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</p:spPr>
        <p:txBody>
          <a:bodyPr lIns="27091" tIns="27091" rIns="27091" bIns="27091" anchor="ctr">
            <a:normAutofit fontScale="100000" lnSpcReduction="0"/>
          </a:bodyPr>
          <a:lstStyle/>
          <a:p>
            <a:pPr/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2371072" y="8141544"/>
            <a:ext cx="244683" cy="295483"/>
          </a:xfrm>
          <a:prstGeom prst="rect">
            <a:avLst/>
          </a:prstGeom>
          <a:ln w="12700">
            <a:miter lim="400000"/>
          </a:ln>
        </p:spPr>
        <p:txBody>
          <a:bodyPr wrap="none" lIns="27091" tIns="27091" rIns="27091" bIns="27091">
            <a:spAutoFit/>
          </a:bodyPr>
          <a:lstStyle>
            <a:lvl1pPr>
              <a:defRPr sz="14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xmlns:p14="http://schemas.microsoft.com/office/powerpoint/2010/main" spd="med" advClick="1"/>
  <p:txStyles>
    <p:titleStyle>
      <a:lvl1pPr marL="0" marR="0" indent="0" algn="l" defTabSz="58702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1pPr>
      <a:lvl2pPr marL="0" marR="0" indent="0" algn="l" defTabSz="58702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2pPr>
      <a:lvl3pPr marL="0" marR="0" indent="0" algn="l" defTabSz="58702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3pPr>
      <a:lvl4pPr marL="0" marR="0" indent="0" algn="l" defTabSz="58702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4pPr>
      <a:lvl5pPr marL="0" marR="0" indent="0" algn="l" defTabSz="58702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5pPr>
      <a:lvl6pPr marL="0" marR="0" indent="0" algn="l" defTabSz="58702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6pPr>
      <a:lvl7pPr marL="0" marR="0" indent="0" algn="l" defTabSz="58702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7pPr>
      <a:lvl8pPr marL="0" marR="0" indent="0" algn="l" defTabSz="58702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8pPr>
      <a:lvl9pPr marL="0" marR="0" indent="0" algn="l" defTabSz="58702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9pPr>
    </p:titleStyle>
    <p:bodyStyle>
      <a:lvl1pPr marL="509952" marR="0" indent="-509952" algn="l" defTabSz="587022" rtl="0" latinLnBrk="0">
        <a:lnSpc>
          <a:spcPct val="100000"/>
        </a:lnSpc>
        <a:spcBef>
          <a:spcPts val="41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246552" marR="0" indent="-509952" algn="l" defTabSz="587022" rtl="0" latinLnBrk="0">
        <a:lnSpc>
          <a:spcPct val="100000"/>
        </a:lnSpc>
        <a:spcBef>
          <a:spcPts val="41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1983152" marR="0" indent="-509952" algn="l" defTabSz="587022" rtl="0" latinLnBrk="0">
        <a:lnSpc>
          <a:spcPct val="100000"/>
        </a:lnSpc>
        <a:spcBef>
          <a:spcPts val="41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719752" marR="0" indent="-509952" algn="l" defTabSz="587022" rtl="0" latinLnBrk="0">
        <a:lnSpc>
          <a:spcPct val="100000"/>
        </a:lnSpc>
        <a:spcBef>
          <a:spcPts val="41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3456351" marR="0" indent="-509952" algn="l" defTabSz="587022" rtl="0" latinLnBrk="0">
        <a:lnSpc>
          <a:spcPct val="100000"/>
        </a:lnSpc>
        <a:spcBef>
          <a:spcPts val="41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4192951" marR="0" indent="-509951" algn="l" defTabSz="587022" rtl="0" latinLnBrk="0">
        <a:lnSpc>
          <a:spcPct val="100000"/>
        </a:lnSpc>
        <a:spcBef>
          <a:spcPts val="41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4929551" marR="0" indent="-509951" algn="l" defTabSz="587022" rtl="0" latinLnBrk="0">
        <a:lnSpc>
          <a:spcPct val="100000"/>
        </a:lnSpc>
        <a:spcBef>
          <a:spcPts val="41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5666151" marR="0" indent="-509951" algn="l" defTabSz="587022" rtl="0" latinLnBrk="0">
        <a:lnSpc>
          <a:spcPct val="100000"/>
        </a:lnSpc>
        <a:spcBef>
          <a:spcPts val="41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6402751" marR="0" indent="-509951" algn="l" defTabSz="587022" rtl="0" latinLnBrk="0">
        <a:lnSpc>
          <a:spcPct val="100000"/>
        </a:lnSpc>
        <a:spcBef>
          <a:spcPts val="41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g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jpeg"/><Relationship Id="rId6" Type="http://schemas.openxmlformats.org/officeDocument/2006/relationships/image" Target="../media/image14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6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gif"/><Relationship Id="rId5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xfrm>
            <a:off x="479602" y="1764788"/>
            <a:ext cx="7629629" cy="4109712"/>
          </a:xfrm>
          <a:prstGeom prst="rect">
            <a:avLst/>
          </a:prstGeom>
        </p:spPr>
        <p:txBody>
          <a:bodyPr/>
          <a:lstStyle/>
          <a:p>
            <a:pPr defTabSz="481358">
              <a:defRPr b="1" spc="-200" sz="5200"/>
            </a:pPr>
            <a:r>
              <a:t>The relationship between </a:t>
            </a:r>
          </a:p>
          <a:p>
            <a:pPr defTabSz="481358">
              <a:defRPr b="1" spc="-200" sz="5200"/>
            </a:pPr>
            <a:r>
              <a:t>socio-economic status and health and the different policy solutions</a:t>
            </a:r>
          </a:p>
        </p:txBody>
      </p:sp>
      <p:pic>
        <p:nvPicPr>
          <p:cNvPr id="124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8553" y="2603512"/>
            <a:ext cx="4132658" cy="3638807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-1203655" y="7716944"/>
            <a:ext cx="6504793" cy="52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Ciara Farrelly      EPQ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3878" y="3494"/>
            <a:ext cx="2564739" cy="12954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7" name="Group 267"/>
          <p:cNvGrpSpPr/>
          <p:nvPr/>
        </p:nvGrpSpPr>
        <p:grpSpPr>
          <a:xfrm>
            <a:off x="5126936" y="3492"/>
            <a:ext cx="2564742" cy="1295409"/>
            <a:chOff x="0" y="-1"/>
            <a:chExt cx="2564741" cy="1295407"/>
          </a:xfrm>
        </p:grpSpPr>
        <p:sp>
          <p:nvSpPr>
            <p:cNvPr id="265" name="Shape 265"/>
            <p:cNvSpPr/>
            <p:nvPr/>
          </p:nvSpPr>
          <p:spPr>
            <a:xfrm>
              <a:off x="12699" y="12698"/>
              <a:ext cx="2539342" cy="1270010"/>
            </a:xfrm>
            <a:prstGeom prst="rect">
              <a:avLst/>
            </a:prstGeom>
            <a:solidFill>
              <a:srgbClr val="D67D7C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266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2564742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68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179" y="3494"/>
            <a:ext cx="2564734" cy="1295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4499" y="3494"/>
            <a:ext cx="2564737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hape 270"/>
          <p:cNvSpPr/>
          <p:nvPr/>
        </p:nvSpPr>
        <p:spPr>
          <a:xfrm>
            <a:off x="302425" y="90700"/>
            <a:ext cx="1921525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Why did I choose this topic?  </a:t>
            </a:r>
          </a:p>
        </p:txBody>
      </p:sp>
      <p:sp>
        <p:nvSpPr>
          <p:cNvPr id="271" name="Shape 271"/>
          <p:cNvSpPr/>
          <p:nvPr/>
        </p:nvSpPr>
        <p:spPr>
          <a:xfrm>
            <a:off x="2990980" y="154201"/>
            <a:ext cx="1690537" cy="99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My research</a:t>
            </a:r>
          </a:p>
        </p:txBody>
      </p:sp>
      <p:sp>
        <p:nvSpPr>
          <p:cNvPr id="272" name="Shape 272"/>
          <p:cNvSpPr/>
          <p:nvPr/>
        </p:nvSpPr>
        <p:spPr>
          <a:xfrm>
            <a:off x="5048532" y="90700"/>
            <a:ext cx="2564737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The link between socioeconomic status and health</a:t>
            </a:r>
          </a:p>
        </p:txBody>
      </p:sp>
      <p:pic>
        <p:nvPicPr>
          <p:cNvPr id="273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3058" y="3494"/>
            <a:ext cx="2721554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hape 274"/>
          <p:cNvSpPr/>
          <p:nvPr/>
        </p:nvSpPr>
        <p:spPr>
          <a:xfrm>
            <a:off x="7606089" y="192301"/>
            <a:ext cx="2721555" cy="917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Policies to be implemented</a:t>
            </a:r>
          </a:p>
        </p:txBody>
      </p:sp>
      <p:sp>
        <p:nvSpPr>
          <p:cNvPr id="275" name="Shape 275"/>
          <p:cNvSpPr/>
          <p:nvPr/>
        </p:nvSpPr>
        <p:spPr>
          <a:xfrm>
            <a:off x="10273058" y="408202"/>
            <a:ext cx="2721554" cy="48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Reflection</a:t>
            </a:r>
          </a:p>
        </p:txBody>
      </p:sp>
      <p:sp>
        <p:nvSpPr>
          <p:cNvPr id="276" name="Shape 276"/>
          <p:cNvSpPr/>
          <p:nvPr>
            <p:ph type="title" idx="4294967295"/>
          </p:nvPr>
        </p:nvSpPr>
        <p:spPr>
          <a:xfrm>
            <a:off x="358985" y="1551093"/>
            <a:ext cx="12293604" cy="19762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457875">
              <a:lnSpc>
                <a:spcPct val="100000"/>
              </a:lnSpc>
              <a:defRPr b="1" spc="-200" sz="5900"/>
            </a:lvl1pPr>
          </a:lstStyle>
          <a:p>
            <a:pPr/>
            <a:r>
              <a:t>Greater risk of heart disease in lower socioeconomic groups</a:t>
            </a:r>
          </a:p>
        </p:txBody>
      </p:sp>
      <p:sp>
        <p:nvSpPr>
          <p:cNvPr id="277" name="Shape 277"/>
          <p:cNvSpPr/>
          <p:nvPr/>
        </p:nvSpPr>
        <p:spPr>
          <a:xfrm>
            <a:off x="443494" y="4190615"/>
            <a:ext cx="10922074" cy="5870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/>
          <a:p>
            <a:pPr algn="l">
              <a:defRPr b="1" sz="40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524118" indent="-524118" algn="l">
              <a:buSzPct val="45000"/>
              <a:buBlip>
                <a:blip r:embed="rId4"/>
              </a:buBlip>
              <a:defRPr b="1" sz="4000">
                <a:latin typeface="Palatino"/>
                <a:ea typeface="Palatino"/>
                <a:cs typeface="Palatino"/>
                <a:sym typeface="Palatino"/>
              </a:defRPr>
            </a:pPr>
            <a:r>
              <a:t>Food choice </a:t>
            </a:r>
            <a:r>
              <a:rPr b="0"/>
              <a:t>- eating more potentially harmful foods such as milk, butter, cheese</a:t>
            </a:r>
          </a:p>
          <a:p>
            <a:pPr algn="l">
              <a:defRPr sz="40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524118" indent="-524118" algn="l">
              <a:buSzPct val="45000"/>
              <a:buBlip>
                <a:blip r:embed="rId4"/>
              </a:buBlip>
              <a:defRPr b="1" sz="4000">
                <a:latin typeface="Palatino"/>
                <a:ea typeface="Palatino"/>
                <a:cs typeface="Palatino"/>
                <a:sym typeface="Palatino"/>
              </a:defRPr>
            </a:pPr>
            <a:r>
              <a:t>Increased smokers </a:t>
            </a:r>
            <a:r>
              <a:rPr b="0"/>
              <a:t>in lower classes due to social acceptance </a:t>
            </a:r>
            <a:endParaRPr sz="2700"/>
          </a:p>
          <a:p>
            <a:pPr marL="524118" indent="-524118" algn="l">
              <a:buSzPct val="45000"/>
              <a:buBlip>
                <a:blip r:embed="rId4"/>
              </a:buBlip>
              <a:defRPr sz="27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478692" indent="-478692" algn="l">
              <a:buSzPct val="100000"/>
              <a:buAutoNum type="arabicParenR" startAt="1"/>
              <a:defRPr b="1" sz="27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>
              <a:defRPr sz="2700"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5513" y="4671052"/>
            <a:ext cx="12128459" cy="4791663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>
            <p:ph type="title" idx="4294967295"/>
          </p:nvPr>
        </p:nvSpPr>
        <p:spPr>
          <a:xfrm>
            <a:off x="529489" y="1706096"/>
            <a:ext cx="12293604" cy="19762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457875">
              <a:lnSpc>
                <a:spcPct val="100000"/>
              </a:lnSpc>
              <a:defRPr b="1" spc="-200" sz="5900"/>
            </a:lvl1pPr>
          </a:lstStyle>
          <a:p>
            <a:pPr/>
            <a:r>
              <a:t>Reduced life expectancy in lower socio-economic groups</a:t>
            </a:r>
          </a:p>
        </p:txBody>
      </p:sp>
      <p:pic>
        <p:nvPicPr>
          <p:cNvPr id="28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3878" y="3494"/>
            <a:ext cx="2564739" cy="12954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4" name="Group 284"/>
          <p:cNvGrpSpPr/>
          <p:nvPr/>
        </p:nvGrpSpPr>
        <p:grpSpPr>
          <a:xfrm>
            <a:off x="5126936" y="3492"/>
            <a:ext cx="2564742" cy="1295409"/>
            <a:chOff x="0" y="-1"/>
            <a:chExt cx="2564741" cy="1295407"/>
          </a:xfrm>
        </p:grpSpPr>
        <p:sp>
          <p:nvSpPr>
            <p:cNvPr id="282" name="Shape 282"/>
            <p:cNvSpPr/>
            <p:nvPr/>
          </p:nvSpPr>
          <p:spPr>
            <a:xfrm>
              <a:off x="12699" y="12698"/>
              <a:ext cx="2539342" cy="1270010"/>
            </a:xfrm>
            <a:prstGeom prst="rect">
              <a:avLst/>
            </a:prstGeom>
            <a:solidFill>
              <a:srgbClr val="D67D7C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283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2"/>
              <a:ext cx="2564742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85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179" y="3494"/>
            <a:ext cx="2564734" cy="1295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84499" y="3494"/>
            <a:ext cx="2564737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Shape 287"/>
          <p:cNvSpPr/>
          <p:nvPr/>
        </p:nvSpPr>
        <p:spPr>
          <a:xfrm>
            <a:off x="302425" y="90700"/>
            <a:ext cx="1921525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Why did I choose this topic?  </a:t>
            </a:r>
          </a:p>
        </p:txBody>
      </p:sp>
      <p:sp>
        <p:nvSpPr>
          <p:cNvPr id="288" name="Shape 288"/>
          <p:cNvSpPr/>
          <p:nvPr/>
        </p:nvSpPr>
        <p:spPr>
          <a:xfrm>
            <a:off x="2990980" y="154201"/>
            <a:ext cx="1690537" cy="99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My research</a:t>
            </a:r>
          </a:p>
        </p:txBody>
      </p:sp>
      <p:sp>
        <p:nvSpPr>
          <p:cNvPr id="289" name="Shape 289"/>
          <p:cNvSpPr/>
          <p:nvPr/>
        </p:nvSpPr>
        <p:spPr>
          <a:xfrm>
            <a:off x="5048532" y="90700"/>
            <a:ext cx="2564737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The link between socioeconomic status and health</a:t>
            </a:r>
          </a:p>
        </p:txBody>
      </p:sp>
      <p:pic>
        <p:nvPicPr>
          <p:cNvPr id="29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73058" y="3494"/>
            <a:ext cx="2721554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/>
          <p:nvPr/>
        </p:nvSpPr>
        <p:spPr>
          <a:xfrm>
            <a:off x="7606089" y="192301"/>
            <a:ext cx="2721555" cy="917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Policies to be implemented</a:t>
            </a:r>
          </a:p>
        </p:txBody>
      </p:sp>
      <p:sp>
        <p:nvSpPr>
          <p:cNvPr id="292" name="Shape 292"/>
          <p:cNvSpPr/>
          <p:nvPr/>
        </p:nvSpPr>
        <p:spPr>
          <a:xfrm>
            <a:off x="10273058" y="408202"/>
            <a:ext cx="2721554" cy="48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Reflection</a:t>
            </a:r>
          </a:p>
        </p:txBody>
      </p:sp>
      <p:sp>
        <p:nvSpPr>
          <p:cNvPr id="293" name="Shape 293"/>
          <p:cNvSpPr/>
          <p:nvPr/>
        </p:nvSpPr>
        <p:spPr>
          <a:xfrm>
            <a:off x="3506337" y="9247426"/>
            <a:ext cx="5029287" cy="52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Social Grade</a:t>
            </a:r>
          </a:p>
        </p:txBody>
      </p:sp>
      <p:sp>
        <p:nvSpPr>
          <p:cNvPr id="294" name="Shape 294"/>
          <p:cNvSpPr/>
          <p:nvPr/>
        </p:nvSpPr>
        <p:spPr>
          <a:xfrm>
            <a:off x="126532" y="4176705"/>
            <a:ext cx="2273314" cy="409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sz="21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Life expectancy</a:t>
            </a:r>
          </a:p>
        </p:txBody>
      </p:sp>
      <p:sp>
        <p:nvSpPr>
          <p:cNvPr id="295" name="Shape 295"/>
          <p:cNvSpPr/>
          <p:nvPr/>
        </p:nvSpPr>
        <p:spPr>
          <a:xfrm>
            <a:off x="8871671" y="9329976"/>
            <a:ext cx="3934666" cy="358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>
            <a:lvl1pPr>
              <a:defRPr sz="1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Note: defined by income in the project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3878" y="3494"/>
            <a:ext cx="2564739" cy="12954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0" name="Group 300"/>
          <p:cNvGrpSpPr/>
          <p:nvPr/>
        </p:nvGrpSpPr>
        <p:grpSpPr>
          <a:xfrm>
            <a:off x="5126936" y="3492"/>
            <a:ext cx="2564742" cy="1295409"/>
            <a:chOff x="0" y="-1"/>
            <a:chExt cx="2564741" cy="1295407"/>
          </a:xfrm>
        </p:grpSpPr>
        <p:sp>
          <p:nvSpPr>
            <p:cNvPr id="298" name="Shape 298"/>
            <p:cNvSpPr/>
            <p:nvPr/>
          </p:nvSpPr>
          <p:spPr>
            <a:xfrm>
              <a:off x="12699" y="12698"/>
              <a:ext cx="2539342" cy="1270010"/>
            </a:xfrm>
            <a:prstGeom prst="rect">
              <a:avLst/>
            </a:prstGeom>
            <a:solidFill>
              <a:srgbClr val="D67D7C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299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2564742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0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179" y="3494"/>
            <a:ext cx="2564734" cy="1295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4499" y="3494"/>
            <a:ext cx="2564737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hape 303"/>
          <p:cNvSpPr/>
          <p:nvPr/>
        </p:nvSpPr>
        <p:spPr>
          <a:xfrm>
            <a:off x="302425" y="90700"/>
            <a:ext cx="1921525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Why did I choose this topic?  </a:t>
            </a:r>
          </a:p>
        </p:txBody>
      </p:sp>
      <p:sp>
        <p:nvSpPr>
          <p:cNvPr id="304" name="Shape 304"/>
          <p:cNvSpPr/>
          <p:nvPr/>
        </p:nvSpPr>
        <p:spPr>
          <a:xfrm>
            <a:off x="2990980" y="154201"/>
            <a:ext cx="1690537" cy="99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My research</a:t>
            </a:r>
          </a:p>
        </p:txBody>
      </p:sp>
      <p:sp>
        <p:nvSpPr>
          <p:cNvPr id="305" name="Shape 305"/>
          <p:cNvSpPr/>
          <p:nvPr/>
        </p:nvSpPr>
        <p:spPr>
          <a:xfrm>
            <a:off x="5048532" y="90700"/>
            <a:ext cx="2564737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The link between socioeconomic status and health</a:t>
            </a:r>
          </a:p>
        </p:txBody>
      </p:sp>
      <p:pic>
        <p:nvPicPr>
          <p:cNvPr id="306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3058" y="3494"/>
            <a:ext cx="2721554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hape 307"/>
          <p:cNvSpPr/>
          <p:nvPr/>
        </p:nvSpPr>
        <p:spPr>
          <a:xfrm>
            <a:off x="7606089" y="192301"/>
            <a:ext cx="2721555" cy="917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Policies to be implemented</a:t>
            </a:r>
          </a:p>
        </p:txBody>
      </p:sp>
      <p:sp>
        <p:nvSpPr>
          <p:cNvPr id="308" name="Shape 308"/>
          <p:cNvSpPr/>
          <p:nvPr/>
        </p:nvSpPr>
        <p:spPr>
          <a:xfrm>
            <a:off x="10273058" y="408202"/>
            <a:ext cx="2721554" cy="48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Reflection</a:t>
            </a:r>
          </a:p>
        </p:txBody>
      </p:sp>
      <p:sp>
        <p:nvSpPr>
          <p:cNvPr id="309" name="Shape 309"/>
          <p:cNvSpPr/>
          <p:nvPr>
            <p:ph type="title" idx="4294967295"/>
          </p:nvPr>
        </p:nvSpPr>
        <p:spPr>
          <a:xfrm>
            <a:off x="358985" y="1551093"/>
            <a:ext cx="12293604" cy="19762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375694">
              <a:lnSpc>
                <a:spcPct val="100000"/>
              </a:lnSpc>
              <a:defRPr b="1" spc="-100" sz="4800"/>
            </a:lvl1pPr>
          </a:lstStyle>
          <a:p>
            <a:pPr/>
            <a:r>
              <a:t>Why is there a difference in life expectancies in different socioeconomic groups?</a:t>
            </a:r>
          </a:p>
        </p:txBody>
      </p:sp>
      <p:sp>
        <p:nvSpPr>
          <p:cNvPr id="310" name="Shape 310"/>
          <p:cNvSpPr/>
          <p:nvPr/>
        </p:nvSpPr>
        <p:spPr>
          <a:xfrm>
            <a:off x="465630" y="4316659"/>
            <a:ext cx="10922073" cy="858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/>
          <a:p>
            <a:pPr marL="524118" indent="-524118" algn="l">
              <a:buSzPct val="45000"/>
              <a:buBlip>
                <a:blip r:embed="rId4"/>
              </a:buBlip>
              <a:defRPr b="1" sz="4200">
                <a:latin typeface="Palatino"/>
                <a:ea typeface="Palatino"/>
                <a:cs typeface="Palatino"/>
                <a:sym typeface="Palatino"/>
              </a:defRPr>
            </a:pPr>
            <a:r>
              <a:t>Behaviouralist </a:t>
            </a:r>
            <a:r>
              <a:rPr b="0"/>
              <a:t>model</a:t>
            </a:r>
          </a:p>
          <a:p>
            <a:pPr algn="l">
              <a:defRPr sz="42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524118" indent="-524118" algn="l">
              <a:buSzPct val="45000"/>
              <a:buBlip>
                <a:blip r:embed="rId4"/>
              </a:buBlip>
              <a:defRPr b="1" sz="4200">
                <a:latin typeface="Palatino"/>
                <a:ea typeface="Palatino"/>
                <a:cs typeface="Palatino"/>
                <a:sym typeface="Palatino"/>
              </a:defRPr>
            </a:pPr>
            <a:r>
              <a:t>Materialist</a:t>
            </a:r>
            <a:r>
              <a:rPr b="0"/>
              <a:t> model </a:t>
            </a:r>
          </a:p>
          <a:p>
            <a:pPr algn="l">
              <a:defRPr b="1" sz="42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524118" indent="-524118" algn="l">
              <a:buSzPct val="45000"/>
              <a:buBlip>
                <a:blip r:embed="rId4"/>
              </a:buBlip>
              <a:defRPr b="1" sz="4200">
                <a:latin typeface="Palatino"/>
                <a:ea typeface="Palatino"/>
                <a:cs typeface="Palatino"/>
                <a:sym typeface="Palatino"/>
              </a:defRPr>
            </a:pPr>
            <a:r>
              <a:t>Psychosocial </a:t>
            </a:r>
            <a:r>
              <a:rPr b="0"/>
              <a:t>model</a:t>
            </a:r>
          </a:p>
          <a:p>
            <a:pPr algn="l">
              <a:defRPr sz="42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524118" indent="-524118" algn="l">
              <a:buSzPct val="45000"/>
              <a:buBlip>
                <a:blip r:embed="rId4"/>
              </a:buBlip>
              <a:defRPr b="1" sz="4200">
                <a:latin typeface="Palatino"/>
                <a:ea typeface="Palatino"/>
                <a:cs typeface="Palatino"/>
                <a:sym typeface="Palatino"/>
              </a:defRPr>
            </a:pPr>
            <a:r>
              <a:t>Life course </a:t>
            </a:r>
            <a:r>
              <a:rPr b="0"/>
              <a:t>model</a:t>
            </a:r>
          </a:p>
          <a:p>
            <a:pPr marL="524118" indent="-524118" algn="l">
              <a:buSzPct val="45000"/>
              <a:buBlip>
                <a:blip r:embed="rId4"/>
              </a:buBlip>
              <a:defRPr sz="42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524118" indent="-524118" algn="l">
              <a:buSzPct val="45000"/>
              <a:buBlip>
                <a:blip r:embed="rId4"/>
              </a:buBlip>
              <a:defRPr sz="42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478692" indent="-478692" algn="l">
              <a:buSzPct val="100000"/>
              <a:buAutoNum type="arabicParenR" startAt="1"/>
              <a:defRPr b="1" sz="42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>
              <a:defRPr sz="4200"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type="title" idx="4294967295"/>
          </p:nvPr>
        </p:nvSpPr>
        <p:spPr>
          <a:xfrm>
            <a:off x="184097" y="1312300"/>
            <a:ext cx="12293604" cy="19762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defRPr b="1" spc="-200" sz="7600"/>
            </a:lvl1pPr>
          </a:lstStyle>
          <a:p>
            <a:pPr/>
            <a:r>
              <a:t>Policies to be implemented</a:t>
            </a:r>
          </a:p>
        </p:txBody>
      </p:sp>
      <p:pic>
        <p:nvPicPr>
          <p:cNvPr id="313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3878" y="3494"/>
            <a:ext cx="2564739" cy="12954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6" name="Group 316"/>
          <p:cNvGrpSpPr/>
          <p:nvPr/>
        </p:nvGrpSpPr>
        <p:grpSpPr>
          <a:xfrm>
            <a:off x="5126936" y="3492"/>
            <a:ext cx="2564742" cy="1295409"/>
            <a:chOff x="0" y="-1"/>
            <a:chExt cx="2564741" cy="1295407"/>
          </a:xfrm>
        </p:grpSpPr>
        <p:sp>
          <p:nvSpPr>
            <p:cNvPr id="314" name="Shape 314"/>
            <p:cNvSpPr/>
            <p:nvPr/>
          </p:nvSpPr>
          <p:spPr>
            <a:xfrm>
              <a:off x="12699" y="12698"/>
              <a:ext cx="2539342" cy="127001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315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2564742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17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179" y="3494"/>
            <a:ext cx="2564734" cy="12954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0" name="Group 320"/>
          <p:cNvGrpSpPr/>
          <p:nvPr/>
        </p:nvGrpSpPr>
        <p:grpSpPr>
          <a:xfrm>
            <a:off x="7684498" y="3492"/>
            <a:ext cx="2564741" cy="1295409"/>
            <a:chOff x="0" y="-1"/>
            <a:chExt cx="2564739" cy="1295407"/>
          </a:xfrm>
        </p:grpSpPr>
        <p:sp>
          <p:nvSpPr>
            <p:cNvPr id="318" name="Shape 318"/>
            <p:cNvSpPr/>
            <p:nvPr/>
          </p:nvSpPr>
          <p:spPr>
            <a:xfrm>
              <a:off x="12697" y="12698"/>
              <a:ext cx="2539343" cy="1270010"/>
            </a:xfrm>
            <a:prstGeom prst="rect">
              <a:avLst/>
            </a:prstGeom>
            <a:solidFill>
              <a:srgbClr val="D67D7C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319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2564740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1" name="Shape 321"/>
          <p:cNvSpPr/>
          <p:nvPr/>
        </p:nvSpPr>
        <p:spPr>
          <a:xfrm>
            <a:off x="302425" y="90700"/>
            <a:ext cx="1921525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Why did I choose this topic?  </a:t>
            </a:r>
          </a:p>
        </p:txBody>
      </p:sp>
      <p:sp>
        <p:nvSpPr>
          <p:cNvPr id="322" name="Shape 322"/>
          <p:cNvSpPr/>
          <p:nvPr/>
        </p:nvSpPr>
        <p:spPr>
          <a:xfrm>
            <a:off x="2990980" y="154201"/>
            <a:ext cx="1690537" cy="99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My research</a:t>
            </a:r>
          </a:p>
        </p:txBody>
      </p:sp>
      <p:sp>
        <p:nvSpPr>
          <p:cNvPr id="323" name="Shape 323"/>
          <p:cNvSpPr/>
          <p:nvPr/>
        </p:nvSpPr>
        <p:spPr>
          <a:xfrm>
            <a:off x="5048532" y="90700"/>
            <a:ext cx="2564737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The link between socioeconomic status and health</a:t>
            </a:r>
          </a:p>
        </p:txBody>
      </p:sp>
      <p:pic>
        <p:nvPicPr>
          <p:cNvPr id="324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3058" y="3494"/>
            <a:ext cx="2721554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Shape 325"/>
          <p:cNvSpPr/>
          <p:nvPr/>
        </p:nvSpPr>
        <p:spPr>
          <a:xfrm>
            <a:off x="7606089" y="192301"/>
            <a:ext cx="2721555" cy="917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Policies to be implemented</a:t>
            </a:r>
          </a:p>
        </p:txBody>
      </p:sp>
      <p:sp>
        <p:nvSpPr>
          <p:cNvPr id="326" name="Shape 326"/>
          <p:cNvSpPr/>
          <p:nvPr/>
        </p:nvSpPr>
        <p:spPr>
          <a:xfrm>
            <a:off x="10273058" y="408202"/>
            <a:ext cx="2721554" cy="48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Reflection</a:t>
            </a:r>
          </a:p>
        </p:txBody>
      </p:sp>
      <p:sp>
        <p:nvSpPr>
          <p:cNvPr id="327" name="Shape 327"/>
          <p:cNvSpPr/>
          <p:nvPr/>
        </p:nvSpPr>
        <p:spPr>
          <a:xfrm>
            <a:off x="3983449" y="4648198"/>
            <a:ext cx="4694905" cy="2424979"/>
          </a:xfrm>
          <a:prstGeom prst="ellipse">
            <a:avLst/>
          </a:prstGeom>
          <a:solidFill>
            <a:srgbClr val="D67D7C"/>
          </a:solidFill>
          <a:ln w="12700">
            <a:miter lim="400000"/>
          </a:ln>
        </p:spPr>
        <p:txBody>
          <a:bodyPr lIns="27091" tIns="27091" rIns="27091" bIns="27091" anchor="ctr"/>
          <a:lstStyle/>
          <a:p>
            <a:pPr>
              <a:defRPr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328" name="Shape 328"/>
          <p:cNvSpPr/>
          <p:nvPr/>
        </p:nvSpPr>
        <p:spPr>
          <a:xfrm>
            <a:off x="4262420" y="5363690"/>
            <a:ext cx="4136959" cy="99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Policies to reduce health inequalities</a:t>
            </a:r>
          </a:p>
        </p:txBody>
      </p:sp>
      <p:pic>
        <p:nvPicPr>
          <p:cNvPr id="329" name="image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31766" y="5847986"/>
            <a:ext cx="1042736" cy="25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image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87299" y="5847986"/>
            <a:ext cx="1042736" cy="254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3" name="Group 333"/>
          <p:cNvGrpSpPr/>
          <p:nvPr/>
        </p:nvGrpSpPr>
        <p:grpSpPr>
          <a:xfrm>
            <a:off x="10027956" y="5338289"/>
            <a:ext cx="2354993" cy="1044795"/>
            <a:chOff x="0" y="-1"/>
            <a:chExt cx="2354991" cy="1044794"/>
          </a:xfrm>
        </p:grpSpPr>
        <p:sp>
          <p:nvSpPr>
            <p:cNvPr id="331" name="Shape 331"/>
            <p:cNvSpPr/>
            <p:nvPr/>
          </p:nvSpPr>
          <p:spPr>
            <a:xfrm>
              <a:off x="12698" y="25400"/>
              <a:ext cx="2329595" cy="993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7091" tIns="27091" rIns="27091" bIns="27091" numCol="1" anchor="ctr">
              <a:spAutoFit/>
            </a:bodyPr>
            <a:lstStyle>
              <a:lvl1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/>
              <a:r>
                <a:t>Decrease inequality</a:t>
              </a:r>
            </a:p>
          </p:txBody>
        </p:sp>
        <p:pic>
          <p:nvPicPr>
            <p:cNvPr id="332" name="image10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2"/>
              <a:ext cx="2354992" cy="10447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36" name="Group 336"/>
          <p:cNvGrpSpPr/>
          <p:nvPr/>
        </p:nvGrpSpPr>
        <p:grpSpPr>
          <a:xfrm>
            <a:off x="412623" y="4398492"/>
            <a:ext cx="2354992" cy="2924391"/>
            <a:chOff x="0" y="0"/>
            <a:chExt cx="2354991" cy="2924390"/>
          </a:xfrm>
        </p:grpSpPr>
        <p:sp>
          <p:nvSpPr>
            <p:cNvPr id="334" name="Shape 334"/>
            <p:cNvSpPr/>
            <p:nvPr/>
          </p:nvSpPr>
          <p:spPr>
            <a:xfrm>
              <a:off x="12698" y="25401"/>
              <a:ext cx="2329595" cy="28735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7091" tIns="27091" rIns="27091" bIns="27091" numCol="1" anchor="ctr">
              <a:spAutoFit/>
            </a:bodyPr>
            <a:lstStyle>
              <a:lvl1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/>
              <a:r>
                <a:t>Directly improve health of lower socio-economic groups</a:t>
              </a:r>
            </a:p>
          </p:txBody>
        </p:sp>
        <p:pic>
          <p:nvPicPr>
            <p:cNvPr id="335" name="image11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354992" cy="2924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37" name="image1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700000">
            <a:off x="2104507" y="7653079"/>
            <a:ext cx="676772" cy="25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age1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8100000">
            <a:off x="585589" y="7653079"/>
            <a:ext cx="676770" cy="25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image1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6200000">
            <a:off x="1356079" y="4151600"/>
            <a:ext cx="468078" cy="25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age1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6200000">
            <a:off x="10971410" y="6852467"/>
            <a:ext cx="468079" cy="25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age1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6200000">
            <a:off x="10971410" y="5133735"/>
            <a:ext cx="468079" cy="25404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Shape 342"/>
          <p:cNvSpPr/>
          <p:nvPr/>
        </p:nvSpPr>
        <p:spPr>
          <a:xfrm>
            <a:off x="2667955" y="7627679"/>
            <a:ext cx="5275950" cy="587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/>
          <a:p>
            <a:pPr>
              <a:defRPr b="1" sz="3200">
                <a:latin typeface="Palatino"/>
                <a:ea typeface="Palatino"/>
                <a:cs typeface="Palatino"/>
                <a:sym typeface="Palatino"/>
              </a:defRPr>
            </a:pPr>
            <a:r>
              <a:t>Information</a:t>
            </a:r>
            <a:r>
              <a:rPr b="0"/>
              <a:t> </a:t>
            </a:r>
            <a:r>
              <a:t>provision</a:t>
            </a:r>
          </a:p>
        </p:txBody>
      </p:sp>
      <p:sp>
        <p:nvSpPr>
          <p:cNvPr id="343" name="Shape 343"/>
          <p:cNvSpPr/>
          <p:nvPr/>
        </p:nvSpPr>
        <p:spPr>
          <a:xfrm>
            <a:off x="-338971" y="8409909"/>
            <a:ext cx="2967245" cy="587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>
            <a:lvl1pPr>
              <a:defRPr b="1" sz="3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Fiscal measures</a:t>
            </a:r>
          </a:p>
        </p:txBody>
      </p:sp>
      <p:sp>
        <p:nvSpPr>
          <p:cNvPr id="344" name="Shape 344"/>
          <p:cNvSpPr/>
          <p:nvPr/>
        </p:nvSpPr>
        <p:spPr>
          <a:xfrm>
            <a:off x="-34995" y="3389176"/>
            <a:ext cx="4367818" cy="587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/>
          <a:p>
            <a:pPr>
              <a:defRPr b="1" sz="3200">
                <a:latin typeface="Palatino"/>
                <a:ea typeface="Palatino"/>
                <a:cs typeface="Palatino"/>
                <a:sym typeface="Palatino"/>
              </a:defRPr>
            </a:pPr>
            <a:r>
              <a:t>Behavioural</a:t>
            </a:r>
            <a:r>
              <a:rPr b="0"/>
              <a:t> </a:t>
            </a:r>
            <a:r>
              <a:t>economics</a:t>
            </a:r>
          </a:p>
        </p:txBody>
      </p:sp>
      <p:sp>
        <p:nvSpPr>
          <p:cNvPr id="345" name="Shape 345"/>
          <p:cNvSpPr/>
          <p:nvPr/>
        </p:nvSpPr>
        <p:spPr>
          <a:xfrm>
            <a:off x="10218501" y="7350424"/>
            <a:ext cx="2246467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3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Fiscal measures</a:t>
            </a:r>
          </a:p>
        </p:txBody>
      </p:sp>
      <p:sp>
        <p:nvSpPr>
          <p:cNvPr id="346" name="Shape 346"/>
          <p:cNvSpPr/>
          <p:nvPr/>
        </p:nvSpPr>
        <p:spPr>
          <a:xfrm>
            <a:off x="6398395" y="4075090"/>
            <a:ext cx="4864308" cy="587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>
            <a:lvl1pPr>
              <a:defRPr b="1" sz="3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Reducing Unemployment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3878" y="3494"/>
            <a:ext cx="2564739" cy="12954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1" name="Group 351"/>
          <p:cNvGrpSpPr/>
          <p:nvPr/>
        </p:nvGrpSpPr>
        <p:grpSpPr>
          <a:xfrm>
            <a:off x="5126936" y="3492"/>
            <a:ext cx="2564742" cy="1295409"/>
            <a:chOff x="0" y="-1"/>
            <a:chExt cx="2564741" cy="1295407"/>
          </a:xfrm>
        </p:grpSpPr>
        <p:sp>
          <p:nvSpPr>
            <p:cNvPr id="349" name="Shape 349"/>
            <p:cNvSpPr/>
            <p:nvPr/>
          </p:nvSpPr>
          <p:spPr>
            <a:xfrm>
              <a:off x="12699" y="12698"/>
              <a:ext cx="2539342" cy="127001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350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2564742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52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179" y="3494"/>
            <a:ext cx="2564734" cy="12954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5" name="Group 355"/>
          <p:cNvGrpSpPr/>
          <p:nvPr/>
        </p:nvGrpSpPr>
        <p:grpSpPr>
          <a:xfrm>
            <a:off x="7684498" y="3492"/>
            <a:ext cx="2564741" cy="1295409"/>
            <a:chOff x="0" y="-1"/>
            <a:chExt cx="2564739" cy="1295407"/>
          </a:xfrm>
        </p:grpSpPr>
        <p:sp>
          <p:nvSpPr>
            <p:cNvPr id="353" name="Shape 353"/>
            <p:cNvSpPr/>
            <p:nvPr/>
          </p:nvSpPr>
          <p:spPr>
            <a:xfrm>
              <a:off x="12697" y="12698"/>
              <a:ext cx="2539343" cy="1270010"/>
            </a:xfrm>
            <a:prstGeom prst="rect">
              <a:avLst/>
            </a:prstGeom>
            <a:solidFill>
              <a:srgbClr val="D67D7C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354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2564740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56" name="Shape 356"/>
          <p:cNvSpPr/>
          <p:nvPr/>
        </p:nvSpPr>
        <p:spPr>
          <a:xfrm>
            <a:off x="302425" y="90700"/>
            <a:ext cx="1921525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Why did I choose this topic?  </a:t>
            </a:r>
          </a:p>
        </p:txBody>
      </p:sp>
      <p:sp>
        <p:nvSpPr>
          <p:cNvPr id="357" name="Shape 357"/>
          <p:cNvSpPr/>
          <p:nvPr/>
        </p:nvSpPr>
        <p:spPr>
          <a:xfrm>
            <a:off x="2990980" y="154201"/>
            <a:ext cx="1690537" cy="99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My research</a:t>
            </a:r>
          </a:p>
        </p:txBody>
      </p:sp>
      <p:sp>
        <p:nvSpPr>
          <p:cNvPr id="358" name="Shape 358"/>
          <p:cNvSpPr/>
          <p:nvPr/>
        </p:nvSpPr>
        <p:spPr>
          <a:xfrm>
            <a:off x="5048532" y="90700"/>
            <a:ext cx="2564737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The link between socioeconomic status and health</a:t>
            </a:r>
          </a:p>
        </p:txBody>
      </p:sp>
      <p:pic>
        <p:nvPicPr>
          <p:cNvPr id="359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3058" y="3494"/>
            <a:ext cx="2721554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7606089" y="192301"/>
            <a:ext cx="2721555" cy="917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Policies to be implemented</a:t>
            </a:r>
          </a:p>
        </p:txBody>
      </p:sp>
      <p:sp>
        <p:nvSpPr>
          <p:cNvPr id="361" name="Shape 361"/>
          <p:cNvSpPr/>
          <p:nvPr/>
        </p:nvSpPr>
        <p:spPr>
          <a:xfrm>
            <a:off x="10273058" y="408202"/>
            <a:ext cx="2721554" cy="48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Reflection</a:t>
            </a:r>
          </a:p>
        </p:txBody>
      </p:sp>
      <p:sp>
        <p:nvSpPr>
          <p:cNvPr id="362" name="Shape 362"/>
          <p:cNvSpPr/>
          <p:nvPr>
            <p:ph type="title" idx="4294967295"/>
          </p:nvPr>
        </p:nvSpPr>
        <p:spPr>
          <a:xfrm>
            <a:off x="358985" y="1551093"/>
            <a:ext cx="12293604" cy="19762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498966">
              <a:lnSpc>
                <a:spcPct val="100000"/>
              </a:lnSpc>
              <a:defRPr b="1" spc="-200" sz="5700"/>
            </a:lvl1pPr>
          </a:lstStyle>
          <a:p>
            <a:pPr/>
            <a:r>
              <a:t>Policy 1: Provision of Information</a:t>
            </a:r>
          </a:p>
        </p:txBody>
      </p:sp>
      <p:sp>
        <p:nvSpPr>
          <p:cNvPr id="363" name="Shape 363"/>
          <p:cNvSpPr/>
          <p:nvPr>
            <p:ph type="body" sz="half" idx="4294967295"/>
          </p:nvPr>
        </p:nvSpPr>
        <p:spPr>
          <a:xfrm>
            <a:off x="659746" y="3607039"/>
            <a:ext cx="6427091" cy="6731046"/>
          </a:xfrm>
          <a:prstGeom prst="rect">
            <a:avLst/>
          </a:prstGeom>
        </p:spPr>
        <p:txBody>
          <a:bodyPr anchor="t"/>
          <a:lstStyle/>
          <a:p>
            <a:pPr marL="311638" indent="-311638">
              <a:spcBef>
                <a:spcPts val="900"/>
              </a:spcBef>
              <a:buSzPct val="45000"/>
              <a:buBlip>
                <a:blip r:embed="rId4"/>
              </a:buBlip>
              <a:defRPr sz="3200">
                <a:solidFill>
                  <a:srgbClr val="3E5B85"/>
                </a:solidFill>
              </a:defRPr>
            </a:pPr>
            <a:r>
              <a:t>Display </a:t>
            </a:r>
            <a:r>
              <a:rPr b="1"/>
              <a:t>nutritional information</a:t>
            </a:r>
            <a:endParaRPr b="1"/>
          </a:p>
          <a:p>
            <a:pPr marL="0" indent="0">
              <a:spcBef>
                <a:spcPts val="900"/>
              </a:spcBef>
              <a:buSzTx/>
              <a:buNone/>
              <a:defRPr sz="3200">
                <a:solidFill>
                  <a:srgbClr val="3E5B85"/>
                </a:solidFill>
              </a:defRPr>
            </a:pPr>
          </a:p>
          <a:p>
            <a:pPr marL="311638" indent="-311638">
              <a:spcBef>
                <a:spcPts val="900"/>
              </a:spcBef>
              <a:buSzPct val="45000"/>
              <a:buBlip>
                <a:blip r:embed="rId4"/>
              </a:buBlip>
              <a:defRPr b="1" sz="3200">
                <a:solidFill>
                  <a:srgbClr val="3E5B85"/>
                </a:solidFill>
              </a:defRPr>
            </a:pPr>
            <a:r>
              <a:t>Colour coded packages</a:t>
            </a:r>
          </a:p>
          <a:p>
            <a:pPr marL="0" indent="0">
              <a:spcBef>
                <a:spcPts val="900"/>
              </a:spcBef>
              <a:buSzTx/>
              <a:buNone/>
              <a:defRPr b="1" sz="3200">
                <a:solidFill>
                  <a:srgbClr val="3E5B85"/>
                </a:solidFill>
              </a:defRPr>
            </a:pPr>
          </a:p>
          <a:p>
            <a:pPr marL="311638" indent="-311638">
              <a:spcBef>
                <a:spcPts val="900"/>
              </a:spcBef>
              <a:buSzPct val="45000"/>
              <a:buBlip>
                <a:blip r:embed="rId4"/>
              </a:buBlip>
              <a:defRPr b="1" sz="3200">
                <a:solidFill>
                  <a:srgbClr val="3E5B85"/>
                </a:solidFill>
              </a:defRPr>
            </a:pPr>
            <a:r>
              <a:t>Programmes in school</a:t>
            </a:r>
          </a:p>
          <a:p>
            <a:pPr marL="0" indent="0">
              <a:spcBef>
                <a:spcPts val="900"/>
              </a:spcBef>
              <a:buSzTx/>
              <a:buNone/>
              <a:defRPr b="1" sz="3200">
                <a:solidFill>
                  <a:srgbClr val="3E5B85"/>
                </a:solidFill>
              </a:defRPr>
            </a:pPr>
          </a:p>
          <a:p>
            <a:pPr marL="311638" indent="-311638">
              <a:spcBef>
                <a:spcPts val="900"/>
              </a:spcBef>
              <a:buSzPct val="45000"/>
              <a:buBlip>
                <a:blip r:embed="rId4"/>
              </a:buBlip>
              <a:defRPr b="1" sz="3200">
                <a:solidFill>
                  <a:srgbClr val="3E5B85"/>
                </a:solidFill>
              </a:defRPr>
            </a:pPr>
            <a:r>
              <a:t>The Internet </a:t>
            </a:r>
          </a:p>
          <a:p>
            <a:pPr marL="0" indent="0">
              <a:spcBef>
                <a:spcPts val="900"/>
              </a:spcBef>
              <a:buSzTx/>
              <a:buNone/>
              <a:defRPr sz="3200">
                <a:solidFill>
                  <a:srgbClr val="3E5B85"/>
                </a:solidFill>
              </a:defRPr>
            </a:pPr>
          </a:p>
          <a:p>
            <a:pPr marL="311638" indent="-311638">
              <a:spcBef>
                <a:spcPts val="900"/>
              </a:spcBef>
              <a:buSzPct val="45000"/>
              <a:buBlip>
                <a:blip r:embed="rId4"/>
              </a:buBlip>
              <a:defRPr b="1" sz="3200">
                <a:solidFill>
                  <a:srgbClr val="3E5B85"/>
                </a:solidFill>
              </a:defRPr>
            </a:pPr>
            <a:r>
              <a:t>Media, Posters</a:t>
            </a:r>
          </a:p>
        </p:txBody>
      </p:sp>
      <p:pic>
        <p:nvPicPr>
          <p:cNvPr id="364" name="image2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97328" y="3779556"/>
            <a:ext cx="5118578" cy="5748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3878" y="3494"/>
            <a:ext cx="2564739" cy="12954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9" name="Group 369"/>
          <p:cNvGrpSpPr/>
          <p:nvPr/>
        </p:nvGrpSpPr>
        <p:grpSpPr>
          <a:xfrm>
            <a:off x="5126936" y="3492"/>
            <a:ext cx="2564742" cy="1295409"/>
            <a:chOff x="0" y="-1"/>
            <a:chExt cx="2564741" cy="1295407"/>
          </a:xfrm>
        </p:grpSpPr>
        <p:sp>
          <p:nvSpPr>
            <p:cNvPr id="367" name="Shape 367"/>
            <p:cNvSpPr/>
            <p:nvPr/>
          </p:nvSpPr>
          <p:spPr>
            <a:xfrm>
              <a:off x="12699" y="12698"/>
              <a:ext cx="2539342" cy="127001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368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2564742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70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179" y="3494"/>
            <a:ext cx="2564734" cy="12954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3" name="Group 373"/>
          <p:cNvGrpSpPr/>
          <p:nvPr/>
        </p:nvGrpSpPr>
        <p:grpSpPr>
          <a:xfrm>
            <a:off x="7684498" y="3492"/>
            <a:ext cx="2564741" cy="1295409"/>
            <a:chOff x="0" y="-1"/>
            <a:chExt cx="2564739" cy="1295407"/>
          </a:xfrm>
        </p:grpSpPr>
        <p:sp>
          <p:nvSpPr>
            <p:cNvPr id="371" name="Shape 371"/>
            <p:cNvSpPr/>
            <p:nvPr/>
          </p:nvSpPr>
          <p:spPr>
            <a:xfrm>
              <a:off x="12697" y="12698"/>
              <a:ext cx="2539343" cy="1270010"/>
            </a:xfrm>
            <a:prstGeom prst="rect">
              <a:avLst/>
            </a:prstGeom>
            <a:solidFill>
              <a:srgbClr val="D67D7C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372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2564740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4" name="Shape 374"/>
          <p:cNvSpPr/>
          <p:nvPr/>
        </p:nvSpPr>
        <p:spPr>
          <a:xfrm>
            <a:off x="302425" y="90700"/>
            <a:ext cx="1921525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Why did I choose this topic?  </a:t>
            </a:r>
          </a:p>
        </p:txBody>
      </p:sp>
      <p:sp>
        <p:nvSpPr>
          <p:cNvPr id="375" name="Shape 375"/>
          <p:cNvSpPr/>
          <p:nvPr/>
        </p:nvSpPr>
        <p:spPr>
          <a:xfrm>
            <a:off x="2990980" y="154201"/>
            <a:ext cx="1690537" cy="99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My research</a:t>
            </a:r>
          </a:p>
        </p:txBody>
      </p:sp>
      <p:sp>
        <p:nvSpPr>
          <p:cNvPr id="376" name="Shape 376"/>
          <p:cNvSpPr/>
          <p:nvPr/>
        </p:nvSpPr>
        <p:spPr>
          <a:xfrm>
            <a:off x="5048532" y="90700"/>
            <a:ext cx="2564737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The link between socioeconomic status and health</a:t>
            </a:r>
          </a:p>
        </p:txBody>
      </p:sp>
      <p:pic>
        <p:nvPicPr>
          <p:cNvPr id="377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3058" y="3494"/>
            <a:ext cx="2721554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Shape 378"/>
          <p:cNvSpPr/>
          <p:nvPr/>
        </p:nvSpPr>
        <p:spPr>
          <a:xfrm>
            <a:off x="7606089" y="192301"/>
            <a:ext cx="2721555" cy="917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Policies to be implemented</a:t>
            </a:r>
          </a:p>
        </p:txBody>
      </p:sp>
      <p:sp>
        <p:nvSpPr>
          <p:cNvPr id="379" name="Shape 379"/>
          <p:cNvSpPr/>
          <p:nvPr/>
        </p:nvSpPr>
        <p:spPr>
          <a:xfrm>
            <a:off x="10273058" y="408202"/>
            <a:ext cx="2721554" cy="48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Reflection</a:t>
            </a:r>
          </a:p>
        </p:txBody>
      </p:sp>
      <p:sp>
        <p:nvSpPr>
          <p:cNvPr id="380" name="Shape 380"/>
          <p:cNvSpPr/>
          <p:nvPr>
            <p:ph type="title" idx="4294967295"/>
          </p:nvPr>
        </p:nvSpPr>
        <p:spPr>
          <a:xfrm>
            <a:off x="262505" y="1551093"/>
            <a:ext cx="12293604" cy="19762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defRPr b="1" spc="-200" sz="7600"/>
            </a:lvl1pPr>
          </a:lstStyle>
          <a:p>
            <a:pPr/>
            <a:r>
              <a:t>Policy 2: Fiscal Measures</a:t>
            </a:r>
          </a:p>
        </p:txBody>
      </p:sp>
      <p:sp>
        <p:nvSpPr>
          <p:cNvPr id="381" name="Shape 381"/>
          <p:cNvSpPr/>
          <p:nvPr>
            <p:ph type="body" sz="half" idx="4294967295"/>
          </p:nvPr>
        </p:nvSpPr>
        <p:spPr>
          <a:xfrm>
            <a:off x="659746" y="3641390"/>
            <a:ext cx="5818301" cy="7403026"/>
          </a:xfrm>
          <a:prstGeom prst="rect">
            <a:avLst/>
          </a:prstGeom>
        </p:spPr>
        <p:txBody>
          <a:bodyPr anchor="t"/>
          <a:lstStyle/>
          <a:p>
            <a:pPr marL="311638" indent="-311638">
              <a:spcBef>
                <a:spcPts val="900"/>
              </a:spcBef>
              <a:buSzPct val="45000"/>
              <a:buBlip>
                <a:blip r:embed="rId4"/>
              </a:buBlip>
              <a:defRPr b="1" sz="3200">
                <a:solidFill>
                  <a:srgbClr val="3E5B85"/>
                </a:solidFill>
              </a:defRPr>
            </a:pPr>
            <a:r>
              <a:t>Taxing</a:t>
            </a:r>
            <a:r>
              <a:rPr b="0"/>
              <a:t> unhealthy foods </a:t>
            </a:r>
          </a:p>
          <a:p>
            <a:pPr marL="0" indent="0">
              <a:spcBef>
                <a:spcPts val="900"/>
              </a:spcBef>
              <a:buSzTx/>
              <a:buNone/>
              <a:defRPr sz="3200">
                <a:solidFill>
                  <a:srgbClr val="3E5B85"/>
                </a:solidFill>
              </a:defRPr>
            </a:pPr>
          </a:p>
          <a:p>
            <a:pPr marL="311638" indent="-311638">
              <a:spcBef>
                <a:spcPts val="900"/>
              </a:spcBef>
              <a:buSzPct val="45000"/>
              <a:buBlip>
                <a:blip r:embed="rId4"/>
              </a:buBlip>
              <a:defRPr b="1" sz="3200">
                <a:solidFill>
                  <a:srgbClr val="3E5B85"/>
                </a:solidFill>
              </a:defRPr>
            </a:pPr>
            <a:r>
              <a:t>Subsidising</a:t>
            </a:r>
            <a:r>
              <a:rPr b="0"/>
              <a:t> healthy foods</a:t>
            </a:r>
          </a:p>
          <a:p>
            <a:pPr marL="0" indent="0">
              <a:spcBef>
                <a:spcPts val="900"/>
              </a:spcBef>
              <a:buSzTx/>
              <a:buNone/>
              <a:defRPr sz="3200">
                <a:solidFill>
                  <a:srgbClr val="3E5B85"/>
                </a:solidFill>
              </a:defRPr>
            </a:pPr>
          </a:p>
          <a:p>
            <a:pPr marL="311638" indent="-311638">
              <a:spcBef>
                <a:spcPts val="900"/>
              </a:spcBef>
              <a:buSzPct val="45000"/>
              <a:buBlip>
                <a:blip r:embed="rId4"/>
              </a:buBlip>
              <a:defRPr b="1" sz="3200">
                <a:solidFill>
                  <a:srgbClr val="3E5B85"/>
                </a:solidFill>
              </a:defRPr>
            </a:pPr>
            <a:r>
              <a:t>Tax revenue </a:t>
            </a:r>
            <a:r>
              <a:rPr b="0"/>
              <a:t>collected to re-injected back into the economy</a:t>
            </a:r>
          </a:p>
        </p:txBody>
      </p:sp>
      <p:pic>
        <p:nvPicPr>
          <p:cNvPr id="382" name="image5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05918" y="3165624"/>
            <a:ext cx="4929174" cy="3076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image6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05918" y="6394729"/>
            <a:ext cx="4929174" cy="3242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3878" y="3494"/>
            <a:ext cx="2564739" cy="12954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8" name="Group 388"/>
          <p:cNvGrpSpPr/>
          <p:nvPr/>
        </p:nvGrpSpPr>
        <p:grpSpPr>
          <a:xfrm>
            <a:off x="5126936" y="3492"/>
            <a:ext cx="2564742" cy="1295409"/>
            <a:chOff x="0" y="-1"/>
            <a:chExt cx="2564741" cy="1295407"/>
          </a:xfrm>
        </p:grpSpPr>
        <p:sp>
          <p:nvSpPr>
            <p:cNvPr id="386" name="Shape 386"/>
            <p:cNvSpPr/>
            <p:nvPr/>
          </p:nvSpPr>
          <p:spPr>
            <a:xfrm>
              <a:off x="12699" y="12698"/>
              <a:ext cx="2539342" cy="127001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387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2564742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9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179" y="3494"/>
            <a:ext cx="2564734" cy="12954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2" name="Group 392"/>
          <p:cNvGrpSpPr/>
          <p:nvPr/>
        </p:nvGrpSpPr>
        <p:grpSpPr>
          <a:xfrm>
            <a:off x="7684498" y="3492"/>
            <a:ext cx="2564741" cy="1295409"/>
            <a:chOff x="0" y="-1"/>
            <a:chExt cx="2564739" cy="1295407"/>
          </a:xfrm>
        </p:grpSpPr>
        <p:sp>
          <p:nvSpPr>
            <p:cNvPr id="390" name="Shape 390"/>
            <p:cNvSpPr/>
            <p:nvPr/>
          </p:nvSpPr>
          <p:spPr>
            <a:xfrm>
              <a:off x="12697" y="12698"/>
              <a:ext cx="2539343" cy="1270010"/>
            </a:xfrm>
            <a:prstGeom prst="rect">
              <a:avLst/>
            </a:prstGeom>
            <a:solidFill>
              <a:srgbClr val="D67D7C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391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2564740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3" name="Shape 393"/>
          <p:cNvSpPr/>
          <p:nvPr/>
        </p:nvSpPr>
        <p:spPr>
          <a:xfrm>
            <a:off x="302425" y="90700"/>
            <a:ext cx="1921525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Why did I choose this topic?  </a:t>
            </a:r>
          </a:p>
        </p:txBody>
      </p:sp>
      <p:sp>
        <p:nvSpPr>
          <p:cNvPr id="394" name="Shape 394"/>
          <p:cNvSpPr/>
          <p:nvPr/>
        </p:nvSpPr>
        <p:spPr>
          <a:xfrm>
            <a:off x="2990980" y="154201"/>
            <a:ext cx="1690537" cy="99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My research</a:t>
            </a:r>
          </a:p>
        </p:txBody>
      </p:sp>
      <p:sp>
        <p:nvSpPr>
          <p:cNvPr id="395" name="Shape 395"/>
          <p:cNvSpPr/>
          <p:nvPr/>
        </p:nvSpPr>
        <p:spPr>
          <a:xfrm>
            <a:off x="5048532" y="90700"/>
            <a:ext cx="2564737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The link between socioeconomic status and health</a:t>
            </a:r>
          </a:p>
        </p:txBody>
      </p:sp>
      <p:pic>
        <p:nvPicPr>
          <p:cNvPr id="396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3058" y="3494"/>
            <a:ext cx="2721554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Shape 397"/>
          <p:cNvSpPr/>
          <p:nvPr/>
        </p:nvSpPr>
        <p:spPr>
          <a:xfrm>
            <a:off x="7606089" y="192301"/>
            <a:ext cx="2721555" cy="917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Policies to be implemented</a:t>
            </a:r>
          </a:p>
        </p:txBody>
      </p:sp>
      <p:sp>
        <p:nvSpPr>
          <p:cNvPr id="398" name="Shape 398"/>
          <p:cNvSpPr/>
          <p:nvPr/>
        </p:nvSpPr>
        <p:spPr>
          <a:xfrm>
            <a:off x="10273058" y="408202"/>
            <a:ext cx="2721554" cy="48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Reflection</a:t>
            </a:r>
          </a:p>
        </p:txBody>
      </p:sp>
      <p:sp>
        <p:nvSpPr>
          <p:cNvPr id="399" name="Shape 399"/>
          <p:cNvSpPr/>
          <p:nvPr>
            <p:ph type="title" idx="4294967295"/>
          </p:nvPr>
        </p:nvSpPr>
        <p:spPr>
          <a:xfrm>
            <a:off x="262505" y="1551093"/>
            <a:ext cx="12293604" cy="19762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516578">
              <a:lnSpc>
                <a:spcPct val="100000"/>
              </a:lnSpc>
              <a:defRPr b="1" spc="-200" sz="5900"/>
            </a:lvl1pPr>
          </a:lstStyle>
          <a:p>
            <a:pPr/>
            <a:r>
              <a:t>Policy 3: Behavioural Economics</a:t>
            </a:r>
          </a:p>
        </p:txBody>
      </p:sp>
      <p:sp>
        <p:nvSpPr>
          <p:cNvPr id="400" name="Shape 400"/>
          <p:cNvSpPr/>
          <p:nvPr>
            <p:ph type="body" sz="half" idx="4294967295"/>
          </p:nvPr>
        </p:nvSpPr>
        <p:spPr>
          <a:xfrm>
            <a:off x="659746" y="3368547"/>
            <a:ext cx="5818301" cy="5744961"/>
          </a:xfrm>
          <a:prstGeom prst="rect">
            <a:avLst/>
          </a:prstGeom>
        </p:spPr>
        <p:txBody>
          <a:bodyPr anchor="t"/>
          <a:lstStyle/>
          <a:p>
            <a:pPr marL="0" indent="0" defTabSz="522449">
              <a:spcBef>
                <a:spcPts val="800"/>
              </a:spcBef>
              <a:buSzTx/>
              <a:buNone/>
              <a:defRPr i="1" sz="2800">
                <a:solidFill>
                  <a:srgbClr val="3E5B85"/>
                </a:solidFill>
              </a:defRPr>
            </a:pPr>
            <a:r>
              <a:t>Attempt to change people’s incentives at the present moment</a:t>
            </a:r>
            <a:endParaRPr sz="1900"/>
          </a:p>
          <a:p>
            <a:pPr marL="0" indent="0" defTabSz="522449">
              <a:spcBef>
                <a:spcPts val="800"/>
              </a:spcBef>
              <a:buSzTx/>
              <a:buNone/>
              <a:defRPr sz="2400">
                <a:solidFill>
                  <a:srgbClr val="3E5B85"/>
                </a:solidFill>
              </a:defRPr>
            </a:pPr>
          </a:p>
          <a:p>
            <a:pPr marL="277357" indent="-277357" defTabSz="522449">
              <a:spcBef>
                <a:spcPts val="800"/>
              </a:spcBef>
              <a:buSzPct val="45000"/>
              <a:buBlip>
                <a:blip r:embed="rId4"/>
              </a:buBlip>
              <a:defRPr b="1" sz="2800">
                <a:solidFill>
                  <a:srgbClr val="3E5B85"/>
                </a:solidFill>
              </a:defRPr>
            </a:pPr>
            <a:r>
              <a:t>Posting calories on fast food menus </a:t>
            </a:r>
            <a:r>
              <a:rPr b="0"/>
              <a:t>e.g. Starbucks, McDonalds</a:t>
            </a:r>
          </a:p>
          <a:p>
            <a:pPr marL="0" indent="0" defTabSz="522449">
              <a:spcBef>
                <a:spcPts val="800"/>
              </a:spcBef>
              <a:buSzTx/>
              <a:buNone/>
              <a:defRPr sz="2800">
                <a:solidFill>
                  <a:srgbClr val="3E5B85"/>
                </a:solidFill>
              </a:defRPr>
            </a:pPr>
          </a:p>
          <a:p>
            <a:pPr marL="277357" indent="-277357" defTabSz="522449">
              <a:spcBef>
                <a:spcPts val="800"/>
              </a:spcBef>
              <a:buSzPct val="45000"/>
              <a:buBlip>
                <a:blip r:embed="rId4"/>
              </a:buBlip>
              <a:defRPr b="1" sz="2800">
                <a:solidFill>
                  <a:srgbClr val="3E5B85"/>
                </a:solidFill>
              </a:defRPr>
            </a:pPr>
            <a:r>
              <a:t>Stopping unhealthy food being in reach</a:t>
            </a:r>
          </a:p>
          <a:p>
            <a:pPr marL="0" indent="0" defTabSz="522449">
              <a:spcBef>
                <a:spcPts val="800"/>
              </a:spcBef>
              <a:buSzTx/>
              <a:buNone/>
              <a:defRPr sz="2800">
                <a:solidFill>
                  <a:srgbClr val="3E5B85"/>
                </a:solidFill>
              </a:defRPr>
            </a:pPr>
          </a:p>
          <a:p>
            <a:pPr marL="277357" indent="-277357" defTabSz="522449">
              <a:spcBef>
                <a:spcPts val="800"/>
              </a:spcBef>
              <a:buSzPct val="45000"/>
              <a:buBlip>
                <a:blip r:embed="rId4"/>
              </a:buBlip>
              <a:defRPr b="1" sz="2800">
                <a:solidFill>
                  <a:srgbClr val="3E5B85"/>
                </a:solidFill>
              </a:defRPr>
            </a:pPr>
            <a:r>
              <a:t>iPhone apps</a:t>
            </a:r>
          </a:p>
        </p:txBody>
      </p:sp>
      <p:pic>
        <p:nvPicPr>
          <p:cNvPr id="401" name="image7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30258" y="3054480"/>
            <a:ext cx="5080004" cy="33813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image14.png"/>
          <p:cNvPicPr>
            <a:picLocks noChangeAspect="1"/>
          </p:cNvPicPr>
          <p:nvPr/>
        </p:nvPicPr>
        <p:blipFill>
          <a:blip r:embed="rId6">
            <a:extLst/>
          </a:blip>
          <a:srcRect l="0" t="9661" r="0" b="7111"/>
          <a:stretch>
            <a:fillRect/>
          </a:stretch>
        </p:blipFill>
        <p:spPr>
          <a:xfrm>
            <a:off x="6630258" y="6368055"/>
            <a:ext cx="5080004" cy="31709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3878" y="3494"/>
            <a:ext cx="2564739" cy="12954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7" name="Group 407"/>
          <p:cNvGrpSpPr/>
          <p:nvPr/>
        </p:nvGrpSpPr>
        <p:grpSpPr>
          <a:xfrm>
            <a:off x="5126936" y="3492"/>
            <a:ext cx="2564742" cy="1295409"/>
            <a:chOff x="0" y="-1"/>
            <a:chExt cx="2564741" cy="1295407"/>
          </a:xfrm>
        </p:grpSpPr>
        <p:sp>
          <p:nvSpPr>
            <p:cNvPr id="405" name="Shape 405"/>
            <p:cNvSpPr/>
            <p:nvPr/>
          </p:nvSpPr>
          <p:spPr>
            <a:xfrm>
              <a:off x="12699" y="12698"/>
              <a:ext cx="2539342" cy="127001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406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2564742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08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179" y="3494"/>
            <a:ext cx="2564734" cy="12954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1" name="Group 411"/>
          <p:cNvGrpSpPr/>
          <p:nvPr/>
        </p:nvGrpSpPr>
        <p:grpSpPr>
          <a:xfrm>
            <a:off x="7684498" y="3492"/>
            <a:ext cx="2564741" cy="1295409"/>
            <a:chOff x="0" y="-1"/>
            <a:chExt cx="2564739" cy="1295407"/>
          </a:xfrm>
        </p:grpSpPr>
        <p:sp>
          <p:nvSpPr>
            <p:cNvPr id="409" name="Shape 409"/>
            <p:cNvSpPr/>
            <p:nvPr/>
          </p:nvSpPr>
          <p:spPr>
            <a:xfrm>
              <a:off x="12697" y="12698"/>
              <a:ext cx="2539343" cy="1270010"/>
            </a:xfrm>
            <a:prstGeom prst="rect">
              <a:avLst/>
            </a:prstGeom>
            <a:solidFill>
              <a:srgbClr val="D67D7C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410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2564740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2" name="Shape 412"/>
          <p:cNvSpPr/>
          <p:nvPr/>
        </p:nvSpPr>
        <p:spPr>
          <a:xfrm>
            <a:off x="302425" y="90700"/>
            <a:ext cx="1921525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Why did I choose this topic?  </a:t>
            </a:r>
          </a:p>
        </p:txBody>
      </p:sp>
      <p:sp>
        <p:nvSpPr>
          <p:cNvPr id="413" name="Shape 413"/>
          <p:cNvSpPr/>
          <p:nvPr/>
        </p:nvSpPr>
        <p:spPr>
          <a:xfrm>
            <a:off x="2990980" y="154201"/>
            <a:ext cx="1690537" cy="99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My research</a:t>
            </a:r>
          </a:p>
        </p:txBody>
      </p:sp>
      <p:sp>
        <p:nvSpPr>
          <p:cNvPr id="414" name="Shape 414"/>
          <p:cNvSpPr/>
          <p:nvPr/>
        </p:nvSpPr>
        <p:spPr>
          <a:xfrm>
            <a:off x="5048532" y="90700"/>
            <a:ext cx="2564737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The link between socioeconomic status and health</a:t>
            </a:r>
          </a:p>
        </p:txBody>
      </p:sp>
      <p:pic>
        <p:nvPicPr>
          <p:cNvPr id="415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3058" y="3494"/>
            <a:ext cx="2721554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Shape 416"/>
          <p:cNvSpPr/>
          <p:nvPr/>
        </p:nvSpPr>
        <p:spPr>
          <a:xfrm>
            <a:off x="7606089" y="192301"/>
            <a:ext cx="2721555" cy="917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Policies to be implemented</a:t>
            </a:r>
          </a:p>
        </p:txBody>
      </p:sp>
      <p:sp>
        <p:nvSpPr>
          <p:cNvPr id="417" name="Shape 417"/>
          <p:cNvSpPr/>
          <p:nvPr/>
        </p:nvSpPr>
        <p:spPr>
          <a:xfrm>
            <a:off x="10273058" y="408202"/>
            <a:ext cx="2721554" cy="48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Reflection</a:t>
            </a:r>
          </a:p>
        </p:txBody>
      </p:sp>
      <p:sp>
        <p:nvSpPr>
          <p:cNvPr id="418" name="Shape 418"/>
          <p:cNvSpPr/>
          <p:nvPr>
            <p:ph type="title" idx="4294967295"/>
          </p:nvPr>
        </p:nvSpPr>
        <p:spPr>
          <a:xfrm>
            <a:off x="262505" y="1551093"/>
            <a:ext cx="12293604" cy="19762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457875">
              <a:lnSpc>
                <a:spcPct val="100000"/>
              </a:lnSpc>
              <a:defRPr b="1" spc="-200" sz="5900"/>
            </a:lvl1pPr>
          </a:lstStyle>
          <a:p>
            <a:pPr/>
            <a:r>
              <a:t>Reducing Inequality: Fiscal Measures </a:t>
            </a:r>
          </a:p>
        </p:txBody>
      </p:sp>
      <p:sp>
        <p:nvSpPr>
          <p:cNvPr id="419" name="Shape 419"/>
          <p:cNvSpPr/>
          <p:nvPr>
            <p:ph type="body" idx="4294967295"/>
          </p:nvPr>
        </p:nvSpPr>
        <p:spPr>
          <a:xfrm>
            <a:off x="608947" y="3804956"/>
            <a:ext cx="10048918" cy="5995641"/>
          </a:xfrm>
          <a:prstGeom prst="rect">
            <a:avLst/>
          </a:prstGeom>
        </p:spPr>
        <p:txBody>
          <a:bodyPr anchor="t"/>
          <a:lstStyle>
            <a:lvl1pPr marL="311638" indent="-311638">
              <a:spcBef>
                <a:spcPts val="900"/>
              </a:spcBef>
              <a:buSzPct val="45000"/>
              <a:buBlip>
                <a:blip r:embed="rId4"/>
              </a:buBlip>
              <a:defRPr sz="2200">
                <a:solidFill>
                  <a:srgbClr val="3E5B85"/>
                </a:solidFill>
              </a:defRPr>
            </a:lvl1pPr>
          </a:lstStyle>
          <a:p>
            <a:pPr/>
            <a:r>
              <a:t>Progressive Income Tax, Increase Personal Allowance, Raise NIC thresholds</a:t>
            </a:r>
          </a:p>
        </p:txBody>
      </p:sp>
      <p:pic>
        <p:nvPicPr>
          <p:cNvPr id="420" name="image15.png" descr="Macintosh HD:Users:ciarafarrelly:Desktop:Screen Shot 2015-10-28 at 14.23.06.png"/>
          <p:cNvPicPr>
            <a:picLocks noChangeAspect="1"/>
          </p:cNvPicPr>
          <p:nvPr/>
        </p:nvPicPr>
        <p:blipFill>
          <a:blip r:embed="rId5">
            <a:extLst/>
          </a:blip>
          <a:srcRect l="42078" t="47989" r="2070" b="18676"/>
          <a:stretch>
            <a:fillRect/>
          </a:stretch>
        </p:blipFill>
        <p:spPr>
          <a:xfrm>
            <a:off x="-663232" y="4562349"/>
            <a:ext cx="13988236" cy="5214457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Shape 421"/>
          <p:cNvSpPr/>
          <p:nvPr/>
        </p:nvSpPr>
        <p:spPr>
          <a:xfrm>
            <a:off x="705930" y="3246154"/>
            <a:ext cx="1449868" cy="52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>
            <a:lvl1pPr>
              <a:defRPr b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Taxation</a:t>
            </a:r>
          </a:p>
        </p:txBody>
      </p:sp>
      <p:sp>
        <p:nvSpPr>
          <p:cNvPr id="422" name="Shape 422"/>
          <p:cNvSpPr/>
          <p:nvPr/>
        </p:nvSpPr>
        <p:spPr>
          <a:xfrm flipV="1">
            <a:off x="2123346" y="6788215"/>
            <a:ext cx="9082354" cy="29437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3878" y="3494"/>
            <a:ext cx="2564739" cy="12954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7" name="Group 427"/>
          <p:cNvGrpSpPr/>
          <p:nvPr/>
        </p:nvGrpSpPr>
        <p:grpSpPr>
          <a:xfrm>
            <a:off x="5126936" y="3492"/>
            <a:ext cx="2564742" cy="1295409"/>
            <a:chOff x="0" y="-1"/>
            <a:chExt cx="2564741" cy="1295407"/>
          </a:xfrm>
        </p:grpSpPr>
        <p:sp>
          <p:nvSpPr>
            <p:cNvPr id="425" name="Shape 425"/>
            <p:cNvSpPr/>
            <p:nvPr/>
          </p:nvSpPr>
          <p:spPr>
            <a:xfrm>
              <a:off x="12699" y="12698"/>
              <a:ext cx="2539342" cy="127001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426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2564742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28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179" y="3494"/>
            <a:ext cx="2564734" cy="12954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1" name="Group 431"/>
          <p:cNvGrpSpPr/>
          <p:nvPr/>
        </p:nvGrpSpPr>
        <p:grpSpPr>
          <a:xfrm>
            <a:off x="7684498" y="3492"/>
            <a:ext cx="2564741" cy="1295409"/>
            <a:chOff x="0" y="-1"/>
            <a:chExt cx="2564739" cy="1295407"/>
          </a:xfrm>
        </p:grpSpPr>
        <p:sp>
          <p:nvSpPr>
            <p:cNvPr id="429" name="Shape 429"/>
            <p:cNvSpPr/>
            <p:nvPr/>
          </p:nvSpPr>
          <p:spPr>
            <a:xfrm>
              <a:off x="12697" y="12698"/>
              <a:ext cx="2539343" cy="1270010"/>
            </a:xfrm>
            <a:prstGeom prst="rect">
              <a:avLst/>
            </a:prstGeom>
            <a:solidFill>
              <a:srgbClr val="D67D7C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430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2564740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32" name="Shape 432"/>
          <p:cNvSpPr/>
          <p:nvPr/>
        </p:nvSpPr>
        <p:spPr>
          <a:xfrm>
            <a:off x="302425" y="90700"/>
            <a:ext cx="1921525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Why did I choose this topic?  </a:t>
            </a:r>
          </a:p>
        </p:txBody>
      </p:sp>
      <p:sp>
        <p:nvSpPr>
          <p:cNvPr id="433" name="Shape 433"/>
          <p:cNvSpPr/>
          <p:nvPr/>
        </p:nvSpPr>
        <p:spPr>
          <a:xfrm>
            <a:off x="2990980" y="154201"/>
            <a:ext cx="1690537" cy="99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My research</a:t>
            </a:r>
          </a:p>
        </p:txBody>
      </p:sp>
      <p:sp>
        <p:nvSpPr>
          <p:cNvPr id="434" name="Shape 434"/>
          <p:cNvSpPr/>
          <p:nvPr/>
        </p:nvSpPr>
        <p:spPr>
          <a:xfrm>
            <a:off x="5048532" y="90700"/>
            <a:ext cx="2564737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The link between socioeconomic status and health</a:t>
            </a:r>
          </a:p>
        </p:txBody>
      </p:sp>
      <p:pic>
        <p:nvPicPr>
          <p:cNvPr id="435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3058" y="3494"/>
            <a:ext cx="2721554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hape 436"/>
          <p:cNvSpPr/>
          <p:nvPr/>
        </p:nvSpPr>
        <p:spPr>
          <a:xfrm>
            <a:off x="7606089" y="192301"/>
            <a:ext cx="2721555" cy="917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Policies to be implemented</a:t>
            </a:r>
          </a:p>
        </p:txBody>
      </p:sp>
      <p:sp>
        <p:nvSpPr>
          <p:cNvPr id="437" name="Shape 437"/>
          <p:cNvSpPr/>
          <p:nvPr/>
        </p:nvSpPr>
        <p:spPr>
          <a:xfrm>
            <a:off x="10273058" y="408202"/>
            <a:ext cx="2721554" cy="48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Reflection</a:t>
            </a:r>
          </a:p>
        </p:txBody>
      </p:sp>
      <p:sp>
        <p:nvSpPr>
          <p:cNvPr id="438" name="Shape 438"/>
          <p:cNvSpPr/>
          <p:nvPr>
            <p:ph type="title" idx="4294967295"/>
          </p:nvPr>
        </p:nvSpPr>
        <p:spPr>
          <a:xfrm>
            <a:off x="354948" y="1711830"/>
            <a:ext cx="12293604" cy="19762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457875">
              <a:lnSpc>
                <a:spcPct val="100000"/>
              </a:lnSpc>
              <a:defRPr b="1" spc="-200" sz="5900"/>
            </a:lvl1pPr>
          </a:lstStyle>
          <a:p>
            <a:pPr/>
            <a:r>
              <a:t>Reducing Inequality: Fiscal Measures:</a:t>
            </a:r>
          </a:p>
        </p:txBody>
      </p:sp>
      <p:sp>
        <p:nvSpPr>
          <p:cNvPr id="439" name="Shape 439"/>
          <p:cNvSpPr/>
          <p:nvPr>
            <p:ph type="body" idx="4294967295"/>
          </p:nvPr>
        </p:nvSpPr>
        <p:spPr>
          <a:xfrm>
            <a:off x="354946" y="4547680"/>
            <a:ext cx="11480990" cy="5995640"/>
          </a:xfrm>
          <a:prstGeom prst="rect">
            <a:avLst/>
          </a:prstGeom>
        </p:spPr>
        <p:txBody>
          <a:bodyPr anchor="t"/>
          <a:lstStyle/>
          <a:p>
            <a:pPr marL="274239" indent="-274239" defTabSz="516578">
              <a:spcBef>
                <a:spcPts val="800"/>
              </a:spcBef>
              <a:buSzPct val="45000"/>
              <a:buBlip>
                <a:blip r:embed="rId4"/>
              </a:buBlip>
              <a:defRPr b="1" sz="3200">
                <a:solidFill>
                  <a:srgbClr val="3E5B85"/>
                </a:solidFill>
              </a:defRPr>
            </a:pPr>
            <a:r>
              <a:t>Large welfare state </a:t>
            </a:r>
            <a:r>
              <a:rPr b="0"/>
              <a:t>- increase benefits</a:t>
            </a:r>
          </a:p>
          <a:p>
            <a:pPr marL="0" indent="0" defTabSz="516578">
              <a:spcBef>
                <a:spcPts val="800"/>
              </a:spcBef>
              <a:buSzTx/>
              <a:buNone/>
              <a:defRPr b="1" sz="3200">
                <a:solidFill>
                  <a:srgbClr val="3E5B85"/>
                </a:solidFill>
              </a:defRPr>
            </a:pPr>
          </a:p>
          <a:p>
            <a:pPr marL="274239" indent="-274239" defTabSz="516578">
              <a:spcBef>
                <a:spcPts val="800"/>
              </a:spcBef>
              <a:buSzPct val="45000"/>
              <a:buBlip>
                <a:blip r:embed="rId4"/>
              </a:buBlip>
              <a:defRPr b="1" sz="3200">
                <a:solidFill>
                  <a:srgbClr val="3E5B85"/>
                </a:solidFill>
              </a:defRPr>
            </a:pPr>
            <a:r>
              <a:t>Target low income areas with spending</a:t>
            </a:r>
            <a:endParaRPr sz="2400"/>
          </a:p>
          <a:p>
            <a:pPr marL="0" indent="0" defTabSz="516578">
              <a:spcBef>
                <a:spcPts val="800"/>
              </a:spcBef>
              <a:buSzTx/>
              <a:buNone/>
              <a:defRPr sz="3200">
                <a:solidFill>
                  <a:srgbClr val="3E5B85"/>
                </a:solidFill>
              </a:defRPr>
            </a:pPr>
          </a:p>
          <a:p>
            <a:pPr marL="274239" indent="-274239" defTabSz="516578">
              <a:spcBef>
                <a:spcPts val="800"/>
              </a:spcBef>
              <a:buSzPct val="45000"/>
              <a:buBlip>
                <a:blip r:embed="rId4"/>
              </a:buBlip>
              <a:defRPr b="1" sz="3200">
                <a:solidFill>
                  <a:srgbClr val="3E5B85"/>
                </a:solidFill>
              </a:defRPr>
            </a:pPr>
            <a:r>
              <a:t>Benefits in kind </a:t>
            </a:r>
            <a:r>
              <a:rPr b="0"/>
              <a:t>- those free to use at point of consumption e.g. NHS</a:t>
            </a:r>
            <a:endParaRPr sz="2400"/>
          </a:p>
          <a:p>
            <a:pPr marL="274239" indent="-274239" algn="ctr" defTabSz="516578">
              <a:spcBef>
                <a:spcPts val="800"/>
              </a:spcBef>
              <a:buSzPct val="45000"/>
              <a:buBlip>
                <a:blip r:embed="rId4"/>
              </a:buBlip>
              <a:defRPr i="1" sz="3200">
                <a:solidFill>
                  <a:srgbClr val="3E5B85"/>
                </a:solidFill>
              </a:defRPr>
            </a:pPr>
          </a:p>
          <a:p>
            <a:pPr marL="0" indent="0" algn="ctr" defTabSz="516578">
              <a:spcBef>
                <a:spcPts val="800"/>
              </a:spcBef>
              <a:buSzTx/>
              <a:buNone/>
              <a:defRPr i="1" sz="3200">
                <a:solidFill>
                  <a:srgbClr val="3E5B85"/>
                </a:solidFill>
              </a:defRPr>
            </a:pPr>
            <a:r>
              <a:t>Government spending and taxation must be evaluated jointly.</a:t>
            </a:r>
          </a:p>
        </p:txBody>
      </p:sp>
      <p:pic>
        <p:nvPicPr>
          <p:cNvPr id="440" name="image1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0488" y="3741365"/>
            <a:ext cx="3790620" cy="26832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3878" y="3494"/>
            <a:ext cx="2564739" cy="12954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5" name="Group 445"/>
          <p:cNvGrpSpPr/>
          <p:nvPr/>
        </p:nvGrpSpPr>
        <p:grpSpPr>
          <a:xfrm>
            <a:off x="5126936" y="3492"/>
            <a:ext cx="2564742" cy="1295409"/>
            <a:chOff x="0" y="-1"/>
            <a:chExt cx="2564741" cy="1295407"/>
          </a:xfrm>
        </p:grpSpPr>
        <p:sp>
          <p:nvSpPr>
            <p:cNvPr id="443" name="Shape 443"/>
            <p:cNvSpPr/>
            <p:nvPr/>
          </p:nvSpPr>
          <p:spPr>
            <a:xfrm>
              <a:off x="12699" y="12698"/>
              <a:ext cx="2539342" cy="127001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444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2564742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46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179" y="3494"/>
            <a:ext cx="2564734" cy="12954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9" name="Group 449"/>
          <p:cNvGrpSpPr/>
          <p:nvPr/>
        </p:nvGrpSpPr>
        <p:grpSpPr>
          <a:xfrm>
            <a:off x="7684498" y="3492"/>
            <a:ext cx="2564741" cy="1295409"/>
            <a:chOff x="0" y="-1"/>
            <a:chExt cx="2564739" cy="1295407"/>
          </a:xfrm>
        </p:grpSpPr>
        <p:sp>
          <p:nvSpPr>
            <p:cNvPr id="447" name="Shape 447"/>
            <p:cNvSpPr/>
            <p:nvPr/>
          </p:nvSpPr>
          <p:spPr>
            <a:xfrm>
              <a:off x="12697" y="12698"/>
              <a:ext cx="2539343" cy="1270010"/>
            </a:xfrm>
            <a:prstGeom prst="rect">
              <a:avLst/>
            </a:prstGeom>
            <a:solidFill>
              <a:srgbClr val="D67D7C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448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2564740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50" name="Shape 450"/>
          <p:cNvSpPr/>
          <p:nvPr/>
        </p:nvSpPr>
        <p:spPr>
          <a:xfrm>
            <a:off x="302425" y="90700"/>
            <a:ext cx="1921525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Why did I choose this topic?  </a:t>
            </a:r>
          </a:p>
        </p:txBody>
      </p:sp>
      <p:sp>
        <p:nvSpPr>
          <p:cNvPr id="451" name="Shape 451"/>
          <p:cNvSpPr/>
          <p:nvPr/>
        </p:nvSpPr>
        <p:spPr>
          <a:xfrm>
            <a:off x="2990980" y="154201"/>
            <a:ext cx="1690537" cy="99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My research</a:t>
            </a:r>
          </a:p>
        </p:txBody>
      </p:sp>
      <p:sp>
        <p:nvSpPr>
          <p:cNvPr id="452" name="Shape 452"/>
          <p:cNvSpPr/>
          <p:nvPr/>
        </p:nvSpPr>
        <p:spPr>
          <a:xfrm>
            <a:off x="5048532" y="90700"/>
            <a:ext cx="2564737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The link between socioeconomic status and health</a:t>
            </a:r>
          </a:p>
        </p:txBody>
      </p:sp>
      <p:pic>
        <p:nvPicPr>
          <p:cNvPr id="453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3058" y="3494"/>
            <a:ext cx="2721554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Shape 454"/>
          <p:cNvSpPr/>
          <p:nvPr/>
        </p:nvSpPr>
        <p:spPr>
          <a:xfrm>
            <a:off x="7606089" y="192301"/>
            <a:ext cx="2721555" cy="917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Policies to be implemented</a:t>
            </a:r>
          </a:p>
        </p:txBody>
      </p:sp>
      <p:sp>
        <p:nvSpPr>
          <p:cNvPr id="455" name="Shape 455"/>
          <p:cNvSpPr/>
          <p:nvPr/>
        </p:nvSpPr>
        <p:spPr>
          <a:xfrm>
            <a:off x="10273058" y="408202"/>
            <a:ext cx="2721554" cy="48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Reflection</a:t>
            </a:r>
          </a:p>
        </p:txBody>
      </p:sp>
      <p:sp>
        <p:nvSpPr>
          <p:cNvPr id="456" name="Shape 456"/>
          <p:cNvSpPr/>
          <p:nvPr>
            <p:ph type="title" idx="4294967295"/>
          </p:nvPr>
        </p:nvSpPr>
        <p:spPr>
          <a:xfrm>
            <a:off x="184097" y="1822873"/>
            <a:ext cx="12293604" cy="19762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457875">
              <a:lnSpc>
                <a:spcPct val="100000"/>
              </a:lnSpc>
              <a:defRPr b="1" spc="-200" sz="5900"/>
            </a:lvl1pPr>
          </a:lstStyle>
          <a:p>
            <a:pPr/>
            <a:r>
              <a:t>Reducing Inequality: Reducing unemployment</a:t>
            </a:r>
          </a:p>
        </p:txBody>
      </p:sp>
      <p:sp>
        <p:nvSpPr>
          <p:cNvPr id="457" name="Shape 457"/>
          <p:cNvSpPr/>
          <p:nvPr>
            <p:ph type="body" idx="4294967295"/>
          </p:nvPr>
        </p:nvSpPr>
        <p:spPr>
          <a:xfrm>
            <a:off x="355598" y="3743040"/>
            <a:ext cx="12293604" cy="5995641"/>
          </a:xfrm>
          <a:prstGeom prst="rect">
            <a:avLst/>
          </a:prstGeom>
        </p:spPr>
        <p:txBody>
          <a:bodyPr anchor="t"/>
          <a:lstStyle/>
          <a:p>
            <a:pPr marL="0" indent="0" defTabSz="534190">
              <a:spcBef>
                <a:spcPts val="900"/>
              </a:spcBef>
              <a:buSzTx/>
              <a:buNone/>
              <a:defRPr i="1" sz="4000">
                <a:solidFill>
                  <a:srgbClr val="3E5B85"/>
                </a:solidFill>
              </a:defRPr>
            </a:pPr>
            <a:r>
              <a:t>Different types of unemployment need different policies</a:t>
            </a:r>
            <a:endParaRPr sz="2500"/>
          </a:p>
          <a:p>
            <a:pPr marL="0" indent="0" defTabSz="534190">
              <a:spcBef>
                <a:spcPts val="900"/>
              </a:spcBef>
              <a:buSzTx/>
              <a:buNone/>
              <a:defRPr sz="4000"/>
            </a:pPr>
          </a:p>
          <a:p>
            <a:pPr defTabSz="534190">
              <a:spcBef>
                <a:spcPts val="900"/>
              </a:spcBef>
              <a:buClrTx/>
              <a:buSzPct val="100000"/>
              <a:buFont typeface="Wingdings"/>
              <a:buChar char="➢"/>
              <a:defRPr b="1" sz="4000"/>
            </a:pPr>
            <a:r>
              <a:t>Cyclical</a:t>
            </a:r>
            <a:endParaRPr sz="2000"/>
          </a:p>
          <a:p>
            <a:pPr marL="0" indent="0" defTabSz="534190">
              <a:spcBef>
                <a:spcPts val="900"/>
              </a:spcBef>
              <a:buSzTx/>
              <a:buNone/>
              <a:defRPr sz="4000"/>
            </a:pPr>
          </a:p>
          <a:p>
            <a:pPr defTabSz="534190">
              <a:spcBef>
                <a:spcPts val="900"/>
              </a:spcBef>
              <a:buClrTx/>
              <a:buSzPct val="100000"/>
              <a:buFont typeface="Wingdings"/>
              <a:buChar char="➢"/>
              <a:defRPr b="1" sz="4000"/>
            </a:pPr>
            <a:r>
              <a:t>Frictional</a:t>
            </a:r>
          </a:p>
          <a:p>
            <a:pPr marL="0" indent="0" defTabSz="534190">
              <a:spcBef>
                <a:spcPts val="900"/>
              </a:spcBef>
              <a:buSzTx/>
              <a:buNone/>
              <a:defRPr b="1" sz="4000"/>
            </a:pPr>
          </a:p>
          <a:p>
            <a:pPr defTabSz="534190">
              <a:spcBef>
                <a:spcPts val="900"/>
              </a:spcBef>
              <a:buClrTx/>
              <a:buSzPct val="100000"/>
              <a:buFont typeface="Wingdings"/>
              <a:buChar char="➢"/>
              <a:defRPr b="1" sz="4000"/>
            </a:pPr>
            <a:r>
              <a:t>Real Wage Unemployment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3878" y="3494"/>
            <a:ext cx="2564739" cy="1295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6940" y="3494"/>
            <a:ext cx="2564737" cy="12954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" name="Group 131"/>
          <p:cNvGrpSpPr/>
          <p:nvPr/>
        </p:nvGrpSpPr>
        <p:grpSpPr>
          <a:xfrm>
            <a:off x="-19182" y="3492"/>
            <a:ext cx="2564740" cy="1295409"/>
            <a:chOff x="0" y="-1"/>
            <a:chExt cx="2564738" cy="1295407"/>
          </a:xfrm>
        </p:grpSpPr>
        <p:sp>
          <p:nvSpPr>
            <p:cNvPr id="129" name="Shape 129"/>
            <p:cNvSpPr/>
            <p:nvPr/>
          </p:nvSpPr>
          <p:spPr>
            <a:xfrm>
              <a:off x="12699" y="12698"/>
              <a:ext cx="2539341" cy="1270010"/>
            </a:xfrm>
            <a:prstGeom prst="rect">
              <a:avLst/>
            </a:prstGeom>
            <a:solidFill>
              <a:srgbClr val="D67D7C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130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2564740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2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4499" y="3494"/>
            <a:ext cx="2564737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302425" y="90700"/>
            <a:ext cx="1921525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Why did I choose this topic?  </a:t>
            </a:r>
          </a:p>
        </p:txBody>
      </p:sp>
      <p:sp>
        <p:nvSpPr>
          <p:cNvPr id="134" name="Shape 134"/>
          <p:cNvSpPr/>
          <p:nvPr/>
        </p:nvSpPr>
        <p:spPr>
          <a:xfrm>
            <a:off x="2990980" y="154201"/>
            <a:ext cx="1690537" cy="99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My research</a:t>
            </a:r>
          </a:p>
        </p:txBody>
      </p:sp>
      <p:sp>
        <p:nvSpPr>
          <p:cNvPr id="135" name="Shape 135"/>
          <p:cNvSpPr/>
          <p:nvPr/>
        </p:nvSpPr>
        <p:spPr>
          <a:xfrm>
            <a:off x="5048532" y="90700"/>
            <a:ext cx="2564737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The link between socioeconomic status and health</a:t>
            </a:r>
          </a:p>
        </p:txBody>
      </p:sp>
      <p:pic>
        <p:nvPicPr>
          <p:cNvPr id="136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3058" y="3494"/>
            <a:ext cx="2721554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7606089" y="192301"/>
            <a:ext cx="2721555" cy="917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Policies to be implemented</a:t>
            </a:r>
          </a:p>
        </p:txBody>
      </p:sp>
      <p:sp>
        <p:nvSpPr>
          <p:cNvPr id="138" name="Shape 138"/>
          <p:cNvSpPr/>
          <p:nvPr/>
        </p:nvSpPr>
        <p:spPr>
          <a:xfrm>
            <a:off x="10273058" y="408202"/>
            <a:ext cx="2721554" cy="48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Reflection</a:t>
            </a:r>
          </a:p>
        </p:txBody>
      </p:sp>
      <p:sp>
        <p:nvSpPr>
          <p:cNvPr id="139" name="Shape 139"/>
          <p:cNvSpPr/>
          <p:nvPr>
            <p:ph type="title" idx="4294967295"/>
          </p:nvPr>
        </p:nvSpPr>
        <p:spPr>
          <a:xfrm>
            <a:off x="262505" y="1674289"/>
            <a:ext cx="12293604" cy="153077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pc="-200"/>
            </a:lvl1pPr>
          </a:lstStyle>
          <a:p>
            <a:pPr/>
            <a:r>
              <a:t>What have I been researching?</a:t>
            </a:r>
          </a:p>
        </p:txBody>
      </p:sp>
      <p:sp>
        <p:nvSpPr>
          <p:cNvPr id="140" name="Shape 140"/>
          <p:cNvSpPr/>
          <p:nvPr/>
        </p:nvSpPr>
        <p:spPr>
          <a:xfrm>
            <a:off x="468267" y="3414252"/>
            <a:ext cx="11386068" cy="3711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/>
          <a:p>
            <a:pPr marL="396630" indent="-396630" algn="l">
              <a:buSzPct val="45000"/>
              <a:buBlip>
                <a:blip r:embed="rId4"/>
              </a:buBlip>
              <a:defRPr b="1" sz="3600">
                <a:latin typeface="Palatino"/>
                <a:ea typeface="Palatino"/>
                <a:cs typeface="Palatino"/>
                <a:sym typeface="Palatino"/>
              </a:defRPr>
            </a:pPr>
            <a:r>
              <a:t>Do </a:t>
            </a:r>
            <a:r>
              <a:rPr b="0"/>
              <a:t>people of lower incomes have generally worse health?</a:t>
            </a:r>
          </a:p>
          <a:p>
            <a:pPr marL="396630" indent="-396630" algn="l">
              <a:buSzPct val="45000"/>
              <a:buBlip>
                <a:blip r:embed="rId4"/>
              </a:buBlip>
              <a:defRPr sz="36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396630" indent="-396630" algn="l">
              <a:buSzPct val="45000"/>
              <a:buBlip>
                <a:blip r:embed="rId4"/>
              </a:buBlip>
              <a:defRPr b="1" sz="3600">
                <a:latin typeface="Palatino"/>
                <a:ea typeface="Palatino"/>
                <a:cs typeface="Palatino"/>
                <a:sym typeface="Palatino"/>
              </a:defRPr>
            </a:pPr>
            <a:r>
              <a:t>Why </a:t>
            </a:r>
            <a:r>
              <a:rPr b="0"/>
              <a:t>do lower income groups tend to have higher risk of obesity, heart disease and lower life expectancies?</a:t>
            </a:r>
          </a:p>
        </p:txBody>
      </p:sp>
      <p:sp>
        <p:nvSpPr>
          <p:cNvPr id="141" name="Shape 141"/>
          <p:cNvSpPr/>
          <p:nvPr/>
        </p:nvSpPr>
        <p:spPr>
          <a:xfrm>
            <a:off x="1025234" y="7623484"/>
            <a:ext cx="11029034" cy="1247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/>
          <a:p>
            <a:pPr algn="l">
              <a:defRPr b="1" sz="35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algn="l">
              <a:defRPr b="1" sz="3500">
                <a:latin typeface="Palatino"/>
                <a:ea typeface="Palatino"/>
                <a:cs typeface="Palatino"/>
                <a:sym typeface="Palatino"/>
              </a:defRPr>
            </a:pPr>
            <a:r>
              <a:t>What can be done about these health inequalities?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3878" y="3494"/>
            <a:ext cx="2564739" cy="12954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2" name="Group 462"/>
          <p:cNvGrpSpPr/>
          <p:nvPr/>
        </p:nvGrpSpPr>
        <p:grpSpPr>
          <a:xfrm>
            <a:off x="5126936" y="3492"/>
            <a:ext cx="2564742" cy="1295409"/>
            <a:chOff x="0" y="-1"/>
            <a:chExt cx="2564741" cy="1295407"/>
          </a:xfrm>
        </p:grpSpPr>
        <p:sp>
          <p:nvSpPr>
            <p:cNvPr id="460" name="Shape 460"/>
            <p:cNvSpPr/>
            <p:nvPr/>
          </p:nvSpPr>
          <p:spPr>
            <a:xfrm>
              <a:off x="12699" y="12698"/>
              <a:ext cx="2539342" cy="127001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461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2564742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63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179" y="3494"/>
            <a:ext cx="2564734" cy="1295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4499" y="3494"/>
            <a:ext cx="2564737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Shape 465"/>
          <p:cNvSpPr/>
          <p:nvPr/>
        </p:nvSpPr>
        <p:spPr>
          <a:xfrm>
            <a:off x="302425" y="90700"/>
            <a:ext cx="1921525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Why did I choose this topic?  </a:t>
            </a:r>
          </a:p>
        </p:txBody>
      </p:sp>
      <p:sp>
        <p:nvSpPr>
          <p:cNvPr id="466" name="Shape 466"/>
          <p:cNvSpPr/>
          <p:nvPr/>
        </p:nvSpPr>
        <p:spPr>
          <a:xfrm>
            <a:off x="2990980" y="154201"/>
            <a:ext cx="1690537" cy="99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My research</a:t>
            </a:r>
          </a:p>
        </p:txBody>
      </p:sp>
      <p:sp>
        <p:nvSpPr>
          <p:cNvPr id="467" name="Shape 467"/>
          <p:cNvSpPr/>
          <p:nvPr/>
        </p:nvSpPr>
        <p:spPr>
          <a:xfrm>
            <a:off x="5048532" y="90700"/>
            <a:ext cx="2564737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The link between socioeconomic status and health</a:t>
            </a:r>
          </a:p>
        </p:txBody>
      </p:sp>
      <p:grpSp>
        <p:nvGrpSpPr>
          <p:cNvPr id="470" name="Group 470"/>
          <p:cNvGrpSpPr/>
          <p:nvPr/>
        </p:nvGrpSpPr>
        <p:grpSpPr>
          <a:xfrm>
            <a:off x="10273054" y="3492"/>
            <a:ext cx="2721558" cy="1295409"/>
            <a:chOff x="-1" y="-1"/>
            <a:chExt cx="2721557" cy="1295407"/>
          </a:xfrm>
        </p:grpSpPr>
        <p:sp>
          <p:nvSpPr>
            <p:cNvPr id="468" name="Shape 468"/>
            <p:cNvSpPr/>
            <p:nvPr/>
          </p:nvSpPr>
          <p:spPr>
            <a:xfrm>
              <a:off x="12698" y="12698"/>
              <a:ext cx="2696159" cy="1270010"/>
            </a:xfrm>
            <a:prstGeom prst="rect">
              <a:avLst/>
            </a:prstGeom>
            <a:solidFill>
              <a:srgbClr val="D67D7C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469" name="image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2"/>
              <a:ext cx="2721559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1" name="Shape 471"/>
          <p:cNvSpPr/>
          <p:nvPr/>
        </p:nvSpPr>
        <p:spPr>
          <a:xfrm>
            <a:off x="7606089" y="192301"/>
            <a:ext cx="2721555" cy="917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Policies to be implemented</a:t>
            </a:r>
          </a:p>
        </p:txBody>
      </p:sp>
      <p:sp>
        <p:nvSpPr>
          <p:cNvPr id="472" name="Shape 472"/>
          <p:cNvSpPr/>
          <p:nvPr/>
        </p:nvSpPr>
        <p:spPr>
          <a:xfrm>
            <a:off x="10273058" y="408202"/>
            <a:ext cx="2721554" cy="48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Reflection</a:t>
            </a:r>
          </a:p>
        </p:txBody>
      </p:sp>
      <p:sp>
        <p:nvSpPr>
          <p:cNvPr id="473" name="Shape 473"/>
          <p:cNvSpPr/>
          <p:nvPr>
            <p:ph type="title" idx="4294967295"/>
          </p:nvPr>
        </p:nvSpPr>
        <p:spPr>
          <a:xfrm>
            <a:off x="184097" y="1482880"/>
            <a:ext cx="12293604" cy="19762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defRPr b="1" spc="-200" sz="7600"/>
            </a:lvl1pPr>
          </a:lstStyle>
          <a:p>
            <a:pPr/>
            <a:r>
              <a:t>Reflection</a:t>
            </a:r>
          </a:p>
        </p:txBody>
      </p:sp>
      <p:sp>
        <p:nvSpPr>
          <p:cNvPr id="474" name="Shape 474"/>
          <p:cNvSpPr/>
          <p:nvPr>
            <p:ph type="body" idx="4294967295"/>
          </p:nvPr>
        </p:nvSpPr>
        <p:spPr>
          <a:xfrm>
            <a:off x="355598" y="3260440"/>
            <a:ext cx="12293604" cy="5995641"/>
          </a:xfrm>
          <a:prstGeom prst="rect">
            <a:avLst/>
          </a:prstGeom>
        </p:spPr>
        <p:txBody>
          <a:bodyPr anchor="t"/>
          <a:lstStyle/>
          <a:p>
            <a:pPr marL="0" indent="0" defTabSz="581151">
              <a:spcBef>
                <a:spcPts val="900"/>
              </a:spcBef>
              <a:buSzTx/>
              <a:buNone/>
              <a:defRPr sz="4000">
                <a:solidFill>
                  <a:srgbClr val="3E5B85"/>
                </a:solidFill>
              </a:defRPr>
            </a:pPr>
            <a:r>
              <a:t>Things I have learnt: </a:t>
            </a:r>
          </a:p>
          <a:p>
            <a:pPr marL="434733" indent="-434733" defTabSz="581151">
              <a:spcBef>
                <a:spcPts val="900"/>
              </a:spcBef>
              <a:buSzPct val="45000"/>
              <a:buBlip>
                <a:blip r:embed="rId4"/>
              </a:buBlip>
              <a:defRPr b="1" sz="4000"/>
            </a:pPr>
            <a:r>
              <a:t>Independent study </a:t>
            </a:r>
            <a:r>
              <a:rPr b="0"/>
              <a:t>techniques </a:t>
            </a:r>
          </a:p>
          <a:p>
            <a:pPr marL="434733" indent="-434733" defTabSz="581151">
              <a:spcBef>
                <a:spcPts val="900"/>
              </a:spcBef>
              <a:buSzPct val="45000"/>
              <a:buBlip>
                <a:blip r:embed="rId4"/>
              </a:buBlip>
              <a:defRPr sz="4000"/>
            </a:pPr>
            <a:r>
              <a:t>How to </a:t>
            </a:r>
            <a:r>
              <a:rPr b="1"/>
              <a:t>overcome problems</a:t>
            </a:r>
          </a:p>
          <a:p>
            <a:pPr marL="434733" indent="-434733" defTabSz="581151">
              <a:spcBef>
                <a:spcPts val="900"/>
              </a:spcBef>
              <a:buSzPct val="45000"/>
              <a:buBlip>
                <a:blip r:embed="rId4"/>
              </a:buBlip>
              <a:defRPr sz="4000"/>
            </a:pPr>
            <a:r>
              <a:t>To properly </a:t>
            </a:r>
            <a:r>
              <a:rPr b="1"/>
              <a:t>reference </a:t>
            </a:r>
          </a:p>
          <a:p>
            <a:pPr marL="434733" indent="-434733" defTabSz="581151">
              <a:spcBef>
                <a:spcPts val="900"/>
              </a:spcBef>
              <a:buSzPct val="45000"/>
              <a:buBlip>
                <a:blip r:embed="rId4"/>
              </a:buBlip>
              <a:defRPr sz="4000"/>
            </a:pPr>
            <a:r>
              <a:t>To select only</a:t>
            </a:r>
            <a:r>
              <a:rPr b="1"/>
              <a:t> crucial, relevant information</a:t>
            </a:r>
          </a:p>
          <a:p>
            <a:pPr marL="434733" indent="-434733" defTabSz="581151">
              <a:spcBef>
                <a:spcPts val="900"/>
              </a:spcBef>
              <a:buSzPct val="45000"/>
              <a:buBlip>
                <a:blip r:embed="rId4"/>
              </a:buBlip>
              <a:defRPr sz="4000"/>
            </a:pPr>
            <a:r>
              <a:t>The importance of </a:t>
            </a:r>
            <a:r>
              <a:rPr b="1"/>
              <a:t>planning </a:t>
            </a:r>
            <a:r>
              <a:t>and </a:t>
            </a:r>
            <a:r>
              <a:rPr b="1"/>
              <a:t>structuring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3878" y="3494"/>
            <a:ext cx="2564739" cy="12954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9" name="Group 479"/>
          <p:cNvGrpSpPr/>
          <p:nvPr/>
        </p:nvGrpSpPr>
        <p:grpSpPr>
          <a:xfrm>
            <a:off x="5126936" y="3492"/>
            <a:ext cx="2564742" cy="1295409"/>
            <a:chOff x="0" y="-1"/>
            <a:chExt cx="2564741" cy="1295407"/>
          </a:xfrm>
        </p:grpSpPr>
        <p:sp>
          <p:nvSpPr>
            <p:cNvPr id="477" name="Shape 477"/>
            <p:cNvSpPr/>
            <p:nvPr/>
          </p:nvSpPr>
          <p:spPr>
            <a:xfrm>
              <a:off x="12699" y="12698"/>
              <a:ext cx="2539342" cy="127001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478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2564742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80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179" y="3494"/>
            <a:ext cx="2564734" cy="1295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8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4499" y="3494"/>
            <a:ext cx="2564737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482" name="Shape 482"/>
          <p:cNvSpPr/>
          <p:nvPr/>
        </p:nvSpPr>
        <p:spPr>
          <a:xfrm>
            <a:off x="302425" y="90700"/>
            <a:ext cx="1921525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Why did I choose this topic?  </a:t>
            </a:r>
          </a:p>
        </p:txBody>
      </p:sp>
      <p:sp>
        <p:nvSpPr>
          <p:cNvPr id="483" name="Shape 483"/>
          <p:cNvSpPr/>
          <p:nvPr/>
        </p:nvSpPr>
        <p:spPr>
          <a:xfrm>
            <a:off x="2990980" y="154201"/>
            <a:ext cx="1690537" cy="99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My research</a:t>
            </a:r>
          </a:p>
        </p:txBody>
      </p:sp>
      <p:sp>
        <p:nvSpPr>
          <p:cNvPr id="484" name="Shape 484"/>
          <p:cNvSpPr/>
          <p:nvPr/>
        </p:nvSpPr>
        <p:spPr>
          <a:xfrm>
            <a:off x="5048532" y="90700"/>
            <a:ext cx="2564737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The link between socioeconomic status and health</a:t>
            </a:r>
          </a:p>
        </p:txBody>
      </p:sp>
      <p:grpSp>
        <p:nvGrpSpPr>
          <p:cNvPr id="487" name="Group 487"/>
          <p:cNvGrpSpPr/>
          <p:nvPr/>
        </p:nvGrpSpPr>
        <p:grpSpPr>
          <a:xfrm>
            <a:off x="10273054" y="3492"/>
            <a:ext cx="2721558" cy="1295409"/>
            <a:chOff x="-1" y="-1"/>
            <a:chExt cx="2721557" cy="1295407"/>
          </a:xfrm>
        </p:grpSpPr>
        <p:sp>
          <p:nvSpPr>
            <p:cNvPr id="485" name="Shape 485"/>
            <p:cNvSpPr/>
            <p:nvPr/>
          </p:nvSpPr>
          <p:spPr>
            <a:xfrm>
              <a:off x="12698" y="12698"/>
              <a:ext cx="2696159" cy="1270010"/>
            </a:xfrm>
            <a:prstGeom prst="rect">
              <a:avLst/>
            </a:prstGeom>
            <a:solidFill>
              <a:srgbClr val="D67D7C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486" name="image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2"/>
              <a:ext cx="2721559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88" name="Shape 488"/>
          <p:cNvSpPr/>
          <p:nvPr/>
        </p:nvSpPr>
        <p:spPr>
          <a:xfrm>
            <a:off x="7606089" y="192301"/>
            <a:ext cx="2721555" cy="917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Policies to be implemented</a:t>
            </a:r>
          </a:p>
        </p:txBody>
      </p:sp>
      <p:sp>
        <p:nvSpPr>
          <p:cNvPr id="489" name="Shape 489"/>
          <p:cNvSpPr/>
          <p:nvPr/>
        </p:nvSpPr>
        <p:spPr>
          <a:xfrm>
            <a:off x="10273058" y="408202"/>
            <a:ext cx="2721554" cy="48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Reflection</a:t>
            </a:r>
          </a:p>
        </p:txBody>
      </p:sp>
      <p:sp>
        <p:nvSpPr>
          <p:cNvPr id="490" name="Shape 490"/>
          <p:cNvSpPr/>
          <p:nvPr>
            <p:ph type="title" idx="4294967295"/>
          </p:nvPr>
        </p:nvSpPr>
        <p:spPr>
          <a:xfrm>
            <a:off x="184097" y="1482880"/>
            <a:ext cx="12293604" cy="19762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defRPr b="1" spc="-200" sz="7600"/>
            </a:lvl1pPr>
          </a:lstStyle>
          <a:p>
            <a:pPr/>
            <a:r>
              <a:t>Reflection</a:t>
            </a:r>
          </a:p>
        </p:txBody>
      </p:sp>
      <p:sp>
        <p:nvSpPr>
          <p:cNvPr id="491" name="Shape 491"/>
          <p:cNvSpPr/>
          <p:nvPr>
            <p:ph type="body" idx="4294967295"/>
          </p:nvPr>
        </p:nvSpPr>
        <p:spPr>
          <a:xfrm>
            <a:off x="355598" y="3057238"/>
            <a:ext cx="12293604" cy="5995642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900"/>
              </a:spcBef>
              <a:buSzTx/>
              <a:buNone/>
              <a:defRPr sz="3800">
                <a:solidFill>
                  <a:srgbClr val="3E5B85"/>
                </a:solidFill>
              </a:defRPr>
            </a:pPr>
            <a:r>
              <a:t>Problems </a:t>
            </a:r>
          </a:p>
          <a:p>
            <a:pPr marL="439126" indent="-439126">
              <a:spcBef>
                <a:spcPts val="900"/>
              </a:spcBef>
              <a:buSzPct val="45000"/>
              <a:buBlip>
                <a:blip r:embed="rId4"/>
              </a:buBlip>
              <a:defRPr b="1" sz="3800"/>
            </a:pPr>
            <a:r>
              <a:t>Mental health </a:t>
            </a:r>
            <a:r>
              <a:rPr b="0"/>
              <a:t>would have been interesting to include</a:t>
            </a:r>
          </a:p>
          <a:p>
            <a:pPr marL="439126" indent="-439126">
              <a:spcBef>
                <a:spcPts val="900"/>
              </a:spcBef>
              <a:buSzPct val="45000"/>
              <a:buBlip>
                <a:blip r:embed="rId4"/>
              </a:buBlip>
              <a:defRPr sz="3800"/>
            </a:pPr>
            <a:r>
              <a:t>Hard to keep </a:t>
            </a:r>
            <a:r>
              <a:rPr b="1"/>
              <a:t>definition of socio-economic status </a:t>
            </a:r>
            <a:r>
              <a:t>consistent</a:t>
            </a:r>
          </a:p>
          <a:p>
            <a:pPr marL="439126" indent="-439126">
              <a:spcBef>
                <a:spcPts val="900"/>
              </a:spcBef>
              <a:buSzPct val="45000"/>
              <a:buBlip>
                <a:blip r:embed="rId4"/>
              </a:buBlip>
              <a:defRPr sz="3800"/>
            </a:pPr>
            <a:r>
              <a:t>Sources limited to </a:t>
            </a:r>
            <a:r>
              <a:rPr b="1"/>
              <a:t>UK sources </a:t>
            </a:r>
          </a:p>
          <a:p>
            <a:pPr marL="439126" indent="-439126">
              <a:spcBef>
                <a:spcPts val="900"/>
              </a:spcBef>
              <a:buSzPct val="45000"/>
              <a:buBlip>
                <a:blip r:embed="rId4"/>
              </a:buBlip>
              <a:defRPr sz="3800"/>
            </a:pPr>
            <a:r>
              <a:t>Some sources used may contain</a:t>
            </a:r>
            <a:r>
              <a:rPr b="1"/>
              <a:t> bias </a:t>
            </a:r>
            <a:r>
              <a:t>as they were from the media</a:t>
            </a:r>
          </a:p>
          <a:p>
            <a:pPr marL="439126" indent="-439126">
              <a:spcBef>
                <a:spcPts val="900"/>
              </a:spcBef>
              <a:buSzPct val="45000"/>
              <a:buBlip>
                <a:blip r:embed="rId4"/>
              </a:buBlip>
              <a:defRPr sz="3800"/>
            </a:pPr>
            <a:r>
              <a:t>Hard to find relevant information in</a:t>
            </a:r>
            <a:r>
              <a:rPr b="1"/>
              <a:t> library books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358985" y="1551092"/>
            <a:ext cx="12293604" cy="1530778"/>
          </a:xfrm>
          <a:prstGeom prst="rect">
            <a:avLst/>
          </a:prstGeom>
        </p:spPr>
        <p:txBody>
          <a:bodyPr anchor="b"/>
          <a:lstStyle/>
          <a:p>
            <a:pPr defTabSz="498966">
              <a:defRPr b="1" spc="-200" sz="4800"/>
            </a:pPr>
            <a:r>
              <a:t>‘</a:t>
            </a:r>
            <a:r>
              <a:rPr sz="5400"/>
              <a:t>The Spirit Level’ by Richard Wilkinson</a:t>
            </a:r>
          </a:p>
        </p:txBody>
      </p:sp>
      <p:sp>
        <p:nvSpPr>
          <p:cNvPr id="144" name="Shape 144"/>
          <p:cNvSpPr/>
          <p:nvPr/>
        </p:nvSpPr>
        <p:spPr>
          <a:xfrm>
            <a:off x="-968414" y="3472860"/>
            <a:ext cx="8197134" cy="52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Consequences of inequality</a:t>
            </a:r>
          </a:p>
        </p:txBody>
      </p:sp>
      <p:pic>
        <p:nvPicPr>
          <p:cNvPr id="145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3878" y="3494"/>
            <a:ext cx="2564739" cy="1295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6940" y="3494"/>
            <a:ext cx="2564737" cy="12954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9" name="Group 149"/>
          <p:cNvGrpSpPr/>
          <p:nvPr/>
        </p:nvGrpSpPr>
        <p:grpSpPr>
          <a:xfrm>
            <a:off x="-19182" y="3492"/>
            <a:ext cx="2564740" cy="1295409"/>
            <a:chOff x="0" y="-1"/>
            <a:chExt cx="2564738" cy="1295407"/>
          </a:xfrm>
        </p:grpSpPr>
        <p:sp>
          <p:nvSpPr>
            <p:cNvPr id="147" name="Shape 147"/>
            <p:cNvSpPr/>
            <p:nvPr/>
          </p:nvSpPr>
          <p:spPr>
            <a:xfrm>
              <a:off x="12699" y="12698"/>
              <a:ext cx="2539341" cy="1270010"/>
            </a:xfrm>
            <a:prstGeom prst="rect">
              <a:avLst/>
            </a:prstGeom>
            <a:solidFill>
              <a:srgbClr val="D67D7C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148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2564740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0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4499" y="3494"/>
            <a:ext cx="2564737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302425" y="90700"/>
            <a:ext cx="1921525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Why did I choose this topic?  </a:t>
            </a:r>
          </a:p>
        </p:txBody>
      </p:sp>
      <p:sp>
        <p:nvSpPr>
          <p:cNvPr id="152" name="Shape 152"/>
          <p:cNvSpPr/>
          <p:nvPr/>
        </p:nvSpPr>
        <p:spPr>
          <a:xfrm>
            <a:off x="2990980" y="154201"/>
            <a:ext cx="1690537" cy="99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My research</a:t>
            </a:r>
          </a:p>
        </p:txBody>
      </p:sp>
      <p:sp>
        <p:nvSpPr>
          <p:cNvPr id="153" name="Shape 153"/>
          <p:cNvSpPr/>
          <p:nvPr/>
        </p:nvSpPr>
        <p:spPr>
          <a:xfrm>
            <a:off x="5048532" y="90700"/>
            <a:ext cx="2564737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The link between socioeconomic status and health</a:t>
            </a:r>
          </a:p>
        </p:txBody>
      </p:sp>
      <p:pic>
        <p:nvPicPr>
          <p:cNvPr id="154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3058" y="3494"/>
            <a:ext cx="2721554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7606089" y="192301"/>
            <a:ext cx="2721555" cy="917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Policies to be implemented</a:t>
            </a:r>
          </a:p>
        </p:txBody>
      </p:sp>
      <p:sp>
        <p:nvSpPr>
          <p:cNvPr id="156" name="Shape 156"/>
          <p:cNvSpPr/>
          <p:nvPr/>
        </p:nvSpPr>
        <p:spPr>
          <a:xfrm>
            <a:off x="10273058" y="408202"/>
            <a:ext cx="2721554" cy="48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Reflection</a:t>
            </a:r>
          </a:p>
        </p:txBody>
      </p:sp>
      <p:sp>
        <p:nvSpPr>
          <p:cNvPr id="157" name="Shape 157"/>
          <p:cNvSpPr/>
          <p:nvPr>
            <p:ph type="body" idx="4294967295"/>
          </p:nvPr>
        </p:nvSpPr>
        <p:spPr>
          <a:xfrm>
            <a:off x="841111" y="4214433"/>
            <a:ext cx="11322578" cy="5528145"/>
          </a:xfrm>
          <a:prstGeom prst="rect">
            <a:avLst/>
          </a:prstGeom>
        </p:spPr>
        <p:txBody>
          <a:bodyPr anchor="t"/>
          <a:lstStyle/>
          <a:p>
            <a:pPr marL="392662" indent="-392662" defTabSz="581151">
              <a:lnSpc>
                <a:spcPct val="80000"/>
              </a:lnSpc>
              <a:spcBef>
                <a:spcPts val="800"/>
              </a:spcBef>
              <a:buSzPct val="45000"/>
              <a:buBlip>
                <a:blip r:embed="rId4"/>
              </a:buBlip>
              <a:defRPr sz="2400">
                <a:solidFill>
                  <a:srgbClr val="3E5B85"/>
                </a:solidFill>
              </a:defRPr>
            </a:pPr>
            <a:r>
              <a:t>Reduced education</a:t>
            </a:r>
          </a:p>
          <a:p>
            <a:pPr marL="0" indent="0" defTabSz="581151">
              <a:lnSpc>
                <a:spcPct val="80000"/>
              </a:lnSpc>
              <a:spcBef>
                <a:spcPts val="800"/>
              </a:spcBef>
              <a:buSzTx/>
              <a:buNone/>
              <a:defRPr sz="2400">
                <a:solidFill>
                  <a:srgbClr val="3E5B85"/>
                </a:solidFill>
              </a:defRPr>
            </a:pPr>
          </a:p>
          <a:p>
            <a:pPr marL="392662" indent="-392662" defTabSz="581151">
              <a:lnSpc>
                <a:spcPct val="80000"/>
              </a:lnSpc>
              <a:spcBef>
                <a:spcPts val="800"/>
              </a:spcBef>
              <a:buSzPct val="45000"/>
              <a:buBlip>
                <a:blip r:embed="rId4"/>
              </a:buBlip>
              <a:defRPr sz="2400">
                <a:solidFill>
                  <a:srgbClr val="3E5B85"/>
                </a:solidFill>
              </a:defRPr>
            </a:pPr>
            <a:r>
              <a:t>Decreased trust</a:t>
            </a:r>
          </a:p>
          <a:p>
            <a:pPr marL="0" indent="0" defTabSz="581151">
              <a:lnSpc>
                <a:spcPct val="80000"/>
              </a:lnSpc>
              <a:spcBef>
                <a:spcPts val="800"/>
              </a:spcBef>
              <a:buSzTx/>
              <a:buNone/>
              <a:defRPr sz="2400">
                <a:solidFill>
                  <a:srgbClr val="3E5B85"/>
                </a:solidFill>
              </a:defRPr>
            </a:pPr>
          </a:p>
          <a:p>
            <a:pPr marL="392662" indent="-392662" defTabSz="581151">
              <a:lnSpc>
                <a:spcPct val="80000"/>
              </a:lnSpc>
              <a:spcBef>
                <a:spcPts val="800"/>
              </a:spcBef>
              <a:buSzPct val="45000"/>
              <a:buBlip>
                <a:blip r:embed="rId4"/>
              </a:buBlip>
              <a:defRPr sz="2400">
                <a:solidFill>
                  <a:srgbClr val="3E5B85"/>
                </a:solidFill>
              </a:defRPr>
            </a:pPr>
            <a:r>
              <a:t>Higher rates of crime</a:t>
            </a:r>
          </a:p>
          <a:p>
            <a:pPr marL="0" indent="0" defTabSz="581151">
              <a:lnSpc>
                <a:spcPct val="80000"/>
              </a:lnSpc>
              <a:spcBef>
                <a:spcPts val="800"/>
              </a:spcBef>
              <a:buSzTx/>
              <a:buNone/>
              <a:defRPr sz="2400">
                <a:solidFill>
                  <a:srgbClr val="3E5B85"/>
                </a:solidFill>
              </a:defRPr>
            </a:pPr>
          </a:p>
          <a:p>
            <a:pPr marL="392662" indent="-392662" defTabSz="581151">
              <a:lnSpc>
                <a:spcPct val="80000"/>
              </a:lnSpc>
              <a:spcBef>
                <a:spcPts val="800"/>
              </a:spcBef>
              <a:buSzPct val="45000"/>
              <a:buBlip>
                <a:blip r:embed="rId4"/>
              </a:buBlip>
              <a:defRPr sz="2400">
                <a:solidFill>
                  <a:srgbClr val="3E5B85"/>
                </a:solidFill>
              </a:defRPr>
            </a:pPr>
            <a:r>
              <a:t>Higher rates of drug use</a:t>
            </a:r>
          </a:p>
          <a:p>
            <a:pPr marL="0" indent="0" defTabSz="581151">
              <a:lnSpc>
                <a:spcPct val="80000"/>
              </a:lnSpc>
              <a:spcBef>
                <a:spcPts val="800"/>
              </a:spcBef>
              <a:buSzTx/>
              <a:buNone/>
              <a:defRPr sz="2400">
                <a:solidFill>
                  <a:srgbClr val="3E5B85"/>
                </a:solidFill>
              </a:defRPr>
            </a:pPr>
          </a:p>
          <a:p>
            <a:pPr marL="392662" indent="-392662" defTabSz="581151">
              <a:lnSpc>
                <a:spcPct val="80000"/>
              </a:lnSpc>
              <a:spcBef>
                <a:spcPts val="800"/>
              </a:spcBef>
              <a:buSzPct val="45000"/>
              <a:buBlip>
                <a:blip r:embed="rId4"/>
              </a:buBlip>
              <a:defRPr b="1" sz="2400">
                <a:solidFill>
                  <a:srgbClr val="FF0000"/>
                </a:solidFill>
              </a:defRPr>
            </a:pPr>
            <a:r>
              <a:t>Increased health problems </a:t>
            </a:r>
          </a:p>
          <a:p>
            <a:pPr marL="0" indent="0" defTabSz="581151">
              <a:lnSpc>
                <a:spcPct val="80000"/>
              </a:lnSpc>
              <a:spcBef>
                <a:spcPts val="800"/>
              </a:spcBef>
              <a:buSzTx/>
              <a:buNone/>
              <a:defRPr b="1" sz="2400">
                <a:solidFill>
                  <a:srgbClr val="FF0000"/>
                </a:solidFill>
              </a:defRPr>
            </a:pPr>
            <a:r>
              <a:t>    such as greater risk of obesity</a:t>
            </a:r>
          </a:p>
          <a:p>
            <a:pPr marL="0" indent="0" defTabSz="581151">
              <a:lnSpc>
                <a:spcPct val="80000"/>
              </a:lnSpc>
              <a:spcBef>
                <a:spcPts val="800"/>
              </a:spcBef>
              <a:buSzTx/>
              <a:buNone/>
              <a:defRPr b="1" sz="2400">
                <a:solidFill>
                  <a:srgbClr val="FF0000"/>
                </a:solidFill>
              </a:defRPr>
            </a:pPr>
          </a:p>
          <a:p>
            <a:pPr marL="392662" indent="-392662" defTabSz="581151">
              <a:lnSpc>
                <a:spcPct val="80000"/>
              </a:lnSpc>
              <a:spcBef>
                <a:spcPts val="800"/>
              </a:spcBef>
              <a:buSzPct val="45000"/>
              <a:buBlip>
                <a:blip r:embed="rId4"/>
              </a:buBlip>
              <a:defRPr b="1" sz="2400">
                <a:solidFill>
                  <a:srgbClr val="FF0000"/>
                </a:solidFill>
              </a:defRPr>
            </a:pPr>
            <a:r>
              <a:t>Increased anxiety and stress</a:t>
            </a:r>
          </a:p>
        </p:txBody>
      </p:sp>
      <p:pic>
        <p:nvPicPr>
          <p:cNvPr id="158" name="image2.jpeg"/>
          <p:cNvPicPr>
            <a:picLocks noChangeAspect="1"/>
          </p:cNvPicPr>
          <p:nvPr/>
        </p:nvPicPr>
        <p:blipFill>
          <a:blip r:embed="rId5">
            <a:extLst/>
          </a:blip>
          <a:srcRect l="20324" t="0" r="20324" b="0"/>
          <a:stretch>
            <a:fillRect/>
          </a:stretch>
        </p:blipFill>
        <p:spPr>
          <a:xfrm>
            <a:off x="6329090" y="3472862"/>
            <a:ext cx="6044735" cy="5459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xfrm>
            <a:off x="358985" y="1551092"/>
            <a:ext cx="12293604" cy="1530778"/>
          </a:xfrm>
          <a:prstGeom prst="rect">
            <a:avLst/>
          </a:prstGeom>
        </p:spPr>
        <p:txBody>
          <a:bodyPr/>
          <a:lstStyle>
            <a:lvl1pPr>
              <a:defRPr b="1" spc="-200"/>
            </a:lvl1pPr>
          </a:lstStyle>
          <a:p>
            <a:pPr/>
            <a:r>
              <a:t>Initial ideas for my project</a:t>
            </a:r>
          </a:p>
        </p:txBody>
      </p:sp>
      <p:pic>
        <p:nvPicPr>
          <p:cNvPr id="16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3878" y="3494"/>
            <a:ext cx="2564739" cy="1295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6940" y="3494"/>
            <a:ext cx="2564737" cy="12954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" name="Group 165"/>
          <p:cNvGrpSpPr/>
          <p:nvPr/>
        </p:nvGrpSpPr>
        <p:grpSpPr>
          <a:xfrm>
            <a:off x="-19182" y="3492"/>
            <a:ext cx="2564740" cy="1295409"/>
            <a:chOff x="0" y="-1"/>
            <a:chExt cx="2564738" cy="1295407"/>
          </a:xfrm>
        </p:grpSpPr>
        <p:sp>
          <p:nvSpPr>
            <p:cNvPr id="163" name="Shape 163"/>
            <p:cNvSpPr/>
            <p:nvPr/>
          </p:nvSpPr>
          <p:spPr>
            <a:xfrm>
              <a:off x="12699" y="12698"/>
              <a:ext cx="2539341" cy="1270010"/>
            </a:xfrm>
            <a:prstGeom prst="rect">
              <a:avLst/>
            </a:prstGeom>
            <a:solidFill>
              <a:srgbClr val="D67D7C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164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2564740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6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4499" y="3494"/>
            <a:ext cx="2564737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302425" y="90700"/>
            <a:ext cx="1921525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Why did I choose this topic?  </a:t>
            </a:r>
          </a:p>
        </p:txBody>
      </p:sp>
      <p:sp>
        <p:nvSpPr>
          <p:cNvPr id="168" name="Shape 168"/>
          <p:cNvSpPr/>
          <p:nvPr/>
        </p:nvSpPr>
        <p:spPr>
          <a:xfrm>
            <a:off x="2990980" y="154201"/>
            <a:ext cx="1690537" cy="99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My research</a:t>
            </a:r>
          </a:p>
        </p:txBody>
      </p:sp>
      <p:sp>
        <p:nvSpPr>
          <p:cNvPr id="169" name="Shape 169"/>
          <p:cNvSpPr/>
          <p:nvPr/>
        </p:nvSpPr>
        <p:spPr>
          <a:xfrm>
            <a:off x="5048532" y="90700"/>
            <a:ext cx="2564737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The link between socioeconomic status and health</a:t>
            </a:r>
          </a:p>
        </p:txBody>
      </p:sp>
      <p:pic>
        <p:nvPicPr>
          <p:cNvPr id="170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3058" y="3494"/>
            <a:ext cx="2721554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7606089" y="192301"/>
            <a:ext cx="2721555" cy="917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Policies to be implemented</a:t>
            </a:r>
          </a:p>
        </p:txBody>
      </p:sp>
      <p:sp>
        <p:nvSpPr>
          <p:cNvPr id="172" name="Shape 172"/>
          <p:cNvSpPr/>
          <p:nvPr/>
        </p:nvSpPr>
        <p:spPr>
          <a:xfrm>
            <a:off x="10273058" y="408202"/>
            <a:ext cx="2721554" cy="48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Reflection</a:t>
            </a:r>
          </a:p>
        </p:txBody>
      </p:sp>
      <p:sp>
        <p:nvSpPr>
          <p:cNvPr id="173" name="Shape 173"/>
          <p:cNvSpPr/>
          <p:nvPr/>
        </p:nvSpPr>
        <p:spPr>
          <a:xfrm>
            <a:off x="390765" y="4138822"/>
            <a:ext cx="8183792" cy="493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/>
          <a:p>
            <a:pPr marL="396630" indent="-396630" algn="l">
              <a:buClr>
                <a:srgbClr val="5C86B9"/>
              </a:buClr>
              <a:buSzPct val="70000"/>
              <a:buFont typeface="Zapf Dingbats"/>
              <a:buChar char="✤"/>
              <a:defRPr sz="3600">
                <a:latin typeface="Palatino"/>
                <a:ea typeface="Palatino"/>
                <a:cs typeface="Palatino"/>
                <a:sym typeface="Palatino"/>
              </a:defRPr>
            </a:pPr>
            <a:r>
              <a:t>Focus on health</a:t>
            </a:r>
          </a:p>
          <a:p>
            <a:pPr algn="l">
              <a:defRPr sz="36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396630" indent="-396630" algn="l">
              <a:buClr>
                <a:srgbClr val="5C86B9"/>
              </a:buClr>
              <a:buSzPct val="70000"/>
              <a:buFont typeface="Zapf Dingbats"/>
              <a:buChar char="✤"/>
              <a:defRPr sz="3600">
                <a:latin typeface="Palatino"/>
                <a:ea typeface="Palatino"/>
                <a:cs typeface="Palatino"/>
                <a:sym typeface="Palatino"/>
              </a:defRPr>
            </a:pPr>
            <a:r>
              <a:t>Include mental health</a:t>
            </a:r>
          </a:p>
          <a:p>
            <a:pPr marL="396630" indent="-396630" algn="l">
              <a:buClr>
                <a:srgbClr val="5C86B9"/>
              </a:buClr>
              <a:buSzPct val="70000"/>
              <a:buFont typeface="Zapf Dingbats"/>
              <a:buChar char="✤"/>
              <a:defRPr sz="36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396630" indent="-396630" algn="l">
              <a:buClr>
                <a:srgbClr val="5C86B9"/>
              </a:buClr>
              <a:buSzPct val="70000"/>
              <a:buFont typeface="Zapf Dingbats"/>
              <a:buChar char="✤"/>
              <a:defRPr sz="3600">
                <a:latin typeface="Palatino"/>
                <a:ea typeface="Palatino"/>
                <a:cs typeface="Palatino"/>
                <a:sym typeface="Palatino"/>
              </a:defRPr>
            </a:pPr>
            <a:r>
              <a:t>Just focus on UK</a:t>
            </a:r>
          </a:p>
          <a:p>
            <a:pPr algn="l">
              <a:defRPr b="1" i="1" sz="36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algn="l">
              <a:defRPr b="1" i="1" sz="3600">
                <a:latin typeface="Palatino"/>
                <a:ea typeface="Palatino"/>
                <a:cs typeface="Palatino"/>
                <a:sym typeface="Palatino"/>
              </a:defRPr>
            </a:pPr>
            <a:r>
              <a:t>Is there a link between social class and health in the United Kingdom?</a:t>
            </a:r>
          </a:p>
        </p:txBody>
      </p:sp>
      <p:pic>
        <p:nvPicPr>
          <p:cNvPr id="174" name="image1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05394" y="3203786"/>
            <a:ext cx="3859994" cy="3308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3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30937" y="6402916"/>
            <a:ext cx="3208911" cy="33085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xfrm>
            <a:off x="358985" y="1551092"/>
            <a:ext cx="12293604" cy="1530778"/>
          </a:xfrm>
          <a:prstGeom prst="rect">
            <a:avLst/>
          </a:prstGeom>
        </p:spPr>
        <p:txBody>
          <a:bodyPr/>
          <a:lstStyle>
            <a:lvl1pPr>
              <a:defRPr b="1" spc="-200"/>
            </a:lvl1pPr>
          </a:lstStyle>
          <a:p>
            <a:pPr/>
            <a:r>
              <a:t>Initial problems during research</a:t>
            </a:r>
          </a:p>
        </p:txBody>
      </p:sp>
      <p:sp>
        <p:nvSpPr>
          <p:cNvPr id="178" name="Shape 178"/>
          <p:cNvSpPr/>
          <p:nvPr>
            <p:ph type="body" sz="quarter" idx="1"/>
          </p:nvPr>
        </p:nvSpPr>
        <p:spPr>
          <a:xfrm>
            <a:off x="540744" y="4431768"/>
            <a:ext cx="3002103" cy="6387846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900"/>
              </a:spcBef>
              <a:buSzTx/>
              <a:buNone/>
              <a:defRPr b="1" sz="2700">
                <a:solidFill>
                  <a:srgbClr val="3E5B85"/>
                </a:solidFill>
              </a:defRPr>
            </a:pPr>
          </a:p>
          <a:p>
            <a:pPr marL="0" indent="0">
              <a:spcBef>
                <a:spcPts val="900"/>
              </a:spcBef>
              <a:buSzTx/>
              <a:buNone/>
              <a:defRPr b="1" sz="2700">
                <a:solidFill>
                  <a:srgbClr val="3E5B85"/>
                </a:solidFill>
              </a:defRPr>
            </a:pPr>
          </a:p>
          <a:p>
            <a:pPr marL="0" indent="0">
              <a:spcBef>
                <a:spcPts val="900"/>
              </a:spcBef>
              <a:buSzTx/>
              <a:buNone/>
              <a:defRPr b="1" sz="2700">
                <a:solidFill>
                  <a:srgbClr val="3E5B85"/>
                </a:solidFill>
              </a:defRPr>
            </a:pPr>
            <a:r>
              <a:t>Problems faced immediately:</a:t>
            </a:r>
          </a:p>
        </p:txBody>
      </p:sp>
      <p:grpSp>
        <p:nvGrpSpPr>
          <p:cNvPr id="181" name="Group 181"/>
          <p:cNvGrpSpPr/>
          <p:nvPr/>
        </p:nvGrpSpPr>
        <p:grpSpPr>
          <a:xfrm>
            <a:off x="2553876" y="3492"/>
            <a:ext cx="2564742" cy="1295409"/>
            <a:chOff x="0" y="-1"/>
            <a:chExt cx="2564741" cy="1295407"/>
          </a:xfrm>
        </p:grpSpPr>
        <p:sp>
          <p:nvSpPr>
            <p:cNvPr id="179" name="Shape 179"/>
            <p:cNvSpPr/>
            <p:nvPr/>
          </p:nvSpPr>
          <p:spPr>
            <a:xfrm>
              <a:off x="12700" y="12698"/>
              <a:ext cx="2539340" cy="127001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180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2564742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2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6940" y="3494"/>
            <a:ext cx="2564737" cy="1295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179" y="3494"/>
            <a:ext cx="2564734" cy="1295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4499" y="3494"/>
            <a:ext cx="2564737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302425" y="90700"/>
            <a:ext cx="1921525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Why did I choose this topic?  </a:t>
            </a:r>
          </a:p>
        </p:txBody>
      </p:sp>
      <p:sp>
        <p:nvSpPr>
          <p:cNvPr id="186" name="Shape 186"/>
          <p:cNvSpPr/>
          <p:nvPr/>
        </p:nvSpPr>
        <p:spPr>
          <a:xfrm>
            <a:off x="2990980" y="154201"/>
            <a:ext cx="1690537" cy="99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My research</a:t>
            </a:r>
          </a:p>
        </p:txBody>
      </p:sp>
      <p:sp>
        <p:nvSpPr>
          <p:cNvPr id="187" name="Shape 187"/>
          <p:cNvSpPr/>
          <p:nvPr/>
        </p:nvSpPr>
        <p:spPr>
          <a:xfrm>
            <a:off x="5048532" y="90700"/>
            <a:ext cx="2564737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The link between socioeconomic status and health</a:t>
            </a:r>
          </a:p>
        </p:txBody>
      </p:sp>
      <p:pic>
        <p:nvPicPr>
          <p:cNvPr id="188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3058" y="3494"/>
            <a:ext cx="2721554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/>
        </p:nvSpPr>
        <p:spPr>
          <a:xfrm>
            <a:off x="7606089" y="192301"/>
            <a:ext cx="2721555" cy="917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Policies to be implemented</a:t>
            </a:r>
          </a:p>
        </p:txBody>
      </p:sp>
      <p:sp>
        <p:nvSpPr>
          <p:cNvPr id="190" name="Shape 190"/>
          <p:cNvSpPr/>
          <p:nvPr/>
        </p:nvSpPr>
        <p:spPr>
          <a:xfrm>
            <a:off x="10273058" y="408202"/>
            <a:ext cx="2721554" cy="48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Reflection</a:t>
            </a:r>
          </a:p>
        </p:txBody>
      </p:sp>
      <p:sp>
        <p:nvSpPr>
          <p:cNvPr id="191" name="Shape 191"/>
          <p:cNvSpPr/>
          <p:nvPr/>
        </p:nvSpPr>
        <p:spPr>
          <a:xfrm>
            <a:off x="574489" y="3520016"/>
            <a:ext cx="11177125" cy="52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1" tIns="27091" rIns="27091" bIns="27091" anchor="ctr">
            <a:spAutoFit/>
          </a:bodyPr>
          <a:lstStyle>
            <a:lvl1pPr algn="l">
              <a:defRPr b="1"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Is there a link between social class and health in the United Kingdom?</a:t>
            </a:r>
          </a:p>
        </p:txBody>
      </p:sp>
      <p:sp>
        <p:nvSpPr>
          <p:cNvPr id="192" name="Shape 192"/>
          <p:cNvSpPr/>
          <p:nvPr/>
        </p:nvSpPr>
        <p:spPr>
          <a:xfrm>
            <a:off x="8337994" y="4431769"/>
            <a:ext cx="3760123" cy="1336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>
            <a:normAutofit fontScale="100000" lnSpcReduction="0"/>
          </a:bodyPr>
          <a:lstStyle/>
          <a:p>
            <a:pPr algn="l" defTabSz="510708">
              <a:spcBef>
                <a:spcPts val="800"/>
              </a:spcBef>
              <a:defRPr b="1" sz="2300">
                <a:solidFill>
                  <a:srgbClr val="3E5B85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algn="l" defTabSz="510708">
              <a:spcBef>
                <a:spcPts val="800"/>
              </a:spcBef>
              <a:defRPr b="1" sz="1900">
                <a:solidFill>
                  <a:srgbClr val="3E5B85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algn="l" defTabSz="510708">
              <a:spcBef>
                <a:spcPts val="800"/>
              </a:spcBef>
              <a:defRPr b="1" sz="2300">
                <a:solidFill>
                  <a:srgbClr val="3E5B85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Decisions made</a:t>
            </a:r>
          </a:p>
        </p:txBody>
      </p:sp>
      <p:sp>
        <p:nvSpPr>
          <p:cNvPr id="193" name="Shape 193"/>
          <p:cNvSpPr/>
          <p:nvPr/>
        </p:nvSpPr>
        <p:spPr>
          <a:xfrm>
            <a:off x="3542843" y="6731003"/>
            <a:ext cx="3563893" cy="601223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4"/>
          </a:blipFill>
          <a:ln w="12700">
            <a:miter lim="400000"/>
          </a:ln>
        </p:spPr>
        <p:txBody>
          <a:bodyPr lIns="27091" tIns="27091" rIns="27091" bIns="27091" anchor="ctr"/>
          <a:lstStyle/>
          <a:p>
            <a:pPr>
              <a:defRPr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grpSp>
        <p:nvGrpSpPr>
          <p:cNvPr id="196" name="Group 196"/>
          <p:cNvGrpSpPr/>
          <p:nvPr/>
        </p:nvGrpSpPr>
        <p:grpSpPr>
          <a:xfrm>
            <a:off x="574486" y="4256953"/>
            <a:ext cx="11169134" cy="998352"/>
            <a:chOff x="-1" y="-1"/>
            <a:chExt cx="11169132" cy="998351"/>
          </a:xfrm>
        </p:grpSpPr>
        <p:sp>
          <p:nvSpPr>
            <p:cNvPr id="194" name="Shape 194"/>
            <p:cNvSpPr/>
            <p:nvPr/>
          </p:nvSpPr>
          <p:spPr>
            <a:xfrm>
              <a:off x="12700" y="294280"/>
              <a:ext cx="11143730" cy="4097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7091" tIns="27091" rIns="27091" bIns="27091" numCol="1" anchor="ctr">
              <a:spAutoFit/>
            </a:bodyPr>
            <a:lstStyle/>
            <a:p>
              <a:pPr>
                <a:defRPr b="1" sz="2100"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Sources to use</a:t>
              </a:r>
              <a:r>
                <a:rPr b="0"/>
                <a:t>: research reports, library books, media (newspaper articles, web reports)</a:t>
              </a:r>
            </a:p>
          </p:txBody>
        </p:sp>
        <p:pic>
          <p:nvPicPr>
            <p:cNvPr id="195" name="image6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" y="-2"/>
              <a:ext cx="11169134" cy="9983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7" name="Shape 197"/>
          <p:cNvSpPr/>
          <p:nvPr/>
        </p:nvSpPr>
        <p:spPr>
          <a:xfrm>
            <a:off x="587189" y="6383459"/>
            <a:ext cx="2052985" cy="1379148"/>
          </a:xfrm>
          <a:prstGeom prst="rect">
            <a:avLst/>
          </a:prstGeom>
          <a:gradFill>
            <a:gsLst>
              <a:gs pos="0">
                <a:srgbClr val="D25152"/>
              </a:gs>
              <a:gs pos="100000">
                <a:schemeClr val="accent5">
                  <a:satOff val="54794"/>
                  <a:lumOff val="25888"/>
                </a:schemeClr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>
                <a:solidFill>
                  <a:srgbClr val="634D31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Need to define health</a:t>
            </a:r>
          </a:p>
        </p:txBody>
      </p:sp>
      <p:sp>
        <p:nvSpPr>
          <p:cNvPr id="198" name="Shape 198"/>
          <p:cNvSpPr/>
          <p:nvPr/>
        </p:nvSpPr>
        <p:spPr>
          <a:xfrm>
            <a:off x="587189" y="8119942"/>
            <a:ext cx="2052985" cy="1379148"/>
          </a:xfrm>
          <a:prstGeom prst="rect">
            <a:avLst/>
          </a:prstGeom>
          <a:gradFill>
            <a:gsLst>
              <a:gs pos="0">
                <a:srgbClr val="D25152"/>
              </a:gs>
              <a:gs pos="100000">
                <a:schemeClr val="accent5">
                  <a:satOff val="54794"/>
                  <a:lumOff val="25888"/>
                </a:schemeClr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>
                <a:solidFill>
                  <a:srgbClr val="634D31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Need to define social class</a:t>
            </a:r>
          </a:p>
        </p:txBody>
      </p:sp>
      <p:sp>
        <p:nvSpPr>
          <p:cNvPr id="199" name="Shape 199"/>
          <p:cNvSpPr/>
          <p:nvPr/>
        </p:nvSpPr>
        <p:spPr>
          <a:xfrm>
            <a:off x="3695243" y="8436440"/>
            <a:ext cx="3563893" cy="601223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4"/>
          </a:blipFill>
          <a:ln w="12700">
            <a:miter lim="400000"/>
          </a:ln>
        </p:spPr>
        <p:txBody>
          <a:bodyPr lIns="27091" tIns="27091" rIns="27091" bIns="27091" anchor="ctr"/>
          <a:lstStyle/>
          <a:p>
            <a:pPr>
              <a:defRPr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200" name="Shape 200"/>
          <p:cNvSpPr/>
          <p:nvPr/>
        </p:nvSpPr>
        <p:spPr>
          <a:xfrm>
            <a:off x="8002568" y="5681557"/>
            <a:ext cx="3563894" cy="2098883"/>
          </a:xfrm>
          <a:prstGeom prst="rect">
            <a:avLst/>
          </a:prstGeom>
          <a:solidFill>
            <a:schemeClr val="accent2"/>
          </a:solidFill>
          <a:ln w="38100">
            <a:solidFill>
              <a:srgbClr val="634D3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/>
          <a:p>
            <a:pPr>
              <a:defRPr sz="2400">
                <a:solidFill>
                  <a:srgbClr val="634D31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t>Narrow down to specific health factors</a:t>
            </a:r>
          </a:p>
          <a:p>
            <a:pPr>
              <a:defRPr sz="2400">
                <a:latin typeface="Palatino"/>
                <a:ea typeface="Palatino"/>
                <a:cs typeface="Palatino"/>
                <a:sym typeface="Palatino"/>
              </a:defRPr>
            </a:pPr>
            <a:r>
              <a:t>Obesity, risk of heart disease, life expectancy, mental health</a:t>
            </a:r>
          </a:p>
        </p:txBody>
      </p:sp>
      <p:sp>
        <p:nvSpPr>
          <p:cNvPr id="201" name="Shape 201"/>
          <p:cNvSpPr/>
          <p:nvPr/>
        </p:nvSpPr>
        <p:spPr>
          <a:xfrm>
            <a:off x="8002567" y="8030846"/>
            <a:ext cx="3563894" cy="1311483"/>
          </a:xfrm>
          <a:prstGeom prst="rect">
            <a:avLst/>
          </a:prstGeom>
          <a:solidFill>
            <a:schemeClr val="accent2"/>
          </a:solidFill>
          <a:ln w="38100">
            <a:solidFill>
              <a:srgbClr val="634D3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sz="24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Define social class as socio-economic status based on income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xfrm>
            <a:off x="358985" y="1551092"/>
            <a:ext cx="12293604" cy="1530778"/>
          </a:xfrm>
          <a:prstGeom prst="rect">
            <a:avLst/>
          </a:prstGeom>
        </p:spPr>
        <p:txBody>
          <a:bodyPr/>
          <a:lstStyle>
            <a:lvl1pPr>
              <a:defRPr b="1" spc="-200"/>
            </a:lvl1pPr>
          </a:lstStyle>
          <a:p>
            <a:pPr/>
            <a:r>
              <a:t>Focus on policies</a:t>
            </a:r>
          </a:p>
        </p:txBody>
      </p:sp>
      <p:sp>
        <p:nvSpPr>
          <p:cNvPr id="204" name="Shape 204"/>
          <p:cNvSpPr/>
          <p:nvPr>
            <p:ph type="body" idx="1"/>
          </p:nvPr>
        </p:nvSpPr>
        <p:spPr>
          <a:xfrm>
            <a:off x="358985" y="3620065"/>
            <a:ext cx="12293604" cy="5849320"/>
          </a:xfrm>
          <a:prstGeom prst="rect">
            <a:avLst/>
          </a:prstGeom>
        </p:spPr>
        <p:txBody>
          <a:bodyPr anchor="t"/>
          <a:lstStyle/>
          <a:p>
            <a:pPr marL="0" indent="0" algn="ctr" defTabSz="475487">
              <a:spcBef>
                <a:spcPts val="800"/>
              </a:spcBef>
              <a:buSzTx/>
              <a:buNone/>
              <a:defRPr b="1" i="1" sz="4800">
                <a:solidFill>
                  <a:srgbClr val="3E5B85"/>
                </a:solidFill>
              </a:defRPr>
            </a:pPr>
            <a:r>
              <a:t>What should be done by the government? </a:t>
            </a:r>
          </a:p>
          <a:p>
            <a:pPr marL="0" indent="0" algn="ctr" defTabSz="475487">
              <a:spcBef>
                <a:spcPts val="800"/>
              </a:spcBef>
              <a:buSzTx/>
              <a:buNone/>
              <a:defRPr b="1" i="1" sz="4800">
                <a:solidFill>
                  <a:srgbClr val="3E5B85"/>
                </a:solidFill>
              </a:defRPr>
            </a:pPr>
          </a:p>
          <a:p>
            <a:pPr marL="0" indent="0" defTabSz="475487">
              <a:spcBef>
                <a:spcPts val="800"/>
              </a:spcBef>
              <a:buSzTx/>
              <a:buNone/>
              <a:defRPr sz="4800">
                <a:solidFill>
                  <a:srgbClr val="3E5B85"/>
                </a:solidFill>
              </a:defRPr>
            </a:pPr>
          </a:p>
          <a:p>
            <a:pPr marL="0" indent="0" algn="ctr" defTabSz="475487">
              <a:spcBef>
                <a:spcPts val="800"/>
              </a:spcBef>
              <a:buSzTx/>
              <a:buNone/>
              <a:defRPr b="1" sz="4800">
                <a:solidFill>
                  <a:srgbClr val="3E5B85"/>
                </a:solidFill>
              </a:defRPr>
            </a:pPr>
            <a:r>
              <a:t>Updated project title:</a:t>
            </a:r>
            <a:r>
              <a:rPr b="0"/>
              <a:t> </a:t>
            </a:r>
            <a:r>
              <a:rPr b="0" i="1"/>
              <a:t>The link between socioeconomic status and health and the different policy solutions</a:t>
            </a:r>
          </a:p>
        </p:txBody>
      </p:sp>
      <p:grpSp>
        <p:nvGrpSpPr>
          <p:cNvPr id="207" name="Group 207"/>
          <p:cNvGrpSpPr/>
          <p:nvPr/>
        </p:nvGrpSpPr>
        <p:grpSpPr>
          <a:xfrm>
            <a:off x="2553876" y="3492"/>
            <a:ext cx="2564742" cy="1295409"/>
            <a:chOff x="0" y="-1"/>
            <a:chExt cx="2564741" cy="1295407"/>
          </a:xfrm>
        </p:grpSpPr>
        <p:sp>
          <p:nvSpPr>
            <p:cNvPr id="205" name="Shape 205"/>
            <p:cNvSpPr/>
            <p:nvPr/>
          </p:nvSpPr>
          <p:spPr>
            <a:xfrm>
              <a:off x="12700" y="12698"/>
              <a:ext cx="2539340" cy="127001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206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2564742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8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6940" y="3494"/>
            <a:ext cx="2564737" cy="1295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179" y="3494"/>
            <a:ext cx="2564734" cy="1295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4499" y="3494"/>
            <a:ext cx="2564737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/>
          <p:nvPr/>
        </p:nvSpPr>
        <p:spPr>
          <a:xfrm>
            <a:off x="302425" y="90700"/>
            <a:ext cx="1921525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Why did I choose this topic?  </a:t>
            </a:r>
          </a:p>
        </p:txBody>
      </p:sp>
      <p:sp>
        <p:nvSpPr>
          <p:cNvPr id="212" name="Shape 212"/>
          <p:cNvSpPr/>
          <p:nvPr/>
        </p:nvSpPr>
        <p:spPr>
          <a:xfrm>
            <a:off x="2990980" y="154201"/>
            <a:ext cx="1690537" cy="99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My research</a:t>
            </a:r>
          </a:p>
        </p:txBody>
      </p:sp>
      <p:sp>
        <p:nvSpPr>
          <p:cNvPr id="213" name="Shape 213"/>
          <p:cNvSpPr/>
          <p:nvPr/>
        </p:nvSpPr>
        <p:spPr>
          <a:xfrm>
            <a:off x="5048532" y="90700"/>
            <a:ext cx="2564737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The link between socioeconomic status and health</a:t>
            </a:r>
          </a:p>
        </p:txBody>
      </p:sp>
      <p:pic>
        <p:nvPicPr>
          <p:cNvPr id="214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3058" y="3494"/>
            <a:ext cx="2721554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/>
          <p:nvPr/>
        </p:nvSpPr>
        <p:spPr>
          <a:xfrm>
            <a:off x="7606089" y="192301"/>
            <a:ext cx="2721555" cy="917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Policies to be implemented</a:t>
            </a:r>
          </a:p>
        </p:txBody>
      </p:sp>
      <p:sp>
        <p:nvSpPr>
          <p:cNvPr id="216" name="Shape 216"/>
          <p:cNvSpPr/>
          <p:nvPr/>
        </p:nvSpPr>
        <p:spPr>
          <a:xfrm>
            <a:off x="10273058" y="408202"/>
            <a:ext cx="2721554" cy="48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Reflection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xfrm>
            <a:off x="358985" y="1551092"/>
            <a:ext cx="12293604" cy="1530778"/>
          </a:xfrm>
          <a:prstGeom prst="rect">
            <a:avLst/>
          </a:prstGeom>
        </p:spPr>
        <p:txBody>
          <a:bodyPr/>
          <a:lstStyle>
            <a:lvl1pPr defTabSz="498966">
              <a:defRPr b="1" spc="-200" sz="5400"/>
            </a:lvl1pPr>
          </a:lstStyle>
          <a:p>
            <a:pPr/>
            <a:r>
              <a:t>Overall problems faced during research</a:t>
            </a:r>
          </a:p>
        </p:txBody>
      </p:sp>
      <p:grpSp>
        <p:nvGrpSpPr>
          <p:cNvPr id="221" name="Group 221"/>
          <p:cNvGrpSpPr/>
          <p:nvPr/>
        </p:nvGrpSpPr>
        <p:grpSpPr>
          <a:xfrm>
            <a:off x="2553876" y="3492"/>
            <a:ext cx="2564742" cy="1295409"/>
            <a:chOff x="0" y="-1"/>
            <a:chExt cx="2564741" cy="1295407"/>
          </a:xfrm>
        </p:grpSpPr>
        <p:sp>
          <p:nvSpPr>
            <p:cNvPr id="219" name="Shape 219"/>
            <p:cNvSpPr/>
            <p:nvPr/>
          </p:nvSpPr>
          <p:spPr>
            <a:xfrm>
              <a:off x="12700" y="12698"/>
              <a:ext cx="2539340" cy="127001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220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2564742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2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6940" y="3494"/>
            <a:ext cx="2564737" cy="1295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179" y="3494"/>
            <a:ext cx="2564734" cy="1295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4499" y="3494"/>
            <a:ext cx="2564737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302425" y="90700"/>
            <a:ext cx="1921525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Why did I choose this topic?  </a:t>
            </a:r>
          </a:p>
        </p:txBody>
      </p:sp>
      <p:sp>
        <p:nvSpPr>
          <p:cNvPr id="226" name="Shape 226"/>
          <p:cNvSpPr/>
          <p:nvPr/>
        </p:nvSpPr>
        <p:spPr>
          <a:xfrm>
            <a:off x="2990980" y="154201"/>
            <a:ext cx="1690537" cy="99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My research</a:t>
            </a:r>
          </a:p>
        </p:txBody>
      </p:sp>
      <p:sp>
        <p:nvSpPr>
          <p:cNvPr id="227" name="Shape 227"/>
          <p:cNvSpPr/>
          <p:nvPr/>
        </p:nvSpPr>
        <p:spPr>
          <a:xfrm>
            <a:off x="5048532" y="90700"/>
            <a:ext cx="2564737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The link between socioeconomic status and health</a:t>
            </a:r>
          </a:p>
        </p:txBody>
      </p:sp>
      <p:pic>
        <p:nvPicPr>
          <p:cNvPr id="228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3058" y="3494"/>
            <a:ext cx="2721554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/>
          <p:nvPr/>
        </p:nvSpPr>
        <p:spPr>
          <a:xfrm>
            <a:off x="7606089" y="192301"/>
            <a:ext cx="2721555" cy="917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Policies to be implemented</a:t>
            </a:r>
          </a:p>
        </p:txBody>
      </p:sp>
      <p:sp>
        <p:nvSpPr>
          <p:cNvPr id="230" name="Shape 230"/>
          <p:cNvSpPr/>
          <p:nvPr/>
        </p:nvSpPr>
        <p:spPr>
          <a:xfrm>
            <a:off x="10273058" y="408202"/>
            <a:ext cx="2721554" cy="48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Reflection</a:t>
            </a:r>
          </a:p>
        </p:txBody>
      </p:sp>
      <p:sp>
        <p:nvSpPr>
          <p:cNvPr id="231" name="Shape 231"/>
          <p:cNvSpPr/>
          <p:nvPr/>
        </p:nvSpPr>
        <p:spPr>
          <a:xfrm>
            <a:off x="333509" y="3926282"/>
            <a:ext cx="12742079" cy="6353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/>
          <a:p>
            <a:pPr marL="478692" indent="-478692" algn="l">
              <a:buSzPct val="100000"/>
              <a:buAutoNum type="arabicParenR" startAt="1"/>
              <a:defRPr b="1" sz="4400">
                <a:latin typeface="Palatino"/>
                <a:ea typeface="Palatino"/>
                <a:cs typeface="Palatino"/>
                <a:sym typeface="Palatino"/>
              </a:defRPr>
            </a:pPr>
            <a:r>
              <a:t> Using mental health as a factor</a:t>
            </a:r>
          </a:p>
          <a:p>
            <a:pPr algn="l">
              <a:defRPr b="1" sz="44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algn="l">
              <a:defRPr b="1" sz="4400">
                <a:latin typeface="Palatino"/>
                <a:ea typeface="Palatino"/>
                <a:cs typeface="Palatino"/>
                <a:sym typeface="Palatino"/>
              </a:defRPr>
            </a:pPr>
            <a:r>
              <a:t>2) Sources</a:t>
            </a:r>
          </a:p>
          <a:p>
            <a:pPr marL="396630" indent="-396630" algn="l">
              <a:buClr>
                <a:srgbClr val="5C86B9"/>
              </a:buClr>
              <a:buSzPct val="70000"/>
              <a:buFont typeface="Zapf Dingbats"/>
              <a:buChar char="✍"/>
              <a:defRPr b="1" sz="44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algn="l">
              <a:defRPr b="1" sz="4400">
                <a:latin typeface="Palatino"/>
                <a:ea typeface="Palatino"/>
                <a:cs typeface="Palatino"/>
                <a:sym typeface="Palatino"/>
              </a:defRPr>
            </a:pPr>
            <a:r>
              <a:t>3) Comparing studies with different definitions of socio-economic status</a:t>
            </a:r>
          </a:p>
          <a:p>
            <a:pPr algn="l">
              <a:defRPr b="1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478692" indent="-478692" algn="l">
              <a:buSzPct val="100000"/>
              <a:buAutoNum type="arabicParenR" startAt="2"/>
              <a:defRPr b="1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>
              <a:defRPr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title"/>
          </p:nvPr>
        </p:nvSpPr>
        <p:spPr>
          <a:xfrm>
            <a:off x="358985" y="1551092"/>
            <a:ext cx="12293604" cy="1530778"/>
          </a:xfrm>
          <a:prstGeom prst="rect">
            <a:avLst/>
          </a:prstGeom>
        </p:spPr>
        <p:txBody>
          <a:bodyPr/>
          <a:lstStyle>
            <a:lvl1pPr defTabSz="510708">
              <a:defRPr b="1" spc="-200" sz="4900"/>
            </a:lvl1pPr>
          </a:lstStyle>
          <a:p>
            <a:pPr/>
            <a:r>
              <a:t>Obesity in lower socioeconomic groups</a:t>
            </a:r>
          </a:p>
        </p:txBody>
      </p:sp>
      <p:pic>
        <p:nvPicPr>
          <p:cNvPr id="234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3878" y="3494"/>
            <a:ext cx="2564739" cy="12954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7" name="Group 237"/>
          <p:cNvGrpSpPr/>
          <p:nvPr/>
        </p:nvGrpSpPr>
        <p:grpSpPr>
          <a:xfrm>
            <a:off x="5126936" y="3492"/>
            <a:ext cx="2564742" cy="1295409"/>
            <a:chOff x="0" y="-1"/>
            <a:chExt cx="2564741" cy="1295407"/>
          </a:xfrm>
        </p:grpSpPr>
        <p:sp>
          <p:nvSpPr>
            <p:cNvPr id="235" name="Shape 235"/>
            <p:cNvSpPr/>
            <p:nvPr/>
          </p:nvSpPr>
          <p:spPr>
            <a:xfrm>
              <a:off x="12699" y="12698"/>
              <a:ext cx="2539342" cy="1270010"/>
            </a:xfrm>
            <a:prstGeom prst="rect">
              <a:avLst/>
            </a:prstGeom>
            <a:solidFill>
              <a:srgbClr val="D67D7C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236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2564742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8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179" y="3494"/>
            <a:ext cx="2564734" cy="1295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4499" y="3494"/>
            <a:ext cx="2564737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hape 240"/>
          <p:cNvSpPr/>
          <p:nvPr/>
        </p:nvSpPr>
        <p:spPr>
          <a:xfrm>
            <a:off x="302425" y="90700"/>
            <a:ext cx="1921525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Why did I choose this topic?  </a:t>
            </a:r>
          </a:p>
        </p:txBody>
      </p:sp>
      <p:sp>
        <p:nvSpPr>
          <p:cNvPr id="241" name="Shape 241"/>
          <p:cNvSpPr/>
          <p:nvPr/>
        </p:nvSpPr>
        <p:spPr>
          <a:xfrm>
            <a:off x="2990980" y="154201"/>
            <a:ext cx="1690537" cy="99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My research</a:t>
            </a:r>
          </a:p>
        </p:txBody>
      </p:sp>
      <p:sp>
        <p:nvSpPr>
          <p:cNvPr id="242" name="Shape 242"/>
          <p:cNvSpPr/>
          <p:nvPr/>
        </p:nvSpPr>
        <p:spPr>
          <a:xfrm>
            <a:off x="5048532" y="90700"/>
            <a:ext cx="2564737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The link between socioeconomic status and health</a:t>
            </a:r>
          </a:p>
        </p:txBody>
      </p:sp>
      <p:pic>
        <p:nvPicPr>
          <p:cNvPr id="243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3058" y="3494"/>
            <a:ext cx="2721554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/>
          <p:nvPr/>
        </p:nvSpPr>
        <p:spPr>
          <a:xfrm>
            <a:off x="7606089" y="192301"/>
            <a:ext cx="2721555" cy="917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Policies to be implemented</a:t>
            </a:r>
          </a:p>
        </p:txBody>
      </p:sp>
      <p:sp>
        <p:nvSpPr>
          <p:cNvPr id="245" name="Shape 245"/>
          <p:cNvSpPr/>
          <p:nvPr/>
        </p:nvSpPr>
        <p:spPr>
          <a:xfrm>
            <a:off x="10273058" y="408202"/>
            <a:ext cx="2721554" cy="48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Reflection</a:t>
            </a:r>
          </a:p>
        </p:txBody>
      </p:sp>
      <p:pic>
        <p:nvPicPr>
          <p:cNvPr id="246" name="image7.png" descr="Macintosh HD:Users:ciarafarrelly:Desktop:Screen Shot 2015-10-19 at 15.12.57.png"/>
          <p:cNvPicPr>
            <a:picLocks noChangeAspect="1"/>
          </p:cNvPicPr>
          <p:nvPr/>
        </p:nvPicPr>
        <p:blipFill>
          <a:blip r:embed="rId4">
            <a:extLst/>
          </a:blip>
          <a:srcRect l="57121" t="19013" r="5930" b="30181"/>
          <a:stretch>
            <a:fillRect/>
          </a:stretch>
        </p:blipFill>
        <p:spPr>
          <a:xfrm>
            <a:off x="2353839" y="3183463"/>
            <a:ext cx="8110900" cy="69802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title"/>
          </p:nvPr>
        </p:nvSpPr>
        <p:spPr>
          <a:xfrm>
            <a:off x="358985" y="1551092"/>
            <a:ext cx="12293604" cy="1530778"/>
          </a:xfrm>
          <a:prstGeom prst="rect">
            <a:avLst/>
          </a:prstGeom>
        </p:spPr>
        <p:txBody>
          <a:bodyPr/>
          <a:lstStyle>
            <a:lvl1pPr defTabSz="510708">
              <a:defRPr b="1" spc="-200" sz="4900"/>
            </a:lvl1pPr>
          </a:lstStyle>
          <a:p>
            <a:pPr/>
            <a:r>
              <a:t>Obesity in lower socioeconomic groups</a:t>
            </a:r>
          </a:p>
        </p:txBody>
      </p:sp>
      <p:pic>
        <p:nvPicPr>
          <p:cNvPr id="249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3878" y="3494"/>
            <a:ext cx="2564739" cy="12954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2" name="Group 252"/>
          <p:cNvGrpSpPr/>
          <p:nvPr/>
        </p:nvGrpSpPr>
        <p:grpSpPr>
          <a:xfrm>
            <a:off x="5126936" y="3492"/>
            <a:ext cx="2564742" cy="1295409"/>
            <a:chOff x="0" y="-1"/>
            <a:chExt cx="2564741" cy="1295407"/>
          </a:xfrm>
        </p:grpSpPr>
        <p:sp>
          <p:nvSpPr>
            <p:cNvPr id="250" name="Shape 250"/>
            <p:cNvSpPr/>
            <p:nvPr/>
          </p:nvSpPr>
          <p:spPr>
            <a:xfrm>
              <a:off x="12699" y="12698"/>
              <a:ext cx="2539342" cy="1270010"/>
            </a:xfrm>
            <a:prstGeom prst="rect">
              <a:avLst/>
            </a:prstGeom>
            <a:solidFill>
              <a:srgbClr val="D67D7C"/>
            </a:solidFill>
            <a:ln w="12700" cap="flat">
              <a:noFill/>
              <a:miter lim="400000"/>
            </a:ln>
            <a:effectLst/>
          </p:spPr>
          <p:txBody>
            <a:bodyPr wrap="square" lIns="27091" tIns="27091" rIns="27091" bIns="27091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pic>
          <p:nvPicPr>
            <p:cNvPr id="251" name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2564742" cy="1295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3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179" y="3494"/>
            <a:ext cx="2564734" cy="1295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4499" y="3494"/>
            <a:ext cx="2564737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/>
          <p:nvPr/>
        </p:nvSpPr>
        <p:spPr>
          <a:xfrm>
            <a:off x="302425" y="90700"/>
            <a:ext cx="1921525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Why did I choose this topic?  </a:t>
            </a:r>
          </a:p>
        </p:txBody>
      </p:sp>
      <p:sp>
        <p:nvSpPr>
          <p:cNvPr id="256" name="Shape 256"/>
          <p:cNvSpPr/>
          <p:nvPr/>
        </p:nvSpPr>
        <p:spPr>
          <a:xfrm>
            <a:off x="2990980" y="154201"/>
            <a:ext cx="1690537" cy="99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My research</a:t>
            </a:r>
          </a:p>
        </p:txBody>
      </p:sp>
      <p:sp>
        <p:nvSpPr>
          <p:cNvPr id="257" name="Shape 257"/>
          <p:cNvSpPr/>
          <p:nvPr/>
        </p:nvSpPr>
        <p:spPr>
          <a:xfrm>
            <a:off x="5048532" y="90700"/>
            <a:ext cx="2564737" cy="112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1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The link between socioeconomic status and health</a:t>
            </a:r>
          </a:p>
        </p:txBody>
      </p:sp>
      <p:pic>
        <p:nvPicPr>
          <p:cNvPr id="258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3058" y="3494"/>
            <a:ext cx="2721554" cy="1295404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/>
          <p:nvPr/>
        </p:nvSpPr>
        <p:spPr>
          <a:xfrm>
            <a:off x="7606089" y="192301"/>
            <a:ext cx="2721555" cy="917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Policies to be implemented</a:t>
            </a:r>
          </a:p>
        </p:txBody>
      </p:sp>
      <p:sp>
        <p:nvSpPr>
          <p:cNvPr id="260" name="Shape 260"/>
          <p:cNvSpPr/>
          <p:nvPr/>
        </p:nvSpPr>
        <p:spPr>
          <a:xfrm>
            <a:off x="10273058" y="408202"/>
            <a:ext cx="2721554" cy="48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Reflection</a:t>
            </a:r>
          </a:p>
        </p:txBody>
      </p:sp>
      <p:sp>
        <p:nvSpPr>
          <p:cNvPr id="261" name="Shape 261"/>
          <p:cNvSpPr/>
          <p:nvPr/>
        </p:nvSpPr>
        <p:spPr>
          <a:xfrm>
            <a:off x="302425" y="2961885"/>
            <a:ext cx="12742079" cy="6683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1" tIns="27091" rIns="27091" bIns="27091" anchor="ctr">
            <a:spAutoFit/>
          </a:bodyPr>
          <a:lstStyle/>
          <a:p>
            <a:pPr algn="l">
              <a:defRPr b="1" sz="54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524118" indent="-524118" algn="l">
              <a:buSzPct val="45000"/>
              <a:buBlip>
                <a:blip r:embed="rId4"/>
              </a:buBlip>
              <a:defRPr b="1" sz="5400">
                <a:latin typeface="Palatino"/>
                <a:ea typeface="Palatino"/>
                <a:cs typeface="Palatino"/>
                <a:sym typeface="Palatino"/>
              </a:defRPr>
            </a:pPr>
            <a:r>
              <a:t>Psychological reasons</a:t>
            </a:r>
          </a:p>
          <a:p>
            <a:pPr algn="l">
              <a:defRPr sz="54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524118" indent="-524118" algn="l">
              <a:buSzPct val="45000"/>
              <a:buBlip>
                <a:blip r:embed="rId4"/>
              </a:buBlip>
              <a:defRPr b="1" sz="5400">
                <a:latin typeface="Palatino"/>
                <a:ea typeface="Palatino"/>
                <a:cs typeface="Palatino"/>
                <a:sym typeface="Palatino"/>
              </a:defRPr>
            </a:pPr>
            <a:r>
              <a:t>Financial reasons</a:t>
            </a:r>
            <a:endParaRPr sz="3700"/>
          </a:p>
          <a:p>
            <a:pPr algn="l">
              <a:defRPr sz="54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524118" indent="-524118" algn="l">
              <a:buSzPct val="45000"/>
              <a:buBlip>
                <a:blip r:embed="rId4"/>
              </a:buBlip>
              <a:defRPr b="1" sz="5400">
                <a:latin typeface="Palatino"/>
                <a:ea typeface="Palatino"/>
                <a:cs typeface="Palatino"/>
                <a:sym typeface="Palatino"/>
              </a:defRPr>
            </a:pPr>
            <a:r>
              <a:t>Lack of education</a:t>
            </a:r>
          </a:p>
          <a:p>
            <a:pPr>
              <a:defRPr sz="3700"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pic>
        <p:nvPicPr>
          <p:cNvPr id="262" name="image4.jpeg" descr="Psychological-Reasons-That-Women-Undergo-Hair-Loss-Surgery-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47548" y="5266571"/>
            <a:ext cx="5181673" cy="34820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324863"/>
      </a:dk1>
      <a:lt1>
        <a:srgbClr val="634D31"/>
      </a:lt1>
      <a:dk2>
        <a:srgbClr val="A7A7A7"/>
      </a:dk2>
      <a:lt2>
        <a:srgbClr val="535353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34D3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7091" tIns="27091" rIns="27091" bIns="27091" numCol="1" spcCol="38100" rtlCol="0" anchor="ctr" upright="0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7091" tIns="27091" rIns="27091" bIns="27091" numCol="1" spcCol="38100" rtlCol="0" anchor="ctr" upright="0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34D3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7091" tIns="27091" rIns="27091" bIns="27091" numCol="1" spcCol="38100" rtlCol="0" anchor="ctr" upright="0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7091" tIns="27091" rIns="27091" bIns="27091" numCol="1" spcCol="38100" rtlCol="0" anchor="ctr" upright="0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