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  <p:sldMasterId id="2147483864" r:id="rId2"/>
  </p:sldMasterIdLst>
  <p:notesMasterIdLst>
    <p:notesMasterId r:id="rId16"/>
  </p:notesMasterIdLst>
  <p:sldIdLst>
    <p:sldId id="257" r:id="rId3"/>
    <p:sldId id="259" r:id="rId4"/>
    <p:sldId id="260" r:id="rId5"/>
    <p:sldId id="262" r:id="rId6"/>
    <p:sldId id="263" r:id="rId7"/>
    <p:sldId id="270" r:id="rId8"/>
    <p:sldId id="264" r:id="rId9"/>
    <p:sldId id="265" r:id="rId10"/>
    <p:sldId id="261" r:id="rId11"/>
    <p:sldId id="266" r:id="rId12"/>
    <p:sldId id="269" r:id="rId13"/>
    <p:sldId id="271" r:id="rId14"/>
    <p:sldId id="25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ED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0E58D-272C-4842-A3D1-5CCB3CE2D16D}" type="datetimeFigureOut">
              <a:rPr lang="en-GB" smtClean="0"/>
              <a:t>30/01/2017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D9BDE-649D-4915-A80C-8AB127690F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940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7.10 (</a:t>
            </a:r>
            <a:r>
              <a:rPr lang="en-GB" dirty="0" err="1" smtClean="0"/>
              <a:t>mins</a:t>
            </a:r>
            <a:r>
              <a:rPr lang="en-GB" smtClean="0"/>
              <a:t>) -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D9BDE-649D-4915-A80C-8AB127690F67}" type="slidenum">
              <a:rPr lang="en-GB" smtClean="0">
                <a:solidFill>
                  <a:prstClr val="black"/>
                </a:solidFill>
              </a:rPr>
              <a:pPr/>
              <a:t>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321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https://www.my5.tv/football-hooligan-proud/season-1/football-hooligan-proud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D9BDE-649D-4915-A80C-8AB127690F6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894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/>
              <a:t>30/01/2017</a:t>
            </a:fld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ABC70C-B345-4C73-8BDE-8F3DFC046372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/>
              <a:t>30/01/2017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BC70C-B345-4C73-8BDE-8F3DFC04637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/>
              <a:t>30/01/2017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BC70C-B345-4C73-8BDE-8F3DFC04637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7C4BD9-2B3C-43EB-896C-37BFDE5362C1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30/01/2017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1926B-E959-4E32-B54A-7A6E9073B175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387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F196B-F275-45E8-8EB9-1A1DA2B410D4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30/01/2017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B82D1-DEB3-4B79-A600-AC8313D81C61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967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B5C48-EFDF-410E-B728-28EF55C8A88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30/01/2017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51AAD-ECB8-4A1C-BA39-934E7A2A460D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2478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17DCE-A34E-443D-AB74-043731B2EEA4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30/01/2017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EA2EE-7733-4876-AC7C-2B7C88730884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929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D70EA-4473-429F-84DA-911289587167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30/01/2017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B5C1C-CCB9-4BB8-8B1E-D81F35BF0C50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770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24FA5-AC7C-40CB-9301-A108A459993D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30/01/2017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DB6CC-9C45-42EF-8CBC-425ED87C7999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9208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36D81-25A8-4643-BF65-622CECCAC478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30/01/2017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42975-8592-4595-A370-6EAB13999108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469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C7ACC-8E2B-4227-B8D4-A6DEB4571041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30/01/2017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FB099-88CF-4844-BFBE-229EEAC7B6D4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548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/>
              <a:t>30/01/2017</a:t>
            </a:fld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ABC70C-B345-4C73-8BDE-8F3DFC046372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5CEBD-3136-4A34-982F-C49DF60D08AB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30/01/2017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6274E-9A6E-4306-B37F-D69A5D48B8FD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3018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D4085-385C-465E-A072-6C1BE095860C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30/01/2017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96534-77E5-4701-B291-06F80A2D22E7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8228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C26A1-3ECC-4665-8FC2-834E596C502A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30/01/2017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FC2C7E-F1B1-41DF-844A-9A17CB68407F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403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/>
              <a:t>30/01/2017</a:t>
            </a:fld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ABC70C-B345-4C73-8BDE-8F3DFC046372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/>
              <a:t>30/01/2017</a:t>
            </a:fld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ABC70C-B345-4C73-8BDE-8F3DFC046372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/>
              <a:t>30/01/2017</a:t>
            </a:fld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ABC70C-B345-4C73-8BDE-8F3DFC046372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/>
              <a:t>30/01/2017</a:t>
            </a:fld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ABC70C-B345-4C73-8BDE-8F3DFC046372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/>
              <a:t>30/01/2017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ABC70C-B345-4C73-8BDE-8F3DFC046372}" type="slidenum">
              <a:rPr lang="en-GB" smtClean="0"/>
              <a:t>‹#›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/>
              <a:t>30/01/2017</a:t>
            </a:fld>
            <a:endParaRPr lang="en-GB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ABC70C-B345-4C73-8BDE-8F3DFC046372}" type="slidenum">
              <a:rPr lang="en-GB" smtClean="0"/>
              <a:t>‹#›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92F7A-1131-4FB2-BFD6-E7D715161272}" type="datetimeFigureOut">
              <a:rPr lang="en-GB" smtClean="0"/>
              <a:t>30/01/2017</a:t>
            </a:fld>
            <a:endParaRPr lang="en-GB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FABC70C-B345-4C73-8BDE-8F3DFC046372}" type="slidenum">
              <a:rPr lang="en-GB" smtClean="0"/>
              <a:t>‹#›</a:t>
            </a:fld>
            <a:endParaRPr lang="en-GB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ED41">
            <a:alpha val="9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2092F7A-1131-4FB2-BFD6-E7D715161272}" type="datetimeFigureOut">
              <a:rPr lang="en-GB" smtClean="0"/>
              <a:t>30/01/2017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EFABC70C-B345-4C73-8BDE-8F3DFC046372}" type="slidenum">
              <a:rPr lang="en-GB" smtClean="0"/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ED41">
            <a:alpha val="9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BD7E711-5DE8-4339-B673-8E99900352DD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30/01/2017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B25DEA9-E686-4CB4-85E4-0C6DBB17250D}" type="slidenum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742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y5.tv/football-hooligan-proud/season-1/football-hooligan-proud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988840"/>
            <a:ext cx="6096000" cy="3657599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8" y="0"/>
            <a:ext cx="9150718" cy="847328"/>
          </a:xfrm>
        </p:spPr>
        <p:txBody>
          <a:bodyPr/>
          <a:lstStyle/>
          <a:p>
            <a:r>
              <a:rPr lang="en-GB" sz="2300" b="1" dirty="0" smtClean="0">
                <a:solidFill>
                  <a:schemeClr val="bg1"/>
                </a:solidFill>
                <a:effectLst/>
              </a:rPr>
              <a:t>How could each picture increase the likelihood of aggression?</a:t>
            </a:r>
            <a:br>
              <a:rPr lang="en-GB" sz="2300" b="1" dirty="0" smtClean="0">
                <a:solidFill>
                  <a:schemeClr val="bg1"/>
                </a:solidFill>
                <a:effectLst/>
              </a:rPr>
            </a:br>
            <a:r>
              <a:rPr lang="en-GB" sz="2300" b="1" dirty="0" smtClean="0">
                <a:solidFill>
                  <a:schemeClr val="bg1"/>
                </a:solidFill>
                <a:effectLst/>
              </a:rPr>
              <a:t>How are the images linked?</a:t>
            </a:r>
            <a:endParaRPr lang="en-GB" sz="2300" b="1" dirty="0">
              <a:solidFill>
                <a:schemeClr val="bg1"/>
              </a:solidFill>
              <a:effectLst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496" y="832042"/>
            <a:ext cx="3980504" cy="1736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2042"/>
            <a:ext cx="3965847" cy="2320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" y="3861048"/>
            <a:ext cx="3557170" cy="29947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725" y="4365104"/>
            <a:ext cx="3851920" cy="2336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204864"/>
            <a:ext cx="4191875" cy="2515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952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" y="47569"/>
            <a:ext cx="5508105" cy="1509223"/>
          </a:xfrm>
        </p:spPr>
        <p:txBody>
          <a:bodyPr>
            <a:normAutofit fontScale="92500"/>
          </a:bodyPr>
          <a:lstStyle/>
          <a:p>
            <a:pPr marL="18288" indent="0">
              <a:buNone/>
            </a:pPr>
            <a:r>
              <a:rPr lang="en-GB" sz="2400" dirty="0" smtClean="0"/>
              <a:t>Key research evidence for the social psychological deindividuation explanation comes from a famous experiment conducted by Zimbardo (1969).</a:t>
            </a:r>
            <a:endParaRPr lang="en-GB" sz="2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76363"/>
            <a:ext cx="3203848" cy="2144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/>
          <p:cNvSpPr/>
          <p:nvPr/>
        </p:nvSpPr>
        <p:spPr>
          <a:xfrm>
            <a:off x="4932396" y="2420888"/>
            <a:ext cx="4032092" cy="12239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i="1" dirty="0"/>
              <a:t>Unethical </a:t>
            </a:r>
            <a:r>
              <a:rPr lang="en-GB" dirty="0"/>
              <a:t>– informed consent/protection from </a:t>
            </a:r>
            <a:r>
              <a:rPr lang="en-GB" dirty="0" smtClean="0"/>
              <a:t>harm.</a:t>
            </a:r>
            <a:endParaRPr lang="en-GB" dirty="0"/>
          </a:p>
        </p:txBody>
      </p:sp>
      <p:sp>
        <p:nvSpPr>
          <p:cNvPr id="10" name="Oval 9"/>
          <p:cNvSpPr/>
          <p:nvPr/>
        </p:nvSpPr>
        <p:spPr>
          <a:xfrm>
            <a:off x="4755557" y="3820139"/>
            <a:ext cx="4385770" cy="9636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i="1" dirty="0" smtClean="0"/>
              <a:t>Gender bias- </a:t>
            </a:r>
            <a:r>
              <a:rPr lang="en-GB" dirty="0" smtClean="0"/>
              <a:t>Sample was </a:t>
            </a:r>
            <a:r>
              <a:rPr lang="en-GB" dirty="0"/>
              <a:t>just women – may be different for men.</a:t>
            </a:r>
          </a:p>
        </p:txBody>
      </p:sp>
      <p:pic>
        <p:nvPicPr>
          <p:cNvPr id="11" name="Picture 10" descr="C:\Users\Rob\AppData\Local\Microsoft\Windows\Temporary Internet Files\Content.IE5\HY0PUDA5\MC900432537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325" y="4057519"/>
            <a:ext cx="574986" cy="48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C:\Users\Rob\AppData\Local\Microsoft\Windows\Temporary Internet Files\Content.IE5\HY0PUDA5\MC900432537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563" y="2788443"/>
            <a:ext cx="574986" cy="48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12"/>
          <p:cNvSpPr/>
          <p:nvPr/>
        </p:nvSpPr>
        <p:spPr>
          <a:xfrm>
            <a:off x="4644725" y="4769644"/>
            <a:ext cx="4385770" cy="9636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i="1" dirty="0" smtClean="0"/>
              <a:t>Small sample size.</a:t>
            </a:r>
            <a:endParaRPr lang="en-GB" dirty="0"/>
          </a:p>
        </p:txBody>
      </p:sp>
      <p:pic>
        <p:nvPicPr>
          <p:cNvPr id="14" name="Picture 13" descr="C:\Users\Rob\AppData\Local\Microsoft\Windows\Temporary Internet Files\Content.IE5\HY0PUDA5\MC900432537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593" y="4998088"/>
            <a:ext cx="574986" cy="48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val 14"/>
          <p:cNvSpPr/>
          <p:nvPr/>
        </p:nvSpPr>
        <p:spPr>
          <a:xfrm>
            <a:off x="4355977" y="0"/>
            <a:ext cx="4665008" cy="2420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i="1" dirty="0" smtClean="0"/>
              <a:t>Local group norms effect </a:t>
            </a:r>
            <a:r>
              <a:rPr lang="en-GB" dirty="0"/>
              <a:t>– Johnson and Downing (1979) suggested that </a:t>
            </a:r>
            <a:r>
              <a:rPr lang="en-GB" dirty="0" smtClean="0"/>
              <a:t>not deindividuation that explains results, but local group norms. </a:t>
            </a:r>
            <a:r>
              <a:rPr lang="en-GB" smtClean="0"/>
              <a:t>Replicated</a:t>
            </a:r>
            <a:endParaRPr lang="en-GB" dirty="0"/>
          </a:p>
        </p:txBody>
      </p:sp>
      <p:pic>
        <p:nvPicPr>
          <p:cNvPr id="16" name="Picture 15" descr="C:\Users\Rob\AppData\Local\Microsoft\Windows\Temporary Internet Files\Content.IE5\HY0PUDA5\MC900432537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504" y="966018"/>
            <a:ext cx="574986" cy="48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718" y="5733256"/>
            <a:ext cx="9144000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DESCRIBE how deindividuation happens and what the consequences can be.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evidence into deindividuation.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 EVALUATE the theory of deindividuation.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2170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 Box 1"/>
          <p:cNvSpPr txBox="1"/>
          <p:nvPr/>
        </p:nvSpPr>
        <p:spPr>
          <a:xfrm>
            <a:off x="107503" y="116633"/>
            <a:ext cx="6450611" cy="5616623"/>
          </a:xfrm>
          <a:prstGeom prst="rect">
            <a:avLst/>
          </a:prstGeom>
          <a:solidFill>
            <a:sysClr val="window" lastClr="FFFFFF"/>
          </a:solidFill>
          <a:ln w="6350">
            <a:solidFill>
              <a:prstClr val="black"/>
            </a:solidFill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1" u="sng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Watson </a:t>
            </a:r>
            <a:r>
              <a:rPr kumimoji="0" lang="en-GB" sz="1900" b="1" i="1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– Deindividuation and Inter- group aggression</a:t>
            </a:r>
            <a:endParaRPr kumimoji="0" lang="en-GB" sz="1900" b="0" i="1" u="sng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Times New Roman"/>
              <a:cs typeface="Times New Roman"/>
            </a:endParaRPr>
          </a:p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Aim</a:t>
            </a:r>
            <a:r>
              <a:rPr kumimoji="0" lang="en-GB" sz="19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- To </a:t>
            </a:r>
            <a:r>
              <a:rPr kumimoji="0" lang="en-GB" sz="1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investigate </a:t>
            </a:r>
            <a:r>
              <a:rPr kumimoji="0" lang="en-GB" sz="1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whether warriors in tribal groups would be more aggressive in battles if they ‘</a:t>
            </a:r>
            <a:r>
              <a:rPr kumimoji="0" lang="en-GB" sz="19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deindividuated</a:t>
            </a:r>
            <a:r>
              <a:rPr kumimoji="0" lang="en-GB" sz="1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’ themselves using ‘war paint’ or masks</a:t>
            </a:r>
            <a:r>
              <a:rPr kumimoji="0" lang="en-GB" sz="1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 before going into battle</a:t>
            </a:r>
            <a:r>
              <a:rPr kumimoji="0" lang="en-GB" sz="19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.</a:t>
            </a:r>
            <a:endParaRPr kumimoji="0" lang="en-GB" sz="1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Times New Roman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kumimoji="0" lang="en-GB" sz="1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Procedure- </a:t>
            </a:r>
            <a:r>
              <a:rPr kumimoji="0" lang="en-GB" sz="1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Watson </a:t>
            </a:r>
            <a:r>
              <a:rPr kumimoji="0" lang="en-GB" sz="1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gathered data from the HRAF Database</a:t>
            </a:r>
            <a:r>
              <a:rPr kumimoji="0" lang="en-GB" sz="1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 </a:t>
            </a:r>
            <a:r>
              <a:rPr kumimoji="0" lang="en-GB" sz="19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(</a:t>
            </a:r>
            <a:r>
              <a:rPr lang="en-GB" sz="1900" kern="0" dirty="0" smtClean="0">
                <a:solidFill>
                  <a:sysClr val="windowText" lastClr="000000"/>
                </a:solidFill>
                <a:latin typeface="Calibri"/>
                <a:ea typeface="Times New Roman"/>
                <a:cs typeface="Times New Roman"/>
              </a:rPr>
              <a:t>‘</a:t>
            </a:r>
            <a:r>
              <a:rPr lang="en-GB" sz="1900" kern="0" dirty="0">
                <a:solidFill>
                  <a:sysClr val="windowText" lastClr="000000"/>
                </a:solidFill>
                <a:latin typeface="Calibri"/>
                <a:ea typeface="Times New Roman"/>
                <a:cs typeface="Times New Roman"/>
              </a:rPr>
              <a:t>Human Relations Area Files</a:t>
            </a:r>
            <a:r>
              <a:rPr lang="en-GB" sz="1900" kern="0" dirty="0" smtClean="0">
                <a:solidFill>
                  <a:sysClr val="windowText" lastClr="000000"/>
                </a:solidFill>
                <a:latin typeface="Calibri"/>
                <a:ea typeface="Times New Roman"/>
                <a:cs typeface="Times New Roman"/>
              </a:rPr>
              <a:t>’), relating </a:t>
            </a:r>
            <a:r>
              <a:rPr kumimoji="0" lang="en-GB" sz="1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to 23 societies, together with evidence of whether they changed their appearance significantly before going to </a:t>
            </a:r>
            <a:r>
              <a:rPr kumimoji="0" lang="en-GB" sz="19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war, </a:t>
            </a:r>
            <a:r>
              <a:rPr kumimoji="0" lang="en-GB" sz="1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and how they treated their victims.</a:t>
            </a:r>
          </a:p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Findings- </a:t>
            </a:r>
            <a:r>
              <a:rPr kumimoji="0" lang="en-GB" sz="1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12 out of 13 tribal groups </a:t>
            </a:r>
            <a:r>
              <a:rPr kumimoji="0" lang="en-GB" sz="1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changed their appearance </a:t>
            </a:r>
            <a:r>
              <a:rPr kumimoji="0" lang="en-GB" sz="1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prior to battle and </a:t>
            </a:r>
            <a:r>
              <a:rPr kumimoji="0" lang="en-GB" sz="19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this</a:t>
            </a:r>
            <a:r>
              <a:rPr kumimoji="0" lang="en-GB" sz="19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 </a:t>
            </a:r>
            <a:r>
              <a:rPr kumimoji="0" lang="en-GB" sz="19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correlated with</a:t>
            </a:r>
            <a:r>
              <a:rPr kumimoji="0" lang="en-GB" sz="19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 </a:t>
            </a:r>
            <a:r>
              <a:rPr kumimoji="0" lang="en-GB" sz="1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high instances of torturing, mutilating and killing their </a:t>
            </a:r>
            <a:r>
              <a:rPr lang="en-GB" sz="1900" b="1" kern="0" dirty="0" smtClean="0">
                <a:solidFill>
                  <a:sysClr val="windowText" lastClr="000000"/>
                </a:solidFill>
                <a:latin typeface="Calibri"/>
                <a:ea typeface="Times New Roman"/>
                <a:cs typeface="Times New Roman"/>
              </a:rPr>
              <a:t>opponents</a:t>
            </a:r>
            <a:r>
              <a:rPr kumimoji="0" lang="en-GB" sz="19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. </a:t>
            </a:r>
            <a:r>
              <a:rPr kumimoji="0" lang="en-GB" sz="19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10 </a:t>
            </a:r>
            <a:r>
              <a:rPr kumimoji="0" lang="en-GB" sz="1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societies were less brutal towards their victims and 7 out of these 10 </a:t>
            </a:r>
            <a:r>
              <a:rPr kumimoji="0" lang="en-GB" sz="19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did not change their appearance </a:t>
            </a:r>
            <a:r>
              <a:rPr kumimoji="0" lang="en-GB" sz="19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prior to </a:t>
            </a:r>
            <a:r>
              <a:rPr kumimoji="0" lang="en-GB" sz="19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battle.</a:t>
            </a:r>
            <a:endParaRPr kumimoji="0" lang="en-GB" sz="1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Times New Roman"/>
              <a:cs typeface="Times New Roman"/>
            </a:endParaRPr>
          </a:p>
          <a:p>
            <a:pPr marL="0" marR="0" lvl="0" indent="0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Times New Roman"/>
                <a:cs typeface="Times New Roman"/>
              </a:rPr>
              <a:t> </a:t>
            </a:r>
            <a:endParaRPr kumimoji="0" lang="en-GB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2369">
            <a:off x="6641674" y="3090642"/>
            <a:ext cx="2579772" cy="19305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1880">
            <a:off x="6649547" y="98398"/>
            <a:ext cx="2411591" cy="2647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942155" y="1267589"/>
            <a:ext cx="4781306" cy="34163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Weak or strong </a:t>
            </a:r>
          </a:p>
          <a:p>
            <a:pPr algn="ctr"/>
            <a:r>
              <a:rPr lang="en-GB" sz="5400" b="1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support for theory?</a:t>
            </a:r>
          </a:p>
          <a:p>
            <a:pPr algn="ctr"/>
            <a:r>
              <a:rPr lang="en-GB" sz="5400" b="1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Why?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18" y="5733256"/>
            <a:ext cx="9144000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DESCRIBE how deindividuation happens and what the consequences can be.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evidence into deindividuation.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 EVALUATE the theory of deindividuation.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7735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103040"/>
            <a:ext cx="4680520" cy="4486200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Examples of deindividuation </a:t>
            </a:r>
            <a:r>
              <a:rPr lang="en-GB" b="1" dirty="0" smtClean="0"/>
              <a:t>having no effect, or sometimes even positive effect</a:t>
            </a:r>
            <a:r>
              <a:rPr lang="en-GB" dirty="0" smtClean="0"/>
              <a:t>, on aggression levels. E.g. Religious crowds often express good will to each other. - Could be being in a group means you </a:t>
            </a:r>
            <a:r>
              <a:rPr lang="en-GB" b="1" i="1" dirty="0" smtClean="0"/>
              <a:t>conform to the norms of that group </a:t>
            </a:r>
            <a:r>
              <a:rPr lang="en-GB" dirty="0" smtClean="0"/>
              <a:t>(if pro-social, you will be pro-social, if anti-social, you will be anti-social)</a:t>
            </a:r>
          </a:p>
          <a:p>
            <a:r>
              <a:rPr lang="en-GB" dirty="0" smtClean="0"/>
              <a:t>Practical applications: ensure areas are well lit and have CCTV, so people feel ‘identified’.</a:t>
            </a:r>
          </a:p>
          <a:p>
            <a:r>
              <a:rPr lang="en-GB" dirty="0" smtClean="0"/>
              <a:t>Deindividuation cannot explain all contexts of aggression e.g. family violence.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914400"/>
          </a:xfrm>
        </p:spPr>
        <p:txBody>
          <a:bodyPr/>
          <a:lstStyle/>
          <a:p>
            <a:r>
              <a:rPr lang="en-GB" dirty="0" smtClean="0"/>
              <a:t>Problems with theory…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32" y="1340768"/>
            <a:ext cx="4119977" cy="2743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6718" y="5733256"/>
            <a:ext cx="9144000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DESCRIBE how deindividuation happens and what the consequences can be.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evidence into deindividuation.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 EVALUATE the theory of deindividuation.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51252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512" y="1196752"/>
            <a:ext cx="8352928" cy="4032448"/>
          </a:xfrm>
        </p:spPr>
        <p:txBody>
          <a:bodyPr>
            <a:noAutofit/>
          </a:bodyPr>
          <a:lstStyle/>
          <a:p>
            <a:pPr marL="475488" indent="-457200">
              <a:buAutoNum type="arabicPeriod"/>
            </a:pPr>
            <a:r>
              <a:rPr lang="en-GB" sz="2400" dirty="0" smtClean="0">
                <a:solidFill>
                  <a:schemeClr val="bg1"/>
                </a:solidFill>
                <a:effectLst/>
                <a:hlinkClick r:id="rId3"/>
              </a:rPr>
              <a:t>Watch</a:t>
            </a:r>
            <a:r>
              <a:rPr lang="en-GB" sz="2400" dirty="0" smtClean="0">
                <a:solidFill>
                  <a:schemeClr val="bg1"/>
                </a:solidFill>
                <a:effectLst/>
              </a:rPr>
              <a:t> part of the documentary about aggression in football hooligans.</a:t>
            </a:r>
          </a:p>
          <a:p>
            <a:pPr marL="475488" indent="-457200">
              <a:buAutoNum type="arabicPeriod"/>
            </a:pPr>
            <a:r>
              <a:rPr lang="en-GB" sz="2400" dirty="0" smtClean="0">
                <a:solidFill>
                  <a:schemeClr val="bg1"/>
                </a:solidFill>
                <a:effectLst/>
              </a:rPr>
              <a:t> Use </a:t>
            </a:r>
            <a:r>
              <a:rPr lang="en-GB" sz="2400" dirty="0" smtClean="0">
                <a:solidFill>
                  <a:schemeClr val="bg1"/>
                </a:solidFill>
                <a:effectLst/>
              </a:rPr>
              <a:t>the web sites you have been given, and your own research, to write a journalistic article strongly arguing for one side or another on the following proposal:</a:t>
            </a:r>
          </a:p>
          <a:p>
            <a:pPr marL="18288" indent="0">
              <a:buNone/>
            </a:pPr>
            <a:r>
              <a:rPr lang="en-GB" sz="2400" i="1" dirty="0" smtClean="0">
                <a:solidFill>
                  <a:schemeClr val="bg1"/>
                </a:solidFill>
                <a:effectLst/>
              </a:rPr>
              <a:t>‘</a:t>
            </a:r>
            <a:r>
              <a:rPr lang="en-GB" sz="2400" i="1" dirty="0" smtClean="0">
                <a:solidFill>
                  <a:schemeClr val="bg1"/>
                </a:solidFill>
                <a:effectLst/>
              </a:rPr>
              <a:t>Football supporters should be banned from wearing team shirts and team colours (including face painting) to football games, or meeting places of more than 15 people. E.g. pubs.’</a:t>
            </a:r>
          </a:p>
          <a:p>
            <a:pPr marL="18288" indent="0">
              <a:buNone/>
            </a:pPr>
            <a:endParaRPr lang="en-GB" sz="2400" dirty="0">
              <a:solidFill>
                <a:schemeClr val="bg1"/>
              </a:solidFill>
              <a:effectLst/>
            </a:endParaRPr>
          </a:p>
          <a:p>
            <a:pPr marL="18288" indent="0">
              <a:buNone/>
            </a:pPr>
            <a:r>
              <a:rPr lang="en-GB" sz="2400" dirty="0" smtClean="0">
                <a:solidFill>
                  <a:schemeClr val="bg1"/>
                </a:solidFill>
                <a:effectLst/>
              </a:rPr>
              <a:t>Your article MUST include the information on the sheet as a bare minimum.</a:t>
            </a:r>
            <a:endParaRPr lang="en-GB" sz="2400" dirty="0">
              <a:solidFill>
                <a:schemeClr val="bg1"/>
              </a:solidFill>
              <a:effectLst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9512" y="-171400"/>
            <a:ext cx="7543800" cy="914400"/>
          </a:xfrm>
        </p:spPr>
        <p:txBody>
          <a:bodyPr/>
          <a:lstStyle/>
          <a:p>
            <a:r>
              <a:rPr lang="en-GB" dirty="0" smtClean="0"/>
              <a:t>Activity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6718" y="5733256"/>
            <a:ext cx="9144000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DESCRIBE how deindividuation happens and what the consequences can be.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evidence into deindividuation.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 EVALUATE the theory of deindividuation.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0676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7192" y="980728"/>
            <a:ext cx="8916946" cy="914400"/>
          </a:xfrm>
        </p:spPr>
        <p:txBody>
          <a:bodyPr/>
          <a:lstStyle/>
          <a:p>
            <a:r>
              <a:rPr lang="en-GB" sz="3200" dirty="0" smtClean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Title: </a:t>
            </a:r>
            <a:r>
              <a:rPr lang="en-GB" sz="3200" dirty="0" smtClean="0"/>
              <a:t>Social </a:t>
            </a:r>
            <a:r>
              <a:rPr lang="en-GB" sz="3200" dirty="0"/>
              <a:t>psychological theories of </a:t>
            </a:r>
            <a:r>
              <a:rPr lang="en-GB" sz="3200" dirty="0" smtClean="0"/>
              <a:t>aggression: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>
                <a:solidFill>
                  <a:schemeClr val="accent4">
                    <a:lumMod val="50000"/>
                  </a:schemeClr>
                </a:solidFill>
              </a:rPr>
              <a:t>Deindividuation</a:t>
            </a:r>
            <a:endParaRPr lang="en-GB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18" y="5733256"/>
            <a:ext cx="9144000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DESCRIBE how deindividuation happens and what the consequences can be.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evidence into deindividuation.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 EVALUATE the theory of deindividuation.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sp>
        <p:nvSpPr>
          <p:cNvPr id="5" name="Rectangle 4"/>
          <p:cNvSpPr/>
          <p:nvPr/>
        </p:nvSpPr>
        <p:spPr>
          <a:xfrm rot="347860">
            <a:off x="590635" y="2731251"/>
            <a:ext cx="8254208" cy="285504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400" b="1" dirty="0" smtClean="0">
                <a:solidFill>
                  <a:schemeClr val="bg1"/>
                </a:solidFill>
              </a:rPr>
              <a:t>Not</a:t>
            </a:r>
            <a:r>
              <a:rPr lang="en-GB" sz="2400" dirty="0" smtClean="0">
                <a:solidFill>
                  <a:schemeClr val="bg1"/>
                </a:solidFill>
              </a:rPr>
              <a:t> all aggressive behaviour is between individuals.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</a:rPr>
              <a:t>When in a </a:t>
            </a:r>
            <a:r>
              <a:rPr lang="en-GB" sz="2400" i="1" dirty="0" smtClean="0">
                <a:solidFill>
                  <a:schemeClr val="bg1"/>
                </a:solidFill>
              </a:rPr>
              <a:t>large, anonymous group </a:t>
            </a:r>
            <a:r>
              <a:rPr lang="en-GB" sz="2400" dirty="0" smtClean="0">
                <a:solidFill>
                  <a:schemeClr val="bg1"/>
                </a:solidFill>
              </a:rPr>
              <a:t>people often behave in a </a:t>
            </a:r>
            <a:r>
              <a:rPr lang="en-GB" sz="2400" i="1" dirty="0" smtClean="0">
                <a:solidFill>
                  <a:schemeClr val="bg1"/>
                </a:solidFill>
              </a:rPr>
              <a:t>more aggressive </a:t>
            </a:r>
            <a:r>
              <a:rPr lang="en-GB" sz="2400" dirty="0" smtClean="0">
                <a:solidFill>
                  <a:schemeClr val="bg1"/>
                </a:solidFill>
              </a:rPr>
              <a:t>way than they would normally.</a:t>
            </a:r>
          </a:p>
          <a:p>
            <a:pPr algn="ctr"/>
            <a:endParaRPr lang="en-GB" sz="2400" dirty="0">
              <a:solidFill>
                <a:schemeClr val="bg1"/>
              </a:solidFill>
            </a:endParaRPr>
          </a:p>
          <a:p>
            <a:pPr algn="ctr"/>
            <a:r>
              <a:rPr lang="en-GB" sz="2400" b="1" u="sng" dirty="0" smtClean="0">
                <a:solidFill>
                  <a:schemeClr val="bg1"/>
                </a:solidFill>
              </a:rPr>
              <a:t>Zimbardo (1969) </a:t>
            </a:r>
            <a:r>
              <a:rPr lang="en-GB" sz="2400" b="1" dirty="0" smtClean="0">
                <a:solidFill>
                  <a:schemeClr val="bg1"/>
                </a:solidFill>
              </a:rPr>
              <a:t>came up with the theory of ‘deindividuation’ to explain this….</a:t>
            </a:r>
            <a:endParaRPr lang="en-GB" sz="2400" b="1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836712"/>
            <a:ext cx="2592288" cy="1881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342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6718" y="5733256"/>
            <a:ext cx="9144000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DESCRIBE how deindividuation happens and what the consequences can be.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evidence into deindividuation.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 EVALUATE the theory of deindividuation.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4190434" y="2801991"/>
            <a:ext cx="1074979" cy="149623"/>
          </a:xfrm>
          <a:prstGeom prst="straightConnector1">
            <a:avLst/>
          </a:prstGeom>
          <a:ln w="635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4190434" y="4365495"/>
            <a:ext cx="1010882" cy="539255"/>
          </a:xfrm>
          <a:prstGeom prst="straightConnector1">
            <a:avLst/>
          </a:prstGeom>
          <a:ln w="635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7979942" y="4431984"/>
            <a:ext cx="816964" cy="539255"/>
          </a:xfrm>
          <a:prstGeom prst="straightConnector1">
            <a:avLst/>
          </a:prstGeom>
          <a:ln w="635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4860032" y="3747360"/>
            <a:ext cx="3793182" cy="9250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Deindividuation</a:t>
            </a:r>
            <a:endParaRPr lang="en-GB" sz="2400" dirty="0"/>
          </a:p>
        </p:txBody>
      </p:sp>
      <p:cxnSp>
        <p:nvCxnSpPr>
          <p:cNvPr id="35" name="Curved Connector 34"/>
          <p:cNvCxnSpPr/>
          <p:nvPr/>
        </p:nvCxnSpPr>
        <p:spPr>
          <a:xfrm rot="16200000" flipH="1">
            <a:off x="7354217" y="3221151"/>
            <a:ext cx="1215234" cy="226939"/>
          </a:xfrm>
          <a:prstGeom prst="curvedConnector3">
            <a:avLst>
              <a:gd name="adj1" fmla="val -16124"/>
            </a:avLst>
          </a:prstGeom>
          <a:ln w="635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9" name="Curved Connector 2048"/>
          <p:cNvCxnSpPr/>
          <p:nvPr/>
        </p:nvCxnSpPr>
        <p:spPr>
          <a:xfrm rot="5400000">
            <a:off x="7377576" y="2597033"/>
            <a:ext cx="2551275" cy="408806"/>
          </a:xfrm>
          <a:prstGeom prst="curvedConnector3">
            <a:avLst>
              <a:gd name="adj1" fmla="val 50000"/>
            </a:avLst>
          </a:prstGeom>
          <a:ln w="635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369206" y="976504"/>
            <a:ext cx="896207" cy="470578"/>
          </a:xfrm>
          <a:prstGeom prst="straightConnector1">
            <a:avLst/>
          </a:prstGeom>
          <a:ln w="635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79512" y="1706635"/>
            <a:ext cx="1872208" cy="766014"/>
          </a:xfrm>
          <a:prstGeom prst="rect">
            <a:avLst/>
          </a:prstGeom>
          <a:solidFill>
            <a:srgbClr val="FFC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solidFill>
                  <a:schemeClr val="bg1"/>
                </a:solidFill>
              </a:rPr>
              <a:t>Presence of a large group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5776" y="2803895"/>
            <a:ext cx="1872208" cy="76601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i="1" dirty="0" smtClean="0">
                <a:solidFill>
                  <a:schemeClr val="bg1"/>
                </a:solidFill>
              </a:rPr>
              <a:t>Anonymity</a:t>
            </a:r>
            <a:endParaRPr lang="en-GB" sz="2000" i="1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99792" y="235672"/>
            <a:ext cx="1872208" cy="76601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solidFill>
                  <a:schemeClr val="bg1"/>
                </a:solidFill>
              </a:rPr>
              <a:t>Increased social arousal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65412" y="1009861"/>
            <a:ext cx="3807088" cy="98545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solidFill>
                  <a:schemeClr val="bg1"/>
                </a:solidFill>
              </a:rPr>
              <a:t>Decreased </a:t>
            </a:r>
            <a:r>
              <a:rPr lang="en-GB" sz="2000" i="1" dirty="0" smtClean="0">
                <a:solidFill>
                  <a:schemeClr val="bg1"/>
                </a:solidFill>
              </a:rPr>
              <a:t>self-awareness</a:t>
            </a:r>
            <a:r>
              <a:rPr lang="en-GB" sz="2000" dirty="0" smtClean="0">
                <a:solidFill>
                  <a:schemeClr val="bg1"/>
                </a:solidFill>
              </a:rPr>
              <a:t> and </a:t>
            </a:r>
            <a:r>
              <a:rPr lang="en-GB" sz="2000" i="1" dirty="0" smtClean="0">
                <a:solidFill>
                  <a:schemeClr val="bg1"/>
                </a:solidFill>
              </a:rPr>
              <a:t>self-evaluation</a:t>
            </a:r>
            <a:r>
              <a:rPr lang="en-GB" sz="2000" dirty="0" smtClean="0">
                <a:solidFill>
                  <a:schemeClr val="bg1"/>
                </a:solidFill>
              </a:rPr>
              <a:t> by others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64088" y="2568605"/>
            <a:ext cx="2484275" cy="1001303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i="1" dirty="0" smtClean="0">
                <a:solidFill>
                  <a:schemeClr val="bg1"/>
                </a:solidFill>
              </a:rPr>
              <a:t>Diffused responsibility</a:t>
            </a:r>
            <a:r>
              <a:rPr lang="en-GB" sz="2000" dirty="0" smtClean="0">
                <a:solidFill>
                  <a:schemeClr val="bg1"/>
                </a:solidFill>
              </a:rPr>
              <a:t>, guilt and accountability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591691" y="5030265"/>
            <a:ext cx="2448272" cy="7660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solidFill>
                  <a:schemeClr val="tx1"/>
                </a:solidFill>
              </a:rPr>
              <a:t>More responsive to situational cues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624228" y="5023874"/>
            <a:ext cx="2448272" cy="7660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solidFill>
                  <a:schemeClr val="tx1"/>
                </a:solidFill>
              </a:rPr>
              <a:t>Loss of </a:t>
            </a:r>
            <a:r>
              <a:rPr lang="en-GB" sz="2000" i="1" dirty="0" smtClean="0">
                <a:solidFill>
                  <a:schemeClr val="tx1"/>
                </a:solidFill>
              </a:rPr>
              <a:t>normal social inhibitions</a:t>
            </a:r>
            <a:endParaRPr lang="en-GB" sz="2000" i="1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019609" y="2472649"/>
            <a:ext cx="680183" cy="359443"/>
          </a:xfrm>
          <a:prstGeom prst="straightConnector1">
            <a:avLst/>
          </a:prstGeom>
          <a:ln w="635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1959015" y="976504"/>
            <a:ext cx="773360" cy="696775"/>
          </a:xfrm>
          <a:prstGeom prst="straightConnector1">
            <a:avLst/>
          </a:prstGeom>
          <a:ln w="635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7751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230425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Anonymous group behaviour ensures a reduced capability to engage in rational thinking. </a:t>
            </a:r>
            <a:endParaRPr lang="en-GB" dirty="0"/>
          </a:p>
        </p:txBody>
      </p:sp>
      <p:sp>
        <p:nvSpPr>
          <p:cNvPr id="18434" name="Text Placeholder 8"/>
          <p:cNvSpPr>
            <a:spLocks noGrp="1"/>
          </p:cNvSpPr>
          <p:nvPr>
            <p:ph type="body" sz="half" idx="2"/>
          </p:nvPr>
        </p:nvSpPr>
        <p:spPr>
          <a:xfrm>
            <a:off x="4788024" y="3573016"/>
            <a:ext cx="4021088" cy="720804"/>
          </a:xfrm>
        </p:spPr>
        <p:txBody>
          <a:bodyPr>
            <a:noAutofit/>
          </a:bodyPr>
          <a:lstStyle/>
          <a:p>
            <a:r>
              <a:rPr lang="en-GB" altLang="en-US" sz="2800" dirty="0" smtClean="0"/>
              <a:t>Fans become so involved in game that they are no longer self aware.</a:t>
            </a:r>
          </a:p>
        </p:txBody>
      </p:sp>
      <p:pic>
        <p:nvPicPr>
          <p:cNvPr id="18435" name="Picture 2" descr="http://www.infomat.net/1/football/communityfootball/images/violence_crowd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6" b="1086"/>
          <a:stretch>
            <a:fillRect/>
          </a:stretch>
        </p:blipFill>
        <p:spPr>
          <a:xfrm>
            <a:off x="323528" y="2852936"/>
            <a:ext cx="3928864" cy="25469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718" y="5733256"/>
            <a:ext cx="9144000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DESCRIBE how deindividuation happens and what the consequences can be.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evidence into deindividuation.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 EVALUATE the theory of deindividuation.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7365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04664"/>
            <a:ext cx="3816424" cy="381642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sz="4000" dirty="0" smtClean="0"/>
              <a:t>An example of reduced private self awareness. </a:t>
            </a:r>
            <a:endParaRPr lang="en-GB" sz="4000" dirty="0"/>
          </a:p>
        </p:txBody>
      </p:sp>
      <p:sp>
        <p:nvSpPr>
          <p:cNvPr id="19458" name="Text Placeholder 3"/>
          <p:cNvSpPr>
            <a:spLocks noGrp="1"/>
          </p:cNvSpPr>
          <p:nvPr>
            <p:ph type="body" sz="half" idx="2"/>
          </p:nvPr>
        </p:nvSpPr>
        <p:spPr>
          <a:xfrm>
            <a:off x="2051720" y="4653136"/>
            <a:ext cx="6624736" cy="720804"/>
          </a:xfrm>
        </p:spPr>
        <p:txBody>
          <a:bodyPr>
            <a:noAutofit/>
          </a:bodyPr>
          <a:lstStyle/>
          <a:p>
            <a:r>
              <a:rPr lang="en-GB" altLang="en-US" sz="2400" dirty="0" smtClean="0"/>
              <a:t>A reliance upon others in environment to set the standards of how to act. </a:t>
            </a:r>
          </a:p>
        </p:txBody>
      </p:sp>
      <p:pic>
        <p:nvPicPr>
          <p:cNvPr id="19459" name="Picture 2" descr="http://www.thefeedbak.com/wp-content/uploads/club-dancing_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6" r="6586"/>
          <a:stretch>
            <a:fillRect/>
          </a:stretch>
        </p:blipFill>
        <p:spPr>
          <a:xfrm>
            <a:off x="4211960" y="260648"/>
            <a:ext cx="4742173" cy="3384376"/>
          </a:xfrm>
        </p:spPr>
      </p:pic>
      <p:sp>
        <p:nvSpPr>
          <p:cNvPr id="6" name="TextBox 5"/>
          <p:cNvSpPr txBox="1"/>
          <p:nvPr/>
        </p:nvSpPr>
        <p:spPr>
          <a:xfrm>
            <a:off x="6718" y="5733256"/>
            <a:ext cx="9144000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DESCRIBE how deindividuation happens and what the consequences can be.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evidence into deindividuation.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 EVALUATE the theory of deindividuation.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87153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3600" y="685801"/>
            <a:ext cx="6096000" cy="510951"/>
          </a:xfrm>
        </p:spPr>
        <p:txBody>
          <a:bodyPr>
            <a:normAutofit fontScale="92500"/>
          </a:bodyPr>
          <a:lstStyle/>
          <a:p>
            <a:pPr marL="18288" indent="0">
              <a:buNone/>
            </a:pPr>
            <a:r>
              <a:rPr lang="en-GB" dirty="0" err="1" smtClean="0"/>
              <a:t>Derren</a:t>
            </a:r>
            <a:r>
              <a:rPr lang="en-GB" dirty="0" smtClean="0"/>
              <a:t> brown – using deindividuation for his show.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27584" y="4005064"/>
            <a:ext cx="7543800" cy="914400"/>
          </a:xfrm>
        </p:spPr>
        <p:txBody>
          <a:bodyPr/>
          <a:lstStyle/>
          <a:p>
            <a:r>
              <a:rPr lang="en-GB" dirty="0"/>
              <a:t>http://www.channel4.com/programmes/derren-brown-the-experiments/on-demand/47993-002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18" y="5733256"/>
            <a:ext cx="9144000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</a:rPr>
              <a:t>Learning objectives</a:t>
            </a:r>
            <a:r>
              <a:rPr lang="en-GB" i="1" u="sng" kern="0" dirty="0" smtClean="0">
                <a:solidFill>
                  <a:srgbClr val="FFFFFF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</a:rPr>
              <a:t>To DESCRIBE how deindividuation happens and what the consequences can be.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</a:rPr>
              <a:t>To KNOW and EVALUATE research evidence into deindividuation.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</a:rPr>
              <a:t>To  EVALUATE the theory of deindividuation.</a:t>
            </a:r>
            <a:endParaRPr lang="en-GB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17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ED41">
            <a:alpha val="8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6600" y="161925"/>
            <a:ext cx="5708575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“Trick or Treat” </a:t>
            </a:r>
            <a:br>
              <a:rPr lang="en-GB" dirty="0" smtClean="0"/>
            </a:br>
            <a:r>
              <a:rPr lang="en-GB" dirty="0" err="1" smtClean="0"/>
              <a:t>Diener</a:t>
            </a:r>
            <a:r>
              <a:rPr lang="en-GB" dirty="0" smtClean="0"/>
              <a:t> et al (1976)</a:t>
            </a:r>
            <a:endParaRPr lang="en-GB" dirty="0"/>
          </a:p>
        </p:txBody>
      </p:sp>
      <p:pic>
        <p:nvPicPr>
          <p:cNvPr id="21508" name="Picture 4" descr="C:\Users\Rob\AppData\Local\Microsoft\Windows\Temporary Internet Files\Content.IE5\UBQUXH67\MC900436215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781300"/>
            <a:ext cx="1027113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C:\Users\Rob\AppData\Local\Microsoft\Windows\Temporary Internet Files\Content.IE5\QH48ZM6Y\MC900112430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844" y="112057"/>
            <a:ext cx="1512168" cy="794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4911" y="197171"/>
            <a:ext cx="30521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Evidence?</a:t>
            </a:r>
            <a:endParaRPr lang="en-GB" sz="5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09392" y="1597366"/>
            <a:ext cx="8938651" cy="3030865"/>
            <a:chOff x="0" y="0"/>
            <a:chExt cx="8229600" cy="1721370"/>
          </a:xfrm>
        </p:grpSpPr>
        <p:sp>
          <p:nvSpPr>
            <p:cNvPr id="10" name="Rounded Rectangle 9"/>
            <p:cNvSpPr/>
            <p:nvPr/>
          </p:nvSpPr>
          <p:spPr>
            <a:xfrm>
              <a:off x="0" y="0"/>
              <a:ext cx="8229600" cy="172137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84030" y="84030"/>
              <a:ext cx="8061540" cy="155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t" anchorCtr="0">
              <a:noAutofit/>
            </a:bodyPr>
            <a:lstStyle/>
            <a:p>
              <a:pPr lvl="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400" b="1" kern="1200" dirty="0" smtClean="0"/>
                <a:t>Procedure</a:t>
              </a:r>
              <a:r>
                <a:rPr lang="en-GB" sz="2400" kern="1200" dirty="0" smtClean="0"/>
                <a:t>: 27 women asked to give out sweets to 1000 trick or </a:t>
              </a:r>
              <a:r>
                <a:rPr lang="en-GB" sz="2400" kern="1200" dirty="0" err="1" smtClean="0"/>
                <a:t>treaters</a:t>
              </a:r>
              <a:r>
                <a:rPr lang="en-GB" sz="2400" kern="1200" dirty="0" smtClean="0"/>
                <a:t>. Half the children were asked for names and addresses, the other half were anonymous. Some children were on their own, while others were in a crowd.</a:t>
              </a:r>
            </a:p>
            <a:p>
              <a:pPr lvl="0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400" dirty="0"/>
                <a:t>Whilst chatting to the children the women had to answer a phone call and left the children with strict instructions to only take one sweet each.</a:t>
              </a:r>
            </a:p>
            <a:p>
              <a:pPr lvl="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2400" kern="1200" dirty="0" smtClean="0"/>
            </a:p>
            <a:p>
              <a:pPr lvl="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2400" kern="12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09391" y="1603010"/>
            <a:ext cx="8938651" cy="3843532"/>
            <a:chOff x="124868" y="1597366"/>
            <a:chExt cx="8938651" cy="3843532"/>
          </a:xfrm>
        </p:grpSpPr>
        <p:grpSp>
          <p:nvGrpSpPr>
            <p:cNvPr id="14" name="Group 13"/>
            <p:cNvGrpSpPr/>
            <p:nvPr/>
          </p:nvGrpSpPr>
          <p:grpSpPr>
            <a:xfrm>
              <a:off x="124868" y="1597366"/>
              <a:ext cx="8938651" cy="3843532"/>
              <a:chOff x="0" y="0"/>
              <a:chExt cx="8229600" cy="1721370"/>
            </a:xfrm>
          </p:grpSpPr>
          <p:sp>
            <p:nvSpPr>
              <p:cNvPr id="15" name="Rounded Rectangle 14"/>
              <p:cNvSpPr/>
              <p:nvPr/>
            </p:nvSpPr>
            <p:spPr>
              <a:xfrm>
                <a:off x="0" y="0"/>
                <a:ext cx="8229600" cy="1721370"/>
              </a:xfrm>
              <a:prstGeom prst="roundRect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6" name="Rounded Rectangle 4"/>
              <p:cNvSpPr/>
              <p:nvPr/>
            </p:nvSpPr>
            <p:spPr>
              <a:xfrm>
                <a:off x="84030" y="84030"/>
                <a:ext cx="8061540" cy="155331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91440" tIns="91440" rIns="91440" bIns="91440" numCol="1" spcCol="1270" anchor="t" anchorCtr="0">
                <a:noAutofit/>
              </a:bodyPr>
              <a:lstStyle/>
              <a:p>
                <a:pPr lvl="0" algn="l" defTabSz="106680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GB" sz="2800" b="1" dirty="0" smtClean="0"/>
                  <a:t>Findings:</a:t>
                </a:r>
                <a:endParaRPr lang="en-GB" sz="3600" kern="1200" dirty="0" smtClean="0"/>
              </a:p>
              <a:p>
                <a:pPr lvl="0" algn="l" defTabSz="106680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GB" sz="2400" kern="1200" dirty="0"/>
              </a:p>
            </p:txBody>
          </p:sp>
        </p:grpSp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800" y="1784991"/>
              <a:ext cx="5170487" cy="3346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9" name="Group 18"/>
          <p:cNvGrpSpPr/>
          <p:nvPr/>
        </p:nvGrpSpPr>
        <p:grpSpPr>
          <a:xfrm>
            <a:off x="89692" y="1482981"/>
            <a:ext cx="8938651" cy="3961757"/>
            <a:chOff x="-126063" y="1864564"/>
            <a:chExt cx="8229600" cy="1721370"/>
          </a:xfrm>
        </p:grpSpPr>
        <p:sp>
          <p:nvSpPr>
            <p:cNvPr id="20" name="Rounded Rectangle 19"/>
            <p:cNvSpPr/>
            <p:nvPr/>
          </p:nvSpPr>
          <p:spPr>
            <a:xfrm>
              <a:off x="-126063" y="1864564"/>
              <a:ext cx="8229600" cy="172137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Rounded Rectangle 4"/>
            <p:cNvSpPr/>
            <p:nvPr/>
          </p:nvSpPr>
          <p:spPr>
            <a:xfrm>
              <a:off x="-56281" y="1948593"/>
              <a:ext cx="8061540" cy="15533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t" anchorCtr="0">
              <a:noAutofit/>
            </a:bodyPr>
            <a:lstStyle/>
            <a:p>
              <a:pPr lvl="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3200" b="1" kern="1200" dirty="0" smtClean="0"/>
                <a:t>Conclusions</a:t>
              </a:r>
              <a:r>
                <a:rPr lang="en-GB" sz="3200" kern="1200" dirty="0" smtClean="0"/>
                <a:t>: Children more likely to steal when anonymous in a group due to deindividuation.</a:t>
              </a:r>
              <a:endParaRPr lang="en-GB" sz="3200" dirty="0" smtClean="0"/>
            </a:p>
            <a:p>
              <a:pPr lvl="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2400" kern="1200" dirty="0" smtClean="0"/>
            </a:p>
            <a:p>
              <a:pPr lvl="0" algn="l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2400" kern="1200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6718" y="5733256"/>
            <a:ext cx="9144000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DESCRIBE how deindividuation happens and what the consequences can be.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evidence into deindividuation.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 EVALUATE the theory of deindividuation.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440002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6022571" y="1872576"/>
            <a:ext cx="272101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2800" dirty="0">
                <a:solidFill>
                  <a:srgbClr val="000000"/>
                </a:solidFill>
              </a:rPr>
              <a:t>High ecological validity</a:t>
            </a:r>
            <a:endParaRPr lang="en-GB" altLang="en-US" dirty="0">
              <a:solidFill>
                <a:prstClr val="black"/>
              </a:solidFill>
            </a:endParaRPr>
          </a:p>
        </p:txBody>
      </p:sp>
      <p:sp>
        <p:nvSpPr>
          <p:cNvPr id="22533" name="Rectangle 6"/>
          <p:cNvSpPr>
            <a:spLocks noChangeArrowheads="1"/>
          </p:cNvSpPr>
          <p:nvPr/>
        </p:nvSpPr>
        <p:spPr bwMode="auto">
          <a:xfrm>
            <a:off x="6057863" y="3212976"/>
            <a:ext cx="241058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2800" dirty="0" smtClean="0">
                <a:solidFill>
                  <a:srgbClr val="000000"/>
                </a:solidFill>
              </a:rPr>
              <a:t>Sample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2800" dirty="0" smtClean="0">
                <a:solidFill>
                  <a:srgbClr val="000000"/>
                </a:solidFill>
              </a:rPr>
              <a:t>just children</a:t>
            </a:r>
            <a:endParaRPr lang="en-GB" altLang="en-US" sz="2800" dirty="0">
              <a:solidFill>
                <a:srgbClr val="000000"/>
              </a:solidFill>
            </a:endParaRPr>
          </a:p>
        </p:txBody>
      </p:sp>
      <p:sp>
        <p:nvSpPr>
          <p:cNvPr id="22534" name="Rectangle 7"/>
          <p:cNvSpPr>
            <a:spLocks noChangeArrowheads="1"/>
          </p:cNvSpPr>
          <p:nvPr/>
        </p:nvSpPr>
        <p:spPr bwMode="auto">
          <a:xfrm>
            <a:off x="5658889" y="4293096"/>
            <a:ext cx="309721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2800" dirty="0" err="1">
                <a:solidFill>
                  <a:srgbClr val="000000"/>
                </a:solidFill>
              </a:rPr>
              <a:t>Operationalisation</a:t>
            </a:r>
            <a:r>
              <a:rPr lang="en-GB" altLang="en-US" sz="2800" dirty="0">
                <a:solidFill>
                  <a:srgbClr val="000000"/>
                </a:solidFill>
              </a:rPr>
              <a:t> of aggression</a:t>
            </a:r>
            <a:endParaRPr lang="en-GB" altLang="en-US" dirty="0">
              <a:solidFill>
                <a:prstClr val="black"/>
              </a:solidFill>
            </a:endParaRPr>
          </a:p>
        </p:txBody>
      </p:sp>
      <p:pic>
        <p:nvPicPr>
          <p:cNvPr id="22535" name="Picture 2" descr="C:\Users\Rob\AppData\Local\Microsoft\Windows\Temporary Internet Files\Content.IE5\W7VHXWSC\MC900434665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072" y="2297845"/>
            <a:ext cx="601662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3" descr="C:\Users\Rob\AppData\Local\Microsoft\Windows\Temporary Internet Files\Content.IE5\HY0PUDA5\MC900432537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400" y="3348779"/>
            <a:ext cx="368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3" descr="C:\Users\Rob\AppData\Local\Microsoft\Windows\Temporary Internet Files\Content.IE5\HY0PUDA5\MC900432537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753" y="4880469"/>
            <a:ext cx="368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1463183" y="203200"/>
            <a:ext cx="5708575" cy="1143000"/>
          </a:xfrm>
          <a:prstGeom prst="rect">
            <a:avLst/>
          </a:prstGeom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0000" lnSpcReduction="2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smtClean="0"/>
              <a:t>“Trick or Treat” </a:t>
            </a:r>
            <a:br>
              <a:rPr lang="en-GB" smtClean="0"/>
            </a:br>
            <a:r>
              <a:rPr lang="en-GB" smtClean="0"/>
              <a:t>Diener et al (1976)</a:t>
            </a:r>
            <a:endParaRPr lang="en-GB" dirty="0"/>
          </a:p>
        </p:txBody>
      </p:sp>
      <p:pic>
        <p:nvPicPr>
          <p:cNvPr id="14" name="Picture 5" descr="C:\Users\Rob\AppData\Local\Microsoft\Windows\Temporary Internet Files\Content.IE5\QH48ZM6Y\MC900112430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735" y="203200"/>
            <a:ext cx="1512168" cy="794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0" y="2158928"/>
            <a:ext cx="580857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Weak or strong </a:t>
            </a:r>
          </a:p>
          <a:p>
            <a:pPr algn="ctr"/>
            <a:r>
              <a:rPr lang="en-GB" sz="5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support for theory?</a:t>
            </a:r>
          </a:p>
          <a:p>
            <a:pPr algn="ctr"/>
            <a:r>
              <a:rPr lang="en-GB" sz="5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Why?</a:t>
            </a:r>
            <a:endParaRPr lang="en-GB" sz="5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18" y="5733256"/>
            <a:ext cx="9144000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DESCRIBE how deindividuation happens and what the consequences can be.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evidence into deindividuation.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 EVALUATE the theory of deindividuation.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9387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  <p:bldP spid="22533" grpId="0"/>
      <p:bldP spid="225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" y="47569"/>
            <a:ext cx="5177181" cy="2733359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en-GB" sz="2400" dirty="0" smtClean="0"/>
              <a:t>Key research evidence for the social psychological deindividuation explanation comes from a famous experiment conducted by Zimbardo (1969).</a:t>
            </a:r>
            <a:endParaRPr lang="en-GB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718" y="3573016"/>
            <a:ext cx="1972994" cy="914400"/>
          </a:xfrm>
        </p:spPr>
        <p:txBody>
          <a:bodyPr/>
          <a:lstStyle/>
          <a:p>
            <a:r>
              <a:rPr lang="en-GB" sz="3600" dirty="0" smtClean="0">
                <a:solidFill>
                  <a:schemeClr val="bg1"/>
                </a:solidFill>
              </a:rPr>
              <a:t>Activity</a:t>
            </a:r>
            <a:endParaRPr lang="en-GB" sz="3600" dirty="0">
              <a:solidFill>
                <a:schemeClr val="bg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181" y="14599"/>
            <a:ext cx="3966819" cy="2655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123728" y="2651810"/>
            <a:ext cx="70269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Use </a:t>
            </a:r>
            <a:r>
              <a:rPr lang="en-GB" sz="2400" dirty="0" smtClean="0">
                <a:solidFill>
                  <a:schemeClr val="bg1"/>
                </a:solidFill>
              </a:rPr>
              <a:t>the </a:t>
            </a:r>
            <a:r>
              <a:rPr lang="en-GB" sz="2400" dirty="0" smtClean="0">
                <a:solidFill>
                  <a:schemeClr val="bg1"/>
                </a:solidFill>
              </a:rPr>
              <a:t>textbook to create a APFC summary of the study. This should have a suitable level of detail for your exam. I.e. not too little, but not too much!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</a:rPr>
              <a:t>Aims?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</a:rPr>
              <a:t>Procedures?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</a:rPr>
              <a:t>Findings?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solidFill>
                  <a:schemeClr val="bg1"/>
                </a:solidFill>
              </a:rPr>
              <a:t>Conclusions?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18" y="5733256"/>
            <a:ext cx="9144000" cy="120032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srgbClr val="FFFFFF"/>
                </a:solidFill>
                <a:latin typeface="Comic Sans MS"/>
              </a:rPr>
              <a:t>Learning objectives</a:t>
            </a:r>
            <a:r>
              <a:rPr lang="en-GB" i="1" u="sng" kern="0" dirty="0" smtClean="0">
                <a:solidFill>
                  <a:srgbClr val="FFFFFF"/>
                </a:solidFill>
                <a:latin typeface="Comic Sans M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DESCRIBE how deindividuation happens and what the consequences can be.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KNOW and EVALUATE research evidence into deindividuation.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srgbClr val="FFFFFF"/>
                </a:solidFill>
                <a:latin typeface="Comic Sans MS"/>
              </a:rPr>
              <a:t>To  EVALUATE the theory of deindividuation.</a:t>
            </a:r>
            <a:endParaRPr lang="en-GB" kern="0" dirty="0">
              <a:solidFill>
                <a:srgbClr val="FFFFFF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9834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mic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625</TotalTime>
  <Words>1121</Words>
  <Application>Microsoft Office PowerPoint</Application>
  <PresentationFormat>On-screen Show (4:3)</PresentationFormat>
  <Paragraphs>116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Aharoni</vt:lpstr>
      <vt:lpstr>Arial</vt:lpstr>
      <vt:lpstr>Calibri</vt:lpstr>
      <vt:lpstr>Comic Sans MS</vt:lpstr>
      <vt:lpstr>Times New Roman</vt:lpstr>
      <vt:lpstr>Wingdings</vt:lpstr>
      <vt:lpstr>Elemental</vt:lpstr>
      <vt:lpstr>Office Theme</vt:lpstr>
      <vt:lpstr>How could each picture increase the likelihood of aggression? How are the images linked?</vt:lpstr>
      <vt:lpstr>Title: Social psychological theories of aggression: Deindividuation</vt:lpstr>
      <vt:lpstr>PowerPoint Presentation</vt:lpstr>
      <vt:lpstr>Anonymous group behaviour ensures a reduced capability to engage in rational thinking. </vt:lpstr>
      <vt:lpstr>An example of reduced private self awareness. </vt:lpstr>
      <vt:lpstr>http://www.channel4.com/programmes/derren-brown-the-experiments/on-demand/47993-002</vt:lpstr>
      <vt:lpstr>“Trick or Treat”  Diener et al (1976)</vt:lpstr>
      <vt:lpstr>PowerPoint Presentation</vt:lpstr>
      <vt:lpstr>Activity</vt:lpstr>
      <vt:lpstr>PowerPoint Presentation</vt:lpstr>
      <vt:lpstr>PowerPoint Presentation</vt:lpstr>
      <vt:lpstr>Problems with theory…</vt:lpstr>
      <vt:lpstr>Activity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</dc:creator>
  <cp:lastModifiedBy>Kirsty Finney</cp:lastModifiedBy>
  <cp:revision>33</cp:revision>
  <dcterms:created xsi:type="dcterms:W3CDTF">2014-12-29T12:53:06Z</dcterms:created>
  <dcterms:modified xsi:type="dcterms:W3CDTF">2017-01-30T09:20:54Z</dcterms:modified>
</cp:coreProperties>
</file>