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6"/>
  </p:notesMasterIdLst>
  <p:sldIdLst>
    <p:sldId id="257" r:id="rId3"/>
    <p:sldId id="259" r:id="rId4"/>
    <p:sldId id="260" r:id="rId5"/>
    <p:sldId id="262" r:id="rId6"/>
    <p:sldId id="263" r:id="rId7"/>
    <p:sldId id="270" r:id="rId8"/>
    <p:sldId id="264" r:id="rId9"/>
    <p:sldId id="265" r:id="rId10"/>
    <p:sldId id="261" r:id="rId11"/>
    <p:sldId id="266" r:id="rId12"/>
    <p:sldId id="269" r:id="rId13"/>
    <p:sldId id="27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0E58D-272C-4842-A3D1-5CCB3CE2D16D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9BDE-649D-4915-A80C-8AB127690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4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7.10 (</a:t>
            </a:r>
            <a:r>
              <a:rPr lang="en-GB" dirty="0" err="1" smtClean="0"/>
              <a:t>mins</a:t>
            </a:r>
            <a:r>
              <a:rPr lang="en-GB" smtClean="0"/>
              <a:t>) -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9BDE-649D-4915-A80C-8AB127690F67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2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https://www.my5.tv/football-hooligan-proud/season-1/football-hooligan-proud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9BDE-649D-4915-A80C-8AB127690F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9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4BD9-2B3C-43EB-896C-37BFDE5362C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926B-E959-4E32-B54A-7A6E9073B1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8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196B-F275-45E8-8EB9-1A1DA2B410D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82D1-DEB3-4B79-A600-AC8313D81C6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6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5C48-EFDF-410E-B728-28EF55C8A8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1AAD-ECB8-4A1C-BA39-934E7A2A460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4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7DCE-A34E-443D-AB74-043731B2EEA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2EE-7733-4876-AC7C-2B7C8873088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2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70EA-4473-429F-84DA-9112895871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5C1C-CCB9-4BB8-8B1E-D81F35BF0C5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4FA5-AC7C-40CB-9301-A108A45999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B6CC-9C45-42EF-8CBC-425ED87C79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2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6D81-25A8-4643-BF65-622CECCAC4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2975-8592-4595-A370-6EAB1399910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7ACC-8E2B-4227-B8D4-A6DEB457104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B099-88CF-4844-BFBE-229EEAC7B6D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4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CEBD-3136-4A34-982F-C49DF60D08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274E-9A6E-4306-B37F-D69A5D48B8F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0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4085-385C-465E-A072-6C1BE09586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6534-77E5-4701-B291-06F80A2D22E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2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26A1-3ECC-4665-8FC2-834E596C502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2C7E-F1B1-41DF-844A-9A17CB68407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0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ED41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2092F7A-1131-4FB2-BFD6-E7D71516127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ABC70C-B345-4C73-8BDE-8F3DFC04637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ED41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7E711-5DE8-4339-B673-8E99900352D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25DEA9-E686-4CB4-85E4-0C6DBB17250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4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5.tv/football-hooligan-proud/season-1/football-hooligan-prou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6096000" cy="36575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" y="0"/>
            <a:ext cx="9150718" cy="847328"/>
          </a:xfrm>
        </p:spPr>
        <p:txBody>
          <a:bodyPr/>
          <a:lstStyle/>
          <a:p>
            <a:r>
              <a:rPr lang="en-GB" sz="2300" b="1" dirty="0" smtClean="0">
                <a:solidFill>
                  <a:schemeClr val="bg1"/>
                </a:solidFill>
                <a:effectLst/>
              </a:rPr>
              <a:t>How could each picture increase the likelihood of aggression?</a:t>
            </a:r>
            <a:br>
              <a:rPr lang="en-GB" sz="2300" b="1" dirty="0" smtClean="0">
                <a:solidFill>
                  <a:schemeClr val="bg1"/>
                </a:solidFill>
                <a:effectLst/>
              </a:rPr>
            </a:br>
            <a:r>
              <a:rPr lang="en-GB" sz="2300" b="1" dirty="0" smtClean="0">
                <a:solidFill>
                  <a:schemeClr val="bg1"/>
                </a:solidFill>
                <a:effectLst/>
              </a:rPr>
              <a:t>How are the images linked?</a:t>
            </a:r>
            <a:endParaRPr lang="en-GB" sz="23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96" y="832042"/>
            <a:ext cx="3980504" cy="173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042"/>
            <a:ext cx="3965847" cy="232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3861048"/>
            <a:ext cx="3557170" cy="299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25" y="4365104"/>
            <a:ext cx="3851920" cy="233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4191875" cy="25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47569"/>
            <a:ext cx="5508105" cy="1509223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en-GB" sz="2400" dirty="0" smtClean="0"/>
              <a:t>Key research evidence for the social psychological deindividuation explanation comes from a famous experiment conducted by Zimbardo (1969).</a:t>
            </a:r>
            <a:endParaRPr lang="en-GB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363"/>
            <a:ext cx="3203848" cy="214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932396" y="2420888"/>
            <a:ext cx="4032092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/>
              <a:t>Unethical </a:t>
            </a:r>
            <a:r>
              <a:rPr lang="en-GB" dirty="0"/>
              <a:t>– informed consent/protection from </a:t>
            </a:r>
            <a:r>
              <a:rPr lang="en-GB" dirty="0" smtClean="0"/>
              <a:t>harm.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755557" y="3820139"/>
            <a:ext cx="4385770" cy="963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smtClean="0"/>
              <a:t>Gender bias- </a:t>
            </a:r>
            <a:r>
              <a:rPr lang="en-GB" dirty="0" smtClean="0"/>
              <a:t>Sample was </a:t>
            </a:r>
            <a:r>
              <a:rPr lang="en-GB" dirty="0"/>
              <a:t>just women – may be different for men.</a:t>
            </a:r>
          </a:p>
        </p:txBody>
      </p:sp>
      <p:pic>
        <p:nvPicPr>
          <p:cNvPr id="11" name="Picture 10" descr="C:\Users\Rob\AppData\Local\Microsoft\Windows\Temporary Internet Files\Content.IE5\HY0PUDA5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25" y="4057519"/>
            <a:ext cx="574986" cy="48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Rob\AppData\Local\Microsoft\Windows\Temporary Internet Files\Content.IE5\HY0PUDA5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63" y="2788443"/>
            <a:ext cx="574986" cy="48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644725" y="4769644"/>
            <a:ext cx="4385770" cy="963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smtClean="0"/>
              <a:t>Small sample size.</a:t>
            </a:r>
            <a:endParaRPr lang="en-GB" dirty="0"/>
          </a:p>
        </p:txBody>
      </p:sp>
      <p:pic>
        <p:nvPicPr>
          <p:cNvPr id="14" name="Picture 13" descr="C:\Users\Rob\AppData\Local\Microsoft\Windows\Temporary Internet Files\Content.IE5\HY0PUDA5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93" y="4998088"/>
            <a:ext cx="574986" cy="48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355977" y="0"/>
            <a:ext cx="4665008" cy="242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smtClean="0"/>
              <a:t>Local group norms effect </a:t>
            </a:r>
            <a:r>
              <a:rPr lang="en-GB" dirty="0"/>
              <a:t>– Johnson and Downing (1979) suggested that </a:t>
            </a:r>
            <a:r>
              <a:rPr lang="en-GB" dirty="0" smtClean="0"/>
              <a:t>not deindividuation that explains results, but local group norms. </a:t>
            </a:r>
            <a:r>
              <a:rPr lang="en-GB" smtClean="0"/>
              <a:t>Replicated</a:t>
            </a:r>
            <a:endParaRPr lang="en-GB" dirty="0"/>
          </a:p>
        </p:txBody>
      </p:sp>
      <p:pic>
        <p:nvPicPr>
          <p:cNvPr id="16" name="Picture 15" descr="C:\Users\Rob\AppData\Local\Microsoft\Windows\Temporary Internet Files\Content.IE5\HY0PUDA5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04" y="966018"/>
            <a:ext cx="574986" cy="48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217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1"/>
          <p:cNvSpPr txBox="1"/>
          <p:nvPr/>
        </p:nvSpPr>
        <p:spPr>
          <a:xfrm>
            <a:off x="107503" y="116633"/>
            <a:ext cx="6450611" cy="561662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Watson </a:t>
            </a:r>
            <a:r>
              <a:rPr kumimoji="0" lang="en-GB" sz="19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– Deindividuation and Inter- group aggression</a:t>
            </a:r>
            <a:endParaRPr kumimoji="0" lang="en-GB" sz="1900" b="0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Aim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- To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investigate </a:t>
            </a: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whether warriors in tribal groups would be more aggressive in battles if they ‘</a:t>
            </a:r>
            <a:r>
              <a:rPr kumimoji="0" lang="en-GB" sz="19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deindividuated</a:t>
            </a: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’ themselves using ‘war paint’ or masks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before going into battle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.</a:t>
            </a: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Procedure-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Watson </a:t>
            </a: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gathered data from the HRAF Database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(</a:t>
            </a:r>
            <a:r>
              <a:rPr lang="en-GB" sz="1900" kern="0" dirty="0" smtClean="0">
                <a:solidFill>
                  <a:sysClr val="windowText" lastClr="000000"/>
                </a:solidFill>
                <a:latin typeface="Calibri"/>
                <a:ea typeface="Times New Roman"/>
                <a:cs typeface="Times New Roman"/>
              </a:rPr>
              <a:t>‘</a:t>
            </a:r>
            <a:r>
              <a:rPr lang="en-GB" sz="1900" kern="0" dirty="0">
                <a:solidFill>
                  <a:sysClr val="windowText" lastClr="000000"/>
                </a:solidFill>
                <a:latin typeface="Calibri"/>
                <a:ea typeface="Times New Roman"/>
                <a:cs typeface="Times New Roman"/>
              </a:rPr>
              <a:t>Human Relations Area Files</a:t>
            </a:r>
            <a:r>
              <a:rPr lang="en-GB" sz="1900" kern="0" dirty="0" smtClean="0">
                <a:solidFill>
                  <a:sysClr val="windowText" lastClr="000000"/>
                </a:solidFill>
                <a:latin typeface="Calibri"/>
                <a:ea typeface="Times New Roman"/>
                <a:cs typeface="Times New Roman"/>
              </a:rPr>
              <a:t>’), relating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to 23 societies, together with evidence of whether they changed their appearance significantly before going to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war,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and how they treated their victims.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Findings-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12 out of 13 tribal groups </a:t>
            </a: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changed their appearance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prior to battle and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this</a:t>
            </a: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</a:t>
            </a:r>
            <a:r>
              <a:rPr kumimoji="0" lang="en-GB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correlated with</a:t>
            </a:r>
            <a:r>
              <a:rPr kumimoji="0" lang="en-GB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</a:t>
            </a: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high instances of torturing, mutilating and killing their </a:t>
            </a:r>
            <a:r>
              <a:rPr lang="en-GB" sz="1900" b="1" kern="0" dirty="0" smtClean="0">
                <a:solidFill>
                  <a:sysClr val="windowText" lastClr="000000"/>
                </a:solidFill>
                <a:latin typeface="Calibri"/>
                <a:ea typeface="Times New Roman"/>
                <a:cs typeface="Times New Roman"/>
              </a:rPr>
              <a:t>opponents</a:t>
            </a:r>
            <a:r>
              <a:rPr kumimoji="0" lang="en-GB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.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10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societies were less brutal towards their victims and 7 out of these 10 </a:t>
            </a: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did not change their appearance 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prior to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battle.</a:t>
            </a: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369">
            <a:off x="6641674" y="3090642"/>
            <a:ext cx="2579772" cy="1930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80">
            <a:off x="6649547" y="98398"/>
            <a:ext cx="2411591" cy="26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2155" y="1267589"/>
            <a:ext cx="4781306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Weak or strong </a:t>
            </a:r>
          </a:p>
          <a:p>
            <a:pPr algn="ctr"/>
            <a:r>
              <a:rPr lang="en-GB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support for theory?</a:t>
            </a:r>
          </a:p>
          <a:p>
            <a:pPr algn="ctr"/>
            <a:r>
              <a:rPr lang="en-GB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Why?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773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03040"/>
            <a:ext cx="4680520" cy="4486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Examples of deindividuation </a:t>
            </a:r>
            <a:r>
              <a:rPr lang="en-GB" b="1" dirty="0" smtClean="0"/>
              <a:t>having no effect, or sometimes even positive effect</a:t>
            </a:r>
            <a:r>
              <a:rPr lang="en-GB" dirty="0" smtClean="0"/>
              <a:t>, on aggression levels. E.g. Religious crowds often express good will to each other. - Could be being in a group means you </a:t>
            </a:r>
            <a:r>
              <a:rPr lang="en-GB" b="1" i="1" dirty="0" smtClean="0"/>
              <a:t>conform to the norms of that group </a:t>
            </a:r>
            <a:r>
              <a:rPr lang="en-GB" dirty="0" smtClean="0"/>
              <a:t>(if pro-social, you will be pro-social, if anti-social, you will be anti-social)</a:t>
            </a:r>
          </a:p>
          <a:p>
            <a:r>
              <a:rPr lang="en-GB" dirty="0" smtClean="0"/>
              <a:t>Practical applications: ensure areas are well lit and have CCTV, so people feel ‘identified’.</a:t>
            </a:r>
          </a:p>
          <a:p>
            <a:r>
              <a:rPr lang="en-GB" dirty="0" smtClean="0"/>
              <a:t>Deindividuation cannot explain all contexts of aggression e.g. family violence.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14400"/>
          </a:xfrm>
        </p:spPr>
        <p:txBody>
          <a:bodyPr/>
          <a:lstStyle/>
          <a:p>
            <a:r>
              <a:rPr lang="en-GB" dirty="0" smtClean="0"/>
              <a:t>Problems with theory…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40768"/>
            <a:ext cx="4119977" cy="2743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125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352928" cy="4032448"/>
          </a:xfrm>
        </p:spPr>
        <p:txBody>
          <a:bodyPr>
            <a:noAutofit/>
          </a:bodyPr>
          <a:lstStyle/>
          <a:p>
            <a:pPr marL="475488" indent="-457200"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effectLst/>
                <a:hlinkClick r:id="rId3"/>
              </a:rPr>
              <a:t>Watch</a:t>
            </a:r>
            <a:r>
              <a:rPr lang="en-GB" sz="2400" dirty="0" smtClean="0">
                <a:solidFill>
                  <a:schemeClr val="bg1"/>
                </a:solidFill>
                <a:effectLst/>
              </a:rPr>
              <a:t> part of the documentary about aggression in football hooligans.</a:t>
            </a:r>
          </a:p>
          <a:p>
            <a:pPr marL="475488" indent="-457200"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effectLst/>
              </a:rPr>
              <a:t> Use </a:t>
            </a:r>
            <a:r>
              <a:rPr lang="en-GB" sz="2400" dirty="0" smtClean="0">
                <a:solidFill>
                  <a:schemeClr val="bg1"/>
                </a:solidFill>
                <a:effectLst/>
              </a:rPr>
              <a:t>the web sites you have been given, and your own research, to write a journalistic article strongly arguing for one side or another on the following proposal:</a:t>
            </a:r>
          </a:p>
          <a:p>
            <a:pPr marL="18288" indent="0">
              <a:buNone/>
            </a:pPr>
            <a:r>
              <a:rPr lang="en-GB" sz="2400" i="1" dirty="0" smtClean="0">
                <a:solidFill>
                  <a:schemeClr val="bg1"/>
                </a:solidFill>
                <a:effectLst/>
              </a:rPr>
              <a:t>‘</a:t>
            </a:r>
            <a:r>
              <a:rPr lang="en-GB" sz="2400" i="1" dirty="0" smtClean="0">
                <a:solidFill>
                  <a:schemeClr val="bg1"/>
                </a:solidFill>
                <a:effectLst/>
              </a:rPr>
              <a:t>Football supporters should be banned from wearing team shirts and team colours (including face painting) to football games, or meeting places of more than 15 people. E.g. pubs.’</a:t>
            </a:r>
          </a:p>
          <a:p>
            <a:pPr marL="18288" indent="0">
              <a:buNone/>
            </a:pPr>
            <a:endParaRPr lang="en-GB" sz="2400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en-GB" sz="2400" dirty="0" smtClean="0">
                <a:solidFill>
                  <a:schemeClr val="bg1"/>
                </a:solidFill>
                <a:effectLst/>
              </a:rPr>
              <a:t>Your article MUST include the information on the sheet as a bare minimum.</a:t>
            </a:r>
            <a:endParaRPr lang="en-GB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543800" cy="914400"/>
          </a:xfrm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067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92" y="980728"/>
            <a:ext cx="8916946" cy="914400"/>
          </a:xfrm>
        </p:spPr>
        <p:txBody>
          <a:bodyPr/>
          <a:lstStyle/>
          <a:p>
            <a:r>
              <a:rPr lang="en-GB" sz="32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Title: </a:t>
            </a:r>
            <a:r>
              <a:rPr lang="en-GB" sz="3200" dirty="0" smtClean="0"/>
              <a:t>Social </a:t>
            </a:r>
            <a:r>
              <a:rPr lang="en-GB" sz="3200" dirty="0"/>
              <a:t>psychological theories of </a:t>
            </a:r>
            <a:r>
              <a:rPr lang="en-GB" sz="3200" dirty="0" smtClean="0"/>
              <a:t>aggression: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Deindividuation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 rot="347860">
            <a:off x="590635" y="2731251"/>
            <a:ext cx="8254208" cy="28550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Not</a:t>
            </a:r>
            <a:r>
              <a:rPr lang="en-GB" sz="2400" dirty="0" smtClean="0">
                <a:solidFill>
                  <a:schemeClr val="bg1"/>
                </a:solidFill>
              </a:rPr>
              <a:t> all aggressive behaviour is between individuals.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When in a </a:t>
            </a:r>
            <a:r>
              <a:rPr lang="en-GB" sz="2400" i="1" dirty="0" smtClean="0">
                <a:solidFill>
                  <a:schemeClr val="bg1"/>
                </a:solidFill>
              </a:rPr>
              <a:t>large, anonymous group </a:t>
            </a:r>
            <a:r>
              <a:rPr lang="en-GB" sz="2400" dirty="0" smtClean="0">
                <a:solidFill>
                  <a:schemeClr val="bg1"/>
                </a:solidFill>
              </a:rPr>
              <a:t>people often behave in a </a:t>
            </a:r>
            <a:r>
              <a:rPr lang="en-GB" sz="2400" i="1" dirty="0" smtClean="0">
                <a:solidFill>
                  <a:schemeClr val="bg1"/>
                </a:solidFill>
              </a:rPr>
              <a:t>more aggressive </a:t>
            </a:r>
            <a:r>
              <a:rPr lang="en-GB" sz="2400" dirty="0" smtClean="0">
                <a:solidFill>
                  <a:schemeClr val="bg1"/>
                </a:solidFill>
              </a:rPr>
              <a:t>way than they would normally.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b="1" u="sng" dirty="0" smtClean="0">
                <a:solidFill>
                  <a:schemeClr val="bg1"/>
                </a:solidFill>
              </a:rPr>
              <a:t>Zimbardo (1969) </a:t>
            </a:r>
            <a:r>
              <a:rPr lang="en-GB" sz="2400" b="1" dirty="0" smtClean="0">
                <a:solidFill>
                  <a:schemeClr val="bg1"/>
                </a:solidFill>
              </a:rPr>
              <a:t>came up with the theory of ‘deindividuation’ to explain this….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592288" cy="188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190434" y="2801991"/>
            <a:ext cx="1074979" cy="149623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90434" y="4365495"/>
            <a:ext cx="1010882" cy="539255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79942" y="4431984"/>
            <a:ext cx="816964" cy="539255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860032" y="3747360"/>
            <a:ext cx="3793182" cy="92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Deindividuation</a:t>
            </a:r>
            <a:endParaRPr lang="en-GB" sz="2400" dirty="0"/>
          </a:p>
        </p:txBody>
      </p:sp>
      <p:cxnSp>
        <p:nvCxnSpPr>
          <p:cNvPr id="35" name="Curved Connector 34"/>
          <p:cNvCxnSpPr/>
          <p:nvPr/>
        </p:nvCxnSpPr>
        <p:spPr>
          <a:xfrm rot="16200000" flipH="1">
            <a:off x="7354217" y="3221151"/>
            <a:ext cx="1215234" cy="226939"/>
          </a:xfrm>
          <a:prstGeom prst="curvedConnector3">
            <a:avLst>
              <a:gd name="adj1" fmla="val -16124"/>
            </a:avLst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urved Connector 2048"/>
          <p:cNvCxnSpPr/>
          <p:nvPr/>
        </p:nvCxnSpPr>
        <p:spPr>
          <a:xfrm rot="5400000">
            <a:off x="7377576" y="2597033"/>
            <a:ext cx="2551275" cy="408806"/>
          </a:xfrm>
          <a:prstGeom prst="curvedConnector3">
            <a:avLst>
              <a:gd name="adj1" fmla="val 50000"/>
            </a:avLst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69206" y="976504"/>
            <a:ext cx="896207" cy="47057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9512" y="1706635"/>
            <a:ext cx="1872208" cy="766014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Presence of a large group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2803895"/>
            <a:ext cx="1872208" cy="7660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Anonymity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235672"/>
            <a:ext cx="1872208" cy="7660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Increased social arousal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5412" y="1009861"/>
            <a:ext cx="3807088" cy="9854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Decreased </a:t>
            </a:r>
            <a:r>
              <a:rPr lang="en-GB" sz="2000" i="1" dirty="0" smtClean="0">
                <a:solidFill>
                  <a:schemeClr val="bg1"/>
                </a:solidFill>
              </a:rPr>
              <a:t>self-awareness</a:t>
            </a:r>
            <a:r>
              <a:rPr lang="en-GB" sz="2000" dirty="0" smtClean="0">
                <a:solidFill>
                  <a:schemeClr val="bg1"/>
                </a:solidFill>
              </a:rPr>
              <a:t> and </a:t>
            </a:r>
            <a:r>
              <a:rPr lang="en-GB" sz="2000" i="1" dirty="0" smtClean="0">
                <a:solidFill>
                  <a:schemeClr val="bg1"/>
                </a:solidFill>
              </a:rPr>
              <a:t>self-evaluation</a:t>
            </a:r>
            <a:r>
              <a:rPr lang="en-GB" sz="2000" dirty="0" smtClean="0">
                <a:solidFill>
                  <a:schemeClr val="bg1"/>
                </a:solidFill>
              </a:rPr>
              <a:t> by others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4088" y="2568605"/>
            <a:ext cx="2484275" cy="10013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Diffused responsibility</a:t>
            </a:r>
            <a:r>
              <a:rPr lang="en-GB" sz="2000" dirty="0" smtClean="0">
                <a:solidFill>
                  <a:schemeClr val="bg1"/>
                </a:solidFill>
              </a:rPr>
              <a:t>, guilt and accountability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1691" y="5030265"/>
            <a:ext cx="2448272" cy="766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More responsive to situational cues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4228" y="5023874"/>
            <a:ext cx="2448272" cy="766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Loss of </a:t>
            </a:r>
            <a:r>
              <a:rPr lang="en-GB" sz="2000" i="1" dirty="0" smtClean="0">
                <a:solidFill>
                  <a:schemeClr val="tx1"/>
                </a:solidFill>
              </a:rPr>
              <a:t>normal social inhibitions</a:t>
            </a:r>
            <a:endParaRPr lang="en-GB" sz="2000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19609" y="2472649"/>
            <a:ext cx="680183" cy="359443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59015" y="976504"/>
            <a:ext cx="773360" cy="696775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304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Anonymous group behaviour ensures a reduced capability to engage in rational thinking. </a:t>
            </a:r>
            <a:endParaRPr lang="en-GB" dirty="0"/>
          </a:p>
        </p:txBody>
      </p:sp>
      <p:sp>
        <p:nvSpPr>
          <p:cNvPr id="18434" name="Text Placeholder 8"/>
          <p:cNvSpPr>
            <a:spLocks noGrp="1"/>
          </p:cNvSpPr>
          <p:nvPr>
            <p:ph type="body" sz="half" idx="2"/>
          </p:nvPr>
        </p:nvSpPr>
        <p:spPr>
          <a:xfrm>
            <a:off x="4788024" y="3573016"/>
            <a:ext cx="4021088" cy="720804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Fans become so involved in game that they are no longer self aware.</a:t>
            </a:r>
          </a:p>
        </p:txBody>
      </p:sp>
      <p:pic>
        <p:nvPicPr>
          <p:cNvPr id="18435" name="Picture 2" descr="http://www.infomat.net/1/football/communityfootball/images/violence_crowd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b="1086"/>
          <a:stretch>
            <a:fillRect/>
          </a:stretch>
        </p:blipFill>
        <p:spPr>
          <a:xfrm>
            <a:off x="323528" y="2852936"/>
            <a:ext cx="3928864" cy="254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736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3816424" cy="3816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/>
              <a:t>An example of reduced private self awareness. </a:t>
            </a:r>
            <a:endParaRPr lang="en-GB" sz="4000" dirty="0"/>
          </a:p>
        </p:txBody>
      </p:sp>
      <p:sp>
        <p:nvSpPr>
          <p:cNvPr id="19458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1720" y="4653136"/>
            <a:ext cx="6624736" cy="720804"/>
          </a:xfrm>
        </p:spPr>
        <p:txBody>
          <a:bodyPr>
            <a:noAutofit/>
          </a:bodyPr>
          <a:lstStyle/>
          <a:p>
            <a:r>
              <a:rPr lang="en-GB" altLang="en-US" sz="2400" dirty="0" smtClean="0"/>
              <a:t>A reliance upon others in environment to set the standards of how to act. </a:t>
            </a:r>
          </a:p>
        </p:txBody>
      </p:sp>
      <p:pic>
        <p:nvPicPr>
          <p:cNvPr id="19459" name="Picture 2" descr="http://www.thefeedbak.com/wp-content/uploads/club-dancing_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6586"/>
          <a:stretch>
            <a:fillRect/>
          </a:stretch>
        </p:blipFill>
        <p:spPr>
          <a:xfrm>
            <a:off x="4211960" y="260648"/>
            <a:ext cx="4742173" cy="3384376"/>
          </a:xfrm>
        </p:spPr>
      </p:pic>
      <p:sp>
        <p:nvSpPr>
          <p:cNvPr id="6" name="TextBox 5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715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510951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en-GB" dirty="0" err="1" smtClean="0"/>
              <a:t>Derren</a:t>
            </a:r>
            <a:r>
              <a:rPr lang="en-GB" dirty="0" smtClean="0"/>
              <a:t> brown – using deindividuation for his show.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4005064"/>
            <a:ext cx="7543800" cy="914400"/>
          </a:xfrm>
        </p:spPr>
        <p:txBody>
          <a:bodyPr/>
          <a:lstStyle/>
          <a:p>
            <a:r>
              <a:rPr lang="en-GB" dirty="0"/>
              <a:t>http://www.channel4.com/programmes/derren-brown-the-experiments/on-demand/47993-002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ED41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61925"/>
            <a:ext cx="5708575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“Trick or Treat” </a:t>
            </a:r>
            <a:br>
              <a:rPr lang="en-GB" dirty="0" smtClean="0"/>
            </a:br>
            <a:r>
              <a:rPr lang="en-GB" dirty="0" err="1" smtClean="0"/>
              <a:t>Diener</a:t>
            </a:r>
            <a:r>
              <a:rPr lang="en-GB" dirty="0" smtClean="0"/>
              <a:t> et al (1976)</a:t>
            </a:r>
            <a:endParaRPr lang="en-GB" dirty="0"/>
          </a:p>
        </p:txBody>
      </p:sp>
      <p:pic>
        <p:nvPicPr>
          <p:cNvPr id="21508" name="Picture 4" descr="C:\Users\Rob\AppData\Local\Microsoft\Windows\Temporary Internet Files\Content.IE5\UBQUXH67\MC9004362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81300"/>
            <a:ext cx="10271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Users\Rob\AppData\Local\Microsoft\Windows\Temporary Internet Files\Content.IE5\QH48ZM6Y\MC9001124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44" y="112057"/>
            <a:ext cx="1512168" cy="79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11" y="197171"/>
            <a:ext cx="3052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Evidence?</a:t>
            </a:r>
            <a:endParaRPr lang="en-GB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392" y="1597366"/>
            <a:ext cx="8938651" cy="3030865"/>
            <a:chOff x="0" y="0"/>
            <a:chExt cx="8229600" cy="1721370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8229600" cy="17213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84030" y="84030"/>
              <a:ext cx="8061540" cy="155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/>
                <a:t>Procedure</a:t>
              </a:r>
              <a:r>
                <a:rPr lang="en-GB" sz="2400" kern="1200" dirty="0" smtClean="0"/>
                <a:t>: 27 women asked to give out sweets to 1000 trick or </a:t>
              </a:r>
              <a:r>
                <a:rPr lang="en-GB" sz="2400" kern="1200" dirty="0" err="1" smtClean="0"/>
                <a:t>treaters</a:t>
              </a:r>
              <a:r>
                <a:rPr lang="en-GB" sz="2400" kern="1200" dirty="0" smtClean="0"/>
                <a:t>. Half the children were asked for names and addresses, the other half were anonymous. Some children were on their own, while others were in a crowd.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/>
                <a:t>Whilst chatting to the children the women had to answer a phone call and left the children with strict instructions to only take one sweet each.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 smtClean="0"/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391" y="1603010"/>
            <a:ext cx="8938651" cy="3843532"/>
            <a:chOff x="124868" y="1597366"/>
            <a:chExt cx="8938651" cy="3843532"/>
          </a:xfrm>
        </p:grpSpPr>
        <p:grpSp>
          <p:nvGrpSpPr>
            <p:cNvPr id="14" name="Group 13"/>
            <p:cNvGrpSpPr/>
            <p:nvPr/>
          </p:nvGrpSpPr>
          <p:grpSpPr>
            <a:xfrm>
              <a:off x="124868" y="1597366"/>
              <a:ext cx="8938651" cy="3843532"/>
              <a:chOff x="0" y="0"/>
              <a:chExt cx="8229600" cy="172137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0" y="0"/>
                <a:ext cx="8229600" cy="172137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84030" y="84030"/>
                <a:ext cx="8061540" cy="15533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t" anchorCtr="0">
                <a:noAutofit/>
              </a:bodyPr>
              <a:lstStyle/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b="1" dirty="0" smtClean="0"/>
                  <a:t>Findings:</a:t>
                </a:r>
                <a:endParaRPr lang="en-GB" sz="3600" kern="1200" dirty="0" smtClean="0"/>
              </a:p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400" kern="1200" dirty="0"/>
              </a:p>
            </p:txBody>
          </p: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784991"/>
              <a:ext cx="5170487" cy="334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89692" y="1482981"/>
            <a:ext cx="8938651" cy="3961757"/>
            <a:chOff x="-126063" y="1864564"/>
            <a:chExt cx="8229600" cy="1721370"/>
          </a:xfrm>
        </p:grpSpPr>
        <p:sp>
          <p:nvSpPr>
            <p:cNvPr id="20" name="Rounded Rectangle 19"/>
            <p:cNvSpPr/>
            <p:nvPr/>
          </p:nvSpPr>
          <p:spPr>
            <a:xfrm>
              <a:off x="-126063" y="1864564"/>
              <a:ext cx="8229600" cy="17213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-56281" y="1948593"/>
              <a:ext cx="8061540" cy="155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kern="1200" dirty="0" smtClean="0"/>
                <a:t>Conclusions</a:t>
              </a:r>
              <a:r>
                <a:rPr lang="en-GB" sz="3200" kern="1200" dirty="0" smtClean="0"/>
                <a:t>: Children more likely to steal when anonymous in a group due to deindividuation.</a:t>
              </a:r>
              <a:endParaRPr lang="en-GB" sz="3200" dirty="0" smtClean="0"/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 smtClean="0"/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400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022571" y="1872576"/>
            <a:ext cx="27210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High ecological validity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057863" y="3212976"/>
            <a:ext cx="24105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rgbClr val="000000"/>
                </a:solidFill>
              </a:rPr>
              <a:t>Sample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rgbClr val="000000"/>
                </a:solidFill>
              </a:rPr>
              <a:t>just children</a:t>
            </a:r>
            <a:endParaRPr lang="en-GB" altLang="en-US" sz="2800" dirty="0">
              <a:solidFill>
                <a:srgbClr val="000000"/>
              </a:solidFill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5658889" y="4293096"/>
            <a:ext cx="3097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>
                <a:solidFill>
                  <a:srgbClr val="000000"/>
                </a:solidFill>
              </a:rPr>
              <a:t>Operationalisation</a:t>
            </a:r>
            <a:r>
              <a:rPr lang="en-GB" altLang="en-US" sz="2800" dirty="0">
                <a:solidFill>
                  <a:srgbClr val="000000"/>
                </a:solidFill>
              </a:rPr>
              <a:t> of aggression</a:t>
            </a:r>
            <a:endParaRPr lang="en-GB" altLang="en-US" dirty="0">
              <a:solidFill>
                <a:prstClr val="black"/>
              </a:solidFill>
            </a:endParaRPr>
          </a:p>
        </p:txBody>
      </p:sp>
      <p:pic>
        <p:nvPicPr>
          <p:cNvPr id="22535" name="Picture 2" descr="C:\Users\Rob\AppData\Local\Microsoft\Windows\Temporary Internet Files\Content.IE5\W7VHXWS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72" y="2297845"/>
            <a:ext cx="6016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C:\Users\Rob\AppData\Local\Microsoft\Windows\Temporary Internet Files\Content.IE5\HY0PUDA5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00" y="3348779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Users\Rob\AppData\Local\Microsoft\Windows\Temporary Internet Files\Content.IE5\HY0PUDA5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53" y="4880469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463183" y="203200"/>
            <a:ext cx="5708575" cy="114300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mtClean="0"/>
              <a:t>“Trick or Treat” </a:t>
            </a:r>
            <a:br>
              <a:rPr lang="en-GB" smtClean="0"/>
            </a:br>
            <a:r>
              <a:rPr lang="en-GB" smtClean="0"/>
              <a:t>Diener et al (1976)</a:t>
            </a:r>
            <a:endParaRPr lang="en-GB" dirty="0"/>
          </a:p>
        </p:txBody>
      </p:sp>
      <p:pic>
        <p:nvPicPr>
          <p:cNvPr id="14" name="Picture 5" descr="C:\Users\Rob\AppData\Local\Microsoft\Windows\Temporary Internet Files\Content.IE5\QH48ZM6Y\MC9001124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35" y="203200"/>
            <a:ext cx="1512168" cy="79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2158928"/>
            <a:ext cx="58085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Weak or strong </a:t>
            </a:r>
          </a:p>
          <a:p>
            <a:pPr algn="ctr"/>
            <a:r>
              <a:rPr lang="en-GB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 for theory?</a:t>
            </a:r>
          </a:p>
          <a:p>
            <a:pPr algn="ctr"/>
            <a:r>
              <a:rPr lang="en-GB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Why?</a:t>
            </a:r>
            <a:endParaRPr lang="en-GB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38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47569"/>
            <a:ext cx="5177181" cy="27333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GB" sz="2400" dirty="0" smtClean="0"/>
              <a:t>Key research evidence for the social psychological deindividuation explanation comes from a famous experiment conducted by Zimbardo (1969).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8" y="3573016"/>
            <a:ext cx="1972994" cy="914400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Activity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81" y="14599"/>
            <a:ext cx="3966819" cy="265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2651810"/>
            <a:ext cx="7026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Use </a:t>
            </a:r>
            <a:r>
              <a:rPr lang="en-GB" sz="2400" dirty="0" smtClean="0">
                <a:solidFill>
                  <a:schemeClr val="bg1"/>
                </a:solidFill>
              </a:rPr>
              <a:t>the </a:t>
            </a:r>
            <a:r>
              <a:rPr lang="en-GB" sz="2400" dirty="0" smtClean="0">
                <a:solidFill>
                  <a:schemeClr val="bg1"/>
                </a:solidFill>
              </a:rPr>
              <a:t>textbook to create a APFC summary of the study. This should have a suitable level of detail for your exam. I.e. not too little, but not too much!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Aims?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Procedures?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Findings?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Conclusions?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8" y="5733256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how deindividuation happens and what the consequences can be.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research evidence into deindividuation.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 EVALUATE the theory of deindividuation.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83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625</TotalTime>
  <Words>1121</Words>
  <Application>Microsoft Office PowerPoint</Application>
  <PresentationFormat>On-screen Show (4:3)</PresentationFormat>
  <Paragraphs>116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Comic Sans MS</vt:lpstr>
      <vt:lpstr>Times New Roman</vt:lpstr>
      <vt:lpstr>Wingdings</vt:lpstr>
      <vt:lpstr>Elemental</vt:lpstr>
      <vt:lpstr>Office Theme</vt:lpstr>
      <vt:lpstr>How could each picture increase the likelihood of aggression? How are the images linked?</vt:lpstr>
      <vt:lpstr>Title: Social psychological theories of aggression: Deindividuation</vt:lpstr>
      <vt:lpstr>PowerPoint Presentation</vt:lpstr>
      <vt:lpstr>Anonymous group behaviour ensures a reduced capability to engage in rational thinking. </vt:lpstr>
      <vt:lpstr>An example of reduced private self awareness. </vt:lpstr>
      <vt:lpstr>http://www.channel4.com/programmes/derren-brown-the-experiments/on-demand/47993-002</vt:lpstr>
      <vt:lpstr>“Trick or Treat”  Diener et al (1976)</vt:lpstr>
      <vt:lpstr>PowerPoint Presentation</vt:lpstr>
      <vt:lpstr>Activity</vt:lpstr>
      <vt:lpstr>PowerPoint Presentation</vt:lpstr>
      <vt:lpstr>PowerPoint Presentation</vt:lpstr>
      <vt:lpstr>Problems with theory…</vt:lpstr>
      <vt:lpstr>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 Finney</cp:lastModifiedBy>
  <cp:revision>33</cp:revision>
  <dcterms:created xsi:type="dcterms:W3CDTF">2014-12-29T12:53:06Z</dcterms:created>
  <dcterms:modified xsi:type="dcterms:W3CDTF">2017-01-30T09:20:54Z</dcterms:modified>
</cp:coreProperties>
</file>