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5"/>
  </p:notesMasterIdLst>
  <p:sldIdLst>
    <p:sldId id="273" r:id="rId4"/>
    <p:sldId id="257" r:id="rId5"/>
    <p:sldId id="258" r:id="rId6"/>
    <p:sldId id="260" r:id="rId7"/>
    <p:sldId id="261" r:id="rId8"/>
    <p:sldId id="262" r:id="rId9"/>
    <p:sldId id="263" r:id="rId10"/>
    <p:sldId id="264" r:id="rId11"/>
    <p:sldId id="265" r:id="rId12"/>
    <p:sldId id="266"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C9E08-C30D-4AD9-B449-69EA0B1414C2}" type="datetimeFigureOut">
              <a:rPr lang="en-GB" smtClean="0"/>
              <a:t>18/09/2015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9F1075-E98B-4757-AA5C-AC327CD2B3D6}" type="slidenum">
              <a:rPr lang="en-GB" smtClean="0"/>
              <a:t>‹#›</a:t>
            </a:fld>
            <a:endParaRPr lang="en-GB"/>
          </a:p>
        </p:txBody>
      </p:sp>
    </p:spTree>
    <p:extLst>
      <p:ext uri="{BB962C8B-B14F-4D97-AF65-F5344CB8AC3E}">
        <p14:creationId xmlns:p14="http://schemas.microsoft.com/office/powerpoint/2010/main" val="1091393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229ABE-F92B-4CA0-BA4A-0D2746FBFA02}"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2103447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229ABE-F92B-4CA0-BA4A-0D2746FBFA02}"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2103447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Challenge question for more able.</a:t>
            </a:r>
            <a:endParaRPr lang="en-GB" dirty="0"/>
          </a:p>
        </p:txBody>
      </p:sp>
      <p:sp>
        <p:nvSpPr>
          <p:cNvPr id="4" name="Slide Number Placeholder 3"/>
          <p:cNvSpPr>
            <a:spLocks noGrp="1"/>
          </p:cNvSpPr>
          <p:nvPr>
            <p:ph type="sldNum" sz="quarter" idx="10"/>
          </p:nvPr>
        </p:nvSpPr>
        <p:spPr/>
        <p:txBody>
          <a:bodyPr/>
          <a:lstStyle/>
          <a:p>
            <a:fld id="{97229ABE-F92B-4CA0-BA4A-0D2746FBFA02}" type="slidenum">
              <a:rPr lang="en-GB" smtClean="0">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2103447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33BB2A-FCFE-4296-8877-94B62449F105}" type="slidenum">
              <a:rPr lang="en-US" altLang="en-US">
                <a:solidFill>
                  <a:prstClr val="black"/>
                </a:solidFill>
              </a:rPr>
              <a:pPr/>
              <a:t>7</a:t>
            </a:fld>
            <a:endParaRPr lang="en-US" altLang="en-US">
              <a:solidFill>
                <a:prstClr val="black"/>
              </a:solidFill>
            </a:endParaRPr>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AAC239-18EC-4678-B8FF-98D64C256D37}" type="slidenum">
              <a:rPr lang="en-US" altLang="en-US">
                <a:solidFill>
                  <a:prstClr val="black"/>
                </a:solidFill>
              </a:rPr>
              <a:pPr/>
              <a:t>8</a:t>
            </a:fld>
            <a:endParaRPr lang="en-US" altLang="en-US">
              <a:solidFill>
                <a:prstClr val="black"/>
              </a:solidFill>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A130E4-63BC-414E-919B-86E618AB73D5}" type="slidenum">
              <a:rPr lang="en-US" altLang="en-US">
                <a:solidFill>
                  <a:prstClr val="black"/>
                </a:solidFill>
              </a:rPr>
              <a:pPr/>
              <a:t>9</a:t>
            </a:fld>
            <a:endParaRPr lang="en-US" altLang="en-US">
              <a:solidFill>
                <a:prstClr val="black"/>
              </a:solidFill>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F9EFAA-3C33-4D91-8EB6-80CAE7D021EB}" type="slidenum">
              <a:rPr lang="en-US" altLang="en-US">
                <a:solidFill>
                  <a:prstClr val="black"/>
                </a:solidFill>
              </a:rPr>
              <a:pPr/>
              <a:t>10</a:t>
            </a:fld>
            <a:endParaRPr lang="en-US" altLang="en-US">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1522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5398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28854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EE26AD0-62CF-45CD-8F60-78AD3648B41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5893917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E8F4739-5AF7-44BF-90DC-DB2A9CEBE81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9013181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A6ACC45-E61E-4FA2-91C1-891D6141C47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479503931"/>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D648969-152C-4866-8E61-1109FF56E21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736444353"/>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248047BD-015C-4C24-9982-5FA45C3AE91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3551803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09E99363-D896-47A9-809D-E55B091A20F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21810454"/>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755916C9-116F-467F-9FFD-A49AAB1C59F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50531878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FB9C3C3-EE4B-46E6-A01D-7C3FCDA523B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3637720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461786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B7CBBC6-1AFE-4CEC-AC1C-DB1F4581ADD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63191349"/>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0C4A56A-29B4-49F7-BE6A-40219703012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9453175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240497A-10CC-48AC-AA9B-4B7FA0448E2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62462113"/>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073980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01630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704523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28216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222980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215261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93077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153509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849127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36742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599898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31447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23856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61846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0869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65759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10252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1283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66">
            <a:alpha val="99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81448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0066">
            <a:alpha val="99000"/>
          </a:srgb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en-US"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en-US"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39E72620-ACED-41D8-B871-8B2BD6864D08}"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28833533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0066">
            <a:alpha val="99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1E2D2-57E2-44E3-B526-03D22F54AA7A}" type="datetimeFigureOut">
              <a:rPr lang="en-GB" smtClean="0">
                <a:solidFill>
                  <a:prstClr val="black">
                    <a:tint val="75000"/>
                  </a:prstClr>
                </a:solidFill>
              </a:rPr>
              <a:pPr/>
              <a:t>18/09/2015</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EF8FC-6E9B-42D7-A1A7-ED7DE1FAE2C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270937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hyperlink" Target="http://www.ted.com/talks/elizabeth_loftus_the_fiction_of_memory?language=en" TargetMode="Externa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rSzPn9rsPcY"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9bl8SJTKSV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syo1tOH0rfw"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18.xml"/><Relationship Id="rId5" Type="http://schemas.openxmlformats.org/officeDocument/2006/relationships/image" Target="../media/image8.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4000" cy="922114"/>
          </a:xfrm>
          <a:solidFill>
            <a:schemeClr val="bg1"/>
          </a:solidFill>
          <a:ln w="63500">
            <a:solidFill>
              <a:schemeClr val="tx1"/>
            </a:solidFill>
          </a:ln>
        </p:spPr>
        <p:txBody>
          <a:bodyPr/>
          <a:lstStyle/>
          <a:p>
            <a:r>
              <a:rPr lang="en-GB" dirty="0" smtClean="0">
                <a:latin typeface="Comic Sans MS" panose="030F0702030302020204" pitchFamily="66" charset="0"/>
              </a:rPr>
              <a:t>Home learning</a:t>
            </a:r>
            <a:endParaRPr lang="en-GB" dirty="0">
              <a:latin typeface="Comic Sans MS" panose="030F0702030302020204" pitchFamily="66" charset="0"/>
            </a:endParaRPr>
          </a:p>
        </p:txBody>
      </p:sp>
      <p:sp>
        <p:nvSpPr>
          <p:cNvPr id="3" name="Content Placeholder 2"/>
          <p:cNvSpPr>
            <a:spLocks noGrp="1"/>
          </p:cNvSpPr>
          <p:nvPr>
            <p:ph idx="1"/>
          </p:nvPr>
        </p:nvSpPr>
        <p:spPr>
          <a:xfrm>
            <a:off x="0" y="1105033"/>
            <a:ext cx="6489045" cy="4525963"/>
          </a:xfrm>
        </p:spPr>
        <p:txBody>
          <a:bodyPr>
            <a:normAutofit fontScale="77500" lnSpcReduction="20000"/>
          </a:bodyPr>
          <a:lstStyle/>
          <a:p>
            <a:pPr marL="514350" indent="-514350">
              <a:buAutoNum type="arabicPeriod"/>
            </a:pPr>
            <a:r>
              <a:rPr lang="en-GB" dirty="0">
                <a:latin typeface="Comic Sans MS" panose="030F0702030302020204" pitchFamily="66" charset="0"/>
              </a:rPr>
              <a:t>Rick is called to do jury service. A man has been accused of beating a rival fan up at a football match, but he claims he wasn’t even at the match. Eyewitnesses are going to be called to the stand. What advice would you give Rick with regards to how he should treat the evidence from the eye </a:t>
            </a:r>
            <a:r>
              <a:rPr lang="en-GB" dirty="0" smtClean="0">
                <a:latin typeface="Comic Sans MS" panose="030F0702030302020204" pitchFamily="66" charset="0"/>
              </a:rPr>
              <a:t>witnesses? (3 marks).</a:t>
            </a:r>
          </a:p>
          <a:p>
            <a:pPr marL="514350" indent="-514350">
              <a:buAutoNum type="arabicPeriod"/>
            </a:pPr>
            <a:r>
              <a:rPr lang="en-GB" dirty="0" smtClean="0">
                <a:latin typeface="Comic Sans MS" panose="030F0702030302020204" pitchFamily="66" charset="0"/>
              </a:rPr>
              <a:t>Outline </a:t>
            </a:r>
            <a:r>
              <a:rPr lang="en-GB" dirty="0">
                <a:latin typeface="Comic Sans MS" panose="030F0702030302020204" pitchFamily="66" charset="0"/>
              </a:rPr>
              <a:t>and evaluate research into the effects of </a:t>
            </a:r>
            <a:r>
              <a:rPr lang="en-GB" dirty="0" smtClean="0">
                <a:latin typeface="Comic Sans MS" panose="030F0702030302020204" pitchFamily="66" charset="0"/>
              </a:rPr>
              <a:t>anxiety on the accuracy of eyewitness testimony</a:t>
            </a:r>
          </a:p>
          <a:p>
            <a:pPr marL="0" indent="0">
              <a:buNone/>
            </a:pPr>
            <a:r>
              <a:rPr lang="en-GB" dirty="0" smtClean="0">
                <a:latin typeface="Comic Sans MS" panose="030F0702030302020204" pitchFamily="66" charset="0"/>
              </a:rPr>
              <a:t>      </a:t>
            </a:r>
            <a:r>
              <a:rPr lang="en-GB" i="1" dirty="0" smtClean="0">
                <a:latin typeface="Comic Sans MS" panose="030F0702030302020204" pitchFamily="66" charset="0"/>
              </a:rPr>
              <a:t>(12 marks).</a:t>
            </a:r>
          </a:p>
          <a:p>
            <a:pPr marL="0" indent="0">
              <a:buNone/>
            </a:pPr>
            <a:endParaRPr lang="en-GB"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88673">
            <a:off x="6449905" y="405819"/>
            <a:ext cx="2675420" cy="1801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rot="21352230">
            <a:off x="6509728" y="2220803"/>
            <a:ext cx="2555776" cy="3139321"/>
          </a:xfrm>
          <a:prstGeom prst="rect">
            <a:avLst/>
          </a:prstGeom>
          <a:solidFill>
            <a:srgbClr val="FFFF00"/>
          </a:solidFill>
          <a:ln w="31750">
            <a:solidFill>
              <a:schemeClr val="tx1"/>
            </a:solidFill>
          </a:ln>
        </p:spPr>
        <p:txBody>
          <a:bodyPr wrap="square">
            <a:spAutoFit/>
          </a:bodyPr>
          <a:lstStyle/>
          <a:p>
            <a:r>
              <a:rPr lang="en-GB" dirty="0">
                <a:solidFill>
                  <a:prstClr val="black"/>
                </a:solidFill>
              </a:rPr>
              <a:t>Don’t forget to describe the methods  used if asked about EWT research, as well as explain the results.</a:t>
            </a:r>
          </a:p>
          <a:p>
            <a:r>
              <a:rPr lang="en-GB" dirty="0">
                <a:solidFill>
                  <a:prstClr val="black"/>
                </a:solidFill>
              </a:rPr>
              <a:t>Problems with the research such as:</a:t>
            </a:r>
          </a:p>
          <a:p>
            <a:pPr marL="285750" indent="-285750">
              <a:buFontTx/>
              <a:buChar char="-"/>
            </a:pPr>
            <a:r>
              <a:rPr lang="en-GB" dirty="0">
                <a:solidFill>
                  <a:prstClr val="black"/>
                </a:solidFill>
              </a:rPr>
              <a:t>Ecological validity</a:t>
            </a:r>
          </a:p>
          <a:p>
            <a:pPr marL="285750" indent="-285750">
              <a:buFontTx/>
              <a:buChar char="-"/>
            </a:pPr>
            <a:r>
              <a:rPr lang="en-GB" dirty="0">
                <a:solidFill>
                  <a:prstClr val="black"/>
                </a:solidFill>
              </a:rPr>
              <a:t>Ethical issues are </a:t>
            </a:r>
            <a:r>
              <a:rPr lang="en-GB" dirty="0" smtClean="0">
                <a:solidFill>
                  <a:prstClr val="black"/>
                </a:solidFill>
              </a:rPr>
              <a:t>where many of the </a:t>
            </a:r>
            <a:r>
              <a:rPr lang="en-GB" dirty="0" err="1" smtClean="0">
                <a:solidFill>
                  <a:prstClr val="black"/>
                </a:solidFill>
              </a:rPr>
              <a:t>manymarks</a:t>
            </a:r>
            <a:r>
              <a:rPr lang="en-GB" dirty="0" smtClean="0">
                <a:solidFill>
                  <a:prstClr val="black"/>
                </a:solidFill>
              </a:rPr>
              <a:t> </a:t>
            </a:r>
            <a:r>
              <a:rPr lang="en-GB" dirty="0">
                <a:solidFill>
                  <a:prstClr val="black"/>
                </a:solidFill>
              </a:rPr>
              <a:t>lie.</a:t>
            </a:r>
          </a:p>
        </p:txBody>
      </p:sp>
      <p:sp>
        <p:nvSpPr>
          <p:cNvPr id="6" name="TextBox 5"/>
          <p:cNvSpPr txBox="1"/>
          <p:nvPr/>
        </p:nvSpPr>
        <p:spPr>
          <a:xfrm>
            <a:off x="0" y="5630996"/>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 and age of witness all affect the accuracy of EWT.</a:t>
            </a:r>
          </a:p>
          <a:p>
            <a:pPr>
              <a:defRPr/>
            </a:pPr>
            <a:r>
              <a:rPr lang="en-GB" kern="0" dirty="0">
                <a:solidFill>
                  <a:srgbClr val="FFFFFF"/>
                </a:solidFill>
                <a:latin typeface="Comic Sans MS"/>
              </a:rPr>
              <a:t>•To KNOW and EVALAUTE  key research into the accuracy of EWT.</a:t>
            </a:r>
          </a:p>
        </p:txBody>
      </p:sp>
    </p:spTree>
    <p:extLst>
      <p:ext uri="{BB962C8B-B14F-4D97-AF65-F5344CB8AC3E}">
        <p14:creationId xmlns:p14="http://schemas.microsoft.com/office/powerpoint/2010/main" val="2694810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36" name="Text Box 32"/>
          <p:cNvSpPr txBox="1">
            <a:spLocks noChangeArrowheads="1"/>
          </p:cNvSpPr>
          <p:nvPr/>
        </p:nvSpPr>
        <p:spPr bwMode="auto">
          <a:xfrm>
            <a:off x="0" y="887413"/>
            <a:ext cx="9143999" cy="494751"/>
          </a:xfrm>
          <a:prstGeom prst="rect">
            <a:avLst/>
          </a:prstGeom>
          <a:solidFill>
            <a:schemeClr val="bg1"/>
          </a:solidFill>
          <a:ln w="25400">
            <a:solidFill>
              <a:schemeClr val="tx1">
                <a:lumMod val="95000"/>
                <a:lumOff val="5000"/>
              </a:schemeClr>
            </a:solidFill>
          </a:ln>
          <a:effectLst/>
          <a:extLst/>
        </p:spPr>
        <p:txBody>
          <a:bodyPr wrap="square">
            <a:spAutoFit/>
          </a:bodyPr>
          <a:lstStyle/>
          <a:p>
            <a:pPr fontAlgn="base">
              <a:lnSpc>
                <a:spcPct val="120000"/>
              </a:lnSpc>
              <a:spcBef>
                <a:spcPct val="50000"/>
              </a:spcBef>
              <a:spcAft>
                <a:spcPct val="0"/>
              </a:spcAft>
            </a:pPr>
            <a:r>
              <a:rPr lang="en-US" altLang="en-US" sz="2400" b="1" i="1" dirty="0">
                <a:solidFill>
                  <a:srgbClr val="000000">
                    <a:lumMod val="95000"/>
                    <a:lumOff val="5000"/>
                  </a:srgbClr>
                </a:solidFill>
              </a:rPr>
              <a:t>In your pairs, discuss the following points:</a:t>
            </a:r>
          </a:p>
        </p:txBody>
      </p:sp>
      <p:sp>
        <p:nvSpPr>
          <p:cNvPr id="21507" name="Text Box 3"/>
          <p:cNvSpPr txBox="1">
            <a:spLocks noChangeArrowheads="1"/>
          </p:cNvSpPr>
          <p:nvPr/>
        </p:nvSpPr>
        <p:spPr bwMode="auto">
          <a:xfrm>
            <a:off x="0" y="125413"/>
            <a:ext cx="9144000" cy="762000"/>
          </a:xfrm>
          <a:prstGeom prst="rect">
            <a:avLst/>
          </a:prstGeom>
          <a:solidFill>
            <a:schemeClr val="bg1"/>
          </a:solidFill>
          <a:ln w="63500">
            <a:solidFill>
              <a:schemeClr val="tx1">
                <a:lumMod val="95000"/>
                <a:lumOff val="5000"/>
              </a:schemeClr>
            </a:solidFill>
          </a:ln>
          <a:effectLst/>
          <a:extLst/>
        </p:spPr>
        <p:txBody>
          <a:bodyPr wrap="square">
            <a:spAutoFit/>
          </a:bodyPr>
          <a:lstStyle/>
          <a:p>
            <a:pPr algn="ctr" fontAlgn="base">
              <a:spcBef>
                <a:spcPct val="50000"/>
              </a:spcBef>
              <a:spcAft>
                <a:spcPct val="0"/>
              </a:spcAft>
            </a:pPr>
            <a:r>
              <a:rPr lang="en-GB" altLang="en-US" sz="4400" dirty="0">
                <a:solidFill>
                  <a:srgbClr val="000000">
                    <a:lumMod val="95000"/>
                    <a:lumOff val="5000"/>
                  </a:srgbClr>
                </a:solidFill>
                <a:latin typeface="Comic Sans MS" panose="030F0702030302020204" pitchFamily="66" charset="0"/>
              </a:rPr>
              <a:t>Evaluation</a:t>
            </a:r>
            <a:endParaRPr lang="en-US" altLang="en-US" sz="4400" dirty="0">
              <a:solidFill>
                <a:srgbClr val="000000">
                  <a:lumMod val="95000"/>
                  <a:lumOff val="5000"/>
                </a:srgbClr>
              </a:solidFill>
              <a:latin typeface="Comic Sans MS" panose="030F0702030302020204" pitchFamily="66" charset="0"/>
            </a:endParaRPr>
          </a:p>
        </p:txBody>
      </p:sp>
      <p:sp>
        <p:nvSpPr>
          <p:cNvPr id="21508" name="Rectangle 4"/>
          <p:cNvSpPr>
            <a:spLocks noChangeArrowheads="1"/>
          </p:cNvSpPr>
          <p:nvPr/>
        </p:nvSpPr>
        <p:spPr bwMode="auto">
          <a:xfrm>
            <a:off x="900113" y="2203450"/>
            <a:ext cx="7345362" cy="288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charset="0"/>
              </a:defRPr>
            </a:lvl1pPr>
            <a:lvl2pPr algn="ctr">
              <a:spcBef>
                <a:spcPct val="20000"/>
              </a:spcBef>
              <a:defRPr sz="2800">
                <a:solidFill>
                  <a:schemeClr val="tx1"/>
                </a:solidFill>
                <a:latin typeface="Arial" charset="0"/>
              </a:defRPr>
            </a:lvl2pPr>
            <a:lvl3pPr algn="ctr">
              <a:spcBef>
                <a:spcPct val="20000"/>
              </a:spcBef>
              <a:defRPr sz="2400">
                <a:solidFill>
                  <a:schemeClr val="tx1"/>
                </a:solidFill>
                <a:latin typeface="Arial" charset="0"/>
              </a:defRPr>
            </a:lvl3pPr>
            <a:lvl4pPr algn="ctr">
              <a:spcBef>
                <a:spcPct val="20000"/>
              </a:spcBef>
              <a:defRPr sz="2000">
                <a:solidFill>
                  <a:schemeClr val="tx1"/>
                </a:solidFill>
                <a:latin typeface="Arial" charset="0"/>
              </a:defRPr>
            </a:lvl4pPr>
            <a:lvl5pPr algn="ctr">
              <a:spcBef>
                <a:spcPct val="20000"/>
              </a:spcBef>
              <a:defRPr sz="2000">
                <a:solidFill>
                  <a:schemeClr val="tx1"/>
                </a:solidFill>
                <a:latin typeface="Arial" charset="0"/>
              </a:defRPr>
            </a:lvl5pPr>
            <a:lvl6pPr algn="ctr" fontAlgn="base">
              <a:spcBef>
                <a:spcPct val="20000"/>
              </a:spcBef>
              <a:spcAft>
                <a:spcPct val="0"/>
              </a:spcAft>
              <a:defRPr sz="2000">
                <a:solidFill>
                  <a:schemeClr val="tx1"/>
                </a:solidFill>
                <a:latin typeface="Arial" charset="0"/>
              </a:defRPr>
            </a:lvl6pPr>
            <a:lvl7pPr algn="ctr" fontAlgn="base">
              <a:spcBef>
                <a:spcPct val="20000"/>
              </a:spcBef>
              <a:spcAft>
                <a:spcPct val="0"/>
              </a:spcAft>
              <a:defRPr sz="2000">
                <a:solidFill>
                  <a:schemeClr val="tx1"/>
                </a:solidFill>
                <a:latin typeface="Arial" charset="0"/>
              </a:defRPr>
            </a:lvl7pPr>
            <a:lvl8pPr algn="ctr" fontAlgn="base">
              <a:spcBef>
                <a:spcPct val="20000"/>
              </a:spcBef>
              <a:spcAft>
                <a:spcPct val="0"/>
              </a:spcAft>
              <a:defRPr sz="2000">
                <a:solidFill>
                  <a:schemeClr val="tx1"/>
                </a:solidFill>
                <a:latin typeface="Arial" charset="0"/>
              </a:defRPr>
            </a:lvl8pPr>
            <a:lvl9pPr algn="ctr" fontAlgn="base">
              <a:spcBef>
                <a:spcPct val="20000"/>
              </a:spcBef>
              <a:spcAft>
                <a:spcPct val="0"/>
              </a:spcAft>
              <a:defRPr sz="2000">
                <a:solidFill>
                  <a:schemeClr val="tx1"/>
                </a:solidFill>
                <a:latin typeface="Arial" charset="0"/>
              </a:defRPr>
            </a:lvl9pPr>
          </a:lstStyle>
          <a:p>
            <a:pPr fontAlgn="base">
              <a:spcAft>
                <a:spcPct val="0"/>
              </a:spcAft>
            </a:pPr>
            <a:endParaRPr lang="en-GB" altLang="en-US" sz="4400" smtClean="0">
              <a:solidFill>
                <a:srgbClr val="009999"/>
              </a:solidFill>
            </a:endParaRPr>
          </a:p>
        </p:txBody>
      </p:sp>
      <p:pic>
        <p:nvPicPr>
          <p:cNvPr id="21509" name="Picture 5" descr="tn00571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42838" y="136253"/>
            <a:ext cx="1871663" cy="1169988"/>
          </a:xfrm>
          <a:prstGeom prst="rect">
            <a:avLst/>
          </a:prstGeom>
          <a:noFill/>
          <a:extLst>
            <a:ext uri="{909E8E84-426E-40DD-AFC4-6F175D3DCCD1}">
              <a14:hiddenFill xmlns:a14="http://schemas.microsoft.com/office/drawing/2010/main">
                <a:solidFill>
                  <a:srgbClr val="FFFFFF"/>
                </a:solidFill>
              </a14:hiddenFill>
            </a:ext>
          </a:extLst>
        </p:spPr>
      </p:pic>
      <p:sp>
        <p:nvSpPr>
          <p:cNvPr id="21537" name="Text Box 33"/>
          <p:cNvSpPr txBox="1">
            <a:spLocks noChangeArrowheads="1"/>
          </p:cNvSpPr>
          <p:nvPr/>
        </p:nvSpPr>
        <p:spPr bwMode="auto">
          <a:xfrm>
            <a:off x="36513" y="1628100"/>
            <a:ext cx="8131282" cy="1220787"/>
          </a:xfrm>
          <a:prstGeom prst="rect">
            <a:avLst/>
          </a:prstGeom>
          <a:solidFill>
            <a:schemeClr val="accent5">
              <a:lumMod val="90000"/>
            </a:schemeClr>
          </a:solidFill>
          <a:ln>
            <a:solidFill>
              <a:schemeClr val="tx2">
                <a:lumMod val="95000"/>
                <a:lumOff val="5000"/>
              </a:schemeClr>
            </a:solidFill>
          </a:ln>
          <a:effectLst/>
          <a:extLst/>
        </p:spPr>
        <p:txBody>
          <a:bodyPr wrap="square">
            <a:spAutoFit/>
          </a:bodyPr>
          <a:lstStyle/>
          <a:p>
            <a:pPr fontAlgn="base">
              <a:lnSpc>
                <a:spcPct val="120000"/>
              </a:lnSpc>
              <a:spcBef>
                <a:spcPct val="50000"/>
              </a:spcBef>
              <a:spcAft>
                <a:spcPct val="0"/>
              </a:spcAft>
              <a:buFontTx/>
              <a:buChar char="•"/>
            </a:pPr>
            <a:r>
              <a:rPr lang="en-US" altLang="en-US" b="1" dirty="0">
                <a:solidFill>
                  <a:srgbClr val="002060"/>
                </a:solidFill>
              </a:rPr>
              <a:t> How realistic were the studies?</a:t>
            </a:r>
          </a:p>
          <a:p>
            <a:pPr fontAlgn="base">
              <a:lnSpc>
                <a:spcPct val="120000"/>
              </a:lnSpc>
              <a:spcBef>
                <a:spcPct val="50000"/>
              </a:spcBef>
              <a:spcAft>
                <a:spcPct val="0"/>
              </a:spcAft>
            </a:pPr>
            <a:r>
              <a:rPr lang="en-US" altLang="en-US" b="1" dirty="0">
                <a:solidFill>
                  <a:srgbClr val="000000">
                    <a:lumMod val="95000"/>
                    <a:lumOff val="5000"/>
                  </a:srgbClr>
                </a:solidFill>
              </a:rPr>
              <a:t>(Think about the differences between the tasks the participants did, and real life situations where you need to remember what you have seen)</a:t>
            </a:r>
          </a:p>
        </p:txBody>
      </p:sp>
      <p:sp>
        <p:nvSpPr>
          <p:cNvPr id="21538" name="Text Box 34"/>
          <p:cNvSpPr txBox="1">
            <a:spLocks noChangeArrowheads="1"/>
          </p:cNvSpPr>
          <p:nvPr/>
        </p:nvSpPr>
        <p:spPr bwMode="auto">
          <a:xfrm>
            <a:off x="2051720" y="3068960"/>
            <a:ext cx="6840537" cy="890587"/>
          </a:xfrm>
          <a:prstGeom prst="rect">
            <a:avLst/>
          </a:prstGeom>
          <a:solidFill>
            <a:schemeClr val="accent5">
              <a:lumMod val="90000"/>
            </a:schemeClr>
          </a:solidFill>
          <a:ln>
            <a:solidFill>
              <a:schemeClr val="tx2">
                <a:lumMod val="95000"/>
                <a:lumOff val="5000"/>
              </a:schemeClr>
            </a:solidFill>
          </a:ln>
          <a:effectLst/>
          <a:extLst/>
        </p:spPr>
        <p:txBody>
          <a:bodyPr>
            <a:spAutoFit/>
          </a:bodyPr>
          <a:lstStyle/>
          <a:p>
            <a:pPr fontAlgn="base">
              <a:lnSpc>
                <a:spcPct val="120000"/>
              </a:lnSpc>
              <a:spcBef>
                <a:spcPct val="50000"/>
              </a:spcBef>
              <a:spcAft>
                <a:spcPct val="0"/>
              </a:spcAft>
              <a:buFontTx/>
              <a:buChar char="•"/>
            </a:pPr>
            <a:r>
              <a:rPr lang="en-US" altLang="en-US" b="1" dirty="0">
                <a:solidFill>
                  <a:srgbClr val="002060"/>
                </a:solidFill>
              </a:rPr>
              <a:t> Who were the participants? </a:t>
            </a:r>
          </a:p>
          <a:p>
            <a:pPr fontAlgn="base">
              <a:lnSpc>
                <a:spcPct val="120000"/>
              </a:lnSpc>
              <a:spcBef>
                <a:spcPct val="50000"/>
              </a:spcBef>
              <a:spcAft>
                <a:spcPct val="0"/>
              </a:spcAft>
            </a:pPr>
            <a:r>
              <a:rPr lang="en-US" altLang="en-US" b="1" dirty="0">
                <a:solidFill>
                  <a:srgbClr val="000000">
                    <a:lumMod val="95000"/>
                    <a:lumOff val="5000"/>
                  </a:srgbClr>
                </a:solidFill>
              </a:rPr>
              <a:t>(Could the results be </a:t>
            </a:r>
            <a:r>
              <a:rPr lang="en-US" altLang="en-US" b="1" dirty="0" smtClean="0">
                <a:solidFill>
                  <a:srgbClr val="000000">
                    <a:lumMod val="95000"/>
                    <a:lumOff val="5000"/>
                  </a:srgbClr>
                </a:solidFill>
              </a:rPr>
              <a:t>generalized </a:t>
            </a:r>
            <a:r>
              <a:rPr lang="en-US" altLang="en-US" b="1" dirty="0">
                <a:solidFill>
                  <a:srgbClr val="000000">
                    <a:lumMod val="95000"/>
                    <a:lumOff val="5000"/>
                  </a:srgbClr>
                </a:solidFill>
              </a:rPr>
              <a:t>to other people?)</a:t>
            </a:r>
          </a:p>
        </p:txBody>
      </p:sp>
      <p:sp>
        <p:nvSpPr>
          <p:cNvPr id="21539" name="Text Box 35"/>
          <p:cNvSpPr txBox="1">
            <a:spLocks noChangeArrowheads="1"/>
          </p:cNvSpPr>
          <p:nvPr/>
        </p:nvSpPr>
        <p:spPr bwMode="auto">
          <a:xfrm>
            <a:off x="468313" y="4288123"/>
            <a:ext cx="7488237" cy="890588"/>
          </a:xfrm>
          <a:prstGeom prst="rect">
            <a:avLst/>
          </a:prstGeom>
          <a:solidFill>
            <a:schemeClr val="accent5">
              <a:lumMod val="90000"/>
            </a:schemeClr>
          </a:solidFill>
          <a:ln>
            <a:solidFill>
              <a:schemeClr val="tx2">
                <a:lumMod val="95000"/>
                <a:lumOff val="5000"/>
              </a:schemeClr>
            </a:solidFill>
          </a:ln>
          <a:effectLst/>
          <a:extLst/>
        </p:spPr>
        <p:txBody>
          <a:bodyPr>
            <a:spAutoFit/>
          </a:bodyPr>
          <a:lstStyle/>
          <a:p>
            <a:pPr fontAlgn="base">
              <a:lnSpc>
                <a:spcPct val="120000"/>
              </a:lnSpc>
              <a:spcBef>
                <a:spcPct val="50000"/>
              </a:spcBef>
              <a:spcAft>
                <a:spcPct val="0"/>
              </a:spcAft>
              <a:buFontTx/>
              <a:buChar char="•"/>
            </a:pPr>
            <a:r>
              <a:rPr lang="en-US" altLang="en-US" b="1" dirty="0">
                <a:solidFill>
                  <a:srgbClr val="002060"/>
                </a:solidFill>
              </a:rPr>
              <a:t> How useful was the research? </a:t>
            </a:r>
          </a:p>
          <a:p>
            <a:pPr fontAlgn="base">
              <a:lnSpc>
                <a:spcPct val="120000"/>
              </a:lnSpc>
              <a:spcBef>
                <a:spcPct val="50000"/>
              </a:spcBef>
              <a:spcAft>
                <a:spcPct val="0"/>
              </a:spcAft>
            </a:pPr>
            <a:r>
              <a:rPr lang="en-US" altLang="en-US" b="1" dirty="0">
                <a:solidFill>
                  <a:srgbClr val="000000">
                    <a:lumMod val="95000"/>
                    <a:lumOff val="5000"/>
                  </a:srgbClr>
                </a:solidFill>
              </a:rPr>
              <a:t>(How can the results of the study be applied to other situations?)</a:t>
            </a:r>
          </a:p>
        </p:txBody>
      </p:sp>
      <p:sp>
        <p:nvSpPr>
          <p:cNvPr id="21540" name="Text Box 36"/>
          <p:cNvSpPr txBox="1">
            <a:spLocks noChangeArrowheads="1"/>
          </p:cNvSpPr>
          <p:nvPr/>
        </p:nvSpPr>
        <p:spPr bwMode="auto">
          <a:xfrm>
            <a:off x="468313" y="5491163"/>
            <a:ext cx="7343775"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lnSpc>
                <a:spcPct val="120000"/>
              </a:lnSpc>
              <a:spcBef>
                <a:spcPct val="50000"/>
              </a:spcBef>
              <a:spcAft>
                <a:spcPct val="0"/>
              </a:spcAft>
              <a:buFontTx/>
              <a:buChar char="•"/>
            </a:pPr>
            <a:r>
              <a:rPr lang="en-US" altLang="en-US" b="1">
                <a:solidFill>
                  <a:srgbClr val="660066"/>
                </a:solidFill>
              </a:rPr>
              <a:t> Any other issues</a:t>
            </a:r>
            <a:endParaRPr lang="en-US" altLang="en-US" b="1">
              <a:solidFill>
                <a:srgbClr val="009999"/>
              </a:solidFill>
            </a:endParaRPr>
          </a:p>
          <a:p>
            <a:pPr fontAlgn="base">
              <a:lnSpc>
                <a:spcPct val="120000"/>
              </a:lnSpc>
              <a:spcBef>
                <a:spcPct val="50000"/>
              </a:spcBef>
              <a:spcAft>
                <a:spcPct val="0"/>
              </a:spcAft>
            </a:pPr>
            <a:r>
              <a:rPr lang="en-US" altLang="en-US" b="1">
                <a:solidFill>
                  <a:srgbClr val="009999"/>
                </a:solidFill>
              </a:rPr>
              <a:t>(Think about the type of tasks, the content of the video, etc)</a:t>
            </a:r>
          </a:p>
        </p:txBody>
      </p:sp>
      <p:sp>
        <p:nvSpPr>
          <p:cNvPr id="11" name="TextBox 10"/>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a:t>
            </a:r>
          </a:p>
          <a:p>
            <a:pPr>
              <a:defRPr/>
            </a:pPr>
            <a:r>
              <a:rPr lang="en-GB" kern="0" dirty="0">
                <a:solidFill>
                  <a:srgbClr val="FFFFFF"/>
                </a:solidFill>
                <a:latin typeface="Comic Sans MS"/>
              </a:rPr>
              <a:t>    and age of witness all affect the accuracy of EWT.</a:t>
            </a:r>
          </a:p>
          <a:p>
            <a:pPr>
              <a:defRPr/>
            </a:pPr>
            <a:r>
              <a:rPr lang="en-GB" kern="0" dirty="0">
                <a:solidFill>
                  <a:srgbClr val="FFFFFF"/>
                </a:solidFill>
                <a:latin typeface="Comic Sans MS"/>
              </a:rPr>
              <a:t>•To KNOW and EVALAUTE  key research into the accuracy of EWT.</a:t>
            </a: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0069" y="5178711"/>
            <a:ext cx="16954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812417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3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grpId="0" nodeType="clickEffect">
                                  <p:stCondLst>
                                    <p:cond delay="0"/>
                                  </p:stCondLst>
                                  <p:iterate type="lt">
                                    <p:tmPct val="50000"/>
                                  </p:iterate>
                                  <p:childTnLst>
                                    <p:set>
                                      <p:cBhvr>
                                        <p:cTn id="10" dur="1" fill="hold">
                                          <p:stCondLst>
                                            <p:cond delay="0"/>
                                          </p:stCondLst>
                                        </p:cTn>
                                        <p:tgtEl>
                                          <p:spTgt spid="21537"/>
                                        </p:tgtEl>
                                        <p:attrNameLst>
                                          <p:attrName>style.visibility</p:attrName>
                                        </p:attrNameLst>
                                      </p:cBhvr>
                                      <p:to>
                                        <p:strVal val="visible"/>
                                      </p:to>
                                    </p:set>
                                    <p:anim calcmode="discrete" valueType="clr">
                                      <p:cBhvr override="childStyle">
                                        <p:cTn id="11" dur="80"/>
                                        <p:tgtEl>
                                          <p:spTgt spid="21537"/>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21537"/>
                                        </p:tgtEl>
                                        <p:attrNameLst>
                                          <p:attrName>fillcolor</p:attrName>
                                        </p:attrNameLst>
                                      </p:cBhvr>
                                      <p:tavLst>
                                        <p:tav tm="0">
                                          <p:val>
                                            <p:clrVal>
                                              <a:schemeClr val="accent2"/>
                                            </p:clrVal>
                                          </p:val>
                                        </p:tav>
                                        <p:tav tm="50000">
                                          <p:val>
                                            <p:clrVal>
                                              <a:schemeClr val="hlink"/>
                                            </p:clrVal>
                                          </p:val>
                                        </p:tav>
                                      </p:tavLst>
                                    </p:anim>
                                    <p:set>
                                      <p:cBhvr>
                                        <p:cTn id="13" dur="80"/>
                                        <p:tgtEl>
                                          <p:spTgt spid="21537"/>
                                        </p:tgtEl>
                                        <p:attrNameLst>
                                          <p:attrName>fill.type</p:attrName>
                                        </p:attrNameLst>
                                      </p:cBhvr>
                                      <p:to>
                                        <p:strVal val="solid"/>
                                      </p:to>
                                    </p:set>
                                  </p:childTnLst>
                                </p:cTn>
                              </p:par>
                            </p:childTnLst>
                          </p:cTn>
                        </p:par>
                        <p:par>
                          <p:cTn id="14" fill="hold" nodeType="afterGroup">
                            <p:stCondLst>
                              <p:cond delay="5840"/>
                            </p:stCondLst>
                            <p:childTnLst>
                              <p:par>
                                <p:cTn id="15" presetID="27" presetClass="entr" presetSubtype="0" fill="hold" grpId="0" nodeType="afterEffect">
                                  <p:stCondLst>
                                    <p:cond delay="0"/>
                                  </p:stCondLst>
                                  <p:iterate type="lt">
                                    <p:tmPct val="50000"/>
                                  </p:iterate>
                                  <p:childTnLst>
                                    <p:set>
                                      <p:cBhvr>
                                        <p:cTn id="16" dur="1" fill="hold">
                                          <p:stCondLst>
                                            <p:cond delay="0"/>
                                          </p:stCondLst>
                                        </p:cTn>
                                        <p:tgtEl>
                                          <p:spTgt spid="21538"/>
                                        </p:tgtEl>
                                        <p:attrNameLst>
                                          <p:attrName>style.visibility</p:attrName>
                                        </p:attrNameLst>
                                      </p:cBhvr>
                                      <p:to>
                                        <p:strVal val="visible"/>
                                      </p:to>
                                    </p:set>
                                    <p:anim calcmode="discrete" valueType="clr">
                                      <p:cBhvr override="childStyle">
                                        <p:cTn id="17" dur="80"/>
                                        <p:tgtEl>
                                          <p:spTgt spid="21538"/>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21538"/>
                                        </p:tgtEl>
                                        <p:attrNameLst>
                                          <p:attrName>fillcolor</p:attrName>
                                        </p:attrNameLst>
                                      </p:cBhvr>
                                      <p:tavLst>
                                        <p:tav tm="0">
                                          <p:val>
                                            <p:clrVal>
                                              <a:schemeClr val="accent2"/>
                                            </p:clrVal>
                                          </p:val>
                                        </p:tav>
                                        <p:tav tm="50000">
                                          <p:val>
                                            <p:clrVal>
                                              <a:schemeClr val="hlink"/>
                                            </p:clrVal>
                                          </p:val>
                                        </p:tav>
                                      </p:tavLst>
                                    </p:anim>
                                    <p:set>
                                      <p:cBhvr>
                                        <p:cTn id="19" dur="80"/>
                                        <p:tgtEl>
                                          <p:spTgt spid="21538"/>
                                        </p:tgtEl>
                                        <p:attrNameLst>
                                          <p:attrName>fill.type</p:attrName>
                                        </p:attrNameLst>
                                      </p:cBhvr>
                                      <p:to>
                                        <p:strVal val="solid"/>
                                      </p:to>
                                    </p:set>
                                  </p:childTnLst>
                                </p:cTn>
                              </p:par>
                            </p:childTnLst>
                          </p:cTn>
                        </p:par>
                        <p:par>
                          <p:cTn id="20" fill="hold" nodeType="afterGroup">
                            <p:stCondLst>
                              <p:cond delay="8560"/>
                            </p:stCondLst>
                            <p:childTnLst>
                              <p:par>
                                <p:cTn id="21" presetID="27" presetClass="entr" presetSubtype="0" fill="hold" grpId="0" nodeType="afterEffect">
                                  <p:stCondLst>
                                    <p:cond delay="0"/>
                                  </p:stCondLst>
                                  <p:iterate type="lt">
                                    <p:tmPct val="50000"/>
                                  </p:iterate>
                                  <p:childTnLst>
                                    <p:set>
                                      <p:cBhvr>
                                        <p:cTn id="22" dur="1" fill="hold">
                                          <p:stCondLst>
                                            <p:cond delay="0"/>
                                          </p:stCondLst>
                                        </p:cTn>
                                        <p:tgtEl>
                                          <p:spTgt spid="21539"/>
                                        </p:tgtEl>
                                        <p:attrNameLst>
                                          <p:attrName>style.visibility</p:attrName>
                                        </p:attrNameLst>
                                      </p:cBhvr>
                                      <p:to>
                                        <p:strVal val="visible"/>
                                      </p:to>
                                    </p:set>
                                    <p:anim calcmode="discrete" valueType="clr">
                                      <p:cBhvr override="childStyle">
                                        <p:cTn id="23" dur="80"/>
                                        <p:tgtEl>
                                          <p:spTgt spid="21539"/>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21539"/>
                                        </p:tgtEl>
                                        <p:attrNameLst>
                                          <p:attrName>fillcolor</p:attrName>
                                        </p:attrNameLst>
                                      </p:cBhvr>
                                      <p:tavLst>
                                        <p:tav tm="0">
                                          <p:val>
                                            <p:clrVal>
                                              <a:schemeClr val="accent2"/>
                                            </p:clrVal>
                                          </p:val>
                                        </p:tav>
                                        <p:tav tm="50000">
                                          <p:val>
                                            <p:clrVal>
                                              <a:schemeClr val="hlink"/>
                                            </p:clrVal>
                                          </p:val>
                                        </p:tav>
                                      </p:tavLst>
                                    </p:anim>
                                    <p:set>
                                      <p:cBhvr>
                                        <p:cTn id="25" dur="80"/>
                                        <p:tgtEl>
                                          <p:spTgt spid="21539"/>
                                        </p:tgtEl>
                                        <p:attrNameLst>
                                          <p:attrName>fill.type</p:attrName>
                                        </p:attrNameLst>
                                      </p:cBhvr>
                                      <p:to>
                                        <p:strVal val="solid"/>
                                      </p:to>
                                    </p:set>
                                  </p:childTnLst>
                                </p:cTn>
                              </p:par>
                            </p:childTnLst>
                          </p:cTn>
                        </p:par>
                        <p:par>
                          <p:cTn id="26" fill="hold" nodeType="afterGroup">
                            <p:stCondLst>
                              <p:cond delay="11760"/>
                            </p:stCondLst>
                            <p:childTnLst>
                              <p:par>
                                <p:cTn id="27" presetID="27" presetClass="entr" presetSubtype="0" fill="hold" grpId="0" nodeType="afterEffect">
                                  <p:stCondLst>
                                    <p:cond delay="0"/>
                                  </p:stCondLst>
                                  <p:iterate type="lt">
                                    <p:tmPct val="50000"/>
                                  </p:iterate>
                                  <p:childTnLst>
                                    <p:set>
                                      <p:cBhvr>
                                        <p:cTn id="28" dur="1" fill="hold">
                                          <p:stCondLst>
                                            <p:cond delay="0"/>
                                          </p:stCondLst>
                                        </p:cTn>
                                        <p:tgtEl>
                                          <p:spTgt spid="21540"/>
                                        </p:tgtEl>
                                        <p:attrNameLst>
                                          <p:attrName>style.visibility</p:attrName>
                                        </p:attrNameLst>
                                      </p:cBhvr>
                                      <p:to>
                                        <p:strVal val="visible"/>
                                      </p:to>
                                    </p:set>
                                    <p:anim calcmode="discrete" valueType="clr">
                                      <p:cBhvr override="childStyle">
                                        <p:cTn id="29" dur="80"/>
                                        <p:tgtEl>
                                          <p:spTgt spid="21540"/>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21540"/>
                                        </p:tgtEl>
                                        <p:attrNameLst>
                                          <p:attrName>fillcolor</p:attrName>
                                        </p:attrNameLst>
                                      </p:cBhvr>
                                      <p:tavLst>
                                        <p:tav tm="0">
                                          <p:val>
                                            <p:clrVal>
                                              <a:schemeClr val="accent2"/>
                                            </p:clrVal>
                                          </p:val>
                                        </p:tav>
                                        <p:tav tm="50000">
                                          <p:val>
                                            <p:clrVal>
                                              <a:schemeClr val="hlink"/>
                                            </p:clrVal>
                                          </p:val>
                                        </p:tav>
                                      </p:tavLst>
                                    </p:anim>
                                    <p:set>
                                      <p:cBhvr>
                                        <p:cTn id="31" dur="80"/>
                                        <p:tgtEl>
                                          <p:spTgt spid="2154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36" grpId="0" animBg="1"/>
      <p:bldP spid="21537" grpId="0" animBg="1"/>
      <p:bldP spid="21538" grpId="0" animBg="1"/>
      <p:bldP spid="21539" grpId="0" animBg="1"/>
      <p:bldP spid="2154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Watch the </a:t>
            </a:r>
            <a:r>
              <a:rPr lang="en-GB" dirty="0" smtClean="0">
                <a:hlinkClick r:id="rId2"/>
              </a:rPr>
              <a:t>TED talks</a:t>
            </a:r>
            <a:r>
              <a:rPr lang="en-GB" dirty="0" smtClean="0"/>
              <a:t>.</a:t>
            </a:r>
            <a:endParaRPr lang="en-GB" dirty="0"/>
          </a:p>
        </p:txBody>
      </p:sp>
      <p:sp>
        <p:nvSpPr>
          <p:cNvPr id="4" name="TextBox 3"/>
          <p:cNvSpPr txBox="1"/>
          <p:nvPr/>
        </p:nvSpPr>
        <p:spPr>
          <a:xfrm>
            <a:off x="0" y="5630996"/>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 and age of witness all affect the accuracy of EWT.</a:t>
            </a:r>
          </a:p>
          <a:p>
            <a:pPr>
              <a:defRPr/>
            </a:pPr>
            <a:r>
              <a:rPr lang="en-GB" kern="0" dirty="0">
                <a:solidFill>
                  <a:srgbClr val="FFFFFF"/>
                </a:solidFill>
                <a:latin typeface="Comic Sans MS"/>
              </a:rPr>
              <a:t>•To KNOW and EVALAUTE  key research into the accuracy of EWT.</a:t>
            </a:r>
          </a:p>
        </p:txBody>
      </p:sp>
    </p:spTree>
    <p:extLst>
      <p:ext uri="{BB962C8B-B14F-4D97-AF65-F5344CB8AC3E}">
        <p14:creationId xmlns:p14="http://schemas.microsoft.com/office/powerpoint/2010/main" val="968696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including leading questions and post-event discussion affect the accuracy of EWT.</a:t>
            </a:r>
          </a:p>
          <a:p>
            <a:pPr>
              <a:defRPr/>
            </a:pPr>
            <a:r>
              <a:rPr lang="en-GB" kern="0" dirty="0">
                <a:solidFill>
                  <a:srgbClr val="FFFFFF"/>
                </a:solidFill>
                <a:latin typeface="Comic Sans MS"/>
              </a:rPr>
              <a:t>•To KNOW and EVALAUTE  key research into the accuracy of EWT.</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38410" y="4293096"/>
            <a:ext cx="2523455" cy="172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6"/>
          <p:cNvSpPr>
            <a:spLocks noGrp="1"/>
          </p:cNvSpPr>
          <p:nvPr>
            <p:ph type="title"/>
          </p:nvPr>
        </p:nvSpPr>
        <p:spPr>
          <a:xfrm>
            <a:off x="210344" y="260648"/>
            <a:ext cx="4474840" cy="3154362"/>
          </a:xfrm>
          <a:solidFill>
            <a:schemeClr val="bg1"/>
          </a:solidFill>
          <a:ln w="63500">
            <a:solidFill>
              <a:schemeClr val="tx1"/>
            </a:solidFill>
          </a:ln>
        </p:spPr>
        <p:txBody>
          <a:bodyPr>
            <a:normAutofit fontScale="90000"/>
          </a:bodyPr>
          <a:lstStyle/>
          <a:p>
            <a:r>
              <a:rPr lang="en-GB" sz="3600" dirty="0" smtClean="0"/>
              <a:t>Title: </a:t>
            </a:r>
            <a:r>
              <a:rPr lang="en-GB" sz="5400" dirty="0" smtClean="0">
                <a:latin typeface="Comic Sans MS" panose="030F0702030302020204" pitchFamily="66" charset="0"/>
              </a:rPr>
              <a:t>How can misleading information affect EWT?</a:t>
            </a:r>
            <a:endParaRPr lang="en-GB" sz="5400" dirty="0">
              <a:latin typeface="Comic Sans MS" panose="030F0702030302020204" pitchFamily="66" charset="0"/>
            </a:endParaRPr>
          </a:p>
        </p:txBody>
      </p:sp>
      <p:sp>
        <p:nvSpPr>
          <p:cNvPr id="8" name="Content Placeholder 7"/>
          <p:cNvSpPr>
            <a:spLocks noGrp="1"/>
          </p:cNvSpPr>
          <p:nvPr>
            <p:ph idx="1"/>
          </p:nvPr>
        </p:nvSpPr>
        <p:spPr>
          <a:xfrm>
            <a:off x="4968044" y="1731873"/>
            <a:ext cx="4104456" cy="2788972"/>
          </a:xfrm>
        </p:spPr>
        <p:txBody>
          <a:bodyPr/>
          <a:lstStyle/>
          <a:p>
            <a:pPr marL="0" indent="0">
              <a:buNone/>
            </a:pPr>
            <a:r>
              <a:rPr lang="en-GB" b="1" dirty="0" smtClean="0">
                <a:latin typeface="Comic Sans MS" panose="030F0702030302020204" pitchFamily="66" charset="0"/>
              </a:rPr>
              <a:t>Starter</a:t>
            </a:r>
            <a:r>
              <a:rPr lang="en-GB" dirty="0" smtClean="0">
                <a:latin typeface="Comic Sans MS" panose="030F0702030302020204" pitchFamily="66" charset="0"/>
              </a:rPr>
              <a:t>: Draw the Yerkes-Dodson law graph from memory WITH correct axis.</a:t>
            </a:r>
            <a:endParaRPr lang="en-GB" dirty="0">
              <a:latin typeface="Comic Sans MS" panose="030F0702030302020204" pitchFamily="66"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573016"/>
            <a:ext cx="4536504" cy="18956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3787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including leading questions and post-event discussion affect the accuracy of EWT.</a:t>
            </a:r>
          </a:p>
          <a:p>
            <a:pPr>
              <a:defRPr/>
            </a:pPr>
            <a:r>
              <a:rPr lang="en-GB" kern="0" dirty="0">
                <a:solidFill>
                  <a:srgbClr val="FFFFFF"/>
                </a:solidFill>
                <a:latin typeface="Comic Sans MS"/>
              </a:rPr>
              <a:t>•To KNOW and EVALAUTE  key research into the accuracy of EWT.</a:t>
            </a:r>
          </a:p>
        </p:txBody>
      </p:sp>
      <p:sp>
        <p:nvSpPr>
          <p:cNvPr id="2" name="Title 1"/>
          <p:cNvSpPr>
            <a:spLocks noGrp="1"/>
          </p:cNvSpPr>
          <p:nvPr>
            <p:ph type="title"/>
          </p:nvPr>
        </p:nvSpPr>
        <p:spPr>
          <a:xfrm>
            <a:off x="0" y="0"/>
            <a:ext cx="9144000" cy="1268760"/>
          </a:xfrm>
          <a:solidFill>
            <a:schemeClr val="bg1"/>
          </a:solidFill>
          <a:ln w="63500">
            <a:solidFill>
              <a:schemeClr val="tx1"/>
            </a:solidFill>
          </a:ln>
        </p:spPr>
        <p:txBody>
          <a:bodyPr>
            <a:normAutofit/>
          </a:bodyPr>
          <a:lstStyle/>
          <a:p>
            <a:r>
              <a:rPr lang="en-GB" sz="3000" dirty="0" smtClean="0">
                <a:latin typeface="Comic Sans MS" panose="030F0702030302020204" pitchFamily="66" charset="0"/>
              </a:rPr>
              <a:t>Factors affecting accuracy of EWT</a:t>
            </a:r>
            <a:r>
              <a:rPr lang="en-GB" sz="3600" dirty="0" smtClean="0">
                <a:latin typeface="Comic Sans MS" panose="030F0702030302020204" pitchFamily="66" charset="0"/>
              </a:rPr>
              <a:t>:</a:t>
            </a:r>
            <a:br>
              <a:rPr lang="en-GB" sz="3600" dirty="0" smtClean="0">
                <a:latin typeface="Comic Sans MS" panose="030F0702030302020204" pitchFamily="66" charset="0"/>
              </a:rPr>
            </a:br>
            <a:r>
              <a:rPr lang="en-GB" sz="3800" b="1" dirty="0" smtClean="0">
                <a:latin typeface="Comic Sans MS" panose="030F0702030302020204" pitchFamily="66" charset="0"/>
              </a:rPr>
              <a:t>Misleading Information</a:t>
            </a:r>
            <a:endParaRPr lang="en-GB" sz="3800" b="1" dirty="0">
              <a:latin typeface="Comic Sans MS" panose="030F0702030302020204" pitchFamily="66" charset="0"/>
            </a:endParaRPr>
          </a:p>
        </p:txBody>
      </p:sp>
      <p:pic>
        <p:nvPicPr>
          <p:cNvPr id="573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304" y="4777949"/>
            <a:ext cx="16954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loud 4"/>
          <p:cNvSpPr/>
          <p:nvPr/>
        </p:nvSpPr>
        <p:spPr>
          <a:xfrm>
            <a:off x="2267744" y="1969637"/>
            <a:ext cx="4032448" cy="280831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prstClr val="white"/>
                </a:solidFill>
                <a:latin typeface="Comic Sans MS" panose="030F0702030302020204" pitchFamily="66" charset="0"/>
              </a:rPr>
              <a:t>What is misleading information?</a:t>
            </a:r>
          </a:p>
        </p:txBody>
      </p:sp>
    </p:spTree>
    <p:extLst>
      <p:ext uri="{BB962C8B-B14F-4D97-AF65-F5344CB8AC3E}">
        <p14:creationId xmlns:p14="http://schemas.microsoft.com/office/powerpoint/2010/main" val="2191728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including leading questions and post-event discussion affect the accuracy of EWT.</a:t>
            </a:r>
          </a:p>
          <a:p>
            <a:pPr>
              <a:defRPr/>
            </a:pPr>
            <a:r>
              <a:rPr lang="en-GB" kern="0" dirty="0">
                <a:solidFill>
                  <a:srgbClr val="FFFFFF"/>
                </a:solidFill>
                <a:latin typeface="Comic Sans MS"/>
              </a:rPr>
              <a:t>•To KNOW and EVALAUTE  key research into the accuracy of EWT.</a:t>
            </a:r>
          </a:p>
        </p:txBody>
      </p:sp>
      <p:sp>
        <p:nvSpPr>
          <p:cNvPr id="2" name="Title 1"/>
          <p:cNvSpPr>
            <a:spLocks noGrp="1"/>
          </p:cNvSpPr>
          <p:nvPr>
            <p:ph type="title"/>
          </p:nvPr>
        </p:nvSpPr>
        <p:spPr>
          <a:xfrm>
            <a:off x="0" y="0"/>
            <a:ext cx="9144000" cy="1268760"/>
          </a:xfrm>
          <a:solidFill>
            <a:schemeClr val="bg1"/>
          </a:solidFill>
          <a:ln w="63500">
            <a:solidFill>
              <a:schemeClr val="tx1"/>
            </a:solidFill>
          </a:ln>
        </p:spPr>
        <p:txBody>
          <a:bodyPr>
            <a:normAutofit/>
          </a:bodyPr>
          <a:lstStyle/>
          <a:p>
            <a:r>
              <a:rPr lang="en-GB" sz="3000" dirty="0" smtClean="0">
                <a:latin typeface="Comic Sans MS" panose="030F0702030302020204" pitchFamily="66" charset="0"/>
              </a:rPr>
              <a:t>Factors affecting accuracy of EWT</a:t>
            </a:r>
            <a:r>
              <a:rPr lang="en-GB" sz="3600" dirty="0" smtClean="0">
                <a:latin typeface="Comic Sans MS" panose="030F0702030302020204" pitchFamily="66" charset="0"/>
              </a:rPr>
              <a:t>:</a:t>
            </a:r>
            <a:br>
              <a:rPr lang="en-GB" sz="3600" dirty="0" smtClean="0">
                <a:latin typeface="Comic Sans MS" panose="030F0702030302020204" pitchFamily="66" charset="0"/>
              </a:rPr>
            </a:br>
            <a:r>
              <a:rPr lang="en-GB" sz="3800" b="1" dirty="0" smtClean="0">
                <a:latin typeface="Comic Sans MS" panose="030F0702030302020204" pitchFamily="66" charset="0"/>
              </a:rPr>
              <a:t>Misleading Information</a:t>
            </a:r>
            <a:endParaRPr lang="en-GB" sz="3800" b="1" dirty="0">
              <a:latin typeface="Comic Sans MS" panose="030F0702030302020204" pitchFamily="66" charset="0"/>
            </a:endParaRPr>
          </a:p>
        </p:txBody>
      </p:sp>
      <p:sp>
        <p:nvSpPr>
          <p:cNvPr id="3" name="Content Placeholder 2"/>
          <p:cNvSpPr>
            <a:spLocks noGrp="1"/>
          </p:cNvSpPr>
          <p:nvPr>
            <p:ph idx="1"/>
          </p:nvPr>
        </p:nvSpPr>
        <p:spPr>
          <a:xfrm>
            <a:off x="457200" y="1600200"/>
            <a:ext cx="8229600" cy="4057471"/>
          </a:xfrm>
        </p:spPr>
        <p:txBody>
          <a:bodyPr>
            <a:normAutofit lnSpcReduction="10000"/>
          </a:bodyPr>
          <a:lstStyle/>
          <a:p>
            <a:pPr marL="0" indent="0">
              <a:buNone/>
            </a:pPr>
            <a:r>
              <a:rPr lang="en-GB" dirty="0" smtClean="0">
                <a:latin typeface="Comic Sans MS" panose="030F0702030302020204" pitchFamily="66" charset="0"/>
              </a:rPr>
              <a:t>Research shows that if misleading information, particular in the form of </a:t>
            </a:r>
            <a:r>
              <a:rPr lang="en-GB" dirty="0" smtClean="0">
                <a:solidFill>
                  <a:schemeClr val="bg1"/>
                </a:solidFill>
                <a:latin typeface="Comic Sans MS" panose="030F0702030302020204" pitchFamily="66" charset="0"/>
              </a:rPr>
              <a:t>leading questions </a:t>
            </a:r>
            <a:r>
              <a:rPr lang="en-GB" dirty="0" smtClean="0">
                <a:latin typeface="Comic Sans MS" panose="030F0702030302020204" pitchFamily="66" charset="0"/>
              </a:rPr>
              <a:t>and </a:t>
            </a:r>
            <a:r>
              <a:rPr lang="en-GB" dirty="0" smtClean="0">
                <a:solidFill>
                  <a:schemeClr val="bg1"/>
                </a:solidFill>
                <a:latin typeface="Comic Sans MS" panose="030F0702030302020204" pitchFamily="66" charset="0"/>
              </a:rPr>
              <a:t>post-event discussion</a:t>
            </a:r>
            <a:r>
              <a:rPr lang="en-GB" dirty="0" smtClean="0">
                <a:latin typeface="Comic Sans MS" panose="030F0702030302020204" pitchFamily="66" charset="0"/>
              </a:rPr>
              <a:t>, is provided after a witness has seen an event, it can </a:t>
            </a:r>
            <a:r>
              <a:rPr lang="en-GB" b="1" i="1" dirty="0" smtClean="0">
                <a:latin typeface="Comic Sans MS" panose="030F0702030302020204" pitchFamily="66" charset="0"/>
              </a:rPr>
              <a:t>distort</a:t>
            </a:r>
            <a:r>
              <a:rPr lang="en-GB" dirty="0" smtClean="0">
                <a:latin typeface="Comic Sans MS" panose="030F0702030302020204" pitchFamily="66" charset="0"/>
              </a:rPr>
              <a:t> </a:t>
            </a:r>
            <a:r>
              <a:rPr lang="en-GB" i="1" dirty="0" smtClean="0">
                <a:latin typeface="Comic Sans MS" panose="030F0702030302020204" pitchFamily="66" charset="0"/>
              </a:rPr>
              <a:t>the original memory </a:t>
            </a:r>
            <a:r>
              <a:rPr lang="en-GB" dirty="0" smtClean="0">
                <a:latin typeface="Comic Sans MS" panose="030F0702030302020204" pitchFamily="66" charset="0"/>
              </a:rPr>
              <a:t>of the witness.</a:t>
            </a:r>
          </a:p>
          <a:p>
            <a:pPr marL="0" indent="0">
              <a:buNone/>
            </a:pPr>
            <a:endParaRPr lang="en-GB" dirty="0">
              <a:latin typeface="Comic Sans MS" panose="030F0702030302020204" pitchFamily="66" charset="0"/>
            </a:endParaRPr>
          </a:p>
          <a:p>
            <a:pPr marL="0" indent="0">
              <a:buNone/>
            </a:pPr>
            <a:r>
              <a:rPr lang="en-GB" dirty="0" smtClean="0">
                <a:latin typeface="Comic Sans MS" panose="030F0702030302020204" pitchFamily="66" charset="0"/>
              </a:rPr>
              <a:t>Watch the </a:t>
            </a:r>
            <a:r>
              <a:rPr lang="en-GB" dirty="0" smtClean="0">
                <a:latin typeface="Comic Sans MS" panose="030F0702030302020204" pitchFamily="66" charset="0"/>
                <a:hlinkClick r:id="rId3"/>
              </a:rPr>
              <a:t>video</a:t>
            </a:r>
            <a:r>
              <a:rPr lang="en-GB" dirty="0" smtClean="0">
                <a:latin typeface="Comic Sans MS" panose="030F0702030302020204" pitchFamily="66" charset="0"/>
              </a:rPr>
              <a:t> to see this in action.</a:t>
            </a:r>
          </a:p>
          <a:p>
            <a:pPr marL="0" indent="0">
              <a:buNone/>
            </a:pP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p:txBody>
      </p:sp>
      <p:pic>
        <p:nvPicPr>
          <p:cNvPr id="573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8550" y="4797152"/>
            <a:ext cx="16954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le 4"/>
          <p:cNvSpPr/>
          <p:nvPr/>
        </p:nvSpPr>
        <p:spPr>
          <a:xfrm rot="354711">
            <a:off x="2863517" y="1969524"/>
            <a:ext cx="5340572" cy="23762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dirty="0">
              <a:solidFill>
                <a:prstClr val="white"/>
              </a:solidFill>
            </a:endParaRPr>
          </a:p>
          <a:p>
            <a:pPr algn="ctr"/>
            <a:r>
              <a:rPr lang="en-GB" sz="2800" dirty="0">
                <a:solidFill>
                  <a:prstClr val="white"/>
                </a:solidFill>
              </a:rPr>
              <a:t>What </a:t>
            </a:r>
            <a:r>
              <a:rPr lang="en-GB" sz="2800" b="1" i="1" u="sng" dirty="0">
                <a:solidFill>
                  <a:prstClr val="white"/>
                </a:solidFill>
              </a:rPr>
              <a:t>ethical issues </a:t>
            </a:r>
            <a:r>
              <a:rPr lang="en-GB" sz="2800" dirty="0">
                <a:solidFill>
                  <a:prstClr val="white"/>
                </a:solidFill>
              </a:rPr>
              <a:t>might there be with the informal experiment undertaken in the video?</a:t>
            </a:r>
          </a:p>
        </p:txBody>
      </p:sp>
    </p:spTree>
    <p:extLst>
      <p:ext uri="{BB962C8B-B14F-4D97-AF65-F5344CB8AC3E}">
        <p14:creationId xmlns:p14="http://schemas.microsoft.com/office/powerpoint/2010/main" val="145432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760"/>
          </a:xfrm>
          <a:solidFill>
            <a:schemeClr val="bg1"/>
          </a:solidFill>
          <a:ln w="63500">
            <a:solidFill>
              <a:schemeClr val="tx1"/>
            </a:solidFill>
          </a:ln>
        </p:spPr>
        <p:txBody>
          <a:bodyPr>
            <a:normAutofit/>
          </a:bodyPr>
          <a:lstStyle/>
          <a:p>
            <a:r>
              <a:rPr lang="en-GB" sz="3000" dirty="0" smtClean="0">
                <a:latin typeface="Comic Sans MS" panose="030F0702030302020204" pitchFamily="66" charset="0"/>
              </a:rPr>
              <a:t>Factors affecting accuracy of EWT</a:t>
            </a:r>
            <a:r>
              <a:rPr lang="en-GB" sz="3600" dirty="0" smtClean="0">
                <a:latin typeface="Comic Sans MS" panose="030F0702030302020204" pitchFamily="66" charset="0"/>
              </a:rPr>
              <a:t>:</a:t>
            </a:r>
            <a:br>
              <a:rPr lang="en-GB" sz="3600" dirty="0" smtClean="0">
                <a:latin typeface="Comic Sans MS" panose="030F0702030302020204" pitchFamily="66" charset="0"/>
              </a:rPr>
            </a:br>
            <a:r>
              <a:rPr lang="en-GB" sz="3800" b="1" dirty="0" smtClean="0">
                <a:latin typeface="Comic Sans MS" panose="030F0702030302020204" pitchFamily="66" charset="0"/>
              </a:rPr>
              <a:t>Misleading Information</a:t>
            </a:r>
            <a:endParaRPr lang="en-GB" sz="3800" b="1" dirty="0">
              <a:latin typeface="Comic Sans MS" panose="030F0702030302020204" pitchFamily="66" charset="0"/>
            </a:endParaRPr>
          </a:p>
        </p:txBody>
      </p:sp>
      <p:sp>
        <p:nvSpPr>
          <p:cNvPr id="4" name="TextBox 3"/>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 and age of witness all affect the accuracy of EWT.</a:t>
            </a:r>
          </a:p>
          <a:p>
            <a:pPr>
              <a:defRPr/>
            </a:pPr>
            <a:r>
              <a:rPr lang="en-GB" kern="0" dirty="0">
                <a:solidFill>
                  <a:srgbClr val="FFFFFF"/>
                </a:solidFill>
                <a:latin typeface="Comic Sans MS"/>
              </a:rPr>
              <a:t>•To KNOW and EVALAUTE  key research into the accuracy of EWT.</a:t>
            </a:r>
          </a:p>
        </p:txBody>
      </p:sp>
      <p:sp>
        <p:nvSpPr>
          <p:cNvPr id="5" name="TextBox 4"/>
          <p:cNvSpPr txBox="1"/>
          <p:nvPr/>
        </p:nvSpPr>
        <p:spPr>
          <a:xfrm>
            <a:off x="179512" y="1484784"/>
            <a:ext cx="8712968" cy="3970318"/>
          </a:xfrm>
          <a:prstGeom prst="rect">
            <a:avLst/>
          </a:prstGeom>
          <a:solidFill>
            <a:srgbClr val="FFFF00"/>
          </a:solidFill>
          <a:ln w="63500">
            <a:solidFill>
              <a:schemeClr val="tx1"/>
            </a:solidFill>
          </a:ln>
        </p:spPr>
        <p:txBody>
          <a:bodyPr wrap="square" rtlCol="0">
            <a:spAutoFit/>
          </a:bodyPr>
          <a:lstStyle/>
          <a:p>
            <a:r>
              <a:rPr lang="en-GB" sz="2800" dirty="0">
                <a:solidFill>
                  <a:prstClr val="black"/>
                </a:solidFill>
                <a:latin typeface="Comic Sans MS" panose="030F0702030302020204" pitchFamily="66" charset="0"/>
              </a:rPr>
              <a:t>The </a:t>
            </a:r>
            <a:r>
              <a:rPr lang="en-GB" sz="2800" dirty="0">
                <a:solidFill>
                  <a:prstClr val="black"/>
                </a:solidFill>
                <a:latin typeface="Comic Sans MS" panose="030F0702030302020204" pitchFamily="66" charset="0"/>
                <a:hlinkClick r:id="rId3"/>
              </a:rPr>
              <a:t>theory</a:t>
            </a:r>
            <a:r>
              <a:rPr lang="en-GB" sz="2800" dirty="0">
                <a:solidFill>
                  <a:prstClr val="black"/>
                </a:solidFill>
                <a:latin typeface="Comic Sans MS" panose="030F0702030302020204" pitchFamily="66" charset="0"/>
              </a:rPr>
              <a:t> of misleading information…</a:t>
            </a:r>
          </a:p>
          <a:p>
            <a:endParaRPr lang="en-GB" sz="2800" dirty="0">
              <a:solidFill>
                <a:prstClr val="black"/>
              </a:solidFill>
              <a:latin typeface="Comic Sans MS" panose="030F0702030302020204" pitchFamily="66" charset="0"/>
            </a:endParaRPr>
          </a:p>
          <a:p>
            <a:r>
              <a:rPr lang="en-GB" sz="2800" b="1" dirty="0">
                <a:solidFill>
                  <a:prstClr val="black"/>
                </a:solidFill>
                <a:latin typeface="Comic Sans MS" panose="030F0702030302020204" pitchFamily="66" charset="0"/>
              </a:rPr>
              <a:t>Answer the following information as you watch:</a:t>
            </a:r>
          </a:p>
          <a:p>
            <a:pPr marL="457200" indent="-457200">
              <a:buFont typeface="Arial" panose="020B0604020202020204" pitchFamily="34" charset="0"/>
              <a:buChar char="•"/>
            </a:pPr>
            <a:r>
              <a:rPr lang="en-GB" sz="2800" dirty="0">
                <a:solidFill>
                  <a:prstClr val="black"/>
                </a:solidFill>
                <a:latin typeface="Comic Sans MS" panose="030F0702030302020204" pitchFamily="66" charset="0"/>
              </a:rPr>
              <a:t>What is ‘reconstructive memory’?</a:t>
            </a:r>
          </a:p>
          <a:p>
            <a:pPr marL="457200" indent="-457200">
              <a:buFont typeface="Arial" panose="020B0604020202020204" pitchFamily="34" charset="0"/>
              <a:buChar char="•"/>
            </a:pPr>
            <a:r>
              <a:rPr lang="en-GB" sz="2800" dirty="0">
                <a:solidFill>
                  <a:prstClr val="black"/>
                </a:solidFill>
                <a:latin typeface="Comic Sans MS" panose="030F0702030302020204" pitchFamily="66" charset="0"/>
              </a:rPr>
              <a:t>Pick out two examples of misleading information.</a:t>
            </a:r>
          </a:p>
          <a:p>
            <a:pPr marL="457200" indent="-457200">
              <a:buFont typeface="Arial" panose="020B0604020202020204" pitchFamily="34" charset="0"/>
              <a:buChar char="•"/>
            </a:pPr>
            <a:r>
              <a:rPr lang="en-GB" sz="2800" dirty="0">
                <a:solidFill>
                  <a:prstClr val="black"/>
                </a:solidFill>
                <a:latin typeface="Comic Sans MS" panose="030F0702030302020204" pitchFamily="66" charset="0"/>
              </a:rPr>
              <a:t>How can police interviewing techniques potentially lead to ‘contamination’ of EWT?</a:t>
            </a:r>
          </a:p>
          <a:p>
            <a:r>
              <a:rPr lang="en-GB" sz="2800" dirty="0">
                <a:solidFill>
                  <a:prstClr val="black"/>
                </a:solidFill>
                <a:latin typeface="Comic Sans MS" panose="030F0702030302020204" pitchFamily="66" charset="0"/>
              </a:rPr>
              <a:t>Challenge: What implications can ‘false memories’ have for some psychodynamic therapies?</a:t>
            </a:r>
          </a:p>
        </p:txBody>
      </p:sp>
      <p:pic>
        <p:nvPicPr>
          <p:cNvPr id="1229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2320" y="4887133"/>
            <a:ext cx="1691680" cy="1158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7515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760"/>
          </a:xfrm>
          <a:solidFill>
            <a:schemeClr val="bg1"/>
          </a:solidFill>
          <a:ln w="63500">
            <a:solidFill>
              <a:schemeClr val="tx1"/>
            </a:solidFill>
          </a:ln>
        </p:spPr>
        <p:txBody>
          <a:bodyPr>
            <a:normAutofit fontScale="90000"/>
          </a:bodyPr>
          <a:lstStyle/>
          <a:p>
            <a:r>
              <a:rPr lang="en-GB" sz="2900" dirty="0" smtClean="0">
                <a:latin typeface="Comic Sans MS" panose="030F0702030302020204" pitchFamily="66" charset="0"/>
              </a:rPr>
              <a:t>Key research into ‘misleading information’ as a factor that affects accuracy of EWT:</a:t>
            </a:r>
            <a:r>
              <a:rPr lang="en-GB" sz="3600" dirty="0" smtClean="0">
                <a:latin typeface="Comic Sans MS" panose="030F0702030302020204" pitchFamily="66" charset="0"/>
              </a:rPr>
              <a:t/>
            </a:r>
            <a:br>
              <a:rPr lang="en-GB" sz="3600" dirty="0" smtClean="0">
                <a:latin typeface="Comic Sans MS" panose="030F0702030302020204" pitchFamily="66" charset="0"/>
              </a:rPr>
            </a:br>
            <a:r>
              <a:rPr lang="en-GB" sz="3600" b="1" dirty="0" smtClean="0">
                <a:latin typeface="Comic Sans MS" panose="030F0702030302020204" pitchFamily="66" charset="0"/>
              </a:rPr>
              <a:t>Loftus and Palmer (1974) and Loftus (1975)</a:t>
            </a:r>
            <a:endParaRPr lang="en-GB" sz="3600" b="1" dirty="0">
              <a:latin typeface="Comic Sans MS" panose="030F0702030302020204" pitchFamily="66" charset="0"/>
            </a:endParaRPr>
          </a:p>
        </p:txBody>
      </p:sp>
      <p:sp>
        <p:nvSpPr>
          <p:cNvPr id="4" name="TextBox 3"/>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 and age of witness all affect the accuracy of EWT.</a:t>
            </a:r>
          </a:p>
          <a:p>
            <a:pPr>
              <a:defRPr/>
            </a:pPr>
            <a:r>
              <a:rPr lang="en-GB" kern="0" dirty="0">
                <a:solidFill>
                  <a:srgbClr val="FFFFFF"/>
                </a:solidFill>
                <a:latin typeface="Comic Sans MS"/>
              </a:rPr>
              <a:t>•To KNOW and EVALAUTE  key research into the accuracy of EWT.</a:t>
            </a:r>
          </a:p>
        </p:txBody>
      </p:sp>
      <p:sp>
        <p:nvSpPr>
          <p:cNvPr id="5" name="Content Placeholder 4"/>
          <p:cNvSpPr>
            <a:spLocks noGrp="1"/>
          </p:cNvSpPr>
          <p:nvPr>
            <p:ph idx="1"/>
          </p:nvPr>
        </p:nvSpPr>
        <p:spPr>
          <a:xfrm>
            <a:off x="323528" y="1340768"/>
            <a:ext cx="8229600" cy="4525963"/>
          </a:xfrm>
        </p:spPr>
        <p:txBody>
          <a:bodyPr>
            <a:normAutofit/>
          </a:bodyPr>
          <a:lstStyle/>
          <a:p>
            <a:pPr marL="514350" indent="-514350">
              <a:buAutoNum type="arabicPeriod"/>
            </a:pPr>
            <a:r>
              <a:rPr lang="en-GB" sz="2800" dirty="0" smtClean="0">
                <a:latin typeface="Comic Sans MS" panose="030F0702030302020204" pitchFamily="66" charset="0"/>
              </a:rPr>
              <a:t>Watch the </a:t>
            </a:r>
            <a:r>
              <a:rPr lang="en-GB" sz="2800" dirty="0" smtClean="0">
                <a:latin typeface="Comic Sans MS" panose="030F0702030302020204" pitchFamily="66" charset="0"/>
                <a:hlinkClick r:id="rId2"/>
              </a:rPr>
              <a:t>video</a:t>
            </a:r>
            <a:r>
              <a:rPr lang="en-GB" sz="2800" dirty="0" smtClean="0">
                <a:latin typeface="Comic Sans MS" panose="030F0702030302020204" pitchFamily="66" charset="0"/>
              </a:rPr>
              <a:t> describing the key research.</a:t>
            </a:r>
          </a:p>
          <a:p>
            <a:pPr marL="514350" indent="-514350">
              <a:buAutoNum type="arabicPeriod"/>
            </a:pPr>
            <a:r>
              <a:rPr lang="en-GB" sz="2800" dirty="0" smtClean="0">
                <a:latin typeface="Comic Sans MS" panose="030F0702030302020204" pitchFamily="66" charset="0"/>
              </a:rPr>
              <a:t>Use the information from the video and the research study you have been given to complete the research table.</a:t>
            </a:r>
            <a:endParaRPr lang="en-GB" sz="2800" dirty="0">
              <a:latin typeface="Comic Sans MS" panose="030F0702030302020204" pitchFamily="66" charset="0"/>
            </a:endParaRPr>
          </a:p>
        </p:txBody>
      </p:sp>
      <p:pic>
        <p:nvPicPr>
          <p:cNvPr id="5121"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493628">
            <a:off x="5361788" y="3660507"/>
            <a:ext cx="3395663" cy="2224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1304255">
            <a:off x="2479699" y="3811989"/>
            <a:ext cx="2873896" cy="1921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5752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2"/>
          <p:cNvSpPr>
            <a:spLocks noChangeShapeType="1"/>
          </p:cNvSpPr>
          <p:nvPr/>
        </p:nvSpPr>
        <p:spPr bwMode="auto">
          <a:xfrm>
            <a:off x="468313" y="1484313"/>
            <a:ext cx="8280400" cy="0"/>
          </a:xfrm>
          <a:prstGeom prst="line">
            <a:avLst/>
          </a:prstGeom>
          <a:noFill/>
          <a:ln w="28575">
            <a:solidFill>
              <a:srgbClr val="66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GB" sz="2400">
              <a:solidFill>
                <a:srgbClr val="000000"/>
              </a:solidFill>
            </a:endParaRPr>
          </a:p>
        </p:txBody>
      </p:sp>
      <p:sp>
        <p:nvSpPr>
          <p:cNvPr id="6147" name="Text Box 3"/>
          <p:cNvSpPr txBox="1">
            <a:spLocks noChangeArrowheads="1"/>
          </p:cNvSpPr>
          <p:nvPr/>
        </p:nvSpPr>
        <p:spPr bwMode="auto">
          <a:xfrm>
            <a:off x="252029" y="97351"/>
            <a:ext cx="8712968" cy="1446550"/>
          </a:xfrm>
          <a:prstGeom prst="rect">
            <a:avLst/>
          </a:prstGeom>
          <a:solidFill>
            <a:schemeClr val="bg1"/>
          </a:solidFill>
          <a:ln w="63500">
            <a:solidFill>
              <a:schemeClr val="tx1">
                <a:lumMod val="95000"/>
                <a:lumOff val="5000"/>
              </a:schemeClr>
            </a:solidFill>
          </a:ln>
          <a:effectLst/>
          <a:extLst/>
        </p:spPr>
        <p:txBody>
          <a:bodyPr wrap="square">
            <a:spAutoFit/>
          </a:bodyPr>
          <a:lstStyle/>
          <a:p>
            <a:pPr fontAlgn="base">
              <a:spcBef>
                <a:spcPct val="50000"/>
              </a:spcBef>
              <a:spcAft>
                <a:spcPct val="0"/>
              </a:spcAft>
            </a:pPr>
            <a:r>
              <a:rPr lang="en-GB" altLang="en-US" sz="4400" dirty="0">
                <a:solidFill>
                  <a:srgbClr val="000000">
                    <a:lumMod val="95000"/>
                    <a:lumOff val="5000"/>
                  </a:srgbClr>
                </a:solidFill>
                <a:latin typeface="Comic Sans MS" panose="030F0702030302020204" pitchFamily="66" charset="0"/>
              </a:rPr>
              <a:t>Loftus and Palmer (1974) Method – Experiment 1</a:t>
            </a:r>
            <a:endParaRPr lang="en-US" altLang="en-US" sz="4400" dirty="0">
              <a:solidFill>
                <a:srgbClr val="000000">
                  <a:lumMod val="95000"/>
                  <a:lumOff val="5000"/>
                </a:srgbClr>
              </a:solidFill>
              <a:latin typeface="Comic Sans MS" panose="030F0702030302020204" pitchFamily="66" charset="0"/>
            </a:endParaRPr>
          </a:p>
        </p:txBody>
      </p:sp>
      <p:sp>
        <p:nvSpPr>
          <p:cNvPr id="6148" name="Rectangle 4"/>
          <p:cNvSpPr>
            <a:spLocks noChangeArrowheads="1"/>
          </p:cNvSpPr>
          <p:nvPr/>
        </p:nvSpPr>
        <p:spPr bwMode="auto">
          <a:xfrm>
            <a:off x="900113" y="2203450"/>
            <a:ext cx="7345362" cy="288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charset="0"/>
              </a:defRPr>
            </a:lvl1pPr>
            <a:lvl2pPr algn="ctr">
              <a:spcBef>
                <a:spcPct val="20000"/>
              </a:spcBef>
              <a:defRPr sz="2800">
                <a:solidFill>
                  <a:schemeClr val="tx1"/>
                </a:solidFill>
                <a:latin typeface="Arial" charset="0"/>
              </a:defRPr>
            </a:lvl2pPr>
            <a:lvl3pPr algn="ctr">
              <a:spcBef>
                <a:spcPct val="20000"/>
              </a:spcBef>
              <a:defRPr sz="2400">
                <a:solidFill>
                  <a:schemeClr val="tx1"/>
                </a:solidFill>
                <a:latin typeface="Arial" charset="0"/>
              </a:defRPr>
            </a:lvl3pPr>
            <a:lvl4pPr algn="ctr">
              <a:spcBef>
                <a:spcPct val="20000"/>
              </a:spcBef>
              <a:defRPr sz="2000">
                <a:solidFill>
                  <a:schemeClr val="tx1"/>
                </a:solidFill>
                <a:latin typeface="Arial" charset="0"/>
              </a:defRPr>
            </a:lvl4pPr>
            <a:lvl5pPr algn="ctr">
              <a:spcBef>
                <a:spcPct val="20000"/>
              </a:spcBef>
              <a:defRPr sz="2000">
                <a:solidFill>
                  <a:schemeClr val="tx1"/>
                </a:solidFill>
                <a:latin typeface="Arial" charset="0"/>
              </a:defRPr>
            </a:lvl5pPr>
            <a:lvl6pPr algn="ctr" fontAlgn="base">
              <a:spcBef>
                <a:spcPct val="20000"/>
              </a:spcBef>
              <a:spcAft>
                <a:spcPct val="0"/>
              </a:spcAft>
              <a:defRPr sz="2000">
                <a:solidFill>
                  <a:schemeClr val="tx1"/>
                </a:solidFill>
                <a:latin typeface="Arial" charset="0"/>
              </a:defRPr>
            </a:lvl6pPr>
            <a:lvl7pPr algn="ctr" fontAlgn="base">
              <a:spcBef>
                <a:spcPct val="20000"/>
              </a:spcBef>
              <a:spcAft>
                <a:spcPct val="0"/>
              </a:spcAft>
              <a:defRPr sz="2000">
                <a:solidFill>
                  <a:schemeClr val="tx1"/>
                </a:solidFill>
                <a:latin typeface="Arial" charset="0"/>
              </a:defRPr>
            </a:lvl7pPr>
            <a:lvl8pPr algn="ctr" fontAlgn="base">
              <a:spcBef>
                <a:spcPct val="20000"/>
              </a:spcBef>
              <a:spcAft>
                <a:spcPct val="0"/>
              </a:spcAft>
              <a:defRPr sz="2000">
                <a:solidFill>
                  <a:schemeClr val="tx1"/>
                </a:solidFill>
                <a:latin typeface="Arial" charset="0"/>
              </a:defRPr>
            </a:lvl8pPr>
            <a:lvl9pPr algn="ctr" fontAlgn="base">
              <a:spcBef>
                <a:spcPct val="20000"/>
              </a:spcBef>
              <a:spcAft>
                <a:spcPct val="0"/>
              </a:spcAft>
              <a:defRPr sz="2000">
                <a:solidFill>
                  <a:schemeClr val="tx1"/>
                </a:solidFill>
                <a:latin typeface="Arial" charset="0"/>
              </a:defRPr>
            </a:lvl9pPr>
          </a:lstStyle>
          <a:p>
            <a:pPr fontAlgn="base">
              <a:spcAft>
                <a:spcPct val="0"/>
              </a:spcAft>
            </a:pPr>
            <a:endParaRPr lang="en-GB" altLang="en-US" sz="4400" smtClean="0">
              <a:solidFill>
                <a:srgbClr val="009999"/>
              </a:solidFill>
            </a:endParaRPr>
          </a:p>
        </p:txBody>
      </p:sp>
      <p:pic>
        <p:nvPicPr>
          <p:cNvPr id="6151" name="Picture 7" descr="tn00571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68829" y="97351"/>
            <a:ext cx="2016125" cy="12604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a:t>
            </a:r>
          </a:p>
          <a:p>
            <a:pPr>
              <a:defRPr/>
            </a:pPr>
            <a:r>
              <a:rPr lang="en-GB" kern="0" dirty="0">
                <a:solidFill>
                  <a:srgbClr val="FFFFFF"/>
                </a:solidFill>
                <a:latin typeface="Comic Sans MS"/>
              </a:rPr>
              <a:t>and age of witness all affect the accuracy of EWT.</a:t>
            </a:r>
          </a:p>
          <a:p>
            <a:pPr>
              <a:defRPr/>
            </a:pPr>
            <a:r>
              <a:rPr lang="en-GB" kern="0" dirty="0">
                <a:solidFill>
                  <a:srgbClr val="FFFFFF"/>
                </a:solidFill>
                <a:latin typeface="Comic Sans MS"/>
              </a:rPr>
              <a:t>•To KNOW and EVALAUTE  key research into the accuracy of EWT.</a:t>
            </a:r>
          </a:p>
        </p:txBody>
      </p:sp>
      <p:sp>
        <p:nvSpPr>
          <p:cNvPr id="2" name="Rounded Rectangle 1"/>
          <p:cNvSpPr/>
          <p:nvPr/>
        </p:nvSpPr>
        <p:spPr>
          <a:xfrm>
            <a:off x="5796136" y="1357826"/>
            <a:ext cx="3525506" cy="4299845"/>
          </a:xfrm>
          <a:prstGeom prst="roundRect">
            <a:avLst/>
          </a:prstGeom>
          <a:solidFill>
            <a:srgbClr val="FFFF00"/>
          </a:solidFill>
          <a:ln>
            <a:solidFill>
              <a:schemeClr val="tx2">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000000">
                    <a:lumMod val="95000"/>
                    <a:lumOff val="5000"/>
                  </a:srgbClr>
                </a:solidFill>
                <a:latin typeface="Comic Sans MS" panose="030F0702030302020204" pitchFamily="66" charset="0"/>
              </a:rPr>
              <a:t>Read the experiment and write the answers to the questions</a:t>
            </a:r>
          </a:p>
          <a:p>
            <a:pPr algn="ctr"/>
            <a:endParaRPr lang="en-GB" dirty="0">
              <a:solidFill>
                <a:srgbClr val="000000">
                  <a:lumMod val="95000"/>
                  <a:lumOff val="5000"/>
                </a:srgbClr>
              </a:solidFill>
              <a:latin typeface="Comic Sans MS" panose="030F0702030302020204" pitchFamily="66" charset="0"/>
            </a:endParaRPr>
          </a:p>
          <a:p>
            <a:pPr marL="285750" indent="-285750" algn="ctr">
              <a:buFont typeface="Wingdings" panose="05000000000000000000" pitchFamily="2" charset="2"/>
              <a:buChar char="Ø"/>
            </a:pPr>
            <a:r>
              <a:rPr lang="en-GB" dirty="0">
                <a:solidFill>
                  <a:srgbClr val="000000">
                    <a:lumMod val="95000"/>
                    <a:lumOff val="5000"/>
                  </a:srgbClr>
                </a:solidFill>
                <a:latin typeface="Comic Sans MS" panose="030F0702030302020204" pitchFamily="66" charset="0"/>
              </a:rPr>
              <a:t>What type of experiment is this?</a:t>
            </a:r>
          </a:p>
          <a:p>
            <a:pPr marL="285750" indent="-285750" algn="ctr">
              <a:buFont typeface="Wingdings" panose="05000000000000000000" pitchFamily="2" charset="2"/>
              <a:buChar char="Ø"/>
            </a:pPr>
            <a:r>
              <a:rPr lang="en-GB" dirty="0">
                <a:solidFill>
                  <a:srgbClr val="000000">
                    <a:lumMod val="95000"/>
                    <a:lumOff val="5000"/>
                  </a:srgbClr>
                </a:solidFill>
                <a:latin typeface="Comic Sans MS" panose="030F0702030302020204" pitchFamily="66" charset="0"/>
              </a:rPr>
              <a:t>What experimental design was used?</a:t>
            </a:r>
          </a:p>
          <a:p>
            <a:pPr marL="285750" indent="-285750" algn="ctr">
              <a:buFont typeface="Wingdings" panose="05000000000000000000" pitchFamily="2" charset="2"/>
              <a:buChar char="Ø"/>
            </a:pPr>
            <a:r>
              <a:rPr lang="en-GB" dirty="0">
                <a:solidFill>
                  <a:srgbClr val="000000">
                    <a:lumMod val="95000"/>
                    <a:lumOff val="5000"/>
                  </a:srgbClr>
                </a:solidFill>
                <a:latin typeface="Comic Sans MS" panose="030F0702030302020204" pitchFamily="66" charset="0"/>
              </a:rPr>
              <a:t>What was the independent variable used?</a:t>
            </a:r>
          </a:p>
          <a:p>
            <a:pPr marL="285750" indent="-285750" algn="ctr">
              <a:buFont typeface="Wingdings" panose="05000000000000000000" pitchFamily="2" charset="2"/>
              <a:buChar char="Ø"/>
            </a:pPr>
            <a:r>
              <a:rPr lang="en-GB" dirty="0">
                <a:solidFill>
                  <a:srgbClr val="000000">
                    <a:lumMod val="95000"/>
                    <a:lumOff val="5000"/>
                  </a:srgbClr>
                </a:solidFill>
                <a:latin typeface="Comic Sans MS" panose="030F0702030302020204" pitchFamily="66" charset="0"/>
              </a:rPr>
              <a:t>What was the dependent variable used?</a:t>
            </a:r>
            <a:endParaRPr lang="en-GB" dirty="0">
              <a:solidFill>
                <a:srgbClr val="FFFFFF"/>
              </a:solidFill>
            </a:endParaRPr>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0809" y="5471494"/>
            <a:ext cx="16954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330" y="2320232"/>
            <a:ext cx="5400600" cy="225344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681810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312761" y="170023"/>
            <a:ext cx="8435951" cy="769441"/>
          </a:xfrm>
          <a:prstGeom prst="rect">
            <a:avLst/>
          </a:prstGeom>
          <a:solidFill>
            <a:schemeClr val="bg1"/>
          </a:solidFill>
          <a:ln w="63500">
            <a:solidFill>
              <a:schemeClr val="tx2">
                <a:lumMod val="95000"/>
                <a:lumOff val="5000"/>
              </a:schemeClr>
            </a:solidFill>
          </a:ln>
          <a:effectLst/>
          <a:extLst/>
        </p:spPr>
        <p:txBody>
          <a:bodyPr wrap="square">
            <a:spAutoFit/>
          </a:bodyPr>
          <a:lstStyle/>
          <a:p>
            <a:pPr fontAlgn="base">
              <a:spcBef>
                <a:spcPct val="50000"/>
              </a:spcBef>
              <a:spcAft>
                <a:spcPct val="0"/>
              </a:spcAft>
            </a:pPr>
            <a:r>
              <a:rPr lang="en-GB" altLang="en-US" sz="4400" dirty="0">
                <a:solidFill>
                  <a:srgbClr val="000000">
                    <a:lumMod val="95000"/>
                    <a:lumOff val="5000"/>
                  </a:srgbClr>
                </a:solidFill>
                <a:latin typeface="Comic Sans MS" panose="030F0702030302020204" pitchFamily="66" charset="0"/>
              </a:rPr>
              <a:t>Method – Experiment 2</a:t>
            </a:r>
          </a:p>
        </p:txBody>
      </p:sp>
      <p:sp>
        <p:nvSpPr>
          <p:cNvPr id="5124" name="Rectangle 4"/>
          <p:cNvSpPr>
            <a:spLocks noChangeArrowheads="1"/>
          </p:cNvSpPr>
          <p:nvPr/>
        </p:nvSpPr>
        <p:spPr bwMode="auto">
          <a:xfrm>
            <a:off x="900113" y="2203450"/>
            <a:ext cx="7345362" cy="288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charset="0"/>
              </a:defRPr>
            </a:lvl1pPr>
            <a:lvl2pPr algn="ctr">
              <a:spcBef>
                <a:spcPct val="20000"/>
              </a:spcBef>
              <a:defRPr sz="2800">
                <a:solidFill>
                  <a:schemeClr val="tx1"/>
                </a:solidFill>
                <a:latin typeface="Arial" charset="0"/>
              </a:defRPr>
            </a:lvl2pPr>
            <a:lvl3pPr algn="ctr">
              <a:spcBef>
                <a:spcPct val="20000"/>
              </a:spcBef>
              <a:defRPr sz="2400">
                <a:solidFill>
                  <a:schemeClr val="tx1"/>
                </a:solidFill>
                <a:latin typeface="Arial" charset="0"/>
              </a:defRPr>
            </a:lvl3pPr>
            <a:lvl4pPr algn="ctr">
              <a:spcBef>
                <a:spcPct val="20000"/>
              </a:spcBef>
              <a:defRPr sz="2000">
                <a:solidFill>
                  <a:schemeClr val="tx1"/>
                </a:solidFill>
                <a:latin typeface="Arial" charset="0"/>
              </a:defRPr>
            </a:lvl4pPr>
            <a:lvl5pPr algn="ctr">
              <a:spcBef>
                <a:spcPct val="20000"/>
              </a:spcBef>
              <a:defRPr sz="2000">
                <a:solidFill>
                  <a:schemeClr val="tx1"/>
                </a:solidFill>
                <a:latin typeface="Arial" charset="0"/>
              </a:defRPr>
            </a:lvl5pPr>
            <a:lvl6pPr algn="ctr" fontAlgn="base">
              <a:spcBef>
                <a:spcPct val="20000"/>
              </a:spcBef>
              <a:spcAft>
                <a:spcPct val="0"/>
              </a:spcAft>
              <a:defRPr sz="2000">
                <a:solidFill>
                  <a:schemeClr val="tx1"/>
                </a:solidFill>
                <a:latin typeface="Arial" charset="0"/>
              </a:defRPr>
            </a:lvl6pPr>
            <a:lvl7pPr algn="ctr" fontAlgn="base">
              <a:spcBef>
                <a:spcPct val="20000"/>
              </a:spcBef>
              <a:spcAft>
                <a:spcPct val="0"/>
              </a:spcAft>
              <a:defRPr sz="2000">
                <a:solidFill>
                  <a:schemeClr val="tx1"/>
                </a:solidFill>
                <a:latin typeface="Arial" charset="0"/>
              </a:defRPr>
            </a:lvl7pPr>
            <a:lvl8pPr algn="ctr" fontAlgn="base">
              <a:spcBef>
                <a:spcPct val="20000"/>
              </a:spcBef>
              <a:spcAft>
                <a:spcPct val="0"/>
              </a:spcAft>
              <a:defRPr sz="2000">
                <a:solidFill>
                  <a:schemeClr val="tx1"/>
                </a:solidFill>
                <a:latin typeface="Arial" charset="0"/>
              </a:defRPr>
            </a:lvl8pPr>
            <a:lvl9pPr algn="ctr" fontAlgn="base">
              <a:spcBef>
                <a:spcPct val="20000"/>
              </a:spcBef>
              <a:spcAft>
                <a:spcPct val="0"/>
              </a:spcAft>
              <a:defRPr sz="2000">
                <a:solidFill>
                  <a:schemeClr val="tx1"/>
                </a:solidFill>
                <a:latin typeface="Arial" charset="0"/>
              </a:defRPr>
            </a:lvl9pPr>
          </a:lstStyle>
          <a:p>
            <a:pPr fontAlgn="base">
              <a:spcAft>
                <a:spcPct val="0"/>
              </a:spcAft>
            </a:pPr>
            <a:endParaRPr lang="en-GB" altLang="en-US" sz="4400" smtClean="0">
              <a:solidFill>
                <a:srgbClr val="009999"/>
              </a:solidFill>
            </a:endParaRPr>
          </a:p>
        </p:txBody>
      </p:sp>
      <p:sp>
        <p:nvSpPr>
          <p:cNvPr id="5126" name="Rectangle 6"/>
          <p:cNvSpPr>
            <a:spLocks noChangeArrowheads="1"/>
          </p:cNvSpPr>
          <p:nvPr/>
        </p:nvSpPr>
        <p:spPr bwMode="auto">
          <a:xfrm>
            <a:off x="179512" y="1196752"/>
            <a:ext cx="8822628" cy="3817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charset="0"/>
              </a:defRPr>
            </a:lvl1pPr>
            <a:lvl2pPr algn="ctr">
              <a:spcBef>
                <a:spcPct val="20000"/>
              </a:spcBef>
              <a:defRPr sz="2800">
                <a:solidFill>
                  <a:schemeClr val="tx1"/>
                </a:solidFill>
                <a:latin typeface="Arial" charset="0"/>
              </a:defRPr>
            </a:lvl2pPr>
            <a:lvl3pPr algn="ctr">
              <a:spcBef>
                <a:spcPct val="20000"/>
              </a:spcBef>
              <a:defRPr sz="2400">
                <a:solidFill>
                  <a:schemeClr val="tx1"/>
                </a:solidFill>
                <a:latin typeface="Arial" charset="0"/>
              </a:defRPr>
            </a:lvl3pPr>
            <a:lvl4pPr algn="ctr">
              <a:spcBef>
                <a:spcPct val="20000"/>
              </a:spcBef>
              <a:defRPr sz="2000">
                <a:solidFill>
                  <a:schemeClr val="tx1"/>
                </a:solidFill>
                <a:latin typeface="Arial" charset="0"/>
              </a:defRPr>
            </a:lvl4pPr>
            <a:lvl5pPr algn="ctr">
              <a:spcBef>
                <a:spcPct val="20000"/>
              </a:spcBef>
              <a:defRPr sz="2000">
                <a:solidFill>
                  <a:schemeClr val="tx1"/>
                </a:solidFill>
                <a:latin typeface="Arial" charset="0"/>
              </a:defRPr>
            </a:lvl5pPr>
            <a:lvl6pPr algn="ctr" fontAlgn="base">
              <a:spcBef>
                <a:spcPct val="20000"/>
              </a:spcBef>
              <a:spcAft>
                <a:spcPct val="0"/>
              </a:spcAft>
              <a:defRPr sz="2000">
                <a:solidFill>
                  <a:schemeClr val="tx1"/>
                </a:solidFill>
                <a:latin typeface="Arial" charset="0"/>
              </a:defRPr>
            </a:lvl6pPr>
            <a:lvl7pPr algn="ctr" fontAlgn="base">
              <a:spcBef>
                <a:spcPct val="20000"/>
              </a:spcBef>
              <a:spcAft>
                <a:spcPct val="0"/>
              </a:spcAft>
              <a:defRPr sz="2000">
                <a:solidFill>
                  <a:schemeClr val="tx1"/>
                </a:solidFill>
                <a:latin typeface="Arial" charset="0"/>
              </a:defRPr>
            </a:lvl7pPr>
            <a:lvl8pPr algn="ctr" fontAlgn="base">
              <a:spcBef>
                <a:spcPct val="20000"/>
              </a:spcBef>
              <a:spcAft>
                <a:spcPct val="0"/>
              </a:spcAft>
              <a:defRPr sz="2000">
                <a:solidFill>
                  <a:schemeClr val="tx1"/>
                </a:solidFill>
                <a:latin typeface="Arial" charset="0"/>
              </a:defRPr>
            </a:lvl8pPr>
            <a:lvl9pPr algn="ctr" fontAlgn="base">
              <a:spcBef>
                <a:spcPct val="20000"/>
              </a:spcBef>
              <a:spcAft>
                <a:spcPct val="0"/>
              </a:spcAft>
              <a:defRPr sz="2000">
                <a:solidFill>
                  <a:schemeClr val="tx1"/>
                </a:solidFill>
                <a:latin typeface="Arial" charset="0"/>
              </a:defRPr>
            </a:lvl9pPr>
          </a:lstStyle>
          <a:p>
            <a:pPr algn="l" fontAlgn="base">
              <a:lnSpc>
                <a:spcPct val="110000"/>
              </a:lnSpc>
              <a:spcAft>
                <a:spcPct val="0"/>
              </a:spcAft>
            </a:pPr>
            <a:r>
              <a:rPr lang="en-GB" altLang="en-US" sz="2000" dirty="0" smtClean="0">
                <a:solidFill>
                  <a:srgbClr val="000000">
                    <a:lumMod val="95000"/>
                    <a:lumOff val="5000"/>
                  </a:srgbClr>
                </a:solidFill>
                <a:latin typeface="Comic Sans MS" panose="030F0702030302020204" pitchFamily="66" charset="0"/>
              </a:rPr>
              <a:t>150 student participants were shown a short film that showed a multi-vehicle car accident and then they were asked questions about it.</a:t>
            </a:r>
          </a:p>
          <a:p>
            <a:pPr algn="l" fontAlgn="base">
              <a:lnSpc>
                <a:spcPct val="110000"/>
              </a:lnSpc>
              <a:spcAft>
                <a:spcPct val="0"/>
              </a:spcAft>
              <a:buFontTx/>
              <a:buChar char="•"/>
            </a:pPr>
            <a:r>
              <a:rPr lang="en-GB" altLang="en-US" sz="2000" dirty="0" smtClean="0">
                <a:solidFill>
                  <a:srgbClr val="000000">
                    <a:lumMod val="95000"/>
                    <a:lumOff val="5000"/>
                  </a:srgbClr>
                </a:solidFill>
                <a:latin typeface="Comic Sans MS" panose="030F0702030302020204" pitchFamily="66" charset="0"/>
              </a:rPr>
              <a:t> The participants were split into 3 groups (with 50 in each group).</a:t>
            </a:r>
          </a:p>
          <a:p>
            <a:pPr algn="l" fontAlgn="base">
              <a:lnSpc>
                <a:spcPct val="110000"/>
              </a:lnSpc>
              <a:spcAft>
                <a:spcPct val="0"/>
              </a:spcAft>
              <a:buFontTx/>
              <a:buChar char="•"/>
            </a:pPr>
            <a:r>
              <a:rPr lang="en-GB" altLang="en-US" sz="2000" dirty="0" smtClean="0">
                <a:solidFill>
                  <a:srgbClr val="000000">
                    <a:lumMod val="95000"/>
                    <a:lumOff val="5000"/>
                  </a:srgbClr>
                </a:solidFill>
                <a:latin typeface="Comic Sans MS" panose="030F0702030302020204" pitchFamily="66" charset="0"/>
              </a:rPr>
              <a:t> One group was asked:</a:t>
            </a:r>
          </a:p>
          <a:p>
            <a:pPr fontAlgn="base">
              <a:lnSpc>
                <a:spcPct val="110000"/>
              </a:lnSpc>
              <a:spcAft>
                <a:spcPct val="0"/>
              </a:spcAft>
            </a:pPr>
            <a:r>
              <a:rPr lang="en-GB" altLang="en-US" sz="2000" i="1" dirty="0" smtClean="0">
                <a:solidFill>
                  <a:srgbClr val="000000">
                    <a:lumMod val="95000"/>
                    <a:lumOff val="5000"/>
                  </a:srgbClr>
                </a:solidFill>
                <a:latin typeface="Comic Sans MS" panose="030F0702030302020204" pitchFamily="66" charset="0"/>
              </a:rPr>
              <a:t>‘How fast were the cars going when they </a:t>
            </a:r>
            <a:r>
              <a:rPr lang="en-GB" altLang="en-US" sz="2000" b="1" i="1" dirty="0" smtClean="0">
                <a:solidFill>
                  <a:srgbClr val="000000">
                    <a:lumMod val="95000"/>
                    <a:lumOff val="5000"/>
                  </a:srgbClr>
                </a:solidFill>
                <a:latin typeface="Comic Sans MS" panose="030F0702030302020204" pitchFamily="66" charset="0"/>
              </a:rPr>
              <a:t>hit </a:t>
            </a:r>
            <a:r>
              <a:rPr lang="en-GB" altLang="en-US" sz="2000" i="1" dirty="0" smtClean="0">
                <a:solidFill>
                  <a:srgbClr val="000000">
                    <a:lumMod val="95000"/>
                    <a:lumOff val="5000"/>
                  </a:srgbClr>
                </a:solidFill>
                <a:latin typeface="Comic Sans MS" panose="030F0702030302020204" pitchFamily="66" charset="0"/>
              </a:rPr>
              <a:t>each other?’</a:t>
            </a:r>
          </a:p>
          <a:p>
            <a:pPr algn="l" fontAlgn="base">
              <a:lnSpc>
                <a:spcPct val="110000"/>
              </a:lnSpc>
              <a:spcAft>
                <a:spcPct val="0"/>
              </a:spcAft>
              <a:buFontTx/>
              <a:buChar char="•"/>
            </a:pPr>
            <a:r>
              <a:rPr lang="en-GB" altLang="en-US" sz="2000" dirty="0" smtClean="0">
                <a:solidFill>
                  <a:srgbClr val="000000">
                    <a:lumMod val="95000"/>
                    <a:lumOff val="5000"/>
                  </a:srgbClr>
                </a:solidFill>
                <a:latin typeface="Comic Sans MS" panose="030F0702030302020204" pitchFamily="66" charset="0"/>
              </a:rPr>
              <a:t> The second was asked:</a:t>
            </a:r>
          </a:p>
          <a:p>
            <a:pPr fontAlgn="base">
              <a:lnSpc>
                <a:spcPct val="110000"/>
              </a:lnSpc>
              <a:spcAft>
                <a:spcPct val="0"/>
              </a:spcAft>
            </a:pPr>
            <a:r>
              <a:rPr lang="en-GB" altLang="en-US" sz="2000" i="1" dirty="0" smtClean="0">
                <a:solidFill>
                  <a:srgbClr val="000000">
                    <a:lumMod val="95000"/>
                    <a:lumOff val="5000"/>
                  </a:srgbClr>
                </a:solidFill>
                <a:latin typeface="Comic Sans MS" panose="030F0702030302020204" pitchFamily="66" charset="0"/>
              </a:rPr>
              <a:t>‘How fast were the cars going when they </a:t>
            </a:r>
            <a:r>
              <a:rPr lang="en-GB" altLang="en-US" sz="2000" b="1" i="1" dirty="0" smtClean="0">
                <a:solidFill>
                  <a:srgbClr val="000000">
                    <a:lumMod val="95000"/>
                    <a:lumOff val="5000"/>
                  </a:srgbClr>
                </a:solidFill>
                <a:latin typeface="Comic Sans MS" panose="030F0702030302020204" pitchFamily="66" charset="0"/>
              </a:rPr>
              <a:t>smashed</a:t>
            </a:r>
            <a:r>
              <a:rPr lang="en-GB" altLang="en-US" sz="2000" i="1" dirty="0" smtClean="0">
                <a:solidFill>
                  <a:srgbClr val="000000">
                    <a:lumMod val="95000"/>
                    <a:lumOff val="5000"/>
                  </a:srgbClr>
                </a:solidFill>
                <a:latin typeface="Comic Sans MS" panose="030F0702030302020204" pitchFamily="66" charset="0"/>
              </a:rPr>
              <a:t> into each other?’</a:t>
            </a:r>
            <a:r>
              <a:rPr lang="en-GB" altLang="en-US" sz="2000" dirty="0" smtClean="0">
                <a:solidFill>
                  <a:srgbClr val="000000">
                    <a:lumMod val="95000"/>
                    <a:lumOff val="5000"/>
                  </a:srgbClr>
                </a:solidFill>
                <a:latin typeface="Comic Sans MS" panose="030F0702030302020204" pitchFamily="66" charset="0"/>
              </a:rPr>
              <a:t> </a:t>
            </a:r>
          </a:p>
          <a:p>
            <a:pPr algn="l" fontAlgn="base">
              <a:lnSpc>
                <a:spcPct val="110000"/>
              </a:lnSpc>
              <a:spcAft>
                <a:spcPct val="0"/>
              </a:spcAft>
              <a:buFontTx/>
              <a:buChar char="•"/>
            </a:pPr>
            <a:r>
              <a:rPr lang="en-GB" altLang="en-US" sz="2000" dirty="0" smtClean="0">
                <a:solidFill>
                  <a:srgbClr val="000000">
                    <a:lumMod val="95000"/>
                    <a:lumOff val="5000"/>
                  </a:srgbClr>
                </a:solidFill>
                <a:latin typeface="Comic Sans MS" panose="030F0702030302020204" pitchFamily="66" charset="0"/>
              </a:rPr>
              <a:t> The third group was not asked about the speed of the vehicles.</a:t>
            </a:r>
          </a:p>
          <a:p>
            <a:pPr algn="l" fontAlgn="base">
              <a:lnSpc>
                <a:spcPct val="110000"/>
              </a:lnSpc>
              <a:spcAft>
                <a:spcPct val="0"/>
              </a:spcAft>
            </a:pPr>
            <a:r>
              <a:rPr lang="en-GB" altLang="en-US" sz="2000" dirty="0" smtClean="0">
                <a:solidFill>
                  <a:srgbClr val="FFFFFF"/>
                </a:solidFill>
                <a:latin typeface="Comic Sans MS" panose="030F0702030302020204" pitchFamily="66" charset="0"/>
              </a:rPr>
              <a:t>One week later, all participants returned and were asked:</a:t>
            </a:r>
          </a:p>
          <a:p>
            <a:pPr fontAlgn="base">
              <a:lnSpc>
                <a:spcPct val="110000"/>
              </a:lnSpc>
              <a:spcAft>
                <a:spcPct val="0"/>
              </a:spcAft>
            </a:pPr>
            <a:r>
              <a:rPr lang="en-GB" altLang="en-US" sz="2000" i="1" dirty="0" smtClean="0">
                <a:solidFill>
                  <a:srgbClr val="FFFFFF"/>
                </a:solidFill>
                <a:latin typeface="Comic Sans MS" panose="030F0702030302020204" pitchFamily="66" charset="0"/>
              </a:rPr>
              <a:t>‘Did you see any broken glass?’</a:t>
            </a:r>
            <a:endParaRPr lang="en-GB" altLang="en-US" sz="2000" dirty="0" smtClean="0">
              <a:solidFill>
                <a:srgbClr val="FFFFFF"/>
              </a:solidFill>
              <a:latin typeface="Comic Sans MS" panose="030F0702030302020204" pitchFamily="66" charset="0"/>
            </a:endParaRPr>
          </a:p>
          <a:p>
            <a:pPr algn="l" fontAlgn="base">
              <a:lnSpc>
                <a:spcPct val="110000"/>
              </a:lnSpc>
              <a:spcAft>
                <a:spcPct val="0"/>
              </a:spcAft>
            </a:pPr>
            <a:r>
              <a:rPr lang="en-GB" altLang="en-US" sz="2000" dirty="0" smtClean="0">
                <a:solidFill>
                  <a:srgbClr val="FFFFFF"/>
                </a:solidFill>
                <a:latin typeface="Comic Sans MS" panose="030F0702030302020204" pitchFamily="66" charset="0"/>
              </a:rPr>
              <a:t>There was no broken glass in the film.</a:t>
            </a:r>
          </a:p>
        </p:txBody>
      </p:sp>
      <p:pic>
        <p:nvPicPr>
          <p:cNvPr id="5127" name="Picture 7" descr="tn00571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53756" y="36430"/>
            <a:ext cx="2016125" cy="12604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a:t>
            </a:r>
          </a:p>
          <a:p>
            <a:pPr>
              <a:defRPr/>
            </a:pPr>
            <a:r>
              <a:rPr lang="en-GB" kern="0" dirty="0">
                <a:solidFill>
                  <a:srgbClr val="FFFFFF"/>
                </a:solidFill>
                <a:latin typeface="Comic Sans MS"/>
              </a:rPr>
              <a:t>    and age of witness all affect the accuracy of EWT.</a:t>
            </a:r>
          </a:p>
          <a:p>
            <a:pPr>
              <a:defRPr/>
            </a:pPr>
            <a:r>
              <a:rPr lang="en-GB" kern="0" dirty="0">
                <a:solidFill>
                  <a:srgbClr val="FFFFFF"/>
                </a:solidFill>
                <a:latin typeface="Comic Sans MS"/>
              </a:rPr>
              <a:t>•To KNOW and EVALAUTE  key research into the accuracy of EWT.</a:t>
            </a:r>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0069" y="5178711"/>
            <a:ext cx="16954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234021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179511" y="167802"/>
            <a:ext cx="8785101" cy="762000"/>
          </a:xfrm>
          <a:prstGeom prst="rect">
            <a:avLst/>
          </a:prstGeom>
          <a:solidFill>
            <a:schemeClr val="bg1"/>
          </a:solidFill>
          <a:ln w="63500">
            <a:solidFill>
              <a:schemeClr val="tx1">
                <a:lumMod val="95000"/>
                <a:lumOff val="5000"/>
              </a:schemeClr>
            </a:solidFill>
          </a:ln>
          <a:effectLst/>
          <a:extLst/>
        </p:spPr>
        <p:txBody>
          <a:bodyPr wrap="square">
            <a:spAutoFit/>
          </a:bodyPr>
          <a:lstStyle/>
          <a:p>
            <a:pPr fontAlgn="base">
              <a:spcBef>
                <a:spcPct val="50000"/>
              </a:spcBef>
              <a:spcAft>
                <a:spcPct val="0"/>
              </a:spcAft>
            </a:pPr>
            <a:r>
              <a:rPr lang="en-GB" altLang="en-US" sz="4400" dirty="0">
                <a:solidFill>
                  <a:srgbClr val="660066"/>
                </a:solidFill>
                <a:latin typeface="Comic Sans MS" panose="030F0702030302020204" pitchFamily="66" charset="0"/>
              </a:rPr>
              <a:t>Results – Experiment 2</a:t>
            </a:r>
            <a:endParaRPr lang="en-US" altLang="en-US" sz="4400" dirty="0">
              <a:solidFill>
                <a:srgbClr val="660066"/>
              </a:solidFill>
              <a:latin typeface="Comic Sans MS" panose="030F0702030302020204" pitchFamily="66" charset="0"/>
            </a:endParaRPr>
          </a:p>
        </p:txBody>
      </p:sp>
      <p:sp>
        <p:nvSpPr>
          <p:cNvPr id="8196" name="Rectangle 4"/>
          <p:cNvSpPr>
            <a:spLocks noChangeArrowheads="1"/>
          </p:cNvSpPr>
          <p:nvPr/>
        </p:nvSpPr>
        <p:spPr bwMode="auto">
          <a:xfrm>
            <a:off x="900113" y="2203450"/>
            <a:ext cx="7345362" cy="288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charset="0"/>
              </a:defRPr>
            </a:lvl1pPr>
            <a:lvl2pPr algn="ctr">
              <a:spcBef>
                <a:spcPct val="20000"/>
              </a:spcBef>
              <a:defRPr sz="2800">
                <a:solidFill>
                  <a:schemeClr val="tx1"/>
                </a:solidFill>
                <a:latin typeface="Arial" charset="0"/>
              </a:defRPr>
            </a:lvl2pPr>
            <a:lvl3pPr algn="ctr">
              <a:spcBef>
                <a:spcPct val="20000"/>
              </a:spcBef>
              <a:defRPr sz="2400">
                <a:solidFill>
                  <a:schemeClr val="tx1"/>
                </a:solidFill>
                <a:latin typeface="Arial" charset="0"/>
              </a:defRPr>
            </a:lvl3pPr>
            <a:lvl4pPr algn="ctr">
              <a:spcBef>
                <a:spcPct val="20000"/>
              </a:spcBef>
              <a:defRPr sz="2000">
                <a:solidFill>
                  <a:schemeClr val="tx1"/>
                </a:solidFill>
                <a:latin typeface="Arial" charset="0"/>
              </a:defRPr>
            </a:lvl4pPr>
            <a:lvl5pPr algn="ctr">
              <a:spcBef>
                <a:spcPct val="20000"/>
              </a:spcBef>
              <a:defRPr sz="2000">
                <a:solidFill>
                  <a:schemeClr val="tx1"/>
                </a:solidFill>
                <a:latin typeface="Arial" charset="0"/>
              </a:defRPr>
            </a:lvl5pPr>
            <a:lvl6pPr algn="ctr" fontAlgn="base">
              <a:spcBef>
                <a:spcPct val="20000"/>
              </a:spcBef>
              <a:spcAft>
                <a:spcPct val="0"/>
              </a:spcAft>
              <a:defRPr sz="2000">
                <a:solidFill>
                  <a:schemeClr val="tx1"/>
                </a:solidFill>
                <a:latin typeface="Arial" charset="0"/>
              </a:defRPr>
            </a:lvl6pPr>
            <a:lvl7pPr algn="ctr" fontAlgn="base">
              <a:spcBef>
                <a:spcPct val="20000"/>
              </a:spcBef>
              <a:spcAft>
                <a:spcPct val="0"/>
              </a:spcAft>
              <a:defRPr sz="2000">
                <a:solidFill>
                  <a:schemeClr val="tx1"/>
                </a:solidFill>
                <a:latin typeface="Arial" charset="0"/>
              </a:defRPr>
            </a:lvl7pPr>
            <a:lvl8pPr algn="ctr" fontAlgn="base">
              <a:spcBef>
                <a:spcPct val="20000"/>
              </a:spcBef>
              <a:spcAft>
                <a:spcPct val="0"/>
              </a:spcAft>
              <a:defRPr sz="2000">
                <a:solidFill>
                  <a:schemeClr val="tx1"/>
                </a:solidFill>
                <a:latin typeface="Arial" charset="0"/>
              </a:defRPr>
            </a:lvl8pPr>
            <a:lvl9pPr algn="ctr" fontAlgn="base">
              <a:spcBef>
                <a:spcPct val="20000"/>
              </a:spcBef>
              <a:spcAft>
                <a:spcPct val="0"/>
              </a:spcAft>
              <a:defRPr sz="2000">
                <a:solidFill>
                  <a:schemeClr val="tx1"/>
                </a:solidFill>
                <a:latin typeface="Arial" charset="0"/>
              </a:defRPr>
            </a:lvl9pPr>
          </a:lstStyle>
          <a:p>
            <a:pPr fontAlgn="base">
              <a:spcAft>
                <a:spcPct val="0"/>
              </a:spcAft>
            </a:pPr>
            <a:endParaRPr lang="en-GB" altLang="en-US" sz="4400" smtClean="0">
              <a:solidFill>
                <a:srgbClr val="009999"/>
              </a:solidFill>
            </a:endParaRPr>
          </a:p>
        </p:txBody>
      </p:sp>
      <p:pic>
        <p:nvPicPr>
          <p:cNvPr id="8197" name="Picture 5" descr="tn00571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588" y="11075"/>
            <a:ext cx="2016125" cy="12604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277" name="Group 85"/>
          <p:cNvGraphicFramePr>
            <a:graphicFrameLocks noGrp="1"/>
          </p:cNvGraphicFramePr>
          <p:nvPr>
            <p:extLst>
              <p:ext uri="{D42A27DB-BD31-4B8C-83A1-F6EECF244321}">
                <p14:modId xmlns:p14="http://schemas.microsoft.com/office/powerpoint/2010/main" val="1735206096"/>
              </p:ext>
            </p:extLst>
          </p:nvPr>
        </p:nvGraphicFramePr>
        <p:xfrm>
          <a:off x="684213" y="2420938"/>
          <a:ext cx="7777162" cy="1371600"/>
        </p:xfrm>
        <a:graphic>
          <a:graphicData uri="http://schemas.openxmlformats.org/drawingml/2006/table">
            <a:tbl>
              <a:tblPr/>
              <a:tblGrid>
                <a:gridCol w="1944687"/>
                <a:gridCol w="1944688"/>
                <a:gridCol w="1943100"/>
                <a:gridCol w="1944687"/>
              </a:tblGrid>
              <a:tr h="431800">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bg1"/>
                          </a:solidFill>
                          <a:effectLst/>
                          <a:latin typeface="Comic Sans MS" pitchFamily="66" charset="0"/>
                          <a:ea typeface="Times New Roman" pitchFamily="48" charset="0"/>
                          <a:cs typeface="Tahoma" pitchFamily="34" charset="0"/>
                        </a:rPr>
                        <a:t>Response</a:t>
                      </a:r>
                      <a:endParaRPr kumimoji="0" lang="en-US" altLang="en-US" sz="2400" b="0" i="0" u="none" strike="noStrike" cap="none" normalizeH="0" baseline="0" dirty="0" smtClean="0">
                        <a:ln>
                          <a:noFill/>
                        </a:ln>
                        <a:solidFill>
                          <a:schemeClr val="bg1"/>
                        </a:solidFill>
                        <a:effectLst/>
                        <a:latin typeface="Arial" charset="0"/>
                        <a:ea typeface="Times New Roman" pitchFamily="48" charset="0"/>
                        <a:cs typeface="Tahoma"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bg1"/>
                          </a:solidFill>
                          <a:effectLst/>
                          <a:latin typeface="Comic Sans MS" pitchFamily="66" charset="0"/>
                          <a:ea typeface="Times New Roman" pitchFamily="48" charset="0"/>
                          <a:cs typeface="Tahoma" pitchFamily="34" charset="0"/>
                        </a:rPr>
                        <a:t>Smashed</a:t>
                      </a:r>
                      <a:endParaRPr kumimoji="0" lang="en-US" altLang="en-US" sz="2400" b="0" i="0" u="none" strike="noStrike" cap="none" normalizeH="0" baseline="0" dirty="0" smtClean="0">
                        <a:ln>
                          <a:noFill/>
                        </a:ln>
                        <a:solidFill>
                          <a:schemeClr val="bg1"/>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bg1"/>
                          </a:solidFill>
                          <a:effectLst/>
                          <a:latin typeface="Comic Sans MS" pitchFamily="66" charset="0"/>
                          <a:ea typeface="Times New Roman" pitchFamily="48" charset="0"/>
                          <a:cs typeface="Tahoma" pitchFamily="34" charset="0"/>
                        </a:rPr>
                        <a:t>Hit</a:t>
                      </a:r>
                      <a:endParaRPr kumimoji="0" lang="en-US" altLang="en-US" sz="2400" b="0" i="0" u="none" strike="noStrike" cap="none" normalizeH="0" baseline="0" dirty="0" smtClean="0">
                        <a:ln>
                          <a:noFill/>
                        </a:ln>
                        <a:solidFill>
                          <a:schemeClr val="bg1"/>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bg1"/>
                          </a:solidFill>
                          <a:effectLst/>
                          <a:latin typeface="Comic Sans MS" pitchFamily="66" charset="0"/>
                          <a:ea typeface="Times New Roman" pitchFamily="48" charset="0"/>
                          <a:cs typeface="Tahoma" pitchFamily="34" charset="0"/>
                        </a:rPr>
                        <a:t>Control</a:t>
                      </a:r>
                      <a:endParaRPr kumimoji="0" lang="en-US" altLang="en-US" sz="2400" b="0" i="0" u="none" strike="noStrike" cap="none" normalizeH="0" baseline="0" dirty="0" smtClean="0">
                        <a:ln>
                          <a:noFill/>
                        </a:ln>
                        <a:solidFill>
                          <a:schemeClr val="bg1"/>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1800">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Yes</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16</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7</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hlink"/>
                          </a:solidFill>
                          <a:effectLst/>
                          <a:latin typeface="Comic Sans MS" pitchFamily="66" charset="0"/>
                          <a:ea typeface="Times New Roman" pitchFamily="48" charset="0"/>
                          <a:cs typeface="Tahoma" pitchFamily="34" charset="0"/>
                        </a:rPr>
                        <a:t>6</a:t>
                      </a:r>
                      <a:endParaRPr kumimoji="0" lang="en-US" altLang="en-US" sz="2400" b="0" i="0" u="none" strike="noStrike" cap="none" normalizeH="0" baseline="0" dirty="0" smtClean="0">
                        <a:ln>
                          <a:noFill/>
                        </a:ln>
                        <a:solidFill>
                          <a:schemeClr val="hlink"/>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1800">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No</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34</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43</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chemeClr val="hlink"/>
                          </a:solidFill>
                          <a:effectLst/>
                          <a:latin typeface="Comic Sans MS" pitchFamily="66" charset="0"/>
                          <a:ea typeface="Times New Roman" pitchFamily="48" charset="0"/>
                          <a:cs typeface="Tahoma" pitchFamily="34" charset="0"/>
                        </a:rPr>
                        <a:t>44</a:t>
                      </a:r>
                      <a:endParaRPr kumimoji="0" lang="en-US" altLang="en-US" sz="2400" b="0" i="0" u="none" strike="noStrike" cap="none" normalizeH="0" baseline="0" smtClean="0">
                        <a:ln>
                          <a:noFill/>
                        </a:ln>
                        <a:solidFill>
                          <a:schemeClr val="hlink"/>
                        </a:solidFill>
                        <a:effectLst/>
                        <a:latin typeface="Arial" charset="0"/>
                        <a:ea typeface="Times New Roman" pitchFamily="48" charset="0"/>
                        <a:cs typeface="Tahoma" pitchFamily="34"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76" name="Rectangle 84"/>
          <p:cNvSpPr>
            <a:spLocks noChangeArrowheads="1"/>
          </p:cNvSpPr>
          <p:nvPr/>
        </p:nvSpPr>
        <p:spPr bwMode="auto">
          <a:xfrm>
            <a:off x="2268538" y="1763713"/>
            <a:ext cx="4752975" cy="498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110000"/>
              </a:lnSpc>
              <a:spcBef>
                <a:spcPct val="20000"/>
              </a:spcBef>
              <a:spcAft>
                <a:spcPct val="0"/>
              </a:spcAft>
            </a:pPr>
            <a:r>
              <a:rPr lang="en-GB" altLang="en-US" sz="2400" i="1" dirty="0">
                <a:solidFill>
                  <a:srgbClr val="000000">
                    <a:lumMod val="95000"/>
                    <a:lumOff val="5000"/>
                  </a:srgbClr>
                </a:solidFill>
              </a:rPr>
              <a:t>“Did you see any broken glass?”</a:t>
            </a:r>
          </a:p>
        </p:txBody>
      </p:sp>
      <p:sp>
        <p:nvSpPr>
          <p:cNvPr id="8280" name="Rectangle 88"/>
          <p:cNvSpPr>
            <a:spLocks noChangeArrowheads="1"/>
          </p:cNvSpPr>
          <p:nvPr/>
        </p:nvSpPr>
        <p:spPr bwMode="auto">
          <a:xfrm>
            <a:off x="2266950" y="4005263"/>
            <a:ext cx="4752975" cy="474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110000"/>
              </a:lnSpc>
              <a:spcBef>
                <a:spcPct val="20000"/>
              </a:spcBef>
              <a:spcAft>
                <a:spcPct val="0"/>
              </a:spcAft>
            </a:pPr>
            <a:r>
              <a:rPr lang="en-GB" altLang="en-US" sz="2400" b="1" dirty="0">
                <a:solidFill>
                  <a:srgbClr val="000000">
                    <a:lumMod val="95000"/>
                    <a:lumOff val="5000"/>
                  </a:srgbClr>
                </a:solidFill>
                <a:latin typeface="Comic Sans MS" panose="030F0702030302020204" pitchFamily="66" charset="0"/>
              </a:rPr>
              <a:t>What do these results show?</a:t>
            </a:r>
          </a:p>
        </p:txBody>
      </p:sp>
      <p:sp>
        <p:nvSpPr>
          <p:cNvPr id="10" name="TextBox 9"/>
          <p:cNvSpPr txBox="1"/>
          <p:nvPr/>
        </p:nvSpPr>
        <p:spPr>
          <a:xfrm>
            <a:off x="0" y="5657671"/>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a:defRPr/>
            </a:pPr>
            <a:r>
              <a:rPr lang="en-GB" kern="0" dirty="0">
                <a:solidFill>
                  <a:srgbClr val="FFFFFF"/>
                </a:solidFill>
                <a:latin typeface="Comic Sans MS"/>
              </a:rPr>
              <a:t>•To UNDERSTAND how misleading information, anxiety</a:t>
            </a:r>
          </a:p>
          <a:p>
            <a:pPr>
              <a:defRPr/>
            </a:pPr>
            <a:r>
              <a:rPr lang="en-GB" kern="0" dirty="0">
                <a:solidFill>
                  <a:srgbClr val="FFFFFF"/>
                </a:solidFill>
                <a:latin typeface="Comic Sans MS"/>
              </a:rPr>
              <a:t>    and age of witness all affect the accuracy of EWT.</a:t>
            </a:r>
          </a:p>
          <a:p>
            <a:pPr>
              <a:defRPr/>
            </a:pPr>
            <a:r>
              <a:rPr lang="en-GB" kern="0" dirty="0">
                <a:solidFill>
                  <a:srgbClr val="FFFFFF"/>
                </a:solidFill>
                <a:latin typeface="Comic Sans MS"/>
              </a:rPr>
              <a:t>•To KNOW and EVALAUTE  key research into the accuracy of EWT.</a:t>
            </a:r>
          </a:p>
        </p:txBody>
      </p:sp>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0069" y="5178711"/>
            <a:ext cx="16954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416656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8277"/>
                                        </p:tgtEl>
                                        <p:attrNameLst>
                                          <p:attrName>style.visibility</p:attrName>
                                        </p:attrNameLst>
                                      </p:cBhvr>
                                      <p:to>
                                        <p:strVal val="visible"/>
                                      </p:to>
                                    </p:set>
                                    <p:animEffect transition="in" filter="slide(fromBottom)">
                                      <p:cBhvr>
                                        <p:cTn id="7" dur="1000"/>
                                        <p:tgtEl>
                                          <p:spTgt spid="8277"/>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8276"/>
                                        </p:tgtEl>
                                        <p:attrNameLst>
                                          <p:attrName>style.visibility</p:attrName>
                                        </p:attrNameLst>
                                      </p:cBhvr>
                                      <p:to>
                                        <p:strVal val="visible"/>
                                      </p:to>
                                    </p:set>
                                    <p:animEffect transition="in" filter="slide(fromBottom)">
                                      <p:cBhvr>
                                        <p:cTn id="10" dur="1000"/>
                                        <p:tgtEl>
                                          <p:spTgt spid="8276"/>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82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76" grpId="0"/>
      <p:bldP spid="8280" grpId="0"/>
    </p:bldLst>
  </p:timing>
</p:sld>
</file>

<file path=ppt/theme/theme1.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1043</Words>
  <Application>Microsoft Office PowerPoint</Application>
  <PresentationFormat>On-screen Show (4:3)</PresentationFormat>
  <Paragraphs>118</Paragraphs>
  <Slides>11</Slides>
  <Notes>7</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6_Office Theme</vt:lpstr>
      <vt:lpstr>Default Design</vt:lpstr>
      <vt:lpstr>Office Theme</vt:lpstr>
      <vt:lpstr>Home learning</vt:lpstr>
      <vt:lpstr>Title: How can misleading information affect EWT?</vt:lpstr>
      <vt:lpstr>Factors affecting accuracy of EWT: Misleading Information</vt:lpstr>
      <vt:lpstr>Factors affecting accuracy of EWT: Misleading Information</vt:lpstr>
      <vt:lpstr>Factors affecting accuracy of EWT: Misleading Information</vt:lpstr>
      <vt:lpstr>Key research into ‘misleading information’ as a factor that affects accuracy of EWT: Loftus and Palmer (1974) and Loftus (1975)</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How can misleading information affect EWT?</dc:title>
  <dc:creator>Kirsty</dc:creator>
  <cp:lastModifiedBy>Kirsty</cp:lastModifiedBy>
  <cp:revision>7</cp:revision>
  <dcterms:created xsi:type="dcterms:W3CDTF">2015-09-17T16:04:41Z</dcterms:created>
  <dcterms:modified xsi:type="dcterms:W3CDTF">2015-09-18T07:20:57Z</dcterms:modified>
</cp:coreProperties>
</file>