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9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FBEE00F-6CBC-46A7-BC6C-56027DBE390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048" y="44624"/>
            <a:ext cx="8100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True or False?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In 1350, </a:t>
            </a:r>
            <a:r>
              <a:rPr lang="en-GB" sz="2000" b="1" dirty="0" smtClean="0">
                <a:latin typeface="Century Gothic" pitchFamily="34" charset="0"/>
              </a:rPr>
              <a:t>70% of Europe’s population was killed by one disease</a:t>
            </a:r>
            <a:r>
              <a:rPr lang="en-GB" sz="2000" dirty="0" smtClean="0">
                <a:latin typeface="Century Gothic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Medieval people though that</a:t>
            </a:r>
            <a:r>
              <a:rPr lang="en-GB" sz="2000" b="1" dirty="0" smtClean="0">
                <a:latin typeface="Century Gothic" pitchFamily="34" charset="0"/>
              </a:rPr>
              <a:t> tying a toad around you neck </a:t>
            </a:r>
            <a:r>
              <a:rPr lang="en-GB" sz="2000" dirty="0" smtClean="0">
                <a:latin typeface="Century Gothic" pitchFamily="34" charset="0"/>
              </a:rPr>
              <a:t>would cure illnesses.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Medieval knights could only fight for </a:t>
            </a:r>
            <a:r>
              <a:rPr lang="en-GB" sz="2000" b="1" dirty="0" smtClean="0">
                <a:latin typeface="Century Gothic" pitchFamily="34" charset="0"/>
              </a:rPr>
              <a:t>15 minutes </a:t>
            </a:r>
            <a:r>
              <a:rPr lang="en-GB" sz="2000" dirty="0" smtClean="0">
                <a:latin typeface="Century Gothic" pitchFamily="34" charset="0"/>
              </a:rPr>
              <a:t>before getting too tired.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There was a law that every male had to practise </a:t>
            </a:r>
            <a:r>
              <a:rPr lang="en-GB" sz="2000" b="1" dirty="0" smtClean="0">
                <a:latin typeface="Century Gothic" pitchFamily="34" charset="0"/>
              </a:rPr>
              <a:t>shooting a bow and arrow</a:t>
            </a:r>
            <a:r>
              <a:rPr lang="en-GB" sz="2000" dirty="0" smtClean="0">
                <a:latin typeface="Century Gothic" pitchFamily="34" charset="0"/>
              </a:rPr>
              <a:t> after Sunday Church.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One medieval King of France believed he was </a:t>
            </a:r>
            <a:r>
              <a:rPr lang="en-GB" sz="2000" b="1" dirty="0" smtClean="0">
                <a:latin typeface="Century Gothic" pitchFamily="34" charset="0"/>
              </a:rPr>
              <a:t>made out of glass </a:t>
            </a:r>
            <a:r>
              <a:rPr lang="en-GB" sz="2000" dirty="0" smtClean="0">
                <a:latin typeface="Century Gothic" pitchFamily="34" charset="0"/>
              </a:rPr>
              <a:t>and no-one could touch him.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Medieval shoes could be up to </a:t>
            </a:r>
            <a:r>
              <a:rPr lang="en-GB" sz="2000" b="1" dirty="0" smtClean="0">
                <a:latin typeface="Century Gothic" pitchFamily="34" charset="0"/>
              </a:rPr>
              <a:t>two feet long</a:t>
            </a:r>
            <a:r>
              <a:rPr lang="en-GB" sz="2000" dirty="0" smtClean="0">
                <a:latin typeface="Century Gothic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latin typeface="Century Gothic" pitchFamily="34" charset="0"/>
              </a:rPr>
              <a:t>Football was banned in 1314 for being </a:t>
            </a:r>
            <a:r>
              <a:rPr lang="en-GB" sz="2000" b="1" dirty="0" smtClean="0">
                <a:latin typeface="Century Gothic" pitchFamily="34" charset="0"/>
              </a:rPr>
              <a:t>too violent</a:t>
            </a:r>
            <a:r>
              <a:rPr lang="en-GB" sz="2000" dirty="0" smtClean="0">
                <a:latin typeface="Century Gothic" pitchFamily="34" charset="0"/>
              </a:rPr>
              <a:t>.</a:t>
            </a:r>
            <a:endParaRPr lang="en-GB" sz="2000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733256"/>
            <a:ext cx="8640960" cy="1019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Starter: Read these statements and decide whether you think they are true or false?</a:t>
            </a:r>
          </a:p>
        </p:txBody>
      </p:sp>
      <p:pic>
        <p:nvPicPr>
          <p:cNvPr id="1026" name="Picture 2" descr="Clipart Chubby Frog Panicking Royalty Free Vector Illust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06" l="0" r="100000">
                        <a14:foregroundMark x1="82667" y1="8824" x2="82667" y2="8824"/>
                        <a14:foregroundMark x1="84667" y1="14706" x2="84667" y2="14706"/>
                        <a14:foregroundMark x1="42000" y1="13235" x2="42000" y2="13235"/>
                        <a14:foregroundMark x1="42667" y1="6618" x2="42667" y2="6618"/>
                        <a14:foregroundMark x1="59333" y1="2206" x2="59333" y2="2206"/>
                        <a14:foregroundMark x1="70000" y1="2941" x2="70000" y2="29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2"/>
          <a:stretch/>
        </p:blipFill>
        <p:spPr bwMode="auto">
          <a:xfrm flipH="1">
            <a:off x="6948264" y="1361294"/>
            <a:ext cx="2161396" cy="14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zedweb.com/images/knight_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269" y1="29167" x2="44269" y2="29167"/>
                        <a14:foregroundMark x1="29644" y1="35833" x2="29644" y2="35833"/>
                        <a14:foregroundMark x1="50988" y1="29444" x2="50988" y2="29444"/>
                        <a14:foregroundMark x1="59289" y1="19167" x2="59289" y2="19167"/>
                        <a14:foregroundMark x1="39130" y1="23056" x2="39130" y2="23056"/>
                        <a14:foregroundMark x1="50988" y1="56111" x2="50988" y2="56111"/>
                        <a14:foregroundMark x1="28063" y1="47500" x2="28063" y2="47500"/>
                        <a14:foregroundMark x1="35178" y1="50556" x2="34387" y2="52500"/>
                        <a14:foregroundMark x1="33202" y1="54444" x2="33202" y2="55556"/>
                        <a14:foregroundMark x1="47431" y1="39444" x2="47431" y2="39444"/>
                        <a14:foregroundMark x1="47431" y1="33889" x2="47431" y2="33889"/>
                        <a14:foregroundMark x1="47431" y1="26944" x2="47431" y2="25833"/>
                        <a14:foregroundMark x1="49012" y1="22222" x2="51779" y2="21111"/>
                        <a14:foregroundMark x1="53755" y1="61944" x2="53755" y2="61944"/>
                        <a14:foregroundMark x1="42688" y1="40556" x2="42688" y2="40556"/>
                        <a14:foregroundMark x1="53755" y1="45556" x2="53755" y2="45556"/>
                        <a14:foregroundMark x1="52174" y1="44167" x2="52174" y2="44167"/>
                        <a14:foregroundMark x1="47431" y1="43889" x2="47431" y2="43889"/>
                        <a14:foregroundMark x1="52174" y1="59722" x2="52174" y2="62222"/>
                        <a14:foregroundMark x1="54150" y1="69444" x2="53360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40829"/>
            <a:ext cx="1800200" cy="25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ckfresh.com/files/d/digitaljoni/m/90/449148_stock-photo-cute-cartoon-boy-playing-socc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0" b="78750" l="56250" r="99750">
                        <a14:foregroundMark x1="64750" y1="63250" x2="64750" y2="63250"/>
                        <a14:foregroundMark x1="93500" y1="69000" x2="93500" y2="69000"/>
                        <a14:foregroundMark x1="95500" y1="70750" x2="95500" y2="7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52534" r="-452" b="18337"/>
          <a:stretch/>
        </p:blipFill>
        <p:spPr bwMode="auto">
          <a:xfrm>
            <a:off x="6855648" y="5240027"/>
            <a:ext cx="56222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Who should be king ??</a:t>
            </a:r>
          </a:p>
        </p:txBody>
      </p:sp>
      <p:pic>
        <p:nvPicPr>
          <p:cNvPr id="2050" name="Picture 2" descr="http://www.clipartbest.com/cliparts/dTr/bdq/dTrbdqbT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594">
            <a:off x="685335" y="1327694"/>
            <a:ext cx="1106488" cy="8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art Chubby Frog Panicking Royalty Free Vector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06" l="0" r="100000">
                        <a14:foregroundMark x1="82667" y1="8824" x2="82667" y2="8824"/>
                        <a14:foregroundMark x1="84667" y1="14706" x2="84667" y2="14706"/>
                        <a14:foregroundMark x1="42000" y1="13235" x2="42000" y2="13235"/>
                        <a14:foregroundMark x1="42667" y1="6618" x2="42667" y2="6618"/>
                        <a14:foregroundMark x1="59333" y1="2206" x2="59333" y2="2206"/>
                        <a14:foregroundMark x1="70000" y1="2941" x2="70000" y2="29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2"/>
          <a:stretch/>
        </p:blipFill>
        <p:spPr bwMode="auto">
          <a:xfrm>
            <a:off x="213842" y="1844824"/>
            <a:ext cx="1944216" cy="14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2915816" y="2388850"/>
            <a:ext cx="5832648" cy="3318108"/>
          </a:xfrm>
          <a:prstGeom prst="round2DiagRect">
            <a:avLst/>
          </a:prstGeom>
          <a:solidFill>
            <a:srgbClr val="FFFF9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Learning Objectives: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dentify how the King was chosen in Medieval times.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S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tate the main contenders for the English throne in 1066.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Compare and contrast the strengths of </a:t>
            </a:r>
            <a:r>
              <a:rPr lang="en-GB" sz="2400" smtClean="0">
                <a:solidFill>
                  <a:schemeClr val="tx1"/>
                </a:solidFill>
                <a:latin typeface="Century Gothic" pitchFamily="34" charset="0"/>
              </a:rPr>
              <a:t>these men.</a:t>
            </a:r>
            <a:endParaRPr lang="en-GB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52" name="Picture 4" descr="http://t3.gstatic.com/images?q=tbn:ANd9GcQ8QaXVb8IpvODulJP_f3jdBqxxF2D2J-wZ8BoyuP2e23KmFvHw:www.clker.com/cliparts/r/V/T/K/s/L/blue-crown.sv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59240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-i-n.net/document-store/images/engine/engine-september-2012/newsflash.png/image_lar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95" b="100000" l="0" r="100000">
                        <a14:foregroundMark x1="13542" y1="24138" x2="13542" y2="24138"/>
                        <a14:foregroundMark x1="50000" y1="11494" x2="50000" y2="11494"/>
                        <a14:foregroundMark x1="19531" y1="59770" x2="19531" y2="59770"/>
                        <a14:foregroundMark x1="19531" y1="58621" x2="19531" y2="58621"/>
                        <a14:foregroundMark x1="6901" y1="51724" x2="6901" y2="51724"/>
                        <a14:foregroundMark x1="10156" y1="56322" x2="10156" y2="56322"/>
                        <a14:foregroundMark x1="9896" y1="55747" x2="9896" y2="55747"/>
                        <a14:foregroundMark x1="8594" y1="56322" x2="8073" y2="58621"/>
                        <a14:foregroundMark x1="7422" y1="59195" x2="7422" y2="59195"/>
                        <a14:foregroundMark x1="18359" y1="53448" x2="18359" y2="53448"/>
                        <a14:foregroundMark x1="21745" y1="59195" x2="21745" y2="59195"/>
                        <a14:foregroundMark x1="20182" y1="55172" x2="20182" y2="55172"/>
                        <a14:foregroundMark x1="18490" y1="59770" x2="18490" y2="59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16584"/>
            <a:ext cx="7704856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040" y="1196752"/>
            <a:ext cx="8604448" cy="196977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Edward the Confessor, King of England 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6256" y="11247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January 1066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348880"/>
            <a:ext cx="1866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1288" y="2348880"/>
            <a:ext cx="184842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0016" y="3573016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entury Gothic" pitchFamily="34" charset="0"/>
              </a:rPr>
              <a:t>Our saintly King Edward has died with no children and no heir to the throne! </a:t>
            </a:r>
            <a:endParaRPr lang="en-GB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89446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How are kings decided??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778542" y="1578270"/>
            <a:ext cx="3312368" cy="3534132"/>
          </a:xfrm>
          <a:prstGeom prst="round2DiagRect">
            <a:avLst/>
          </a:prstGeom>
          <a:solidFill>
            <a:srgbClr val="FFFF9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Discuss in pairs how you think Kings were decided in Medieval England. Think of how the king/queen is appointed today.</a:t>
            </a:r>
            <a:endParaRPr lang="en-GB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098" name="Picture 2" descr="http://gg.govt.nz/sites/all/files/images/Queen%20NZ%20(copyright%20owned%20by%20Royal%20Household)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3438"/>
            <a:ext cx="3600400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967" y="1700808"/>
            <a:ext cx="76972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Century Gothic" pitchFamily="34" charset="0"/>
              </a:rPr>
              <a:t>Under Anglo Saxon law there are five main ways that you could become </a:t>
            </a:r>
            <a:r>
              <a:rPr lang="en-GB" sz="2800" b="1" dirty="0" smtClean="0">
                <a:solidFill>
                  <a:prstClr val="black"/>
                </a:solidFill>
                <a:latin typeface="Century Gothic" pitchFamily="34" charset="0"/>
              </a:rPr>
              <a:t>king</a:t>
            </a:r>
            <a:r>
              <a:rPr lang="en-GB" sz="2800" b="1" dirty="0">
                <a:solidFill>
                  <a:prstClr val="black"/>
                </a:solidFill>
                <a:latin typeface="Century Gothic" pitchFamily="34" charset="0"/>
              </a:rPr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If you were the eldest son or relative of the last King.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If you were a descendent of the last </a:t>
            </a:r>
            <a:r>
              <a:rPr lang="en-GB" sz="2800" dirty="0" smtClean="0">
                <a:solidFill>
                  <a:prstClr val="black"/>
                </a:solidFill>
                <a:latin typeface="Century Gothic" pitchFamily="34" charset="0"/>
              </a:rPr>
              <a:t>king</a:t>
            </a: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If you were chosen by the last </a:t>
            </a:r>
            <a:r>
              <a:rPr lang="en-GB" sz="2800" dirty="0" smtClean="0">
                <a:solidFill>
                  <a:prstClr val="black"/>
                </a:solidFill>
                <a:latin typeface="Century Gothic" pitchFamily="34" charset="0"/>
              </a:rPr>
              <a:t>king</a:t>
            </a: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If you made a good strong leader.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itchFamily="34" charset="0"/>
              </a:rPr>
              <a:t>If you were so powerful that you could take the throne despite the views of the Witan.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89446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How are kings decided??</a:t>
            </a:r>
          </a:p>
        </p:txBody>
      </p:sp>
    </p:spTree>
    <p:extLst>
      <p:ext uri="{BB962C8B-B14F-4D97-AF65-F5344CB8AC3E}">
        <p14:creationId xmlns:p14="http://schemas.microsoft.com/office/powerpoint/2010/main" val="28955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IUExQUFBUWGB4aFxgYGBgaGBcdGx8gIR8bHRkdHCYgGRolHBkaIC8sJCcpLCwsFx4yNTAqNSYrLCkBCQoKDgwOGg8PGikkHyQpKSkpLCkpLCksLCwsKSwsKSwsKSkpKSwsKSwpLCwpKSwpKSwpKSkpLCksKSksLCwpKf/AABEIAJ0AbwMBIgACEQEDEQH/xAAaAAADAQEBAQAAAAAAAAAAAAADBAUCBgEA/8QAOhAAAQMCBAQFAgUDAwQDAAAAAQIRIQADBBIxQQUiUWETMnGBkUKhBrHB0fAjYnIVUvEUgsLhM5Ki/8QAGQEAAwEBAQAAAAAAAAAAAAAAAgMEAQAF/8QAJhEAAwACAgIBBAIDAAAAAAAAAAECAxEhMQQSQSIyYYFRcRMUI//aAAwDAQACEQMRAD8A4Uk/NN4HDpW+ZX9oSFAKBJDKUTARLRIKk0uvBLH0L90q/anMHxFdoZFeLlzhUKUgt9bRBUAkPtlpVc9Fx7xXhnhSApnKVhQTyL1yAjzDIUFwGL0gCXff4INbxuK8RTkAEiSSolR0zKKnkvtEUK3zEAESWEjfvWyztDeI4lmBOUOQRKlKyBwwt5pQwBGpd9qFhLeZYBgaqLpDASoupSQ4DkB5LUS5w1kk5nAJBISopcNAUAxdWYA6chOhBPvDcNdUc1tJ5YKijMkdXcEGHrKtJGqGx7ifCxaQFEZXUUpIz5ypKdClSgAlXmKkuxDB6i2b5CgpBYgghoILwfinEXiQVMAcoykvDAaEkkONdBQcYFEpLh2ZyWDHQP2payc6DWMbPGVMyAtLKzJJuLVkKSMh2BUkApzF3c7gUglJcCHVAcsZIEkwC+5ias4XgLsm5avW1BipWUlxzAhKBbLAOkuz8qoBNIGzcsXXAKVoVBKXDjQ5SGPuI6PRzUvoW1obVwZ0kJzqWNkgKLkApHhgEsoOArMRoSwNSAf5tNUbvFyUskKSGYDxVlKWYJYdQM3mzebbKKmFQ6jtW/2chpXFFFOUhzBBJVBAABbNlJjUg0Bd4qUpSpKiSYaTJjQSdqZwXCF3A4MkHKAxKsrPA0SJ/wDqaXvWsqiCoFjqNFDZSXkpIkRoR1rZSRzGjwXEE+ZR751EfvWr+FxKEzfLDqtUdBIrp72JZxLyw6b9pb4pcXUwVZSkkJCSHAdiVKH1J9JcivHjysjZ6TwT8ELBX7wC8yyQwDnYvsDPrR7OLuwBzFwxyIOjbFMu/wC9N/6ALl0BCggs/O5EiCCA8kNOjUqjDLtXCghQWBADQ8iTprr/AGiqpzTfCfIisWuxhaEXFBauS2UuPK5DkhAYAKIJLkiIp3xQtBQnMh0kRnKQ4YEqdn9mqNfuOUyeVIS5OYkAfSG5RWhw26oaKyhvMWg9ulA4T7YSeuEBvKAZmJGuWU953r61aKkgJTmz8qt1APqEktpTqeDXSkvkdIDpKiGYkRtBHwa0v8MXcqSySpRUwCmUMuu3Y1vskuzmUk8bQ+RVu2NgldtQIbQeKSFBXcVF4kLtrmtX7yUAiDcUcoVpvLEEE9xQ7t9aFMrOCQzXA8UXErSq2MpYuXSS6JM82oBP3rJTRjUtClnjuKUUhV+8QZIKzIrz/UsTn5Fr1GuU/cisKSx0ZhOzRp714pDSJTG8uOo605sBQt6KFvjGNSC98P2TbM9+XZzNYvcXxsZryNIi2YGn0aAR/wAU1c0cBBcOAC7P6aNu80RVu2nVlnq0es6nWpH5FS+EU/60jtvFkM4dzOjt2f70O5ZSQjXmHVmHWPUfFF4Zh0r6FniSRpzHZppkYYpKQXAYGdhqNfb4qGq9HwUA7CVBQJLlQ1mTBnfVxU7iGHJvLyAhIAGjnKNA5gfVJ1eKt2UgqBaMwBOaHJDx6b9u9AvW0hS3YlS7hJADJCGBIDakt6PFHipq2/wBbT7McJ4MxTlth/MoqIUSwiPpS8l9gKocRt+KkrQpk5QFFgc7F0EaMoOov/cB1bOIvosWkuM2bS2VkiGfMzBgCInXtTOJu5cMiR5EqUtRYEnUw0ufQU3bfJP0SU4ceICXIcakkOC7+sv71cPDOXMlawWhyCADqANvaak4a5mYFlbghxvLg76H0Ipu7xbKgqVcCRoAwIbSd3foRXUtm1sRx7FQFwAhR1ImNAILegZ6gY3hBTlVaCiWAWkSQR++/wBq6HEKzISXc505Ts76/Yj0pW7mKnUlI2JKlgnXUgBveti3BukyHw3DKUsoWDbGUqLwWT/7Pdq1aw6VLEKytAEZTDj/AB7610GGZ1AIH9RJQQS+QhlgpUoyDlMbuO9LWsIkjK6n9WAiB3cfesvP8MbjhaPF4MHmCWAiGDs0lv4axf4YHBDl3jTL7UW1fU7uVdm0nX9qbt3OZ5TsXl2gH4AqF3afLHC3DMLlzHqkd9Qdev7gU9jF5kuZKgSW0PZ+rflSKVsg7+hkmWA92+DRyuMxIAHliJBk7MQwP+VHU+z2DoPwJOiWSwIkyQeVuzco1fX1dXFBQv3kgOCVLc6JChlIJ2YpDdSlvqDULVsWkBiUupBS8wENPWSfgGlcRiRZXzwlSgQdUnKnKCT0BU/tW4q/6foVSAXk+OU2l5raiH8vMhxLj/bml9afxOACrZQeYIOUCCCIUkhwdlfap3D7ySkLTKgxLtzkq5y+uUBTRGlUcVdCmKS6Mx5k6FgAB8irGtIVvfANFtj1jtHw3TesLwKCli5SZYyI0g9DW8UlAOfOEKIALAHd3y9nM0bA8NTdSkIUGDSDr1cdTS9vsLZO4jbUPBQkFRW9yP7WAfYSTTd+8q0i2LipJZQf6T5gaybxF5aLfmShCAHAnOSpj2SU0iUBbqXcdkZksJzuWSZJLttXN6WwkD4apZWlAzMFquOdAJSkl/pHVtxTAuBU8r7g+XX8qNaULeVQYv8AIDuUl5IG3Vgd6DbuJTy6hRdunztUeS/etofM6PLKR9Iltx01oq7rZcrE7g+ghvZ/elk4iVEuGDD0/N6PZSFgMJA16uTq+4du+UUFccsIaxOGtspJ1Ys3mCpJ0PqR2FfYeyQUwlTSSU6tJTIAIiIeSdIH1rCsHIKrhnMRoCCGD7DT0NFUSR5ocjV/Tm6QPmqbpNaEci6FnM6mBAAYuW+3tRFXnA7kQWgdS+3sa9FxJWwB0c9+wO4kj2FbQAqC41Mbxp96TU8h/AnjMFaF0ApEMFDTQcw7y7b69Q9BOVKsqRyKZQHQuAfzHxUTG48JKmYrSWkcsN8kOX3du9PcBwfNcCibjpcnqc0F/b8qvU1688CKaKeOwiVq6GApixjqQJod+ymxauLQ+YBx1J0EbzSN83bamSczn6ieX/uo9q0osVkKnQElPqX8x1pb47MWzn8Xw4ItockhQzO7vm3/ADHvR8wCWyDQA7H7Ul/1CrKSkjxbYdKkP5VJcZgdiwPbWj28ShY5FDR2JykAbKHfrv2obx188lE2n2O21pUEuxMiH2ZmBGooa7nM6crAS+9BwzPn0AhgcqnI1HxPes3VOAS7/d+tJ9ORgbCwSVMNRIMRsaNbuJZssMJ9hSaLMlmJPVyJ3Hb9aZ8PKAyifmstS2cypnASkKJZ3cuIOQyAzGFRXl3NuWLbdQky3R0j5redPhMspkAdSHJ19lP/ANopdWrgsIDhzrqwIH1JI03pjknTPLaB4jO4zbvoS8dpNJYjiBBKLRTnJmYB0J//ACPv2rPFsaUJSLZdahDfRBBJb0Aof+hG3azZgpancJLnUf8Alm9jVGPEvuoC7+Ebw+FCUBRkM50ljAJljAfsSZlrvBbAFp3Lls3YnQEPt+9R0XQbYzanVhAZ2+5UWMwepbGGuMtJS6VBnHXYt2MRs9VVHvPAh0dLZ4aSSVF56afwUxc4dGppfgfG03SpChluJfMNiAdR2enOL8XRYQFKZz5UmH/ZI3NSVD3o72e9HKca4b4WJAJ/p3wWOwWGjs7DfY9a57iOAKVv5FDp32PUH+PR+O8R8b+pdUogzbQIjXOR9KHcJG7E03hMaL9kKMrTy3AZJ2zehcVQ5qJTH4bVtyxLCcQFwEKJTcGoJ2HrTeHwrh0zv92pXFcNzSmFD7tt20pnh/GisG2Sm2UAvATmAPXY1NlnS3jHpOPpY2IDHNleW10g/O1K3MapKggEmHEU+m6FIJKnIkGIMu/XrUzEQvMJHq7H9qTgW65COx4jhbfhqADKBDENzgnWS25J6N3qOtOrqJd26ByN9pSKsXhACTqQ3Z9WjoV/AqOrG2MyiVBRTBSDqZgKl5SH/wCHcl7dEsv1B4gWxdTkSkIICvYl1O50yqn/ABo3C0FKSSZcGNRlSHIh5Z/ekUpK85AhwgAH6SQGf0ISerGqvErJCyznIW9GGVm3MU7K9SkZC5MYxCrtjELnlAWB1ymT3LPoai2bpUhJIKdn7hpT0Dk+jKO7V1vDrGa0tK0+Z0t1f8j2qEcGUJSgkEpK0KjVgNUmC+YMN3HWi8SuGKzcE7F3rqblq5aU1xKnDDzf2sqHblY+Zm8yZQx3Fl33u3QAhKsrMQFqkhDmQkcxO8HqHcx+GCrZDy2aGJGUjmkh1ZQXfXK25rnsTfuKCPEUtTCMxcBwHb7B9TNXekt7J1TR7evFRKlSVan/ANbDYAdK94fxA4e4FiUmFDqD269KAtX8/mvtTvg5Eur/AOQgFKf9vRSh/u6A+tHUquGcqae0dLcusElBdBclT6hRj4b7moXFU+HcTcIf6VDqP3Iivfw1jy/gr3LpJ69CehmmeI22KkKLgpcHt09RXnNOMnqevNLLj/JkXnXlQxT9J1dx+rO2z1u1dLsqBpp09qm8JdlJMFAb2Jg+v6NVexaAL/z70u9Qzo25Oo4tdNtC1QClLB/K6ioDXUAqB9q5DCxbzHoVT5i7K13J69SeprpPxLi8iAk6rcSAZZP3Gao2GssbaSAxIB/xCSSQOwSa3BOp/YiWua/gcwvL4VtiVLWhRB0TmIYa7O/tVbAozIOeA4UASxVPmJPrU/h91P8A1dtSxCl5lMOiY025m9KvhICQAOWG7iI7V3lcPQuK29jOHc80ANoNv0Nckq94pK7g5sxzN9RJ0I1BJb3XLAprpMVcCLbgjSJgyzMQPyrm1WsrMQQt1KDOp3kMYU+nSg8N/U0Dlna2LKQShkhKhlBEu8HUEOqHJj9Xg4rhanzKCkga+JK+jQXMHXsKsKASl5JZhLkmA0z17+9W/wAOfh5KP6t0PcclKSXFvuDurr02r0MmT/HPJPMexBwn4cxIY2bKgW893IhXYoClcg6b+lfWvwNi1HmSgTqbgOuqjlcma7TGJt3B/USFP1E/OoqXxHgYy/0sXfspbyE3FWx6EFwPWp58p120hjxnM8Y/CSsIi0u7dR4ilkZEu4ABLuSCUmAYDAvNFv2blyyq8EDIggi4ohypoSBuSIIG9FV+G7STnvY1ChrCVqJbaZpu7xzDKyINq5eAZKRcIt2kv0toA36kmjp+3IzDVR0c5h0gXELLhKxlU2xZx+g+avJuhhA7ah294qbiMKR4lsJywbiAD5SkE5QTKm2OvMKPZvPadiymImJ1+9S5p9uSyK1wN/ia8bmItJchhAPXM523KP4AK+soBOZWiUFlAmM4IYsYDJJ68xofFTmxb7BGg3IBVJhgcwI61rC3CLi0kBsiW7uoDTrJb4qnFPS/BLXEP8lCxaXcul3ISi4GDicqRVbh6wbR6gkfDHcbkVH4Sp1jMfMYLP5+s6NlL9+1VMAl7ZAfza7Tv2lvmkeWtUBhf0m+JEptAAM510cP9tjP6B4l484PK2VpeGBf4D6wC2ulWsao5UIGhIZIaYGgcgaVK4qnKopP0gAS2z9JZ2+IOZLh433BZftFragEkwSkpLHcBvcuAR11ea6qwMxzAuCHHd2n0muRwuLYnI5JCUwCXU7OBs5YDc5gDrM3GY+4VFAXcCQWCASkZSCR0BGZtnIfpVuXD7iZyaWjtsVjrCDz3rYYdXPwHeoeK/FltObLnfsUpjYyCftXJpJHMSzv8dvvQiQ0GsXiyjXmY/xHjC7pLuBs5JI/ntU0F2Dift0PqNaybnmH69mrVlTHsIqlSukKdb5OrtXvFt2bjh0LCLobdlJSS3UqZ31yk1jhikG2u0Qc1u4QDLZPpcfrUvg+IAWUL8lzXsRLx7K9UCq/CcAtV7EuvKVKSVnmSkKOYlJaNRHUAVBnher2WY73oHjENi7gbYM5/wAQ47cvxQziAi44cPbVOodHMmOoPzFN8ZQBiLR3UgpL9EMB+dBAKlIDwFSGhWaKPE/qn+gmk8TR5ZxSQQAxS7Rt5UiOjA/NdVwrHpuJElyJ2YzPSXB/j1L/AA9hkXLCSUIcOgnKC+UkZjGpqnYshN0BgXA26Aj9B8UnNlVtzroRMeq4F+N38lxCWTqClmknyjSJA9KjLxBWoqUdUuZgCRDsABPZi+qlV1HGMJmQCouwLaxmSXOveuLu2iokAtzAlw78yRoG/wB27iNKd4srWxeWt6Qa8hIMEJdz5TDjWXcQ7Aww0yioXES2IuMQXMyCXMl9sxcu2rnrTVy+YnUHp+3aetJXiTcuLJBICSzMDADsIB36OdKtFbMYy7CX16zQ8OhwfSvcbqBHqwiemlZStsukk7d/yrdGAMQplHTQaCtW7bp3/npWr1p1oHYfp+9OYlAEAV3RwvZQ8AgS4J0H/AFdCm8BiHDtdtpWdtMyWb1D+9QcOBmAIcFQSdvNH6v7Vds6WyHBFoAmJ8hfTqo1J5HTRXg7R//Z"/>
          <p:cNvSpPr>
            <a:spLocks noChangeAspect="1" noChangeArrowheads="1"/>
          </p:cNvSpPr>
          <p:nvPr/>
        </p:nvSpPr>
        <p:spPr bwMode="auto">
          <a:xfrm>
            <a:off x="155575" y="-715963"/>
            <a:ext cx="10572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71296" y="604599"/>
            <a:ext cx="2592288" cy="77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entury Gothic" pitchFamily="34" charset="0"/>
              </a:rPr>
              <a:t>Problem No.2</a:t>
            </a:r>
            <a:endParaRPr lang="en-GB" sz="2800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296" y="1591561"/>
            <a:ext cx="2592288" cy="4185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900"/>
                </a:solidFill>
                <a:latin typeface="Century Gothic" pitchFamily="34" charset="0"/>
              </a:rPr>
              <a:t>The King had the right to choose his successor.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endParaRPr lang="en-GB" dirty="0" smtClean="0">
              <a:latin typeface="Century Gothic" pitchFamily="34" charset="0"/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entury Gothic" pitchFamily="34" charset="0"/>
              </a:rPr>
              <a:t>But</a:t>
            </a:r>
          </a:p>
          <a:p>
            <a:pPr algn="ctr"/>
            <a:endParaRPr lang="en-GB" dirty="0">
              <a:latin typeface="Century Gothic" pitchFamily="34" charset="0"/>
            </a:endParaRP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</a:rPr>
              <a:t>…Edward had promised the throne to two people</a:t>
            </a:r>
            <a:r>
              <a:rPr lang="en-GB" dirty="0" smtClean="0">
                <a:solidFill>
                  <a:srgbClr val="0000FF"/>
                </a:solidFill>
                <a:latin typeface="Century Gothic" pitchFamily="34" charset="0"/>
              </a:rPr>
              <a:t>.</a:t>
            </a:r>
          </a:p>
          <a:p>
            <a:pPr algn="ctr"/>
            <a:endParaRPr lang="en-GB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3417" y="634656"/>
            <a:ext cx="2592288" cy="777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entury Gothic" pitchFamily="34" charset="0"/>
              </a:rPr>
              <a:t>Problem No.3</a:t>
            </a:r>
            <a:endParaRPr lang="en-GB" sz="2800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3416" y="1591561"/>
            <a:ext cx="2781097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900"/>
                </a:solidFill>
                <a:latin typeface="Century Gothic" pitchFamily="34" charset="0"/>
              </a:rPr>
              <a:t>The country needed a strong, experienced warrior King.</a:t>
            </a:r>
          </a:p>
          <a:p>
            <a:endParaRPr lang="en-GB" dirty="0" smtClean="0">
              <a:latin typeface="Century Gothic" pitchFamily="34" charset="0"/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entury Gothic" pitchFamily="34" charset="0"/>
              </a:rPr>
              <a:t>But</a:t>
            </a:r>
            <a:r>
              <a:rPr lang="en-GB" dirty="0" smtClean="0">
                <a:latin typeface="Century Gothic" pitchFamily="34" charset="0"/>
              </a:rPr>
              <a:t> 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/>
            <a:endParaRPr lang="en-GB" dirty="0"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</a:rPr>
              <a:t>In 1066 there were three men who were strong, experienced warriors who wanted to be King</a:t>
            </a:r>
            <a:r>
              <a:rPr lang="en-GB" sz="20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511" y="697962"/>
            <a:ext cx="2736304" cy="601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entury Gothic" pitchFamily="34" charset="0"/>
              </a:rPr>
              <a:t>Problem No.1</a:t>
            </a:r>
            <a:endParaRPr lang="en-GB" sz="2800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90521"/>
            <a:ext cx="2736304" cy="4308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900"/>
                </a:solidFill>
                <a:latin typeface="Century Gothic" pitchFamily="34" charset="0"/>
              </a:rPr>
              <a:t>Edward was 62 when he died but had no heir.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/>
            <a:endParaRPr lang="en-GB" dirty="0">
              <a:latin typeface="Century Gothic" pitchFamily="34" charset="0"/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entury Gothic" pitchFamily="34" charset="0"/>
              </a:rPr>
              <a:t>But</a:t>
            </a:r>
          </a:p>
          <a:p>
            <a:pPr algn="ctr"/>
            <a:endParaRPr lang="en-GB" dirty="0">
              <a:latin typeface="Century Gothic" pitchFamily="34" charset="0"/>
            </a:endParaRPr>
          </a:p>
          <a:p>
            <a:pPr algn="ctr"/>
            <a:endParaRPr lang="en-GB" sz="2400" dirty="0"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</a:rPr>
              <a:t>He did have a nephew called Edgar 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</a:rPr>
              <a:t>but he was too young to rule.</a:t>
            </a:r>
            <a:endParaRPr lang="en-GB" sz="2000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9" name="Picture 2" descr="C:\Users\dturner\AppData\Local\Microsoft\Windows\Temporary Internet Files\Content.IE5\3HD1NL8H\MC900440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77" y="5752601"/>
            <a:ext cx="1192619" cy="9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turner\AppData\Local\Microsoft\Windows\Temporary Internet Files\Content.IE5\3HD1NL8H\MC900440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80" y="5623347"/>
            <a:ext cx="1200712" cy="9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turner\AppData\Local\Microsoft\Windows\Temporary Internet Files\Content.IE5\3HD1NL8H\MC900440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95" y="5638835"/>
            <a:ext cx="1181620" cy="9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turner\AppData\Local\Microsoft\Windows\Temporary Internet Files\Content.IE5\41MD94OQ\MC90043382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80" y="2577841"/>
            <a:ext cx="743512" cy="7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dturner\AppData\Local\Microsoft\Windows\Temporary Internet Files\Content.IE5\41MD94OQ\MC90043382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13" y="2520698"/>
            <a:ext cx="800655" cy="8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dturner\AppData\Local\Microsoft\Windows\Temporary Internet Files\Content.IE5\41MD94OQ\MC90043382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97" y="2597637"/>
            <a:ext cx="723716" cy="7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labamamaps.ua.edu/contemporarymaps/world/europe/europe4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b="12148"/>
          <a:stretch/>
        </p:blipFill>
        <p:spPr bwMode="auto">
          <a:xfrm>
            <a:off x="1259632" y="404664"/>
            <a:ext cx="6682423" cy="57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131840" y="3964781"/>
            <a:ext cx="434887" cy="345282"/>
          </a:xfrm>
          <a:custGeom>
            <a:avLst/>
            <a:gdLst>
              <a:gd name="connsiteX0" fmla="*/ 8444 w 434887"/>
              <a:gd name="connsiteY0" fmla="*/ 0 h 345282"/>
              <a:gd name="connsiteX1" fmla="*/ 8444 w 434887"/>
              <a:gd name="connsiteY1" fmla="*/ 0 h 345282"/>
              <a:gd name="connsiteX2" fmla="*/ 1300 w 434887"/>
              <a:gd name="connsiteY2" fmla="*/ 19050 h 345282"/>
              <a:gd name="connsiteX3" fmla="*/ 8444 w 434887"/>
              <a:gd name="connsiteY3" fmla="*/ 71438 h 345282"/>
              <a:gd name="connsiteX4" fmla="*/ 13206 w 434887"/>
              <a:gd name="connsiteY4" fmla="*/ 78582 h 345282"/>
              <a:gd name="connsiteX5" fmla="*/ 20350 w 434887"/>
              <a:gd name="connsiteY5" fmla="*/ 83344 h 345282"/>
              <a:gd name="connsiteX6" fmla="*/ 27494 w 434887"/>
              <a:gd name="connsiteY6" fmla="*/ 90488 h 345282"/>
              <a:gd name="connsiteX7" fmla="*/ 29875 w 434887"/>
              <a:gd name="connsiteY7" fmla="*/ 97632 h 345282"/>
              <a:gd name="connsiteX8" fmla="*/ 22731 w 434887"/>
              <a:gd name="connsiteY8" fmla="*/ 128588 h 345282"/>
              <a:gd name="connsiteX9" fmla="*/ 20350 w 434887"/>
              <a:gd name="connsiteY9" fmla="*/ 142875 h 345282"/>
              <a:gd name="connsiteX10" fmla="*/ 15588 w 434887"/>
              <a:gd name="connsiteY10" fmla="*/ 157163 h 345282"/>
              <a:gd name="connsiteX11" fmla="*/ 13206 w 434887"/>
              <a:gd name="connsiteY11" fmla="*/ 164307 h 345282"/>
              <a:gd name="connsiteX12" fmla="*/ 15588 w 434887"/>
              <a:gd name="connsiteY12" fmla="*/ 180975 h 345282"/>
              <a:gd name="connsiteX13" fmla="*/ 22731 w 434887"/>
              <a:gd name="connsiteY13" fmla="*/ 185738 h 345282"/>
              <a:gd name="connsiteX14" fmla="*/ 25113 w 434887"/>
              <a:gd name="connsiteY14" fmla="*/ 192882 h 345282"/>
              <a:gd name="connsiteX15" fmla="*/ 27494 w 434887"/>
              <a:gd name="connsiteY15" fmla="*/ 242888 h 345282"/>
              <a:gd name="connsiteX16" fmla="*/ 29875 w 434887"/>
              <a:gd name="connsiteY16" fmla="*/ 250032 h 345282"/>
              <a:gd name="connsiteX17" fmla="*/ 32256 w 434887"/>
              <a:gd name="connsiteY17" fmla="*/ 259557 h 345282"/>
              <a:gd name="connsiteX18" fmla="*/ 63213 w 434887"/>
              <a:gd name="connsiteY18" fmla="*/ 257175 h 345282"/>
              <a:gd name="connsiteX19" fmla="*/ 77500 w 434887"/>
              <a:gd name="connsiteY19" fmla="*/ 252413 h 345282"/>
              <a:gd name="connsiteX20" fmla="*/ 129888 w 434887"/>
              <a:gd name="connsiteY20" fmla="*/ 254794 h 345282"/>
              <a:gd name="connsiteX21" fmla="*/ 144175 w 434887"/>
              <a:gd name="connsiteY21" fmla="*/ 259557 h 345282"/>
              <a:gd name="connsiteX22" fmla="*/ 151319 w 434887"/>
              <a:gd name="connsiteY22" fmla="*/ 264319 h 345282"/>
              <a:gd name="connsiteX23" fmla="*/ 165606 w 434887"/>
              <a:gd name="connsiteY23" fmla="*/ 261938 h 345282"/>
              <a:gd name="connsiteX24" fmla="*/ 170369 w 434887"/>
              <a:gd name="connsiteY24" fmla="*/ 254794 h 345282"/>
              <a:gd name="connsiteX25" fmla="*/ 189419 w 434887"/>
              <a:gd name="connsiteY25" fmla="*/ 257175 h 345282"/>
              <a:gd name="connsiteX26" fmla="*/ 191800 w 434887"/>
              <a:gd name="connsiteY26" fmla="*/ 266700 h 345282"/>
              <a:gd name="connsiteX27" fmla="*/ 201325 w 434887"/>
              <a:gd name="connsiteY27" fmla="*/ 280988 h 345282"/>
              <a:gd name="connsiteX28" fmla="*/ 213231 w 434887"/>
              <a:gd name="connsiteY28" fmla="*/ 307182 h 345282"/>
              <a:gd name="connsiteX29" fmla="*/ 222756 w 434887"/>
              <a:gd name="connsiteY29" fmla="*/ 309563 h 345282"/>
              <a:gd name="connsiteX30" fmla="*/ 232281 w 434887"/>
              <a:gd name="connsiteY30" fmla="*/ 330994 h 345282"/>
              <a:gd name="connsiteX31" fmla="*/ 234663 w 434887"/>
              <a:gd name="connsiteY31" fmla="*/ 338138 h 345282"/>
              <a:gd name="connsiteX32" fmla="*/ 244188 w 434887"/>
              <a:gd name="connsiteY32" fmla="*/ 345282 h 345282"/>
              <a:gd name="connsiteX33" fmla="*/ 272763 w 434887"/>
              <a:gd name="connsiteY33" fmla="*/ 335757 h 345282"/>
              <a:gd name="connsiteX34" fmla="*/ 275144 w 434887"/>
              <a:gd name="connsiteY34" fmla="*/ 326232 h 345282"/>
              <a:gd name="connsiteX35" fmla="*/ 284669 w 434887"/>
              <a:gd name="connsiteY35" fmla="*/ 269082 h 345282"/>
              <a:gd name="connsiteX36" fmla="*/ 291813 w 434887"/>
              <a:gd name="connsiteY36" fmla="*/ 266700 h 345282"/>
              <a:gd name="connsiteX37" fmla="*/ 296575 w 434887"/>
              <a:gd name="connsiteY37" fmla="*/ 245269 h 345282"/>
              <a:gd name="connsiteX38" fmla="*/ 308481 w 434887"/>
              <a:gd name="connsiteY38" fmla="*/ 226219 h 345282"/>
              <a:gd name="connsiteX39" fmla="*/ 325150 w 434887"/>
              <a:gd name="connsiteY39" fmla="*/ 223838 h 345282"/>
              <a:gd name="connsiteX40" fmla="*/ 337056 w 434887"/>
              <a:gd name="connsiteY40" fmla="*/ 221457 h 345282"/>
              <a:gd name="connsiteX41" fmla="*/ 356106 w 434887"/>
              <a:gd name="connsiteY41" fmla="*/ 214313 h 345282"/>
              <a:gd name="connsiteX42" fmla="*/ 363250 w 434887"/>
              <a:gd name="connsiteY42" fmla="*/ 211932 h 345282"/>
              <a:gd name="connsiteX43" fmla="*/ 387063 w 434887"/>
              <a:gd name="connsiteY43" fmla="*/ 209550 h 345282"/>
              <a:gd name="connsiteX44" fmla="*/ 394206 w 434887"/>
              <a:gd name="connsiteY44" fmla="*/ 204788 h 345282"/>
              <a:gd name="connsiteX45" fmla="*/ 403731 w 434887"/>
              <a:gd name="connsiteY45" fmla="*/ 183357 h 345282"/>
              <a:gd name="connsiteX46" fmla="*/ 408494 w 434887"/>
              <a:gd name="connsiteY46" fmla="*/ 161925 h 345282"/>
              <a:gd name="connsiteX47" fmla="*/ 415638 w 434887"/>
              <a:gd name="connsiteY47" fmla="*/ 154782 h 345282"/>
              <a:gd name="connsiteX48" fmla="*/ 429925 w 434887"/>
              <a:gd name="connsiteY48" fmla="*/ 145257 h 345282"/>
              <a:gd name="connsiteX49" fmla="*/ 434688 w 434887"/>
              <a:gd name="connsiteY49" fmla="*/ 138113 h 345282"/>
              <a:gd name="connsiteX50" fmla="*/ 432306 w 434887"/>
              <a:gd name="connsiteY50" fmla="*/ 100013 h 345282"/>
              <a:gd name="connsiteX51" fmla="*/ 427544 w 434887"/>
              <a:gd name="connsiteY51" fmla="*/ 92869 h 345282"/>
              <a:gd name="connsiteX52" fmla="*/ 420400 w 434887"/>
              <a:gd name="connsiteY52" fmla="*/ 78582 h 345282"/>
              <a:gd name="connsiteX53" fmla="*/ 418019 w 434887"/>
              <a:gd name="connsiteY53" fmla="*/ 71438 h 345282"/>
              <a:gd name="connsiteX54" fmla="*/ 413256 w 434887"/>
              <a:gd name="connsiteY54" fmla="*/ 64294 h 345282"/>
              <a:gd name="connsiteX55" fmla="*/ 410875 w 434887"/>
              <a:gd name="connsiteY55" fmla="*/ 14288 h 345282"/>
              <a:gd name="connsiteX56" fmla="*/ 379919 w 434887"/>
              <a:gd name="connsiteY56" fmla="*/ 16669 h 345282"/>
              <a:gd name="connsiteX57" fmla="*/ 365631 w 434887"/>
              <a:gd name="connsiteY57" fmla="*/ 28575 h 345282"/>
              <a:gd name="connsiteX58" fmla="*/ 358488 w 434887"/>
              <a:gd name="connsiteY58" fmla="*/ 33338 h 345282"/>
              <a:gd name="connsiteX59" fmla="*/ 351344 w 434887"/>
              <a:gd name="connsiteY59" fmla="*/ 40482 h 345282"/>
              <a:gd name="connsiteX60" fmla="*/ 339438 w 434887"/>
              <a:gd name="connsiteY60" fmla="*/ 45244 h 345282"/>
              <a:gd name="connsiteX61" fmla="*/ 258475 w 434887"/>
              <a:gd name="connsiteY61" fmla="*/ 52388 h 345282"/>
              <a:gd name="connsiteX62" fmla="*/ 251331 w 434887"/>
              <a:gd name="connsiteY62" fmla="*/ 54769 h 345282"/>
              <a:gd name="connsiteX63" fmla="*/ 229900 w 434887"/>
              <a:gd name="connsiteY63" fmla="*/ 57150 h 345282"/>
              <a:gd name="connsiteX64" fmla="*/ 246569 w 434887"/>
              <a:gd name="connsiteY64" fmla="*/ 92869 h 345282"/>
              <a:gd name="connsiteX65" fmla="*/ 260856 w 434887"/>
              <a:gd name="connsiteY65" fmla="*/ 97632 h 345282"/>
              <a:gd name="connsiteX66" fmla="*/ 258475 w 434887"/>
              <a:gd name="connsiteY66" fmla="*/ 114300 h 345282"/>
              <a:gd name="connsiteX67" fmla="*/ 244188 w 434887"/>
              <a:gd name="connsiteY67" fmla="*/ 119063 h 345282"/>
              <a:gd name="connsiteX68" fmla="*/ 203706 w 434887"/>
              <a:gd name="connsiteY68" fmla="*/ 111919 h 345282"/>
              <a:gd name="connsiteX69" fmla="*/ 191800 w 434887"/>
              <a:gd name="connsiteY69" fmla="*/ 109538 h 345282"/>
              <a:gd name="connsiteX70" fmla="*/ 184656 w 434887"/>
              <a:gd name="connsiteY70" fmla="*/ 107157 h 345282"/>
              <a:gd name="connsiteX71" fmla="*/ 137031 w 434887"/>
              <a:gd name="connsiteY71" fmla="*/ 104775 h 345282"/>
              <a:gd name="connsiteX72" fmla="*/ 129888 w 434887"/>
              <a:gd name="connsiteY72" fmla="*/ 90488 h 345282"/>
              <a:gd name="connsiteX73" fmla="*/ 120363 w 434887"/>
              <a:gd name="connsiteY73" fmla="*/ 85725 h 345282"/>
              <a:gd name="connsiteX74" fmla="*/ 106075 w 434887"/>
              <a:gd name="connsiteY74" fmla="*/ 80963 h 345282"/>
              <a:gd name="connsiteX75" fmla="*/ 98931 w 434887"/>
              <a:gd name="connsiteY75" fmla="*/ 76200 h 345282"/>
              <a:gd name="connsiteX76" fmla="*/ 89406 w 434887"/>
              <a:gd name="connsiteY76" fmla="*/ 61913 h 345282"/>
              <a:gd name="connsiteX77" fmla="*/ 87025 w 434887"/>
              <a:gd name="connsiteY77" fmla="*/ 54769 h 345282"/>
              <a:gd name="connsiteX78" fmla="*/ 84644 w 434887"/>
              <a:gd name="connsiteY78" fmla="*/ 33338 h 345282"/>
              <a:gd name="connsiteX79" fmla="*/ 75119 w 434887"/>
              <a:gd name="connsiteY79" fmla="*/ 28575 h 345282"/>
              <a:gd name="connsiteX80" fmla="*/ 67975 w 434887"/>
              <a:gd name="connsiteY80" fmla="*/ 23813 h 345282"/>
              <a:gd name="connsiteX81" fmla="*/ 53688 w 434887"/>
              <a:gd name="connsiteY81" fmla="*/ 19050 h 345282"/>
              <a:gd name="connsiteX82" fmla="*/ 32256 w 434887"/>
              <a:gd name="connsiteY82" fmla="*/ 14288 h 345282"/>
              <a:gd name="connsiteX83" fmla="*/ 8444 w 434887"/>
              <a:gd name="connsiteY83" fmla="*/ 0 h 34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4887" h="345282">
                <a:moveTo>
                  <a:pt x="8444" y="0"/>
                </a:moveTo>
                <a:lnTo>
                  <a:pt x="8444" y="0"/>
                </a:lnTo>
                <a:cubicBezTo>
                  <a:pt x="6063" y="6350"/>
                  <a:pt x="1820" y="12288"/>
                  <a:pt x="1300" y="19050"/>
                </a:cubicBezTo>
                <a:cubicBezTo>
                  <a:pt x="-779" y="46069"/>
                  <a:pt x="-1564" y="53924"/>
                  <a:pt x="8444" y="71438"/>
                </a:cubicBezTo>
                <a:cubicBezTo>
                  <a:pt x="9864" y="73923"/>
                  <a:pt x="11182" y="76558"/>
                  <a:pt x="13206" y="78582"/>
                </a:cubicBezTo>
                <a:cubicBezTo>
                  <a:pt x="15230" y="80606"/>
                  <a:pt x="18151" y="81512"/>
                  <a:pt x="20350" y="83344"/>
                </a:cubicBezTo>
                <a:cubicBezTo>
                  <a:pt x="22937" y="85500"/>
                  <a:pt x="25113" y="88107"/>
                  <a:pt x="27494" y="90488"/>
                </a:cubicBezTo>
                <a:cubicBezTo>
                  <a:pt x="28288" y="92869"/>
                  <a:pt x="29875" y="95122"/>
                  <a:pt x="29875" y="97632"/>
                </a:cubicBezTo>
                <a:cubicBezTo>
                  <a:pt x="29875" y="107426"/>
                  <a:pt x="24834" y="119477"/>
                  <a:pt x="22731" y="128588"/>
                </a:cubicBezTo>
                <a:cubicBezTo>
                  <a:pt x="21645" y="133292"/>
                  <a:pt x="21521" y="138191"/>
                  <a:pt x="20350" y="142875"/>
                </a:cubicBezTo>
                <a:cubicBezTo>
                  <a:pt x="19133" y="147745"/>
                  <a:pt x="17176" y="152400"/>
                  <a:pt x="15588" y="157163"/>
                </a:cubicBezTo>
                <a:lnTo>
                  <a:pt x="13206" y="164307"/>
                </a:lnTo>
                <a:cubicBezTo>
                  <a:pt x="14000" y="169863"/>
                  <a:pt x="13309" y="175846"/>
                  <a:pt x="15588" y="180975"/>
                </a:cubicBezTo>
                <a:cubicBezTo>
                  <a:pt x="16750" y="183590"/>
                  <a:pt x="20943" y="183503"/>
                  <a:pt x="22731" y="185738"/>
                </a:cubicBezTo>
                <a:cubicBezTo>
                  <a:pt x="24299" y="187698"/>
                  <a:pt x="24319" y="190501"/>
                  <a:pt x="25113" y="192882"/>
                </a:cubicBezTo>
                <a:cubicBezTo>
                  <a:pt x="25907" y="209551"/>
                  <a:pt x="26108" y="226258"/>
                  <a:pt x="27494" y="242888"/>
                </a:cubicBezTo>
                <a:cubicBezTo>
                  <a:pt x="27702" y="245389"/>
                  <a:pt x="29185" y="247618"/>
                  <a:pt x="29875" y="250032"/>
                </a:cubicBezTo>
                <a:cubicBezTo>
                  <a:pt x="30774" y="253179"/>
                  <a:pt x="31462" y="256382"/>
                  <a:pt x="32256" y="259557"/>
                </a:cubicBezTo>
                <a:cubicBezTo>
                  <a:pt x="42575" y="258763"/>
                  <a:pt x="52990" y="258789"/>
                  <a:pt x="63213" y="257175"/>
                </a:cubicBezTo>
                <a:cubicBezTo>
                  <a:pt x="68171" y="256392"/>
                  <a:pt x="77500" y="252413"/>
                  <a:pt x="77500" y="252413"/>
                </a:cubicBezTo>
                <a:cubicBezTo>
                  <a:pt x="94963" y="253207"/>
                  <a:pt x="112507" y="252932"/>
                  <a:pt x="129888" y="254794"/>
                </a:cubicBezTo>
                <a:cubicBezTo>
                  <a:pt x="134879" y="255329"/>
                  <a:pt x="139998" y="256773"/>
                  <a:pt x="144175" y="259557"/>
                </a:cubicBezTo>
                <a:lnTo>
                  <a:pt x="151319" y="264319"/>
                </a:lnTo>
                <a:cubicBezTo>
                  <a:pt x="156081" y="263525"/>
                  <a:pt x="161288" y="264097"/>
                  <a:pt x="165606" y="261938"/>
                </a:cubicBezTo>
                <a:cubicBezTo>
                  <a:pt x="168166" y="260658"/>
                  <a:pt x="167563" y="255355"/>
                  <a:pt x="170369" y="254794"/>
                </a:cubicBezTo>
                <a:cubicBezTo>
                  <a:pt x="176644" y="253539"/>
                  <a:pt x="183069" y="256381"/>
                  <a:pt x="189419" y="257175"/>
                </a:cubicBezTo>
                <a:cubicBezTo>
                  <a:pt x="190213" y="260350"/>
                  <a:pt x="190336" y="263773"/>
                  <a:pt x="191800" y="266700"/>
                </a:cubicBezTo>
                <a:cubicBezTo>
                  <a:pt x="194360" y="271820"/>
                  <a:pt x="201325" y="280988"/>
                  <a:pt x="201325" y="280988"/>
                </a:cubicBezTo>
                <a:cubicBezTo>
                  <a:pt x="206096" y="304842"/>
                  <a:pt x="198559" y="302989"/>
                  <a:pt x="213231" y="307182"/>
                </a:cubicBezTo>
                <a:cubicBezTo>
                  <a:pt x="216378" y="308081"/>
                  <a:pt x="219581" y="308769"/>
                  <a:pt x="222756" y="309563"/>
                </a:cubicBezTo>
                <a:cubicBezTo>
                  <a:pt x="230304" y="320885"/>
                  <a:pt x="226613" y="313990"/>
                  <a:pt x="232281" y="330994"/>
                </a:cubicBezTo>
                <a:cubicBezTo>
                  <a:pt x="233075" y="333375"/>
                  <a:pt x="232655" y="336632"/>
                  <a:pt x="234663" y="338138"/>
                </a:cubicBezTo>
                <a:lnTo>
                  <a:pt x="244188" y="345282"/>
                </a:lnTo>
                <a:cubicBezTo>
                  <a:pt x="257021" y="343856"/>
                  <a:pt x="266132" y="347360"/>
                  <a:pt x="272763" y="335757"/>
                </a:cubicBezTo>
                <a:cubicBezTo>
                  <a:pt x="274387" y="332916"/>
                  <a:pt x="274350" y="329407"/>
                  <a:pt x="275144" y="326232"/>
                </a:cubicBezTo>
                <a:cubicBezTo>
                  <a:pt x="276629" y="293566"/>
                  <a:pt x="263148" y="279843"/>
                  <a:pt x="284669" y="269082"/>
                </a:cubicBezTo>
                <a:cubicBezTo>
                  <a:pt x="286914" y="267959"/>
                  <a:pt x="289432" y="267494"/>
                  <a:pt x="291813" y="266700"/>
                </a:cubicBezTo>
                <a:cubicBezTo>
                  <a:pt x="298627" y="246258"/>
                  <a:pt x="288191" y="278805"/>
                  <a:pt x="296575" y="245269"/>
                </a:cubicBezTo>
                <a:cubicBezTo>
                  <a:pt x="298742" y="236601"/>
                  <a:pt x="299157" y="229016"/>
                  <a:pt x="308481" y="226219"/>
                </a:cubicBezTo>
                <a:cubicBezTo>
                  <a:pt x="313857" y="224606"/>
                  <a:pt x="319614" y="224761"/>
                  <a:pt x="325150" y="223838"/>
                </a:cubicBezTo>
                <a:cubicBezTo>
                  <a:pt x="329142" y="223173"/>
                  <a:pt x="333087" y="222251"/>
                  <a:pt x="337056" y="221457"/>
                </a:cubicBezTo>
                <a:cubicBezTo>
                  <a:pt x="351851" y="214059"/>
                  <a:pt x="340977" y="218635"/>
                  <a:pt x="356106" y="214313"/>
                </a:cubicBezTo>
                <a:cubicBezTo>
                  <a:pt x="358520" y="213623"/>
                  <a:pt x="360769" y="212314"/>
                  <a:pt x="363250" y="211932"/>
                </a:cubicBezTo>
                <a:cubicBezTo>
                  <a:pt x="371135" y="210719"/>
                  <a:pt x="379125" y="210344"/>
                  <a:pt x="387063" y="209550"/>
                </a:cubicBezTo>
                <a:cubicBezTo>
                  <a:pt x="389444" y="207963"/>
                  <a:pt x="392183" y="206811"/>
                  <a:pt x="394206" y="204788"/>
                </a:cubicBezTo>
                <a:cubicBezTo>
                  <a:pt x="399195" y="199799"/>
                  <a:pt x="402551" y="189254"/>
                  <a:pt x="403731" y="183357"/>
                </a:cubicBezTo>
                <a:cubicBezTo>
                  <a:pt x="403874" y="182642"/>
                  <a:pt x="407461" y="163733"/>
                  <a:pt x="408494" y="161925"/>
                </a:cubicBezTo>
                <a:cubicBezTo>
                  <a:pt x="410165" y="159001"/>
                  <a:pt x="412980" y="156849"/>
                  <a:pt x="415638" y="154782"/>
                </a:cubicBezTo>
                <a:cubicBezTo>
                  <a:pt x="420156" y="151268"/>
                  <a:pt x="429925" y="145257"/>
                  <a:pt x="429925" y="145257"/>
                </a:cubicBezTo>
                <a:cubicBezTo>
                  <a:pt x="431513" y="142876"/>
                  <a:pt x="434538" y="140971"/>
                  <a:pt x="434688" y="138113"/>
                </a:cubicBezTo>
                <a:cubicBezTo>
                  <a:pt x="435357" y="125406"/>
                  <a:pt x="434291" y="112582"/>
                  <a:pt x="432306" y="100013"/>
                </a:cubicBezTo>
                <a:cubicBezTo>
                  <a:pt x="431860" y="97186"/>
                  <a:pt x="428824" y="95429"/>
                  <a:pt x="427544" y="92869"/>
                </a:cubicBezTo>
                <a:cubicBezTo>
                  <a:pt x="417693" y="73165"/>
                  <a:pt x="434040" y="99038"/>
                  <a:pt x="420400" y="78582"/>
                </a:cubicBezTo>
                <a:cubicBezTo>
                  <a:pt x="419606" y="76201"/>
                  <a:pt x="419142" y="73683"/>
                  <a:pt x="418019" y="71438"/>
                </a:cubicBezTo>
                <a:cubicBezTo>
                  <a:pt x="416739" y="68878"/>
                  <a:pt x="413611" y="67134"/>
                  <a:pt x="413256" y="64294"/>
                </a:cubicBezTo>
                <a:cubicBezTo>
                  <a:pt x="411186" y="47735"/>
                  <a:pt x="411669" y="30957"/>
                  <a:pt x="410875" y="14288"/>
                </a:cubicBezTo>
                <a:cubicBezTo>
                  <a:pt x="400556" y="15082"/>
                  <a:pt x="390091" y="14762"/>
                  <a:pt x="379919" y="16669"/>
                </a:cubicBezTo>
                <a:cubicBezTo>
                  <a:pt x="375344" y="17527"/>
                  <a:pt x="368480" y="26201"/>
                  <a:pt x="365631" y="28575"/>
                </a:cubicBezTo>
                <a:cubicBezTo>
                  <a:pt x="363433" y="30407"/>
                  <a:pt x="360686" y="31506"/>
                  <a:pt x="358488" y="33338"/>
                </a:cubicBezTo>
                <a:cubicBezTo>
                  <a:pt x="355901" y="35494"/>
                  <a:pt x="354200" y="38697"/>
                  <a:pt x="351344" y="40482"/>
                </a:cubicBezTo>
                <a:cubicBezTo>
                  <a:pt x="347719" y="42747"/>
                  <a:pt x="343440" y="43743"/>
                  <a:pt x="339438" y="45244"/>
                </a:cubicBezTo>
                <a:cubicBezTo>
                  <a:pt x="312607" y="55304"/>
                  <a:pt x="290319" y="51209"/>
                  <a:pt x="258475" y="52388"/>
                </a:cubicBezTo>
                <a:cubicBezTo>
                  <a:pt x="256094" y="53182"/>
                  <a:pt x="253807" y="54356"/>
                  <a:pt x="251331" y="54769"/>
                </a:cubicBezTo>
                <a:cubicBezTo>
                  <a:pt x="244241" y="55951"/>
                  <a:pt x="233887" y="51170"/>
                  <a:pt x="229900" y="57150"/>
                </a:cubicBezTo>
                <a:cubicBezTo>
                  <a:pt x="219040" y="73440"/>
                  <a:pt x="233969" y="88668"/>
                  <a:pt x="246569" y="92869"/>
                </a:cubicBezTo>
                <a:lnTo>
                  <a:pt x="260856" y="97632"/>
                </a:lnTo>
                <a:cubicBezTo>
                  <a:pt x="260062" y="103188"/>
                  <a:pt x="261921" y="109870"/>
                  <a:pt x="258475" y="114300"/>
                </a:cubicBezTo>
                <a:cubicBezTo>
                  <a:pt x="255393" y="118263"/>
                  <a:pt x="244188" y="119063"/>
                  <a:pt x="244188" y="119063"/>
                </a:cubicBezTo>
                <a:lnTo>
                  <a:pt x="203706" y="111919"/>
                </a:lnTo>
                <a:cubicBezTo>
                  <a:pt x="199724" y="111195"/>
                  <a:pt x="195726" y="110520"/>
                  <a:pt x="191800" y="109538"/>
                </a:cubicBezTo>
                <a:cubicBezTo>
                  <a:pt x="189365" y="108929"/>
                  <a:pt x="187157" y="107374"/>
                  <a:pt x="184656" y="107157"/>
                </a:cubicBezTo>
                <a:cubicBezTo>
                  <a:pt x="168821" y="105780"/>
                  <a:pt x="152906" y="105569"/>
                  <a:pt x="137031" y="104775"/>
                </a:cubicBezTo>
                <a:cubicBezTo>
                  <a:pt x="135406" y="99900"/>
                  <a:pt x="134148" y="94038"/>
                  <a:pt x="129888" y="90488"/>
                </a:cubicBezTo>
                <a:cubicBezTo>
                  <a:pt x="127161" y="88215"/>
                  <a:pt x="123659" y="87043"/>
                  <a:pt x="120363" y="85725"/>
                </a:cubicBezTo>
                <a:cubicBezTo>
                  <a:pt x="115702" y="83861"/>
                  <a:pt x="106075" y="80963"/>
                  <a:pt x="106075" y="80963"/>
                </a:cubicBezTo>
                <a:cubicBezTo>
                  <a:pt x="103694" y="79375"/>
                  <a:pt x="100816" y="78354"/>
                  <a:pt x="98931" y="76200"/>
                </a:cubicBezTo>
                <a:cubicBezTo>
                  <a:pt x="95162" y="71893"/>
                  <a:pt x="89406" y="61913"/>
                  <a:pt x="89406" y="61913"/>
                </a:cubicBezTo>
                <a:cubicBezTo>
                  <a:pt x="88612" y="59532"/>
                  <a:pt x="87438" y="57245"/>
                  <a:pt x="87025" y="54769"/>
                </a:cubicBezTo>
                <a:cubicBezTo>
                  <a:pt x="85843" y="47679"/>
                  <a:pt x="87618" y="39881"/>
                  <a:pt x="84644" y="33338"/>
                </a:cubicBezTo>
                <a:cubicBezTo>
                  <a:pt x="83175" y="30106"/>
                  <a:pt x="78201" y="30336"/>
                  <a:pt x="75119" y="28575"/>
                </a:cubicBezTo>
                <a:cubicBezTo>
                  <a:pt x="72634" y="27155"/>
                  <a:pt x="70590" y="24975"/>
                  <a:pt x="67975" y="23813"/>
                </a:cubicBezTo>
                <a:cubicBezTo>
                  <a:pt x="63388" y="21774"/>
                  <a:pt x="58450" y="20638"/>
                  <a:pt x="53688" y="19050"/>
                </a:cubicBezTo>
                <a:cubicBezTo>
                  <a:pt x="41968" y="15143"/>
                  <a:pt x="49012" y="17080"/>
                  <a:pt x="32256" y="14288"/>
                </a:cubicBezTo>
                <a:cubicBezTo>
                  <a:pt x="16904" y="9170"/>
                  <a:pt x="12413" y="2381"/>
                  <a:pt x="8444" y="0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999631" y="3626617"/>
            <a:ext cx="429022" cy="207206"/>
          </a:xfrm>
          <a:custGeom>
            <a:avLst/>
            <a:gdLst>
              <a:gd name="connsiteX0" fmla="*/ 0 w 464862"/>
              <a:gd name="connsiteY0" fmla="*/ 38127 h 207206"/>
              <a:gd name="connsiteX1" fmla="*/ 0 w 464862"/>
              <a:gd name="connsiteY1" fmla="*/ 38127 h 207206"/>
              <a:gd name="connsiteX2" fmla="*/ 9525 w 464862"/>
              <a:gd name="connsiteY2" fmla="*/ 57177 h 207206"/>
              <a:gd name="connsiteX3" fmla="*/ 16669 w 464862"/>
              <a:gd name="connsiteY3" fmla="*/ 80989 h 207206"/>
              <a:gd name="connsiteX4" fmla="*/ 21431 w 464862"/>
              <a:gd name="connsiteY4" fmla="*/ 90514 h 207206"/>
              <a:gd name="connsiteX5" fmla="*/ 23813 w 464862"/>
              <a:gd name="connsiteY5" fmla="*/ 97658 h 207206"/>
              <a:gd name="connsiteX6" fmla="*/ 30956 w 464862"/>
              <a:gd name="connsiteY6" fmla="*/ 126233 h 207206"/>
              <a:gd name="connsiteX7" fmla="*/ 33338 w 464862"/>
              <a:gd name="connsiteY7" fmla="*/ 133377 h 207206"/>
              <a:gd name="connsiteX8" fmla="*/ 38100 w 464862"/>
              <a:gd name="connsiteY8" fmla="*/ 140521 h 207206"/>
              <a:gd name="connsiteX9" fmla="*/ 130969 w 464862"/>
              <a:gd name="connsiteY9" fmla="*/ 140521 h 207206"/>
              <a:gd name="connsiteX10" fmla="*/ 140494 w 464862"/>
              <a:gd name="connsiteY10" fmla="*/ 154808 h 207206"/>
              <a:gd name="connsiteX11" fmla="*/ 145256 w 464862"/>
              <a:gd name="connsiteY11" fmla="*/ 173858 h 207206"/>
              <a:gd name="connsiteX12" fmla="*/ 140494 w 464862"/>
              <a:gd name="connsiteY12" fmla="*/ 159571 h 207206"/>
              <a:gd name="connsiteX13" fmla="*/ 133350 w 464862"/>
              <a:gd name="connsiteY13" fmla="*/ 154808 h 207206"/>
              <a:gd name="connsiteX14" fmla="*/ 145256 w 464862"/>
              <a:gd name="connsiteY14" fmla="*/ 169096 h 207206"/>
              <a:gd name="connsiteX15" fmla="*/ 161925 w 464862"/>
              <a:gd name="connsiteY15" fmla="*/ 171477 h 207206"/>
              <a:gd name="connsiteX16" fmla="*/ 176213 w 464862"/>
              <a:gd name="connsiteY16" fmla="*/ 178621 h 207206"/>
              <a:gd name="connsiteX17" fmla="*/ 183356 w 464862"/>
              <a:gd name="connsiteY17" fmla="*/ 183383 h 207206"/>
              <a:gd name="connsiteX18" fmla="*/ 195263 w 464862"/>
              <a:gd name="connsiteY18" fmla="*/ 181002 h 207206"/>
              <a:gd name="connsiteX19" fmla="*/ 197644 w 464862"/>
              <a:gd name="connsiteY19" fmla="*/ 166714 h 207206"/>
              <a:gd name="connsiteX20" fmla="*/ 214313 w 464862"/>
              <a:gd name="connsiteY20" fmla="*/ 169096 h 207206"/>
              <a:gd name="connsiteX21" fmla="*/ 223838 w 464862"/>
              <a:gd name="connsiteY21" fmla="*/ 171477 h 207206"/>
              <a:gd name="connsiteX22" fmla="*/ 242888 w 464862"/>
              <a:gd name="connsiteY22" fmla="*/ 176239 h 207206"/>
              <a:gd name="connsiteX23" fmla="*/ 259556 w 464862"/>
              <a:gd name="connsiteY23" fmla="*/ 169096 h 207206"/>
              <a:gd name="connsiteX24" fmla="*/ 271463 w 464862"/>
              <a:gd name="connsiteY24" fmla="*/ 159571 h 207206"/>
              <a:gd name="connsiteX25" fmla="*/ 278606 w 464862"/>
              <a:gd name="connsiteY25" fmla="*/ 154808 h 207206"/>
              <a:gd name="connsiteX26" fmla="*/ 300038 w 464862"/>
              <a:gd name="connsiteY26" fmla="*/ 164333 h 207206"/>
              <a:gd name="connsiteX27" fmla="*/ 314325 w 464862"/>
              <a:gd name="connsiteY27" fmla="*/ 169096 h 207206"/>
              <a:gd name="connsiteX28" fmla="*/ 321469 w 464862"/>
              <a:gd name="connsiteY28" fmla="*/ 171477 h 207206"/>
              <a:gd name="connsiteX29" fmla="*/ 326231 w 464862"/>
              <a:gd name="connsiteY29" fmla="*/ 181002 h 207206"/>
              <a:gd name="connsiteX30" fmla="*/ 328613 w 464862"/>
              <a:gd name="connsiteY30" fmla="*/ 197671 h 207206"/>
              <a:gd name="connsiteX31" fmla="*/ 338138 w 464862"/>
              <a:gd name="connsiteY31" fmla="*/ 195289 h 207206"/>
              <a:gd name="connsiteX32" fmla="*/ 421481 w 464862"/>
              <a:gd name="connsiteY32" fmla="*/ 200052 h 207206"/>
              <a:gd name="connsiteX33" fmla="*/ 431006 w 464862"/>
              <a:gd name="connsiteY33" fmla="*/ 202433 h 207206"/>
              <a:gd name="connsiteX34" fmla="*/ 445294 w 464862"/>
              <a:gd name="connsiteY34" fmla="*/ 207196 h 207206"/>
              <a:gd name="connsiteX35" fmla="*/ 464344 w 464862"/>
              <a:gd name="connsiteY35" fmla="*/ 204814 h 207206"/>
              <a:gd name="connsiteX36" fmla="*/ 457200 w 464862"/>
              <a:gd name="connsiteY36" fmla="*/ 197671 h 207206"/>
              <a:gd name="connsiteX37" fmla="*/ 452438 w 464862"/>
              <a:gd name="connsiteY37" fmla="*/ 183383 h 207206"/>
              <a:gd name="connsiteX38" fmla="*/ 438150 w 464862"/>
              <a:gd name="connsiteY38" fmla="*/ 161952 h 207206"/>
              <a:gd name="connsiteX39" fmla="*/ 433388 w 464862"/>
              <a:gd name="connsiteY39" fmla="*/ 154808 h 207206"/>
              <a:gd name="connsiteX40" fmla="*/ 428625 w 464862"/>
              <a:gd name="connsiteY40" fmla="*/ 140521 h 207206"/>
              <a:gd name="connsiteX41" fmla="*/ 423863 w 464862"/>
              <a:gd name="connsiteY41" fmla="*/ 121471 h 207206"/>
              <a:gd name="connsiteX42" fmla="*/ 419100 w 464862"/>
              <a:gd name="connsiteY42" fmla="*/ 95277 h 207206"/>
              <a:gd name="connsiteX43" fmla="*/ 414338 w 464862"/>
              <a:gd name="connsiteY43" fmla="*/ 64321 h 207206"/>
              <a:gd name="connsiteX44" fmla="*/ 400050 w 464862"/>
              <a:gd name="connsiteY44" fmla="*/ 52414 h 207206"/>
              <a:gd name="connsiteX45" fmla="*/ 390525 w 464862"/>
              <a:gd name="connsiteY45" fmla="*/ 47652 h 207206"/>
              <a:gd name="connsiteX46" fmla="*/ 383381 w 464862"/>
              <a:gd name="connsiteY46" fmla="*/ 42889 h 207206"/>
              <a:gd name="connsiteX47" fmla="*/ 369094 w 464862"/>
              <a:gd name="connsiteY47" fmla="*/ 40508 h 207206"/>
              <a:gd name="connsiteX48" fmla="*/ 361950 w 464862"/>
              <a:gd name="connsiteY48" fmla="*/ 38127 h 207206"/>
              <a:gd name="connsiteX49" fmla="*/ 352425 w 464862"/>
              <a:gd name="connsiteY49" fmla="*/ 35746 h 207206"/>
              <a:gd name="connsiteX50" fmla="*/ 330994 w 464862"/>
              <a:gd name="connsiteY50" fmla="*/ 28602 h 207206"/>
              <a:gd name="connsiteX51" fmla="*/ 316706 w 464862"/>
              <a:gd name="connsiteY51" fmla="*/ 23839 h 207206"/>
              <a:gd name="connsiteX52" fmla="*/ 295275 w 464862"/>
              <a:gd name="connsiteY52" fmla="*/ 19077 h 207206"/>
              <a:gd name="connsiteX53" fmla="*/ 285750 w 464862"/>
              <a:gd name="connsiteY53" fmla="*/ 16696 h 207206"/>
              <a:gd name="connsiteX54" fmla="*/ 271463 w 464862"/>
              <a:gd name="connsiteY54" fmla="*/ 11933 h 207206"/>
              <a:gd name="connsiteX55" fmla="*/ 247650 w 464862"/>
              <a:gd name="connsiteY55" fmla="*/ 7171 h 207206"/>
              <a:gd name="connsiteX56" fmla="*/ 190500 w 464862"/>
              <a:gd name="connsiteY56" fmla="*/ 2408 h 207206"/>
              <a:gd name="connsiteX57" fmla="*/ 183356 w 464862"/>
              <a:gd name="connsiteY57" fmla="*/ 27 h 207206"/>
              <a:gd name="connsiteX58" fmla="*/ 169069 w 464862"/>
              <a:gd name="connsiteY58" fmla="*/ 4789 h 207206"/>
              <a:gd name="connsiteX59" fmla="*/ 159544 w 464862"/>
              <a:gd name="connsiteY59" fmla="*/ 14314 h 207206"/>
              <a:gd name="connsiteX60" fmla="*/ 154781 w 464862"/>
              <a:gd name="connsiteY60" fmla="*/ 21458 h 207206"/>
              <a:gd name="connsiteX61" fmla="*/ 140494 w 464862"/>
              <a:gd name="connsiteY61" fmla="*/ 40508 h 207206"/>
              <a:gd name="connsiteX62" fmla="*/ 135731 w 464862"/>
              <a:gd name="connsiteY62" fmla="*/ 47652 h 207206"/>
              <a:gd name="connsiteX63" fmla="*/ 128588 w 464862"/>
              <a:gd name="connsiteY63" fmla="*/ 54796 h 207206"/>
              <a:gd name="connsiteX64" fmla="*/ 116681 w 464862"/>
              <a:gd name="connsiteY64" fmla="*/ 69083 h 207206"/>
              <a:gd name="connsiteX65" fmla="*/ 104775 w 464862"/>
              <a:gd name="connsiteY65" fmla="*/ 73846 h 207206"/>
              <a:gd name="connsiteX66" fmla="*/ 83344 w 464862"/>
              <a:gd name="connsiteY66" fmla="*/ 71464 h 207206"/>
              <a:gd name="connsiteX67" fmla="*/ 76200 w 464862"/>
              <a:gd name="connsiteY67" fmla="*/ 64321 h 207206"/>
              <a:gd name="connsiteX68" fmla="*/ 69056 w 464862"/>
              <a:gd name="connsiteY68" fmla="*/ 61939 h 207206"/>
              <a:gd name="connsiteX69" fmla="*/ 64294 w 464862"/>
              <a:gd name="connsiteY69" fmla="*/ 54796 h 207206"/>
              <a:gd name="connsiteX70" fmla="*/ 45244 w 464862"/>
              <a:gd name="connsiteY70" fmla="*/ 52414 h 207206"/>
              <a:gd name="connsiteX71" fmla="*/ 38100 w 464862"/>
              <a:gd name="connsiteY71" fmla="*/ 50033 h 207206"/>
              <a:gd name="connsiteX72" fmla="*/ 23813 w 464862"/>
              <a:gd name="connsiteY72" fmla="*/ 47652 h 207206"/>
              <a:gd name="connsiteX73" fmla="*/ 14288 w 464862"/>
              <a:gd name="connsiteY73" fmla="*/ 45271 h 207206"/>
              <a:gd name="connsiteX74" fmla="*/ 47625 w 464862"/>
              <a:gd name="connsiteY74" fmla="*/ 50033 h 207206"/>
              <a:gd name="connsiteX75" fmla="*/ 61913 w 464862"/>
              <a:gd name="connsiteY75" fmla="*/ 54796 h 207206"/>
              <a:gd name="connsiteX76" fmla="*/ 69056 w 464862"/>
              <a:gd name="connsiteY76" fmla="*/ 57177 h 207206"/>
              <a:gd name="connsiteX77" fmla="*/ 78581 w 464862"/>
              <a:gd name="connsiteY77" fmla="*/ 59558 h 207206"/>
              <a:gd name="connsiteX78" fmla="*/ 85725 w 464862"/>
              <a:gd name="connsiteY78" fmla="*/ 61939 h 207206"/>
              <a:gd name="connsiteX79" fmla="*/ 97631 w 464862"/>
              <a:gd name="connsiteY79" fmla="*/ 64321 h 207206"/>
              <a:gd name="connsiteX80" fmla="*/ 114300 w 464862"/>
              <a:gd name="connsiteY80" fmla="*/ 57177 h 207206"/>
              <a:gd name="connsiteX81" fmla="*/ 116681 w 464862"/>
              <a:gd name="connsiteY81" fmla="*/ 50033 h 207206"/>
              <a:gd name="connsiteX82" fmla="*/ 133350 w 464862"/>
              <a:gd name="connsiteY82" fmla="*/ 33364 h 207206"/>
              <a:gd name="connsiteX83" fmla="*/ 147638 w 464862"/>
              <a:gd name="connsiteY83" fmla="*/ 28602 h 207206"/>
              <a:gd name="connsiteX84" fmla="*/ 173831 w 464862"/>
              <a:gd name="connsiteY84" fmla="*/ 4789 h 2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64862" h="207206">
                <a:moveTo>
                  <a:pt x="0" y="38127"/>
                </a:moveTo>
                <a:lnTo>
                  <a:pt x="0" y="38127"/>
                </a:lnTo>
                <a:cubicBezTo>
                  <a:pt x="3175" y="44477"/>
                  <a:pt x="6728" y="50652"/>
                  <a:pt x="9525" y="57177"/>
                </a:cubicBezTo>
                <a:cubicBezTo>
                  <a:pt x="25801" y="95151"/>
                  <a:pt x="6240" y="53175"/>
                  <a:pt x="16669" y="80989"/>
                </a:cubicBezTo>
                <a:cubicBezTo>
                  <a:pt x="17915" y="84313"/>
                  <a:pt x="20033" y="87251"/>
                  <a:pt x="21431" y="90514"/>
                </a:cubicBezTo>
                <a:cubicBezTo>
                  <a:pt x="22420" y="92821"/>
                  <a:pt x="23019" y="95277"/>
                  <a:pt x="23813" y="97658"/>
                </a:cubicBezTo>
                <a:cubicBezTo>
                  <a:pt x="27018" y="116893"/>
                  <a:pt x="24668" y="107370"/>
                  <a:pt x="30956" y="126233"/>
                </a:cubicBezTo>
                <a:cubicBezTo>
                  <a:pt x="31750" y="128614"/>
                  <a:pt x="31946" y="131288"/>
                  <a:pt x="33338" y="133377"/>
                </a:cubicBezTo>
                <a:lnTo>
                  <a:pt x="38100" y="140521"/>
                </a:lnTo>
                <a:cubicBezTo>
                  <a:pt x="46473" y="140157"/>
                  <a:pt x="115791" y="135209"/>
                  <a:pt x="130969" y="140521"/>
                </a:cubicBezTo>
                <a:cubicBezTo>
                  <a:pt x="136371" y="142412"/>
                  <a:pt x="140494" y="154808"/>
                  <a:pt x="140494" y="154808"/>
                </a:cubicBezTo>
                <a:cubicBezTo>
                  <a:pt x="140591" y="155099"/>
                  <a:pt x="148129" y="176731"/>
                  <a:pt x="145256" y="173858"/>
                </a:cubicBezTo>
                <a:cubicBezTo>
                  <a:pt x="141706" y="170308"/>
                  <a:pt x="144671" y="162356"/>
                  <a:pt x="140494" y="159571"/>
                </a:cubicBezTo>
                <a:lnTo>
                  <a:pt x="133350" y="154808"/>
                </a:lnTo>
                <a:cubicBezTo>
                  <a:pt x="135730" y="158378"/>
                  <a:pt x="141091" y="167430"/>
                  <a:pt x="145256" y="169096"/>
                </a:cubicBezTo>
                <a:cubicBezTo>
                  <a:pt x="150467" y="171181"/>
                  <a:pt x="156369" y="170683"/>
                  <a:pt x="161925" y="171477"/>
                </a:cubicBezTo>
                <a:cubicBezTo>
                  <a:pt x="182403" y="185127"/>
                  <a:pt x="156491" y="168759"/>
                  <a:pt x="176213" y="178621"/>
                </a:cubicBezTo>
                <a:cubicBezTo>
                  <a:pt x="178772" y="179901"/>
                  <a:pt x="180975" y="181796"/>
                  <a:pt x="183356" y="183383"/>
                </a:cubicBezTo>
                <a:cubicBezTo>
                  <a:pt x="187325" y="182589"/>
                  <a:pt x="192629" y="184075"/>
                  <a:pt x="195263" y="181002"/>
                </a:cubicBezTo>
                <a:cubicBezTo>
                  <a:pt x="198405" y="177336"/>
                  <a:pt x="193550" y="169273"/>
                  <a:pt x="197644" y="166714"/>
                </a:cubicBezTo>
                <a:cubicBezTo>
                  <a:pt x="202404" y="163739"/>
                  <a:pt x="208791" y="168092"/>
                  <a:pt x="214313" y="169096"/>
                </a:cubicBezTo>
                <a:cubicBezTo>
                  <a:pt x="217533" y="169681"/>
                  <a:pt x="220643" y="170767"/>
                  <a:pt x="223838" y="171477"/>
                </a:cubicBezTo>
                <a:cubicBezTo>
                  <a:pt x="241079" y="175308"/>
                  <a:pt x="230122" y="171984"/>
                  <a:pt x="242888" y="176239"/>
                </a:cubicBezTo>
                <a:cubicBezTo>
                  <a:pt x="250175" y="174418"/>
                  <a:pt x="254075" y="174577"/>
                  <a:pt x="259556" y="169096"/>
                </a:cubicBezTo>
                <a:cubicBezTo>
                  <a:pt x="270327" y="158325"/>
                  <a:pt x="257556" y="164206"/>
                  <a:pt x="271463" y="159571"/>
                </a:cubicBezTo>
                <a:cubicBezTo>
                  <a:pt x="273844" y="157983"/>
                  <a:pt x="275744" y="154808"/>
                  <a:pt x="278606" y="154808"/>
                </a:cubicBezTo>
                <a:cubicBezTo>
                  <a:pt x="292781" y="154808"/>
                  <a:pt x="290329" y="160018"/>
                  <a:pt x="300038" y="164333"/>
                </a:cubicBezTo>
                <a:cubicBezTo>
                  <a:pt x="304625" y="166372"/>
                  <a:pt x="309563" y="167508"/>
                  <a:pt x="314325" y="169096"/>
                </a:cubicBezTo>
                <a:lnTo>
                  <a:pt x="321469" y="171477"/>
                </a:lnTo>
                <a:cubicBezTo>
                  <a:pt x="323056" y="174652"/>
                  <a:pt x="325297" y="177577"/>
                  <a:pt x="326231" y="181002"/>
                </a:cubicBezTo>
                <a:cubicBezTo>
                  <a:pt x="327708" y="186417"/>
                  <a:pt x="325020" y="193359"/>
                  <a:pt x="328613" y="197671"/>
                </a:cubicBezTo>
                <a:cubicBezTo>
                  <a:pt x="330708" y="200185"/>
                  <a:pt x="334963" y="196083"/>
                  <a:pt x="338138" y="195289"/>
                </a:cubicBezTo>
                <a:cubicBezTo>
                  <a:pt x="358564" y="196140"/>
                  <a:pt x="397214" y="196817"/>
                  <a:pt x="421481" y="200052"/>
                </a:cubicBezTo>
                <a:cubicBezTo>
                  <a:pt x="424725" y="200484"/>
                  <a:pt x="427871" y="201493"/>
                  <a:pt x="431006" y="202433"/>
                </a:cubicBezTo>
                <a:cubicBezTo>
                  <a:pt x="435815" y="203876"/>
                  <a:pt x="445294" y="207196"/>
                  <a:pt x="445294" y="207196"/>
                </a:cubicBezTo>
                <a:cubicBezTo>
                  <a:pt x="451644" y="206402"/>
                  <a:pt x="459347" y="208812"/>
                  <a:pt x="464344" y="204814"/>
                </a:cubicBezTo>
                <a:cubicBezTo>
                  <a:pt x="466974" y="202710"/>
                  <a:pt x="458835" y="200615"/>
                  <a:pt x="457200" y="197671"/>
                </a:cubicBezTo>
                <a:cubicBezTo>
                  <a:pt x="454762" y="193283"/>
                  <a:pt x="455223" y="187560"/>
                  <a:pt x="452438" y="183383"/>
                </a:cubicBezTo>
                <a:lnTo>
                  <a:pt x="438150" y="161952"/>
                </a:lnTo>
                <a:cubicBezTo>
                  <a:pt x="436563" y="159571"/>
                  <a:pt x="434293" y="157523"/>
                  <a:pt x="433388" y="154808"/>
                </a:cubicBezTo>
                <a:cubicBezTo>
                  <a:pt x="431800" y="150046"/>
                  <a:pt x="429842" y="145391"/>
                  <a:pt x="428625" y="140521"/>
                </a:cubicBezTo>
                <a:cubicBezTo>
                  <a:pt x="427038" y="134171"/>
                  <a:pt x="425147" y="127889"/>
                  <a:pt x="423863" y="121471"/>
                </a:cubicBezTo>
                <a:cubicBezTo>
                  <a:pt x="421810" y="111208"/>
                  <a:pt x="420624" y="105948"/>
                  <a:pt x="419100" y="95277"/>
                </a:cubicBezTo>
                <a:cubicBezTo>
                  <a:pt x="419090" y="95206"/>
                  <a:pt x="416157" y="67959"/>
                  <a:pt x="414338" y="64321"/>
                </a:cubicBezTo>
                <a:cubicBezTo>
                  <a:pt x="412368" y="60382"/>
                  <a:pt x="403879" y="54602"/>
                  <a:pt x="400050" y="52414"/>
                </a:cubicBezTo>
                <a:cubicBezTo>
                  <a:pt x="396968" y="50653"/>
                  <a:pt x="393607" y="49413"/>
                  <a:pt x="390525" y="47652"/>
                </a:cubicBezTo>
                <a:cubicBezTo>
                  <a:pt x="388040" y="46232"/>
                  <a:pt x="386096" y="43794"/>
                  <a:pt x="383381" y="42889"/>
                </a:cubicBezTo>
                <a:cubicBezTo>
                  <a:pt x="378801" y="41362"/>
                  <a:pt x="373807" y="41555"/>
                  <a:pt x="369094" y="40508"/>
                </a:cubicBezTo>
                <a:cubicBezTo>
                  <a:pt x="366644" y="39964"/>
                  <a:pt x="364364" y="38817"/>
                  <a:pt x="361950" y="38127"/>
                </a:cubicBezTo>
                <a:cubicBezTo>
                  <a:pt x="358803" y="37228"/>
                  <a:pt x="355600" y="36540"/>
                  <a:pt x="352425" y="35746"/>
                </a:cubicBezTo>
                <a:cubicBezTo>
                  <a:pt x="334961" y="27013"/>
                  <a:pt x="351305" y="34142"/>
                  <a:pt x="330994" y="28602"/>
                </a:cubicBezTo>
                <a:cubicBezTo>
                  <a:pt x="326151" y="27281"/>
                  <a:pt x="321576" y="25056"/>
                  <a:pt x="316706" y="23839"/>
                </a:cubicBezTo>
                <a:cubicBezTo>
                  <a:pt x="293476" y="18032"/>
                  <a:pt x="322483" y="25123"/>
                  <a:pt x="295275" y="19077"/>
                </a:cubicBezTo>
                <a:cubicBezTo>
                  <a:pt x="292080" y="18367"/>
                  <a:pt x="288885" y="17636"/>
                  <a:pt x="285750" y="16696"/>
                </a:cubicBezTo>
                <a:cubicBezTo>
                  <a:pt x="280942" y="15253"/>
                  <a:pt x="276386" y="12917"/>
                  <a:pt x="271463" y="11933"/>
                </a:cubicBezTo>
                <a:cubicBezTo>
                  <a:pt x="263525" y="10346"/>
                  <a:pt x="255682" y="8175"/>
                  <a:pt x="247650" y="7171"/>
                </a:cubicBezTo>
                <a:cubicBezTo>
                  <a:pt x="215974" y="3210"/>
                  <a:pt x="234987" y="5188"/>
                  <a:pt x="190500" y="2408"/>
                </a:cubicBezTo>
                <a:cubicBezTo>
                  <a:pt x="188119" y="1614"/>
                  <a:pt x="185851" y="-250"/>
                  <a:pt x="183356" y="27"/>
                </a:cubicBezTo>
                <a:cubicBezTo>
                  <a:pt x="178367" y="581"/>
                  <a:pt x="169069" y="4789"/>
                  <a:pt x="169069" y="4789"/>
                </a:cubicBezTo>
                <a:cubicBezTo>
                  <a:pt x="165894" y="7964"/>
                  <a:pt x="162466" y="10905"/>
                  <a:pt x="159544" y="14314"/>
                </a:cubicBezTo>
                <a:cubicBezTo>
                  <a:pt x="157681" y="16487"/>
                  <a:pt x="156464" y="19143"/>
                  <a:pt x="154781" y="21458"/>
                </a:cubicBezTo>
                <a:cubicBezTo>
                  <a:pt x="150112" y="27877"/>
                  <a:pt x="144897" y="33904"/>
                  <a:pt x="140494" y="40508"/>
                </a:cubicBezTo>
                <a:cubicBezTo>
                  <a:pt x="138906" y="42889"/>
                  <a:pt x="137563" y="45453"/>
                  <a:pt x="135731" y="47652"/>
                </a:cubicBezTo>
                <a:cubicBezTo>
                  <a:pt x="133575" y="50239"/>
                  <a:pt x="130744" y="52209"/>
                  <a:pt x="128588" y="54796"/>
                </a:cubicBezTo>
                <a:cubicBezTo>
                  <a:pt x="123581" y="60805"/>
                  <a:pt x="123938" y="64547"/>
                  <a:pt x="116681" y="69083"/>
                </a:cubicBezTo>
                <a:cubicBezTo>
                  <a:pt x="113056" y="71349"/>
                  <a:pt x="108744" y="72258"/>
                  <a:pt x="104775" y="73846"/>
                </a:cubicBezTo>
                <a:cubicBezTo>
                  <a:pt x="97631" y="73052"/>
                  <a:pt x="90163" y="73737"/>
                  <a:pt x="83344" y="71464"/>
                </a:cubicBezTo>
                <a:cubicBezTo>
                  <a:pt x="80149" y="70399"/>
                  <a:pt x="79002" y="66189"/>
                  <a:pt x="76200" y="64321"/>
                </a:cubicBezTo>
                <a:cubicBezTo>
                  <a:pt x="74111" y="62929"/>
                  <a:pt x="71437" y="62733"/>
                  <a:pt x="69056" y="61939"/>
                </a:cubicBezTo>
                <a:cubicBezTo>
                  <a:pt x="67469" y="59558"/>
                  <a:pt x="66951" y="55859"/>
                  <a:pt x="64294" y="54796"/>
                </a:cubicBezTo>
                <a:cubicBezTo>
                  <a:pt x="58352" y="52419"/>
                  <a:pt x="51540" y="53559"/>
                  <a:pt x="45244" y="52414"/>
                </a:cubicBezTo>
                <a:cubicBezTo>
                  <a:pt x="42774" y="51965"/>
                  <a:pt x="40550" y="50577"/>
                  <a:pt x="38100" y="50033"/>
                </a:cubicBezTo>
                <a:cubicBezTo>
                  <a:pt x="33387" y="48986"/>
                  <a:pt x="28547" y="48599"/>
                  <a:pt x="23813" y="47652"/>
                </a:cubicBezTo>
                <a:cubicBezTo>
                  <a:pt x="20604" y="47010"/>
                  <a:pt x="11015" y="45271"/>
                  <a:pt x="14288" y="45271"/>
                </a:cubicBezTo>
                <a:cubicBezTo>
                  <a:pt x="20394" y="45271"/>
                  <a:pt x="39565" y="47835"/>
                  <a:pt x="47625" y="50033"/>
                </a:cubicBezTo>
                <a:cubicBezTo>
                  <a:pt x="52468" y="51354"/>
                  <a:pt x="57150" y="53208"/>
                  <a:pt x="61913" y="54796"/>
                </a:cubicBezTo>
                <a:cubicBezTo>
                  <a:pt x="64294" y="55590"/>
                  <a:pt x="66621" y="56568"/>
                  <a:pt x="69056" y="57177"/>
                </a:cubicBezTo>
                <a:cubicBezTo>
                  <a:pt x="72231" y="57971"/>
                  <a:pt x="75434" y="58659"/>
                  <a:pt x="78581" y="59558"/>
                </a:cubicBezTo>
                <a:cubicBezTo>
                  <a:pt x="80995" y="60248"/>
                  <a:pt x="83290" y="61330"/>
                  <a:pt x="85725" y="61939"/>
                </a:cubicBezTo>
                <a:cubicBezTo>
                  <a:pt x="89651" y="62921"/>
                  <a:pt x="93662" y="63527"/>
                  <a:pt x="97631" y="64321"/>
                </a:cubicBezTo>
                <a:cubicBezTo>
                  <a:pt x="103349" y="62891"/>
                  <a:pt x="110190" y="62314"/>
                  <a:pt x="114300" y="57177"/>
                </a:cubicBezTo>
                <a:cubicBezTo>
                  <a:pt x="115868" y="55217"/>
                  <a:pt x="115462" y="52227"/>
                  <a:pt x="116681" y="50033"/>
                </a:cubicBezTo>
                <a:cubicBezTo>
                  <a:pt x="128752" y="28305"/>
                  <a:pt x="120270" y="39904"/>
                  <a:pt x="133350" y="33364"/>
                </a:cubicBezTo>
                <a:cubicBezTo>
                  <a:pt x="145516" y="27281"/>
                  <a:pt x="135102" y="28602"/>
                  <a:pt x="147638" y="28602"/>
                </a:cubicBezTo>
                <a:lnTo>
                  <a:pt x="173831" y="4789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87173" y="1945036"/>
            <a:ext cx="1008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650" dirty="0" smtClean="0"/>
              <a:t>Y</a:t>
            </a:r>
            <a:endParaRPr lang="en-GB" sz="650" dirty="0"/>
          </a:p>
        </p:txBody>
      </p:sp>
      <p:sp>
        <p:nvSpPr>
          <p:cNvPr id="13" name="Freeform 12"/>
          <p:cNvSpPr/>
          <p:nvPr/>
        </p:nvSpPr>
        <p:spPr>
          <a:xfrm>
            <a:off x="3905192" y="385763"/>
            <a:ext cx="2214621" cy="2445947"/>
          </a:xfrm>
          <a:custGeom>
            <a:avLst/>
            <a:gdLst>
              <a:gd name="connsiteX0" fmla="*/ 2071746 w 2214621"/>
              <a:gd name="connsiteY0" fmla="*/ 33337 h 2445947"/>
              <a:gd name="connsiteX1" fmla="*/ 2071746 w 2214621"/>
              <a:gd name="connsiteY1" fmla="*/ 33337 h 2445947"/>
              <a:gd name="connsiteX2" fmla="*/ 2024121 w 2214621"/>
              <a:gd name="connsiteY2" fmla="*/ 28575 h 2445947"/>
              <a:gd name="connsiteX3" fmla="*/ 1976496 w 2214621"/>
              <a:gd name="connsiteY3" fmla="*/ 19050 h 2445947"/>
              <a:gd name="connsiteX4" fmla="*/ 1957446 w 2214621"/>
              <a:gd name="connsiteY4" fmla="*/ 9525 h 2445947"/>
              <a:gd name="connsiteX5" fmla="*/ 1847908 w 2214621"/>
              <a:gd name="connsiteY5" fmla="*/ 0 h 2445947"/>
              <a:gd name="connsiteX6" fmla="*/ 1705033 w 2214621"/>
              <a:gd name="connsiteY6" fmla="*/ 9525 h 2445947"/>
              <a:gd name="connsiteX7" fmla="*/ 1376421 w 2214621"/>
              <a:gd name="connsiteY7" fmla="*/ 19050 h 2445947"/>
              <a:gd name="connsiteX8" fmla="*/ 1343083 w 2214621"/>
              <a:gd name="connsiteY8" fmla="*/ 33337 h 2445947"/>
              <a:gd name="connsiteX9" fmla="*/ 1228783 w 2214621"/>
              <a:gd name="connsiteY9" fmla="*/ 42862 h 2445947"/>
              <a:gd name="connsiteX10" fmla="*/ 1185921 w 2214621"/>
              <a:gd name="connsiteY10" fmla="*/ 52387 h 2445947"/>
              <a:gd name="connsiteX11" fmla="*/ 1152583 w 2214621"/>
              <a:gd name="connsiteY11" fmla="*/ 57150 h 2445947"/>
              <a:gd name="connsiteX12" fmla="*/ 1124008 w 2214621"/>
              <a:gd name="connsiteY12" fmla="*/ 61912 h 2445947"/>
              <a:gd name="connsiteX13" fmla="*/ 1100196 w 2214621"/>
              <a:gd name="connsiteY13" fmla="*/ 80962 h 2445947"/>
              <a:gd name="connsiteX14" fmla="*/ 1052571 w 2214621"/>
              <a:gd name="connsiteY14" fmla="*/ 100012 h 2445947"/>
              <a:gd name="connsiteX15" fmla="*/ 1028758 w 2214621"/>
              <a:gd name="connsiteY15" fmla="*/ 114300 h 2445947"/>
              <a:gd name="connsiteX16" fmla="*/ 1014471 w 2214621"/>
              <a:gd name="connsiteY16" fmla="*/ 119062 h 2445947"/>
              <a:gd name="connsiteX17" fmla="*/ 990658 w 2214621"/>
              <a:gd name="connsiteY17" fmla="*/ 133350 h 2445947"/>
              <a:gd name="connsiteX18" fmla="*/ 952558 w 2214621"/>
              <a:gd name="connsiteY18" fmla="*/ 147637 h 2445947"/>
              <a:gd name="connsiteX19" fmla="*/ 919221 w 2214621"/>
              <a:gd name="connsiteY19" fmla="*/ 166687 h 2445947"/>
              <a:gd name="connsiteX20" fmla="*/ 900171 w 2214621"/>
              <a:gd name="connsiteY20" fmla="*/ 180975 h 2445947"/>
              <a:gd name="connsiteX21" fmla="*/ 866833 w 2214621"/>
              <a:gd name="connsiteY21" fmla="*/ 204787 h 2445947"/>
              <a:gd name="connsiteX22" fmla="*/ 847783 w 2214621"/>
              <a:gd name="connsiteY22" fmla="*/ 223837 h 2445947"/>
              <a:gd name="connsiteX23" fmla="*/ 823971 w 2214621"/>
              <a:gd name="connsiteY23" fmla="*/ 242887 h 2445947"/>
              <a:gd name="connsiteX24" fmla="*/ 809683 w 2214621"/>
              <a:gd name="connsiteY24" fmla="*/ 261937 h 2445947"/>
              <a:gd name="connsiteX25" fmla="*/ 781108 w 2214621"/>
              <a:gd name="connsiteY25" fmla="*/ 290512 h 2445947"/>
              <a:gd name="connsiteX26" fmla="*/ 771583 w 2214621"/>
              <a:gd name="connsiteY26" fmla="*/ 304800 h 2445947"/>
              <a:gd name="connsiteX27" fmla="*/ 738246 w 2214621"/>
              <a:gd name="connsiteY27" fmla="*/ 333375 h 2445947"/>
              <a:gd name="connsiteX28" fmla="*/ 719196 w 2214621"/>
              <a:gd name="connsiteY28" fmla="*/ 366712 h 2445947"/>
              <a:gd name="connsiteX29" fmla="*/ 681096 w 2214621"/>
              <a:gd name="connsiteY29" fmla="*/ 404812 h 2445947"/>
              <a:gd name="connsiteX30" fmla="*/ 652521 w 2214621"/>
              <a:gd name="connsiteY30" fmla="*/ 447675 h 2445947"/>
              <a:gd name="connsiteX31" fmla="*/ 619183 w 2214621"/>
              <a:gd name="connsiteY31" fmla="*/ 481012 h 2445947"/>
              <a:gd name="connsiteX32" fmla="*/ 600133 w 2214621"/>
              <a:gd name="connsiteY32" fmla="*/ 504825 h 2445947"/>
              <a:gd name="connsiteX33" fmla="*/ 590608 w 2214621"/>
              <a:gd name="connsiteY33" fmla="*/ 519112 h 2445947"/>
              <a:gd name="connsiteX34" fmla="*/ 552508 w 2214621"/>
              <a:gd name="connsiteY34" fmla="*/ 561975 h 2445947"/>
              <a:gd name="connsiteX35" fmla="*/ 519171 w 2214621"/>
              <a:gd name="connsiteY35" fmla="*/ 604837 h 2445947"/>
              <a:gd name="connsiteX36" fmla="*/ 514408 w 2214621"/>
              <a:gd name="connsiteY36" fmla="*/ 619125 h 2445947"/>
              <a:gd name="connsiteX37" fmla="*/ 481071 w 2214621"/>
              <a:gd name="connsiteY37" fmla="*/ 657225 h 2445947"/>
              <a:gd name="connsiteX38" fmla="*/ 457258 w 2214621"/>
              <a:gd name="connsiteY38" fmla="*/ 695325 h 2445947"/>
              <a:gd name="connsiteX39" fmla="*/ 438208 w 2214621"/>
              <a:gd name="connsiteY39" fmla="*/ 714375 h 2445947"/>
              <a:gd name="connsiteX40" fmla="*/ 414396 w 2214621"/>
              <a:gd name="connsiteY40" fmla="*/ 752475 h 2445947"/>
              <a:gd name="connsiteX41" fmla="*/ 395346 w 2214621"/>
              <a:gd name="connsiteY41" fmla="*/ 781050 h 2445947"/>
              <a:gd name="connsiteX42" fmla="*/ 357246 w 2214621"/>
              <a:gd name="connsiteY42" fmla="*/ 847725 h 2445947"/>
              <a:gd name="connsiteX43" fmla="*/ 333433 w 2214621"/>
              <a:gd name="connsiteY43" fmla="*/ 881062 h 2445947"/>
              <a:gd name="connsiteX44" fmla="*/ 328671 w 2214621"/>
              <a:gd name="connsiteY44" fmla="*/ 895350 h 2445947"/>
              <a:gd name="connsiteX45" fmla="*/ 309621 w 2214621"/>
              <a:gd name="connsiteY45" fmla="*/ 928687 h 2445947"/>
              <a:gd name="connsiteX46" fmla="*/ 276283 w 2214621"/>
              <a:gd name="connsiteY46" fmla="*/ 985837 h 2445947"/>
              <a:gd name="connsiteX47" fmla="*/ 266758 w 2214621"/>
              <a:gd name="connsiteY47" fmla="*/ 1004887 h 2445947"/>
              <a:gd name="connsiteX48" fmla="*/ 252471 w 2214621"/>
              <a:gd name="connsiteY48" fmla="*/ 1019175 h 2445947"/>
              <a:gd name="connsiteX49" fmla="*/ 209608 w 2214621"/>
              <a:gd name="connsiteY49" fmla="*/ 1076325 h 2445947"/>
              <a:gd name="connsiteX50" fmla="*/ 195321 w 2214621"/>
              <a:gd name="connsiteY50" fmla="*/ 1100137 h 2445947"/>
              <a:gd name="connsiteX51" fmla="*/ 176271 w 2214621"/>
              <a:gd name="connsiteY51" fmla="*/ 1119187 h 2445947"/>
              <a:gd name="connsiteX52" fmla="*/ 166746 w 2214621"/>
              <a:gd name="connsiteY52" fmla="*/ 1143000 h 2445947"/>
              <a:gd name="connsiteX53" fmla="*/ 157221 w 2214621"/>
              <a:gd name="connsiteY53" fmla="*/ 1157287 h 2445947"/>
              <a:gd name="connsiteX54" fmla="*/ 142933 w 2214621"/>
              <a:gd name="connsiteY54" fmla="*/ 1190625 h 2445947"/>
              <a:gd name="connsiteX55" fmla="*/ 133408 w 2214621"/>
              <a:gd name="connsiteY55" fmla="*/ 1204912 h 2445947"/>
              <a:gd name="connsiteX56" fmla="*/ 114358 w 2214621"/>
              <a:gd name="connsiteY56" fmla="*/ 1257300 h 2445947"/>
              <a:gd name="connsiteX57" fmla="*/ 95308 w 2214621"/>
              <a:gd name="connsiteY57" fmla="*/ 1295400 h 2445947"/>
              <a:gd name="connsiteX58" fmla="*/ 90546 w 2214621"/>
              <a:gd name="connsiteY58" fmla="*/ 1319212 h 2445947"/>
              <a:gd name="connsiteX59" fmla="*/ 81021 w 2214621"/>
              <a:gd name="connsiteY59" fmla="*/ 1333500 h 2445947"/>
              <a:gd name="connsiteX60" fmla="*/ 71496 w 2214621"/>
              <a:gd name="connsiteY60" fmla="*/ 1352550 h 2445947"/>
              <a:gd name="connsiteX61" fmla="*/ 57208 w 2214621"/>
              <a:gd name="connsiteY61" fmla="*/ 1385887 h 2445947"/>
              <a:gd name="connsiteX62" fmla="*/ 42921 w 2214621"/>
              <a:gd name="connsiteY62" fmla="*/ 1433512 h 2445947"/>
              <a:gd name="connsiteX63" fmla="*/ 38158 w 2214621"/>
              <a:gd name="connsiteY63" fmla="*/ 1447800 h 2445947"/>
              <a:gd name="connsiteX64" fmla="*/ 28633 w 2214621"/>
              <a:gd name="connsiteY64" fmla="*/ 1495425 h 2445947"/>
              <a:gd name="connsiteX65" fmla="*/ 23871 w 2214621"/>
              <a:gd name="connsiteY65" fmla="*/ 1514475 h 2445947"/>
              <a:gd name="connsiteX66" fmla="*/ 19108 w 2214621"/>
              <a:gd name="connsiteY66" fmla="*/ 1538287 h 2445947"/>
              <a:gd name="connsiteX67" fmla="*/ 9583 w 2214621"/>
              <a:gd name="connsiteY67" fmla="*/ 1557337 h 2445947"/>
              <a:gd name="connsiteX68" fmla="*/ 58 w 2214621"/>
              <a:gd name="connsiteY68" fmla="*/ 1690687 h 2445947"/>
              <a:gd name="connsiteX69" fmla="*/ 9583 w 2214621"/>
              <a:gd name="connsiteY69" fmla="*/ 1957387 h 2445947"/>
              <a:gd name="connsiteX70" fmla="*/ 14346 w 2214621"/>
              <a:gd name="connsiteY70" fmla="*/ 1976437 h 2445947"/>
              <a:gd name="connsiteX71" fmla="*/ 19108 w 2214621"/>
              <a:gd name="connsiteY71" fmla="*/ 2005012 h 2445947"/>
              <a:gd name="connsiteX72" fmla="*/ 28633 w 2214621"/>
              <a:gd name="connsiteY72" fmla="*/ 2019300 h 2445947"/>
              <a:gd name="connsiteX73" fmla="*/ 42921 w 2214621"/>
              <a:gd name="connsiteY73" fmla="*/ 2052637 h 2445947"/>
              <a:gd name="connsiteX74" fmla="*/ 52446 w 2214621"/>
              <a:gd name="connsiteY74" fmla="*/ 2066925 h 2445947"/>
              <a:gd name="connsiteX75" fmla="*/ 76258 w 2214621"/>
              <a:gd name="connsiteY75" fmla="*/ 2095500 h 2445947"/>
              <a:gd name="connsiteX76" fmla="*/ 104833 w 2214621"/>
              <a:gd name="connsiteY76" fmla="*/ 2143125 h 2445947"/>
              <a:gd name="connsiteX77" fmla="*/ 109596 w 2214621"/>
              <a:gd name="connsiteY77" fmla="*/ 2157412 h 2445947"/>
              <a:gd name="connsiteX78" fmla="*/ 123883 w 2214621"/>
              <a:gd name="connsiteY78" fmla="*/ 2171700 h 2445947"/>
              <a:gd name="connsiteX79" fmla="*/ 142933 w 2214621"/>
              <a:gd name="connsiteY79" fmla="*/ 2200275 h 2445947"/>
              <a:gd name="connsiteX80" fmla="*/ 147696 w 2214621"/>
              <a:gd name="connsiteY80" fmla="*/ 2214562 h 2445947"/>
              <a:gd name="connsiteX81" fmla="*/ 161983 w 2214621"/>
              <a:gd name="connsiteY81" fmla="*/ 2228850 h 2445947"/>
              <a:gd name="connsiteX82" fmla="*/ 195321 w 2214621"/>
              <a:gd name="connsiteY82" fmla="*/ 2266950 h 2445947"/>
              <a:gd name="connsiteX83" fmla="*/ 238183 w 2214621"/>
              <a:gd name="connsiteY83" fmla="*/ 2295525 h 2445947"/>
              <a:gd name="connsiteX84" fmla="*/ 281046 w 2214621"/>
              <a:gd name="connsiteY84" fmla="*/ 2324100 h 2445947"/>
              <a:gd name="connsiteX85" fmla="*/ 309621 w 2214621"/>
              <a:gd name="connsiteY85" fmla="*/ 2347912 h 2445947"/>
              <a:gd name="connsiteX86" fmla="*/ 352483 w 2214621"/>
              <a:gd name="connsiteY86" fmla="*/ 2371725 h 2445947"/>
              <a:gd name="connsiteX87" fmla="*/ 390583 w 2214621"/>
              <a:gd name="connsiteY87" fmla="*/ 2390775 h 2445947"/>
              <a:gd name="connsiteX88" fmla="*/ 442971 w 2214621"/>
              <a:gd name="connsiteY88" fmla="*/ 2409825 h 2445947"/>
              <a:gd name="connsiteX89" fmla="*/ 457258 w 2214621"/>
              <a:gd name="connsiteY89" fmla="*/ 2419350 h 2445947"/>
              <a:gd name="connsiteX90" fmla="*/ 495358 w 2214621"/>
              <a:gd name="connsiteY90" fmla="*/ 2424112 h 2445947"/>
              <a:gd name="connsiteX91" fmla="*/ 519171 w 2214621"/>
              <a:gd name="connsiteY91" fmla="*/ 2428875 h 2445947"/>
              <a:gd name="connsiteX92" fmla="*/ 552508 w 2214621"/>
              <a:gd name="connsiteY92" fmla="*/ 2433637 h 2445947"/>
              <a:gd name="connsiteX93" fmla="*/ 728721 w 2214621"/>
              <a:gd name="connsiteY93" fmla="*/ 2433637 h 2445947"/>
              <a:gd name="connsiteX94" fmla="*/ 766821 w 2214621"/>
              <a:gd name="connsiteY94" fmla="*/ 2424112 h 2445947"/>
              <a:gd name="connsiteX95" fmla="*/ 781108 w 2214621"/>
              <a:gd name="connsiteY95" fmla="*/ 2414587 h 2445947"/>
              <a:gd name="connsiteX96" fmla="*/ 795396 w 2214621"/>
              <a:gd name="connsiteY96" fmla="*/ 2409825 h 2445947"/>
              <a:gd name="connsiteX97" fmla="*/ 843021 w 2214621"/>
              <a:gd name="connsiteY97" fmla="*/ 2386012 h 2445947"/>
              <a:gd name="connsiteX98" fmla="*/ 843021 w 2214621"/>
              <a:gd name="connsiteY98" fmla="*/ 2386012 h 2445947"/>
              <a:gd name="connsiteX99" fmla="*/ 900171 w 2214621"/>
              <a:gd name="connsiteY99" fmla="*/ 2343150 h 2445947"/>
              <a:gd name="connsiteX100" fmla="*/ 933508 w 2214621"/>
              <a:gd name="connsiteY100" fmla="*/ 2309812 h 2445947"/>
              <a:gd name="connsiteX101" fmla="*/ 981133 w 2214621"/>
              <a:gd name="connsiteY101" fmla="*/ 2262187 h 2445947"/>
              <a:gd name="connsiteX102" fmla="*/ 995421 w 2214621"/>
              <a:gd name="connsiteY102" fmla="*/ 2247900 h 2445947"/>
              <a:gd name="connsiteX103" fmla="*/ 1023996 w 2214621"/>
              <a:gd name="connsiteY103" fmla="*/ 2214562 h 2445947"/>
              <a:gd name="connsiteX104" fmla="*/ 1033521 w 2214621"/>
              <a:gd name="connsiteY104" fmla="*/ 2195512 h 2445947"/>
              <a:gd name="connsiteX105" fmla="*/ 1057333 w 2214621"/>
              <a:gd name="connsiteY105" fmla="*/ 2162175 h 2445947"/>
              <a:gd name="connsiteX106" fmla="*/ 1076383 w 2214621"/>
              <a:gd name="connsiteY106" fmla="*/ 2124075 h 2445947"/>
              <a:gd name="connsiteX107" fmla="*/ 1085908 w 2214621"/>
              <a:gd name="connsiteY107" fmla="*/ 2095500 h 2445947"/>
              <a:gd name="connsiteX108" fmla="*/ 1104958 w 2214621"/>
              <a:gd name="connsiteY108" fmla="*/ 2062162 h 2445947"/>
              <a:gd name="connsiteX109" fmla="*/ 1119246 w 2214621"/>
              <a:gd name="connsiteY109" fmla="*/ 2024062 h 2445947"/>
              <a:gd name="connsiteX110" fmla="*/ 1138296 w 2214621"/>
              <a:gd name="connsiteY110" fmla="*/ 1981200 h 2445947"/>
              <a:gd name="connsiteX111" fmla="*/ 1143058 w 2214621"/>
              <a:gd name="connsiteY111" fmla="*/ 1962150 h 2445947"/>
              <a:gd name="connsiteX112" fmla="*/ 1152583 w 2214621"/>
              <a:gd name="connsiteY112" fmla="*/ 1943100 h 2445947"/>
              <a:gd name="connsiteX113" fmla="*/ 1166871 w 2214621"/>
              <a:gd name="connsiteY113" fmla="*/ 1909762 h 2445947"/>
              <a:gd name="connsiteX114" fmla="*/ 1171633 w 2214621"/>
              <a:gd name="connsiteY114" fmla="*/ 1895475 h 2445947"/>
              <a:gd name="connsiteX115" fmla="*/ 1200208 w 2214621"/>
              <a:gd name="connsiteY115" fmla="*/ 1833562 h 2445947"/>
              <a:gd name="connsiteX116" fmla="*/ 1214496 w 2214621"/>
              <a:gd name="connsiteY116" fmla="*/ 1771650 h 2445947"/>
              <a:gd name="connsiteX117" fmla="*/ 1219258 w 2214621"/>
              <a:gd name="connsiteY117" fmla="*/ 1752600 h 2445947"/>
              <a:gd name="connsiteX118" fmla="*/ 1233546 w 2214621"/>
              <a:gd name="connsiteY118" fmla="*/ 1709737 h 2445947"/>
              <a:gd name="connsiteX119" fmla="*/ 1243071 w 2214621"/>
              <a:gd name="connsiteY119" fmla="*/ 1647825 h 2445947"/>
              <a:gd name="connsiteX120" fmla="*/ 1247833 w 2214621"/>
              <a:gd name="connsiteY120" fmla="*/ 1633537 h 2445947"/>
              <a:gd name="connsiteX121" fmla="*/ 1252596 w 2214621"/>
              <a:gd name="connsiteY121" fmla="*/ 1604962 h 2445947"/>
              <a:gd name="connsiteX122" fmla="*/ 1257358 w 2214621"/>
              <a:gd name="connsiteY122" fmla="*/ 1581150 h 2445947"/>
              <a:gd name="connsiteX123" fmla="*/ 1276408 w 2214621"/>
              <a:gd name="connsiteY123" fmla="*/ 1519237 h 2445947"/>
              <a:gd name="connsiteX124" fmla="*/ 1285933 w 2214621"/>
              <a:gd name="connsiteY124" fmla="*/ 1495425 h 2445947"/>
              <a:gd name="connsiteX125" fmla="*/ 1304983 w 2214621"/>
              <a:gd name="connsiteY125" fmla="*/ 1423987 h 2445947"/>
              <a:gd name="connsiteX126" fmla="*/ 1314508 w 2214621"/>
              <a:gd name="connsiteY126" fmla="*/ 1362075 h 2445947"/>
              <a:gd name="connsiteX127" fmla="*/ 1319271 w 2214621"/>
              <a:gd name="connsiteY127" fmla="*/ 1338262 h 2445947"/>
              <a:gd name="connsiteX128" fmla="*/ 1324033 w 2214621"/>
              <a:gd name="connsiteY128" fmla="*/ 1300162 h 2445947"/>
              <a:gd name="connsiteX129" fmla="*/ 1338321 w 2214621"/>
              <a:gd name="connsiteY129" fmla="*/ 1271587 h 2445947"/>
              <a:gd name="connsiteX130" fmla="*/ 1347846 w 2214621"/>
              <a:gd name="connsiteY130" fmla="*/ 1233487 h 2445947"/>
              <a:gd name="connsiteX131" fmla="*/ 1352608 w 2214621"/>
              <a:gd name="connsiteY131" fmla="*/ 1209675 h 2445947"/>
              <a:gd name="connsiteX132" fmla="*/ 1362133 w 2214621"/>
              <a:gd name="connsiteY132" fmla="*/ 1185862 h 2445947"/>
              <a:gd name="connsiteX133" fmla="*/ 1371658 w 2214621"/>
              <a:gd name="connsiteY133" fmla="*/ 1157287 h 2445947"/>
              <a:gd name="connsiteX134" fmla="*/ 1385946 w 2214621"/>
              <a:gd name="connsiteY134" fmla="*/ 1100137 h 2445947"/>
              <a:gd name="connsiteX135" fmla="*/ 1390708 w 2214621"/>
              <a:gd name="connsiteY135" fmla="*/ 1081087 h 2445947"/>
              <a:gd name="connsiteX136" fmla="*/ 1395471 w 2214621"/>
              <a:gd name="connsiteY136" fmla="*/ 1057275 h 2445947"/>
              <a:gd name="connsiteX137" fmla="*/ 1404996 w 2214621"/>
              <a:gd name="connsiteY137" fmla="*/ 1038225 h 2445947"/>
              <a:gd name="connsiteX138" fmla="*/ 1409758 w 2214621"/>
              <a:gd name="connsiteY138" fmla="*/ 1014412 h 2445947"/>
              <a:gd name="connsiteX139" fmla="*/ 1433571 w 2214621"/>
              <a:gd name="connsiteY139" fmla="*/ 971550 h 2445947"/>
              <a:gd name="connsiteX140" fmla="*/ 1443096 w 2214621"/>
              <a:gd name="connsiteY140" fmla="*/ 942975 h 2445947"/>
              <a:gd name="connsiteX141" fmla="*/ 1457383 w 2214621"/>
              <a:gd name="connsiteY141" fmla="*/ 914400 h 2445947"/>
              <a:gd name="connsiteX142" fmla="*/ 1466908 w 2214621"/>
              <a:gd name="connsiteY142" fmla="*/ 890587 h 2445947"/>
              <a:gd name="connsiteX143" fmla="*/ 1481196 w 2214621"/>
              <a:gd name="connsiteY143" fmla="*/ 852487 h 2445947"/>
              <a:gd name="connsiteX144" fmla="*/ 1509771 w 2214621"/>
              <a:gd name="connsiteY144" fmla="*/ 804862 h 2445947"/>
              <a:gd name="connsiteX145" fmla="*/ 1528821 w 2214621"/>
              <a:gd name="connsiteY145" fmla="*/ 785812 h 2445947"/>
              <a:gd name="connsiteX146" fmla="*/ 1552633 w 2214621"/>
              <a:gd name="connsiteY146" fmla="*/ 738187 h 2445947"/>
              <a:gd name="connsiteX147" fmla="*/ 1566921 w 2214621"/>
              <a:gd name="connsiteY147" fmla="*/ 723900 h 2445947"/>
              <a:gd name="connsiteX148" fmla="*/ 1619308 w 2214621"/>
              <a:gd name="connsiteY148" fmla="*/ 647700 h 2445947"/>
              <a:gd name="connsiteX149" fmla="*/ 1633596 w 2214621"/>
              <a:gd name="connsiteY149" fmla="*/ 633412 h 2445947"/>
              <a:gd name="connsiteX150" fmla="*/ 1681221 w 2214621"/>
              <a:gd name="connsiteY150" fmla="*/ 581025 h 2445947"/>
              <a:gd name="connsiteX151" fmla="*/ 1695508 w 2214621"/>
              <a:gd name="connsiteY151" fmla="*/ 571500 h 2445947"/>
              <a:gd name="connsiteX152" fmla="*/ 1733608 w 2214621"/>
              <a:gd name="connsiteY152" fmla="*/ 552450 h 2445947"/>
              <a:gd name="connsiteX153" fmla="*/ 1766946 w 2214621"/>
              <a:gd name="connsiteY153" fmla="*/ 533400 h 2445947"/>
              <a:gd name="connsiteX154" fmla="*/ 1824096 w 2214621"/>
              <a:gd name="connsiteY154" fmla="*/ 500062 h 2445947"/>
              <a:gd name="connsiteX155" fmla="*/ 1881246 w 2214621"/>
              <a:gd name="connsiteY155" fmla="*/ 471487 h 2445947"/>
              <a:gd name="connsiteX156" fmla="*/ 1905058 w 2214621"/>
              <a:gd name="connsiteY156" fmla="*/ 457200 h 2445947"/>
              <a:gd name="connsiteX157" fmla="*/ 1924108 w 2214621"/>
              <a:gd name="connsiteY157" fmla="*/ 447675 h 2445947"/>
              <a:gd name="connsiteX158" fmla="*/ 1943158 w 2214621"/>
              <a:gd name="connsiteY158" fmla="*/ 428625 h 2445947"/>
              <a:gd name="connsiteX159" fmla="*/ 2009833 w 2214621"/>
              <a:gd name="connsiteY159" fmla="*/ 385762 h 2445947"/>
              <a:gd name="connsiteX160" fmla="*/ 2024121 w 2214621"/>
              <a:gd name="connsiteY160" fmla="*/ 371475 h 2445947"/>
              <a:gd name="connsiteX161" fmla="*/ 2043171 w 2214621"/>
              <a:gd name="connsiteY161" fmla="*/ 347662 h 2445947"/>
              <a:gd name="connsiteX162" fmla="*/ 2062221 w 2214621"/>
              <a:gd name="connsiteY162" fmla="*/ 333375 h 2445947"/>
              <a:gd name="connsiteX163" fmla="*/ 2090796 w 2214621"/>
              <a:gd name="connsiteY163" fmla="*/ 319087 h 2445947"/>
              <a:gd name="connsiteX164" fmla="*/ 2124133 w 2214621"/>
              <a:gd name="connsiteY164" fmla="*/ 285750 h 2445947"/>
              <a:gd name="connsiteX165" fmla="*/ 2181283 w 2214621"/>
              <a:gd name="connsiteY165" fmla="*/ 233362 h 2445947"/>
              <a:gd name="connsiteX166" fmla="*/ 2195571 w 2214621"/>
              <a:gd name="connsiteY166" fmla="*/ 219075 h 2445947"/>
              <a:gd name="connsiteX167" fmla="*/ 2214621 w 2214621"/>
              <a:gd name="connsiteY167" fmla="*/ 190500 h 2445947"/>
              <a:gd name="connsiteX168" fmla="*/ 2209858 w 2214621"/>
              <a:gd name="connsiteY168" fmla="*/ 90487 h 2445947"/>
              <a:gd name="connsiteX169" fmla="*/ 2190808 w 2214621"/>
              <a:gd name="connsiteY169" fmla="*/ 61912 h 2445947"/>
              <a:gd name="connsiteX170" fmla="*/ 2176521 w 2214621"/>
              <a:gd name="connsiteY170" fmla="*/ 57150 h 2445947"/>
              <a:gd name="connsiteX171" fmla="*/ 2162233 w 2214621"/>
              <a:gd name="connsiteY171" fmla="*/ 47625 h 2445947"/>
              <a:gd name="connsiteX172" fmla="*/ 2133658 w 2214621"/>
              <a:gd name="connsiteY172" fmla="*/ 38100 h 2445947"/>
              <a:gd name="connsiteX173" fmla="*/ 2119371 w 2214621"/>
              <a:gd name="connsiteY173" fmla="*/ 33337 h 2445947"/>
              <a:gd name="connsiteX174" fmla="*/ 2105083 w 2214621"/>
              <a:gd name="connsiteY174" fmla="*/ 28575 h 2445947"/>
              <a:gd name="connsiteX175" fmla="*/ 2090796 w 2214621"/>
              <a:gd name="connsiteY175" fmla="*/ 23812 h 2445947"/>
              <a:gd name="connsiteX176" fmla="*/ 2047933 w 2214621"/>
              <a:gd name="connsiteY176" fmla="*/ 28575 h 2445947"/>
              <a:gd name="connsiteX177" fmla="*/ 2019358 w 2214621"/>
              <a:gd name="connsiteY177" fmla="*/ 38100 h 2445947"/>
              <a:gd name="connsiteX178" fmla="*/ 2071746 w 2214621"/>
              <a:gd name="connsiteY178" fmla="*/ 33337 h 24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214621" h="2445947">
                <a:moveTo>
                  <a:pt x="2071746" y="33337"/>
                </a:moveTo>
                <a:lnTo>
                  <a:pt x="2071746" y="33337"/>
                </a:lnTo>
                <a:cubicBezTo>
                  <a:pt x="2055871" y="31750"/>
                  <a:pt x="2039899" y="30942"/>
                  <a:pt x="2024121" y="28575"/>
                </a:cubicBezTo>
                <a:cubicBezTo>
                  <a:pt x="2008111" y="26174"/>
                  <a:pt x="1976496" y="19050"/>
                  <a:pt x="1976496" y="19050"/>
                </a:cubicBezTo>
                <a:cubicBezTo>
                  <a:pt x="1970146" y="15875"/>
                  <a:pt x="1964469" y="10565"/>
                  <a:pt x="1957446" y="9525"/>
                </a:cubicBezTo>
                <a:cubicBezTo>
                  <a:pt x="1921191" y="4154"/>
                  <a:pt x="1847908" y="0"/>
                  <a:pt x="1847908" y="0"/>
                </a:cubicBezTo>
                <a:cubicBezTo>
                  <a:pt x="1800283" y="3175"/>
                  <a:pt x="1752737" y="7935"/>
                  <a:pt x="1705033" y="9525"/>
                </a:cubicBezTo>
                <a:lnTo>
                  <a:pt x="1376421" y="19050"/>
                </a:lnTo>
                <a:cubicBezTo>
                  <a:pt x="1365308" y="23812"/>
                  <a:pt x="1354765" y="30222"/>
                  <a:pt x="1343083" y="33337"/>
                </a:cubicBezTo>
                <a:cubicBezTo>
                  <a:pt x="1323684" y="38510"/>
                  <a:pt x="1230359" y="42764"/>
                  <a:pt x="1228783" y="42862"/>
                </a:cubicBezTo>
                <a:cubicBezTo>
                  <a:pt x="1214496" y="46037"/>
                  <a:pt x="1200306" y="49690"/>
                  <a:pt x="1185921" y="52387"/>
                </a:cubicBezTo>
                <a:cubicBezTo>
                  <a:pt x="1174888" y="54456"/>
                  <a:pt x="1163678" y="55443"/>
                  <a:pt x="1152583" y="57150"/>
                </a:cubicBezTo>
                <a:cubicBezTo>
                  <a:pt x="1143039" y="58618"/>
                  <a:pt x="1133533" y="60325"/>
                  <a:pt x="1124008" y="61912"/>
                </a:cubicBezTo>
                <a:cubicBezTo>
                  <a:pt x="1116071" y="68262"/>
                  <a:pt x="1108772" y="75505"/>
                  <a:pt x="1100196" y="80962"/>
                </a:cubicBezTo>
                <a:cubicBezTo>
                  <a:pt x="1077917" y="95140"/>
                  <a:pt x="1074485" y="94534"/>
                  <a:pt x="1052571" y="100012"/>
                </a:cubicBezTo>
                <a:cubicBezTo>
                  <a:pt x="1044633" y="104775"/>
                  <a:pt x="1037038" y="110160"/>
                  <a:pt x="1028758" y="114300"/>
                </a:cubicBezTo>
                <a:cubicBezTo>
                  <a:pt x="1024268" y="116545"/>
                  <a:pt x="1018961" y="116817"/>
                  <a:pt x="1014471" y="119062"/>
                </a:cubicBezTo>
                <a:cubicBezTo>
                  <a:pt x="1006191" y="123202"/>
                  <a:pt x="998938" y="129210"/>
                  <a:pt x="990658" y="133350"/>
                </a:cubicBezTo>
                <a:cubicBezTo>
                  <a:pt x="979263" y="139047"/>
                  <a:pt x="964927" y="143515"/>
                  <a:pt x="952558" y="147637"/>
                </a:cubicBezTo>
                <a:cubicBezTo>
                  <a:pt x="883493" y="199438"/>
                  <a:pt x="970129" y="137596"/>
                  <a:pt x="919221" y="166687"/>
                </a:cubicBezTo>
                <a:cubicBezTo>
                  <a:pt x="912329" y="170625"/>
                  <a:pt x="906630" y="176361"/>
                  <a:pt x="900171" y="180975"/>
                </a:cubicBezTo>
                <a:cubicBezTo>
                  <a:pt x="886340" y="190854"/>
                  <a:pt x="880670" y="192680"/>
                  <a:pt x="866833" y="204787"/>
                </a:cubicBezTo>
                <a:cubicBezTo>
                  <a:pt x="860075" y="210700"/>
                  <a:pt x="854495" y="217871"/>
                  <a:pt x="847783" y="223837"/>
                </a:cubicBezTo>
                <a:cubicBezTo>
                  <a:pt x="840186" y="230590"/>
                  <a:pt x="831159" y="235699"/>
                  <a:pt x="823971" y="242887"/>
                </a:cubicBezTo>
                <a:cubicBezTo>
                  <a:pt x="818358" y="248500"/>
                  <a:pt x="814993" y="256037"/>
                  <a:pt x="809683" y="261937"/>
                </a:cubicBezTo>
                <a:cubicBezTo>
                  <a:pt x="800672" y="271949"/>
                  <a:pt x="788580" y="279304"/>
                  <a:pt x="781108" y="290512"/>
                </a:cubicBezTo>
                <a:cubicBezTo>
                  <a:pt x="777933" y="295275"/>
                  <a:pt x="775630" y="300753"/>
                  <a:pt x="771583" y="304800"/>
                </a:cubicBezTo>
                <a:cubicBezTo>
                  <a:pt x="755318" y="321065"/>
                  <a:pt x="751210" y="315225"/>
                  <a:pt x="738246" y="333375"/>
                </a:cubicBezTo>
                <a:cubicBezTo>
                  <a:pt x="724258" y="352959"/>
                  <a:pt x="734194" y="350215"/>
                  <a:pt x="719196" y="366712"/>
                </a:cubicBezTo>
                <a:cubicBezTo>
                  <a:pt x="707114" y="380002"/>
                  <a:pt x="689128" y="388748"/>
                  <a:pt x="681096" y="404812"/>
                </a:cubicBezTo>
                <a:cubicBezTo>
                  <a:pt x="669896" y="427212"/>
                  <a:pt x="671895" y="426540"/>
                  <a:pt x="652521" y="447675"/>
                </a:cubicBezTo>
                <a:cubicBezTo>
                  <a:pt x="641902" y="459260"/>
                  <a:pt x="629000" y="468740"/>
                  <a:pt x="619183" y="481012"/>
                </a:cubicBezTo>
                <a:cubicBezTo>
                  <a:pt x="612833" y="488950"/>
                  <a:pt x="606232" y="496693"/>
                  <a:pt x="600133" y="504825"/>
                </a:cubicBezTo>
                <a:cubicBezTo>
                  <a:pt x="596699" y="509404"/>
                  <a:pt x="594272" y="514715"/>
                  <a:pt x="590608" y="519112"/>
                </a:cubicBezTo>
                <a:cubicBezTo>
                  <a:pt x="556489" y="560056"/>
                  <a:pt x="601003" y="495295"/>
                  <a:pt x="552508" y="561975"/>
                </a:cubicBezTo>
                <a:cubicBezTo>
                  <a:pt x="518893" y="608196"/>
                  <a:pt x="559035" y="564973"/>
                  <a:pt x="519171" y="604837"/>
                </a:cubicBezTo>
                <a:cubicBezTo>
                  <a:pt x="517583" y="609600"/>
                  <a:pt x="516899" y="614766"/>
                  <a:pt x="514408" y="619125"/>
                </a:cubicBezTo>
                <a:cubicBezTo>
                  <a:pt x="502558" y="639863"/>
                  <a:pt x="496881" y="638781"/>
                  <a:pt x="481071" y="657225"/>
                </a:cubicBezTo>
                <a:cubicBezTo>
                  <a:pt x="473358" y="666223"/>
                  <a:pt x="463255" y="687614"/>
                  <a:pt x="457258" y="695325"/>
                </a:cubicBezTo>
                <a:cubicBezTo>
                  <a:pt x="451745" y="702414"/>
                  <a:pt x="443596" y="707191"/>
                  <a:pt x="438208" y="714375"/>
                </a:cubicBezTo>
                <a:cubicBezTo>
                  <a:pt x="429222" y="726356"/>
                  <a:pt x="422495" y="739877"/>
                  <a:pt x="414396" y="752475"/>
                </a:cubicBezTo>
                <a:cubicBezTo>
                  <a:pt x="408206" y="762105"/>
                  <a:pt x="400466" y="770811"/>
                  <a:pt x="395346" y="781050"/>
                </a:cubicBezTo>
                <a:cubicBezTo>
                  <a:pt x="367983" y="835774"/>
                  <a:pt x="382182" y="814476"/>
                  <a:pt x="357246" y="847725"/>
                </a:cubicBezTo>
                <a:cubicBezTo>
                  <a:pt x="346483" y="880009"/>
                  <a:pt x="361685" y="841508"/>
                  <a:pt x="333433" y="881062"/>
                </a:cubicBezTo>
                <a:cubicBezTo>
                  <a:pt x="330515" y="885147"/>
                  <a:pt x="330648" y="890736"/>
                  <a:pt x="328671" y="895350"/>
                </a:cubicBezTo>
                <a:cubicBezTo>
                  <a:pt x="321421" y="912268"/>
                  <a:pt x="319187" y="914339"/>
                  <a:pt x="309621" y="928687"/>
                </a:cubicBezTo>
                <a:cubicBezTo>
                  <a:pt x="296539" y="981008"/>
                  <a:pt x="319622" y="899160"/>
                  <a:pt x="276283" y="985837"/>
                </a:cubicBezTo>
                <a:cubicBezTo>
                  <a:pt x="273108" y="992187"/>
                  <a:pt x="270884" y="999110"/>
                  <a:pt x="266758" y="1004887"/>
                </a:cubicBezTo>
                <a:cubicBezTo>
                  <a:pt x="262843" y="1010368"/>
                  <a:pt x="256305" y="1013637"/>
                  <a:pt x="252471" y="1019175"/>
                </a:cubicBezTo>
                <a:cubicBezTo>
                  <a:pt x="211947" y="1077711"/>
                  <a:pt x="242084" y="1054675"/>
                  <a:pt x="209608" y="1076325"/>
                </a:cubicBezTo>
                <a:cubicBezTo>
                  <a:pt x="204846" y="1084262"/>
                  <a:pt x="201004" y="1092830"/>
                  <a:pt x="195321" y="1100137"/>
                </a:cubicBezTo>
                <a:cubicBezTo>
                  <a:pt x="189808" y="1107226"/>
                  <a:pt x="181252" y="1111715"/>
                  <a:pt x="176271" y="1119187"/>
                </a:cubicBezTo>
                <a:cubicBezTo>
                  <a:pt x="171529" y="1126300"/>
                  <a:pt x="170569" y="1135353"/>
                  <a:pt x="166746" y="1143000"/>
                </a:cubicBezTo>
                <a:cubicBezTo>
                  <a:pt x="164186" y="1148119"/>
                  <a:pt x="160061" y="1152317"/>
                  <a:pt x="157221" y="1157287"/>
                </a:cubicBezTo>
                <a:cubicBezTo>
                  <a:pt x="117580" y="1226657"/>
                  <a:pt x="169650" y="1137194"/>
                  <a:pt x="142933" y="1190625"/>
                </a:cubicBezTo>
                <a:cubicBezTo>
                  <a:pt x="140373" y="1195744"/>
                  <a:pt x="136583" y="1200150"/>
                  <a:pt x="133408" y="1204912"/>
                </a:cubicBezTo>
                <a:cubicBezTo>
                  <a:pt x="117149" y="1261818"/>
                  <a:pt x="131990" y="1217629"/>
                  <a:pt x="114358" y="1257300"/>
                </a:cubicBezTo>
                <a:cubicBezTo>
                  <a:pt x="98824" y="1292252"/>
                  <a:pt x="112175" y="1270098"/>
                  <a:pt x="95308" y="1295400"/>
                </a:cubicBezTo>
                <a:cubicBezTo>
                  <a:pt x="93721" y="1303337"/>
                  <a:pt x="93388" y="1311633"/>
                  <a:pt x="90546" y="1319212"/>
                </a:cubicBezTo>
                <a:cubicBezTo>
                  <a:pt x="88536" y="1324572"/>
                  <a:pt x="83861" y="1328530"/>
                  <a:pt x="81021" y="1333500"/>
                </a:cubicBezTo>
                <a:cubicBezTo>
                  <a:pt x="77499" y="1339664"/>
                  <a:pt x="74293" y="1346025"/>
                  <a:pt x="71496" y="1352550"/>
                </a:cubicBezTo>
                <a:cubicBezTo>
                  <a:pt x="50472" y="1401603"/>
                  <a:pt x="88799" y="1322705"/>
                  <a:pt x="57208" y="1385887"/>
                </a:cubicBezTo>
                <a:cubicBezTo>
                  <a:pt x="50012" y="1414675"/>
                  <a:pt x="54515" y="1398731"/>
                  <a:pt x="42921" y="1433512"/>
                </a:cubicBezTo>
                <a:cubicBezTo>
                  <a:pt x="41333" y="1438275"/>
                  <a:pt x="39143" y="1442877"/>
                  <a:pt x="38158" y="1447800"/>
                </a:cubicBezTo>
                <a:cubicBezTo>
                  <a:pt x="34983" y="1463675"/>
                  <a:pt x="32559" y="1479719"/>
                  <a:pt x="28633" y="1495425"/>
                </a:cubicBezTo>
                <a:cubicBezTo>
                  <a:pt x="27046" y="1501775"/>
                  <a:pt x="25291" y="1508085"/>
                  <a:pt x="23871" y="1514475"/>
                </a:cubicBezTo>
                <a:cubicBezTo>
                  <a:pt x="22115" y="1522377"/>
                  <a:pt x="21668" y="1530608"/>
                  <a:pt x="19108" y="1538287"/>
                </a:cubicBezTo>
                <a:cubicBezTo>
                  <a:pt x="16863" y="1545022"/>
                  <a:pt x="12758" y="1550987"/>
                  <a:pt x="9583" y="1557337"/>
                </a:cubicBezTo>
                <a:cubicBezTo>
                  <a:pt x="4425" y="1603764"/>
                  <a:pt x="-599" y="1641429"/>
                  <a:pt x="58" y="1690687"/>
                </a:cubicBezTo>
                <a:cubicBezTo>
                  <a:pt x="1244" y="1779636"/>
                  <a:pt x="5141" y="1868541"/>
                  <a:pt x="9583" y="1957387"/>
                </a:cubicBezTo>
                <a:cubicBezTo>
                  <a:pt x="9910" y="1963924"/>
                  <a:pt x="13062" y="1970019"/>
                  <a:pt x="14346" y="1976437"/>
                </a:cubicBezTo>
                <a:cubicBezTo>
                  <a:pt x="16240" y="1985906"/>
                  <a:pt x="16055" y="1995851"/>
                  <a:pt x="19108" y="2005012"/>
                </a:cubicBezTo>
                <a:cubicBezTo>
                  <a:pt x="20918" y="2010442"/>
                  <a:pt x="25793" y="2014330"/>
                  <a:pt x="28633" y="2019300"/>
                </a:cubicBezTo>
                <a:cubicBezTo>
                  <a:pt x="68277" y="2088678"/>
                  <a:pt x="16203" y="1999203"/>
                  <a:pt x="42921" y="2052637"/>
                </a:cubicBezTo>
                <a:cubicBezTo>
                  <a:pt x="45481" y="2057757"/>
                  <a:pt x="49271" y="2062162"/>
                  <a:pt x="52446" y="2066925"/>
                </a:cubicBezTo>
                <a:cubicBezTo>
                  <a:pt x="64437" y="2102900"/>
                  <a:pt x="45731" y="2055814"/>
                  <a:pt x="76258" y="2095500"/>
                </a:cubicBezTo>
                <a:cubicBezTo>
                  <a:pt x="87546" y="2110174"/>
                  <a:pt x="98978" y="2125562"/>
                  <a:pt x="104833" y="2143125"/>
                </a:cubicBezTo>
                <a:cubicBezTo>
                  <a:pt x="106421" y="2147887"/>
                  <a:pt x="106811" y="2153235"/>
                  <a:pt x="109596" y="2157412"/>
                </a:cubicBezTo>
                <a:cubicBezTo>
                  <a:pt x="113332" y="2163016"/>
                  <a:pt x="119121" y="2166937"/>
                  <a:pt x="123883" y="2171700"/>
                </a:cubicBezTo>
                <a:cubicBezTo>
                  <a:pt x="135208" y="2205671"/>
                  <a:pt x="119150" y="2164601"/>
                  <a:pt x="142933" y="2200275"/>
                </a:cubicBezTo>
                <a:cubicBezTo>
                  <a:pt x="145718" y="2204452"/>
                  <a:pt x="144911" y="2210385"/>
                  <a:pt x="147696" y="2214562"/>
                </a:cubicBezTo>
                <a:cubicBezTo>
                  <a:pt x="151432" y="2220166"/>
                  <a:pt x="157600" y="2223736"/>
                  <a:pt x="161983" y="2228850"/>
                </a:cubicBezTo>
                <a:cubicBezTo>
                  <a:pt x="177250" y="2246662"/>
                  <a:pt x="175646" y="2251816"/>
                  <a:pt x="195321" y="2266950"/>
                </a:cubicBezTo>
                <a:cubicBezTo>
                  <a:pt x="208931" y="2277420"/>
                  <a:pt x="226041" y="2283383"/>
                  <a:pt x="238183" y="2295525"/>
                </a:cubicBezTo>
                <a:cubicBezTo>
                  <a:pt x="263278" y="2320620"/>
                  <a:pt x="248895" y="2311240"/>
                  <a:pt x="281046" y="2324100"/>
                </a:cubicBezTo>
                <a:cubicBezTo>
                  <a:pt x="290571" y="2332037"/>
                  <a:pt x="299594" y="2340619"/>
                  <a:pt x="309621" y="2347912"/>
                </a:cubicBezTo>
                <a:cubicBezTo>
                  <a:pt x="345865" y="2374272"/>
                  <a:pt x="320287" y="2351603"/>
                  <a:pt x="352483" y="2371725"/>
                </a:cubicBezTo>
                <a:cubicBezTo>
                  <a:pt x="384865" y="2391963"/>
                  <a:pt x="357157" y="2382418"/>
                  <a:pt x="390583" y="2390775"/>
                </a:cubicBezTo>
                <a:cubicBezTo>
                  <a:pt x="445271" y="2423586"/>
                  <a:pt x="381695" y="2389399"/>
                  <a:pt x="442971" y="2409825"/>
                </a:cubicBezTo>
                <a:cubicBezTo>
                  <a:pt x="448401" y="2411635"/>
                  <a:pt x="451736" y="2417844"/>
                  <a:pt x="457258" y="2419350"/>
                </a:cubicBezTo>
                <a:cubicBezTo>
                  <a:pt x="469606" y="2422718"/>
                  <a:pt x="482708" y="2422166"/>
                  <a:pt x="495358" y="2424112"/>
                </a:cubicBezTo>
                <a:cubicBezTo>
                  <a:pt x="503359" y="2425343"/>
                  <a:pt x="511186" y="2427544"/>
                  <a:pt x="519171" y="2428875"/>
                </a:cubicBezTo>
                <a:cubicBezTo>
                  <a:pt x="530243" y="2430720"/>
                  <a:pt x="541396" y="2432050"/>
                  <a:pt x="552508" y="2433637"/>
                </a:cubicBezTo>
                <a:cubicBezTo>
                  <a:pt x="616412" y="2454940"/>
                  <a:pt x="579106" y="2444324"/>
                  <a:pt x="728721" y="2433637"/>
                </a:cubicBezTo>
                <a:cubicBezTo>
                  <a:pt x="741779" y="2432704"/>
                  <a:pt x="766821" y="2424112"/>
                  <a:pt x="766821" y="2424112"/>
                </a:cubicBezTo>
                <a:cubicBezTo>
                  <a:pt x="771583" y="2420937"/>
                  <a:pt x="775989" y="2417147"/>
                  <a:pt x="781108" y="2414587"/>
                </a:cubicBezTo>
                <a:cubicBezTo>
                  <a:pt x="785598" y="2412342"/>
                  <a:pt x="790838" y="2411929"/>
                  <a:pt x="795396" y="2409825"/>
                </a:cubicBezTo>
                <a:cubicBezTo>
                  <a:pt x="811511" y="2402387"/>
                  <a:pt x="827146" y="2393950"/>
                  <a:pt x="843021" y="2386012"/>
                </a:cubicBezTo>
                <a:lnTo>
                  <a:pt x="843021" y="2386012"/>
                </a:lnTo>
                <a:cubicBezTo>
                  <a:pt x="862378" y="2373107"/>
                  <a:pt x="884384" y="2358938"/>
                  <a:pt x="900171" y="2343150"/>
                </a:cubicBezTo>
                <a:lnTo>
                  <a:pt x="933508" y="2309812"/>
                </a:lnTo>
                <a:lnTo>
                  <a:pt x="981133" y="2262187"/>
                </a:lnTo>
                <a:lnTo>
                  <a:pt x="995421" y="2247900"/>
                </a:lnTo>
                <a:cubicBezTo>
                  <a:pt x="1019555" y="2199632"/>
                  <a:pt x="986902" y="2257839"/>
                  <a:pt x="1023996" y="2214562"/>
                </a:cubicBezTo>
                <a:cubicBezTo>
                  <a:pt x="1028616" y="2209172"/>
                  <a:pt x="1029709" y="2201502"/>
                  <a:pt x="1033521" y="2195512"/>
                </a:cubicBezTo>
                <a:cubicBezTo>
                  <a:pt x="1040853" y="2183991"/>
                  <a:pt x="1049396" y="2173287"/>
                  <a:pt x="1057333" y="2162175"/>
                </a:cubicBezTo>
                <a:cubicBezTo>
                  <a:pt x="1069029" y="2115395"/>
                  <a:pt x="1052096" y="2172650"/>
                  <a:pt x="1076383" y="2124075"/>
                </a:cubicBezTo>
                <a:cubicBezTo>
                  <a:pt x="1080873" y="2115095"/>
                  <a:pt x="1081701" y="2104616"/>
                  <a:pt x="1085908" y="2095500"/>
                </a:cubicBezTo>
                <a:cubicBezTo>
                  <a:pt x="1091271" y="2083879"/>
                  <a:pt x="1099545" y="2073760"/>
                  <a:pt x="1104958" y="2062162"/>
                </a:cubicBezTo>
                <a:cubicBezTo>
                  <a:pt x="1110694" y="2049871"/>
                  <a:pt x="1114029" y="2036582"/>
                  <a:pt x="1119246" y="2024062"/>
                </a:cubicBezTo>
                <a:cubicBezTo>
                  <a:pt x="1133073" y="1990878"/>
                  <a:pt x="1125558" y="2019416"/>
                  <a:pt x="1138296" y="1981200"/>
                </a:cubicBezTo>
                <a:cubicBezTo>
                  <a:pt x="1140366" y="1974990"/>
                  <a:pt x="1140760" y="1968279"/>
                  <a:pt x="1143058" y="1962150"/>
                </a:cubicBezTo>
                <a:cubicBezTo>
                  <a:pt x="1145551" y="1955502"/>
                  <a:pt x="1149645" y="1949563"/>
                  <a:pt x="1152583" y="1943100"/>
                </a:cubicBezTo>
                <a:cubicBezTo>
                  <a:pt x="1157586" y="1932093"/>
                  <a:pt x="1162381" y="1920988"/>
                  <a:pt x="1166871" y="1909762"/>
                </a:cubicBezTo>
                <a:cubicBezTo>
                  <a:pt x="1168735" y="1905101"/>
                  <a:pt x="1169594" y="1900062"/>
                  <a:pt x="1171633" y="1895475"/>
                </a:cubicBezTo>
                <a:cubicBezTo>
                  <a:pt x="1183426" y="1868942"/>
                  <a:pt x="1190698" y="1862093"/>
                  <a:pt x="1200208" y="1833562"/>
                </a:cubicBezTo>
                <a:cubicBezTo>
                  <a:pt x="1207985" y="1810230"/>
                  <a:pt x="1209460" y="1794311"/>
                  <a:pt x="1214496" y="1771650"/>
                </a:cubicBezTo>
                <a:cubicBezTo>
                  <a:pt x="1215916" y="1765260"/>
                  <a:pt x="1217188" y="1758810"/>
                  <a:pt x="1219258" y="1752600"/>
                </a:cubicBezTo>
                <a:cubicBezTo>
                  <a:pt x="1228246" y="1725634"/>
                  <a:pt x="1228981" y="1734842"/>
                  <a:pt x="1233546" y="1709737"/>
                </a:cubicBezTo>
                <a:cubicBezTo>
                  <a:pt x="1237351" y="1688812"/>
                  <a:pt x="1238461" y="1668572"/>
                  <a:pt x="1243071" y="1647825"/>
                </a:cubicBezTo>
                <a:cubicBezTo>
                  <a:pt x="1244160" y="1642924"/>
                  <a:pt x="1246744" y="1638438"/>
                  <a:pt x="1247833" y="1633537"/>
                </a:cubicBezTo>
                <a:cubicBezTo>
                  <a:pt x="1249928" y="1624111"/>
                  <a:pt x="1250869" y="1614463"/>
                  <a:pt x="1252596" y="1604962"/>
                </a:cubicBezTo>
                <a:cubicBezTo>
                  <a:pt x="1254044" y="1596998"/>
                  <a:pt x="1255602" y="1589052"/>
                  <a:pt x="1257358" y="1581150"/>
                </a:cubicBezTo>
                <a:cubicBezTo>
                  <a:pt x="1262460" y="1558191"/>
                  <a:pt x="1267676" y="1543686"/>
                  <a:pt x="1276408" y="1519237"/>
                </a:cubicBezTo>
                <a:cubicBezTo>
                  <a:pt x="1279283" y="1511186"/>
                  <a:pt x="1283584" y="1503645"/>
                  <a:pt x="1285933" y="1495425"/>
                </a:cubicBezTo>
                <a:cubicBezTo>
                  <a:pt x="1321043" y="1372539"/>
                  <a:pt x="1274773" y="1514618"/>
                  <a:pt x="1304983" y="1423987"/>
                </a:cubicBezTo>
                <a:cubicBezTo>
                  <a:pt x="1308158" y="1403350"/>
                  <a:pt x="1311075" y="1382671"/>
                  <a:pt x="1314508" y="1362075"/>
                </a:cubicBezTo>
                <a:cubicBezTo>
                  <a:pt x="1315839" y="1354090"/>
                  <a:pt x="1318040" y="1346263"/>
                  <a:pt x="1319271" y="1338262"/>
                </a:cubicBezTo>
                <a:cubicBezTo>
                  <a:pt x="1321217" y="1325612"/>
                  <a:pt x="1320517" y="1312468"/>
                  <a:pt x="1324033" y="1300162"/>
                </a:cubicBezTo>
                <a:cubicBezTo>
                  <a:pt x="1326959" y="1289922"/>
                  <a:pt x="1333558" y="1281112"/>
                  <a:pt x="1338321" y="1271587"/>
                </a:cubicBezTo>
                <a:cubicBezTo>
                  <a:pt x="1341496" y="1258887"/>
                  <a:pt x="1344902" y="1246243"/>
                  <a:pt x="1347846" y="1233487"/>
                </a:cubicBezTo>
                <a:cubicBezTo>
                  <a:pt x="1349666" y="1225600"/>
                  <a:pt x="1350282" y="1217428"/>
                  <a:pt x="1352608" y="1209675"/>
                </a:cubicBezTo>
                <a:cubicBezTo>
                  <a:pt x="1355064" y="1201486"/>
                  <a:pt x="1359211" y="1193896"/>
                  <a:pt x="1362133" y="1185862"/>
                </a:cubicBezTo>
                <a:cubicBezTo>
                  <a:pt x="1365564" y="1176426"/>
                  <a:pt x="1368483" y="1166812"/>
                  <a:pt x="1371658" y="1157287"/>
                </a:cubicBezTo>
                <a:cubicBezTo>
                  <a:pt x="1379879" y="1099749"/>
                  <a:pt x="1370540" y="1146358"/>
                  <a:pt x="1385946" y="1100137"/>
                </a:cubicBezTo>
                <a:cubicBezTo>
                  <a:pt x="1388016" y="1093927"/>
                  <a:pt x="1389288" y="1087477"/>
                  <a:pt x="1390708" y="1081087"/>
                </a:cubicBezTo>
                <a:cubicBezTo>
                  <a:pt x="1392464" y="1073185"/>
                  <a:pt x="1392911" y="1064954"/>
                  <a:pt x="1395471" y="1057275"/>
                </a:cubicBezTo>
                <a:cubicBezTo>
                  <a:pt x="1397716" y="1050540"/>
                  <a:pt x="1401821" y="1044575"/>
                  <a:pt x="1404996" y="1038225"/>
                </a:cubicBezTo>
                <a:cubicBezTo>
                  <a:pt x="1406583" y="1030287"/>
                  <a:pt x="1407198" y="1022091"/>
                  <a:pt x="1409758" y="1014412"/>
                </a:cubicBezTo>
                <a:cubicBezTo>
                  <a:pt x="1415515" y="997139"/>
                  <a:pt x="1425940" y="988338"/>
                  <a:pt x="1433571" y="971550"/>
                </a:cubicBezTo>
                <a:cubicBezTo>
                  <a:pt x="1437726" y="962410"/>
                  <a:pt x="1439234" y="952243"/>
                  <a:pt x="1443096" y="942975"/>
                </a:cubicBezTo>
                <a:cubicBezTo>
                  <a:pt x="1447192" y="933145"/>
                  <a:pt x="1452976" y="924095"/>
                  <a:pt x="1457383" y="914400"/>
                </a:cubicBezTo>
                <a:cubicBezTo>
                  <a:pt x="1460921" y="906617"/>
                  <a:pt x="1463906" y="898592"/>
                  <a:pt x="1466908" y="890587"/>
                </a:cubicBezTo>
                <a:cubicBezTo>
                  <a:pt x="1473088" y="874108"/>
                  <a:pt x="1471998" y="870883"/>
                  <a:pt x="1481196" y="852487"/>
                </a:cubicBezTo>
                <a:cubicBezTo>
                  <a:pt x="1481648" y="851584"/>
                  <a:pt x="1502735" y="813071"/>
                  <a:pt x="1509771" y="804862"/>
                </a:cubicBezTo>
                <a:cubicBezTo>
                  <a:pt x="1515615" y="798044"/>
                  <a:pt x="1522471" y="792162"/>
                  <a:pt x="1528821" y="785812"/>
                </a:cubicBezTo>
                <a:cubicBezTo>
                  <a:pt x="1536852" y="765735"/>
                  <a:pt x="1539288" y="755980"/>
                  <a:pt x="1552633" y="738187"/>
                </a:cubicBezTo>
                <a:cubicBezTo>
                  <a:pt x="1556674" y="732799"/>
                  <a:pt x="1562938" y="729331"/>
                  <a:pt x="1566921" y="723900"/>
                </a:cubicBezTo>
                <a:cubicBezTo>
                  <a:pt x="1570436" y="719107"/>
                  <a:pt x="1604801" y="664625"/>
                  <a:pt x="1619308" y="647700"/>
                </a:cubicBezTo>
                <a:cubicBezTo>
                  <a:pt x="1623691" y="642586"/>
                  <a:pt x="1629284" y="638586"/>
                  <a:pt x="1633596" y="633412"/>
                </a:cubicBezTo>
                <a:cubicBezTo>
                  <a:pt x="1655651" y="606947"/>
                  <a:pt x="1631018" y="614495"/>
                  <a:pt x="1681221" y="581025"/>
                </a:cubicBezTo>
                <a:cubicBezTo>
                  <a:pt x="1685983" y="577850"/>
                  <a:pt x="1690483" y="574241"/>
                  <a:pt x="1695508" y="571500"/>
                </a:cubicBezTo>
                <a:cubicBezTo>
                  <a:pt x="1707973" y="564701"/>
                  <a:pt x="1723568" y="562490"/>
                  <a:pt x="1733608" y="552450"/>
                </a:cubicBezTo>
                <a:cubicBezTo>
                  <a:pt x="1752524" y="533534"/>
                  <a:pt x="1741362" y="539795"/>
                  <a:pt x="1766946" y="533400"/>
                </a:cubicBezTo>
                <a:cubicBezTo>
                  <a:pt x="1810282" y="500898"/>
                  <a:pt x="1789645" y="508676"/>
                  <a:pt x="1824096" y="500062"/>
                </a:cubicBezTo>
                <a:cubicBezTo>
                  <a:pt x="1881159" y="465825"/>
                  <a:pt x="1809511" y="507354"/>
                  <a:pt x="1881246" y="471487"/>
                </a:cubicBezTo>
                <a:cubicBezTo>
                  <a:pt x="1889525" y="467347"/>
                  <a:pt x="1896966" y="461695"/>
                  <a:pt x="1905058" y="457200"/>
                </a:cubicBezTo>
                <a:cubicBezTo>
                  <a:pt x="1911264" y="453752"/>
                  <a:pt x="1918428" y="451935"/>
                  <a:pt x="1924108" y="447675"/>
                </a:cubicBezTo>
                <a:cubicBezTo>
                  <a:pt x="1931292" y="442287"/>
                  <a:pt x="1935974" y="434013"/>
                  <a:pt x="1943158" y="428625"/>
                </a:cubicBezTo>
                <a:cubicBezTo>
                  <a:pt x="1943287" y="428528"/>
                  <a:pt x="2005241" y="390354"/>
                  <a:pt x="2009833" y="385762"/>
                </a:cubicBezTo>
                <a:cubicBezTo>
                  <a:pt x="2014596" y="381000"/>
                  <a:pt x="2019686" y="376544"/>
                  <a:pt x="2024121" y="371475"/>
                </a:cubicBezTo>
                <a:cubicBezTo>
                  <a:pt x="2030815" y="363825"/>
                  <a:pt x="2035983" y="354850"/>
                  <a:pt x="2043171" y="347662"/>
                </a:cubicBezTo>
                <a:cubicBezTo>
                  <a:pt x="2048784" y="342049"/>
                  <a:pt x="2055329" y="337313"/>
                  <a:pt x="2062221" y="333375"/>
                </a:cubicBezTo>
                <a:cubicBezTo>
                  <a:pt x="2084723" y="320517"/>
                  <a:pt x="2069156" y="338563"/>
                  <a:pt x="2090796" y="319087"/>
                </a:cubicBezTo>
                <a:cubicBezTo>
                  <a:pt x="2102477" y="308574"/>
                  <a:pt x="2111861" y="295567"/>
                  <a:pt x="2124133" y="285750"/>
                </a:cubicBezTo>
                <a:cubicBezTo>
                  <a:pt x="2160222" y="256880"/>
                  <a:pt x="2140752" y="273893"/>
                  <a:pt x="2181283" y="233362"/>
                </a:cubicBezTo>
                <a:cubicBezTo>
                  <a:pt x="2186046" y="228599"/>
                  <a:pt x="2191835" y="224679"/>
                  <a:pt x="2195571" y="219075"/>
                </a:cubicBezTo>
                <a:lnTo>
                  <a:pt x="2214621" y="190500"/>
                </a:lnTo>
                <a:cubicBezTo>
                  <a:pt x="2213033" y="157162"/>
                  <a:pt x="2215935" y="123304"/>
                  <a:pt x="2209858" y="90487"/>
                </a:cubicBezTo>
                <a:cubicBezTo>
                  <a:pt x="2207773" y="79231"/>
                  <a:pt x="2201668" y="65532"/>
                  <a:pt x="2190808" y="61912"/>
                </a:cubicBezTo>
                <a:lnTo>
                  <a:pt x="2176521" y="57150"/>
                </a:lnTo>
                <a:cubicBezTo>
                  <a:pt x="2171758" y="53975"/>
                  <a:pt x="2167464" y="49950"/>
                  <a:pt x="2162233" y="47625"/>
                </a:cubicBezTo>
                <a:cubicBezTo>
                  <a:pt x="2153058" y="43547"/>
                  <a:pt x="2143183" y="41275"/>
                  <a:pt x="2133658" y="38100"/>
                </a:cubicBezTo>
                <a:lnTo>
                  <a:pt x="2119371" y="33337"/>
                </a:lnTo>
                <a:lnTo>
                  <a:pt x="2105083" y="28575"/>
                </a:lnTo>
                <a:lnTo>
                  <a:pt x="2090796" y="23812"/>
                </a:lnTo>
                <a:cubicBezTo>
                  <a:pt x="2076508" y="25400"/>
                  <a:pt x="2061879" y="25088"/>
                  <a:pt x="2047933" y="28575"/>
                </a:cubicBezTo>
                <a:cubicBezTo>
                  <a:pt x="1999267" y="40742"/>
                  <a:pt x="2064679" y="38100"/>
                  <a:pt x="2019358" y="38100"/>
                </a:cubicBezTo>
                <a:lnTo>
                  <a:pt x="2071746" y="33337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5" idx="9"/>
          </p:cNvCxnSpPr>
          <p:nvPr/>
        </p:nvCxnSpPr>
        <p:spPr>
          <a:xfrm flipH="1" flipV="1">
            <a:off x="1691680" y="3464133"/>
            <a:ext cx="1460510" cy="643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3140968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William of Normandy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35696" y="1772816"/>
            <a:ext cx="1296144" cy="1848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1277373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Harold Godwinson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6213" y="188640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latin typeface="Century Gothic" panose="020B0502020202020204" pitchFamily="34" charset="0"/>
              </a:rPr>
              <a:t>Harald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latin typeface="Century Gothic" panose="020B0502020202020204" pitchFamily="34" charset="0"/>
              </a:rPr>
              <a:t>Hadrada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736202" y="834972"/>
            <a:ext cx="691782" cy="9378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115616" y="332656"/>
            <a:ext cx="6768752" cy="5877272"/>
          </a:xfrm>
          <a:prstGeom prst="round2DiagRect">
            <a:avLst/>
          </a:prstGeom>
          <a:solidFill>
            <a:srgbClr val="FFFF9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Task:</a:t>
            </a:r>
          </a:p>
          <a:p>
            <a:pPr algn="ctr">
              <a:spcBef>
                <a:spcPts val="600"/>
              </a:spcBef>
            </a:pPr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Using the information sheets complete your tables and stick them in your books.</a:t>
            </a:r>
          </a:p>
          <a:p>
            <a:pPr algn="ctr">
              <a:spcBef>
                <a:spcPts val="600"/>
              </a:spcBef>
            </a:pPr>
            <a:endParaRPr lang="en-GB" sz="3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Then you must write a decision for who the Witan should appoint as the next king.</a:t>
            </a:r>
          </a:p>
          <a:p>
            <a:pPr marL="457200" indent="-457200">
              <a:spcBef>
                <a:spcPts val="600"/>
              </a:spcBef>
              <a:buAutoNum type="arabicParenR"/>
            </a:pPr>
            <a:endParaRPr lang="en-GB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39552" y="476672"/>
            <a:ext cx="5832648" cy="554461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Extension: You are now going to look at one individual!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Use  the information sheet  and the questions to write a speech for why you think you should be made king.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Remember you are putting yourself in the position of </a:t>
            </a:r>
            <a:r>
              <a:rPr lang="en-GB" sz="2000" b="1" smtClean="0">
                <a:latin typeface="Century Gothic" panose="020B0502020202020204" pitchFamily="34" charset="0"/>
              </a:rPr>
              <a:t>the candidate!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236</TotalTime>
  <Words>456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Impact</vt:lpstr>
      <vt:lpstr>Pristina</vt:lpstr>
      <vt:lpstr>Times New Roman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galvin</dc:creator>
  <cp:lastModifiedBy>Rob Reynolds</cp:lastModifiedBy>
  <cp:revision>22</cp:revision>
  <dcterms:created xsi:type="dcterms:W3CDTF">2014-12-03T14:20:01Z</dcterms:created>
  <dcterms:modified xsi:type="dcterms:W3CDTF">2020-04-29T10:12:55Z</dcterms:modified>
</cp:coreProperties>
</file>