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8"/>
  </p:notesMasterIdLst>
  <p:sldIdLst>
    <p:sldId id="257" r:id="rId3"/>
    <p:sldId id="261" r:id="rId4"/>
    <p:sldId id="258" r:id="rId5"/>
    <p:sldId id="271" r:id="rId6"/>
    <p:sldId id="266" r:id="rId7"/>
    <p:sldId id="262" r:id="rId8"/>
    <p:sldId id="259" r:id="rId9"/>
    <p:sldId id="263" r:id="rId10"/>
    <p:sldId id="264" r:id="rId11"/>
    <p:sldId id="270" r:id="rId12"/>
    <p:sldId id="265" r:id="rId13"/>
    <p:sldId id="267" r:id="rId14"/>
    <p:sldId id="272" r:id="rId15"/>
    <p:sldId id="273" r:id="rId16"/>
    <p:sldId id="269"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086"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4A48427-8CCC-4B8F-AEE9-241F62056B94}" type="datetimeFigureOut">
              <a:rPr lang="en-GB" smtClean="0"/>
              <a:t>23/01/2017</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C300646-8F20-4287-8601-9065A399DE0E}" type="slidenum">
              <a:rPr lang="en-GB" smtClean="0"/>
              <a:t>‹#›</a:t>
            </a:fld>
            <a:endParaRPr lang="en-GB"/>
          </a:p>
        </p:txBody>
      </p:sp>
    </p:spTree>
    <p:extLst>
      <p:ext uri="{BB962C8B-B14F-4D97-AF65-F5344CB8AC3E}">
        <p14:creationId xmlns:p14="http://schemas.microsoft.com/office/powerpoint/2010/main" val="4111212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smtClean="0"/>
              <a:t>Handout</a:t>
            </a:r>
            <a:r>
              <a:rPr lang="en-GB" dirty="0" smtClean="0"/>
              <a:t> 60</a:t>
            </a:r>
            <a:endParaRPr lang="en-GB" dirty="0"/>
          </a:p>
        </p:txBody>
      </p:sp>
      <p:sp>
        <p:nvSpPr>
          <p:cNvPr id="4" name="Slide Number Placeholder 3"/>
          <p:cNvSpPr>
            <a:spLocks noGrp="1"/>
          </p:cNvSpPr>
          <p:nvPr>
            <p:ph type="sldNum" sz="quarter" idx="10"/>
          </p:nvPr>
        </p:nvSpPr>
        <p:spPr/>
        <p:txBody>
          <a:bodyPr/>
          <a:lstStyle/>
          <a:p>
            <a:fld id="{6C300646-8F20-4287-8601-9065A399DE0E}" type="slidenum">
              <a:rPr lang="en-GB" smtClean="0"/>
              <a:t>10</a:t>
            </a:fld>
            <a:endParaRPr lang="en-GB"/>
          </a:p>
        </p:txBody>
      </p:sp>
    </p:spTree>
    <p:extLst>
      <p:ext uri="{BB962C8B-B14F-4D97-AF65-F5344CB8AC3E}">
        <p14:creationId xmlns:p14="http://schemas.microsoft.com/office/powerpoint/2010/main" val="10261549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Mark </a:t>
            </a:r>
            <a:r>
              <a:rPr lang="en-GB" smtClean="0"/>
              <a:t>scheme sample paper</a:t>
            </a:r>
            <a:endParaRPr lang="en-GB"/>
          </a:p>
        </p:txBody>
      </p:sp>
      <p:sp>
        <p:nvSpPr>
          <p:cNvPr id="4" name="Slide Number Placeholder 3"/>
          <p:cNvSpPr>
            <a:spLocks noGrp="1"/>
          </p:cNvSpPr>
          <p:nvPr>
            <p:ph type="sldNum" sz="quarter" idx="10"/>
          </p:nvPr>
        </p:nvSpPr>
        <p:spPr/>
        <p:txBody>
          <a:bodyPr/>
          <a:lstStyle/>
          <a:p>
            <a:fld id="{6C300646-8F20-4287-8601-9065A399DE0E}" type="slidenum">
              <a:rPr lang="en-GB" smtClean="0"/>
              <a:t>14</a:t>
            </a:fld>
            <a:endParaRPr lang="en-GB"/>
          </a:p>
        </p:txBody>
      </p:sp>
    </p:spTree>
    <p:extLst>
      <p:ext uri="{BB962C8B-B14F-4D97-AF65-F5344CB8AC3E}">
        <p14:creationId xmlns:p14="http://schemas.microsoft.com/office/powerpoint/2010/main" val="28415228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C300646-8F20-4287-8601-9065A399DE0E}" type="slidenum">
              <a:rPr lang="en-GB" smtClean="0">
                <a:solidFill>
                  <a:prstClr val="black"/>
                </a:solidFill>
              </a:rPr>
              <a:pPr/>
              <a:t>15</a:t>
            </a:fld>
            <a:endParaRPr lang="en-GB">
              <a:solidFill>
                <a:prstClr val="black"/>
              </a:solidFill>
            </a:endParaRPr>
          </a:p>
        </p:txBody>
      </p:sp>
    </p:spTree>
    <p:extLst>
      <p:ext uri="{BB962C8B-B14F-4D97-AF65-F5344CB8AC3E}">
        <p14:creationId xmlns:p14="http://schemas.microsoft.com/office/powerpoint/2010/main" val="10261549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a:solidFill>
                  <a:prstClr val="white"/>
                </a:solidFill>
                <a:effectLst>
                  <a:outerShdw blurRad="38100" dist="38100" dir="2700000" algn="tl">
                    <a:srgbClr val="000000">
                      <a:alpha val="43137"/>
                    </a:srgbClr>
                  </a:outerShdw>
                </a:effectLst>
              </a:rPr>
              <a:t>{</a:t>
            </a: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Date Placeholder 14"/>
          <p:cNvSpPr>
            <a:spLocks noGrp="1"/>
          </p:cNvSpPr>
          <p:nvPr>
            <p:ph type="dt" sz="half" idx="10"/>
          </p:nvPr>
        </p:nvSpPr>
        <p:spPr/>
        <p:txBody>
          <a:bodyPr/>
          <a:lstStyle/>
          <a:p>
            <a:fld id="{B2092F7A-1131-4FB2-BFD6-E7D715161272}" type="datetimeFigureOut">
              <a:rPr lang="en-GB" smtClean="0">
                <a:solidFill>
                  <a:prstClr val="white">
                    <a:alpha val="60000"/>
                  </a:prstClr>
                </a:solidFill>
              </a:rPr>
              <a:pPr/>
              <a:t>23/01/2017</a:t>
            </a:fld>
            <a:endParaRPr lang="en-GB">
              <a:solidFill>
                <a:prstClr val="white">
                  <a:alpha val="60000"/>
                </a:prstClr>
              </a:solidFill>
            </a:endParaRPr>
          </a:p>
        </p:txBody>
      </p:sp>
      <p:sp>
        <p:nvSpPr>
          <p:cNvPr id="16" name="Slide Number Placeholder 15"/>
          <p:cNvSpPr>
            <a:spLocks noGrp="1"/>
          </p:cNvSpPr>
          <p:nvPr>
            <p:ph type="sldNum" sz="quarter" idx="11"/>
          </p:nvPr>
        </p:nvSpPr>
        <p:spPr/>
        <p:txBody>
          <a:bodyPr/>
          <a:lstStyle/>
          <a:p>
            <a:fld id="{EFABC70C-B345-4C73-8BDE-8F3DFC046372}" type="slidenum">
              <a:rPr lang="en-GB" smtClean="0">
                <a:solidFill>
                  <a:prstClr val="white">
                    <a:alpha val="60000"/>
                  </a:prstClr>
                </a:solidFill>
              </a:rPr>
              <a:pPr/>
              <a:t>‹#›</a:t>
            </a:fld>
            <a:endParaRPr lang="en-GB">
              <a:solidFill>
                <a:prstClr val="white">
                  <a:alpha val="60000"/>
                </a:prstClr>
              </a:solidFill>
            </a:endParaRPr>
          </a:p>
        </p:txBody>
      </p:sp>
      <p:sp>
        <p:nvSpPr>
          <p:cNvPr id="17" name="Footer Placeholder 16"/>
          <p:cNvSpPr>
            <a:spLocks noGrp="1"/>
          </p:cNvSpPr>
          <p:nvPr>
            <p:ph type="ftr" sz="quarter" idx="12"/>
          </p:nvPr>
        </p:nvSpPr>
        <p:spPr/>
        <p:txBody>
          <a:bodyPr/>
          <a:lstStyle/>
          <a:p>
            <a:endParaRPr lang="en-GB">
              <a:solidFill>
                <a:prstClr val="white">
                  <a:alpha val="60000"/>
                </a:prstClr>
              </a:solidFill>
            </a:endParaRPr>
          </a:p>
        </p:txBody>
      </p:sp>
    </p:spTree>
    <p:extLst>
      <p:ext uri="{BB962C8B-B14F-4D97-AF65-F5344CB8AC3E}">
        <p14:creationId xmlns:p14="http://schemas.microsoft.com/office/powerpoint/2010/main" val="4936029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092F7A-1131-4FB2-BFD6-E7D715161272}" type="datetimeFigureOut">
              <a:rPr lang="en-GB" smtClean="0">
                <a:solidFill>
                  <a:prstClr val="white">
                    <a:alpha val="60000"/>
                  </a:prstClr>
                </a:solidFill>
              </a:rPr>
              <a:pPr/>
              <a:t>23/01/2017</a:t>
            </a:fld>
            <a:endParaRPr lang="en-GB">
              <a:solidFill>
                <a:prstClr val="white">
                  <a:alpha val="60000"/>
                </a:prstClr>
              </a:solidFill>
            </a:endParaRPr>
          </a:p>
        </p:txBody>
      </p:sp>
      <p:sp>
        <p:nvSpPr>
          <p:cNvPr id="5" name="Footer Placeholder 4"/>
          <p:cNvSpPr>
            <a:spLocks noGrp="1"/>
          </p:cNvSpPr>
          <p:nvPr>
            <p:ph type="ftr" sz="quarter" idx="11"/>
          </p:nvPr>
        </p:nvSpPr>
        <p:spPr/>
        <p:txBody>
          <a:bodyPr/>
          <a:lstStyle/>
          <a:p>
            <a:endParaRPr lang="en-GB">
              <a:solidFill>
                <a:prstClr val="white">
                  <a:alpha val="60000"/>
                </a:prstClr>
              </a:solidFill>
            </a:endParaRPr>
          </a:p>
        </p:txBody>
      </p:sp>
      <p:sp>
        <p:nvSpPr>
          <p:cNvPr id="6" name="Slide Number Placeholder 5"/>
          <p:cNvSpPr>
            <a:spLocks noGrp="1"/>
          </p:cNvSpPr>
          <p:nvPr>
            <p:ph type="sldNum" sz="quarter" idx="12"/>
          </p:nvPr>
        </p:nvSpPr>
        <p:spPr/>
        <p:txBody>
          <a:bodyPr/>
          <a:lstStyle/>
          <a:p>
            <a:fld id="{EFABC70C-B345-4C73-8BDE-8F3DFC046372}" type="slidenum">
              <a:rPr lang="en-GB" smtClean="0">
                <a:solidFill>
                  <a:prstClr val="white">
                    <a:alpha val="60000"/>
                  </a:prstClr>
                </a:solidFill>
              </a:rPr>
              <a:pPr/>
              <a:t>‹#›</a:t>
            </a:fld>
            <a:endParaRPr lang="en-GB">
              <a:solidFill>
                <a:prstClr val="white">
                  <a:alpha val="60000"/>
                </a:prstClr>
              </a:solidFill>
            </a:endParaRPr>
          </a:p>
        </p:txBody>
      </p:sp>
    </p:spTree>
    <p:extLst>
      <p:ext uri="{BB962C8B-B14F-4D97-AF65-F5344CB8AC3E}">
        <p14:creationId xmlns:p14="http://schemas.microsoft.com/office/powerpoint/2010/main" val="22111910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2092F7A-1131-4FB2-BFD6-E7D715161272}" type="datetimeFigureOut">
              <a:rPr lang="en-GB" smtClean="0">
                <a:solidFill>
                  <a:prstClr val="white">
                    <a:alpha val="60000"/>
                  </a:prstClr>
                </a:solidFill>
              </a:rPr>
              <a:pPr/>
              <a:t>23/01/2017</a:t>
            </a:fld>
            <a:endParaRPr lang="en-GB">
              <a:solidFill>
                <a:prstClr val="white">
                  <a:alpha val="60000"/>
                </a:prstClr>
              </a:solidFill>
            </a:endParaRPr>
          </a:p>
        </p:txBody>
      </p:sp>
      <p:sp>
        <p:nvSpPr>
          <p:cNvPr id="5" name="Footer Placeholder 4"/>
          <p:cNvSpPr>
            <a:spLocks noGrp="1"/>
          </p:cNvSpPr>
          <p:nvPr>
            <p:ph type="ftr" sz="quarter" idx="11"/>
          </p:nvPr>
        </p:nvSpPr>
        <p:spPr/>
        <p:txBody>
          <a:bodyPr/>
          <a:lstStyle/>
          <a:p>
            <a:endParaRPr lang="en-GB">
              <a:solidFill>
                <a:prstClr val="white">
                  <a:alpha val="60000"/>
                </a:prstClr>
              </a:solidFill>
            </a:endParaRPr>
          </a:p>
        </p:txBody>
      </p:sp>
      <p:sp>
        <p:nvSpPr>
          <p:cNvPr id="6" name="Slide Number Placeholder 5"/>
          <p:cNvSpPr>
            <a:spLocks noGrp="1"/>
          </p:cNvSpPr>
          <p:nvPr>
            <p:ph type="sldNum" sz="quarter" idx="12"/>
          </p:nvPr>
        </p:nvSpPr>
        <p:spPr/>
        <p:txBody>
          <a:bodyPr/>
          <a:lstStyle/>
          <a:p>
            <a:fld id="{EFABC70C-B345-4C73-8BDE-8F3DFC046372}" type="slidenum">
              <a:rPr lang="en-GB" smtClean="0">
                <a:solidFill>
                  <a:prstClr val="white">
                    <a:alpha val="60000"/>
                  </a:prstClr>
                </a:solidFill>
              </a:rPr>
              <a:pPr/>
              <a:t>‹#›</a:t>
            </a:fld>
            <a:endParaRPr lang="en-GB">
              <a:solidFill>
                <a:prstClr val="white">
                  <a:alpha val="60000"/>
                </a:prstClr>
              </a:solidFill>
            </a:endParaRPr>
          </a:p>
        </p:txBody>
      </p:sp>
    </p:spTree>
    <p:extLst>
      <p:ext uri="{BB962C8B-B14F-4D97-AF65-F5344CB8AC3E}">
        <p14:creationId xmlns:p14="http://schemas.microsoft.com/office/powerpoint/2010/main" val="36011671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8115ACE-EC49-4645-9AEE-5F452DE03A16}" type="datetimeFigureOut">
              <a:rPr lang="en-GB" smtClean="0">
                <a:solidFill>
                  <a:prstClr val="black">
                    <a:tint val="75000"/>
                  </a:prstClr>
                </a:solidFill>
              </a:rPr>
              <a:pPr/>
              <a:t>23/01/2017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EAC306DB-E950-4A48-BA2E-73FBE0DBC52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457913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8115ACE-EC49-4645-9AEE-5F452DE03A16}" type="datetimeFigureOut">
              <a:rPr lang="en-GB" smtClean="0">
                <a:solidFill>
                  <a:prstClr val="black">
                    <a:tint val="75000"/>
                  </a:prstClr>
                </a:solidFill>
              </a:rPr>
              <a:pPr/>
              <a:t>23/01/2017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EAC306DB-E950-4A48-BA2E-73FBE0DBC52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236336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8115ACE-EC49-4645-9AEE-5F452DE03A16}" type="datetimeFigureOut">
              <a:rPr lang="en-GB" smtClean="0">
                <a:solidFill>
                  <a:prstClr val="black">
                    <a:tint val="75000"/>
                  </a:prstClr>
                </a:solidFill>
              </a:rPr>
              <a:pPr/>
              <a:t>23/01/2017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EAC306DB-E950-4A48-BA2E-73FBE0DBC52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872467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8115ACE-EC49-4645-9AEE-5F452DE03A16}" type="datetimeFigureOut">
              <a:rPr lang="en-GB" smtClean="0">
                <a:solidFill>
                  <a:prstClr val="black">
                    <a:tint val="75000"/>
                  </a:prstClr>
                </a:solidFill>
              </a:rPr>
              <a:pPr/>
              <a:t>23/01/2017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EAC306DB-E950-4A48-BA2E-73FBE0DBC52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747488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8115ACE-EC49-4645-9AEE-5F452DE03A16}" type="datetimeFigureOut">
              <a:rPr lang="en-GB" smtClean="0">
                <a:solidFill>
                  <a:prstClr val="black">
                    <a:tint val="75000"/>
                  </a:prstClr>
                </a:solidFill>
              </a:rPr>
              <a:pPr/>
              <a:t>23/01/2017</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EAC306DB-E950-4A48-BA2E-73FBE0DBC52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593695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8115ACE-EC49-4645-9AEE-5F452DE03A16}" type="datetimeFigureOut">
              <a:rPr lang="en-GB" smtClean="0">
                <a:solidFill>
                  <a:prstClr val="black">
                    <a:tint val="75000"/>
                  </a:prstClr>
                </a:solidFill>
              </a:rPr>
              <a:pPr/>
              <a:t>23/01/2017</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EAC306DB-E950-4A48-BA2E-73FBE0DBC52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593315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115ACE-EC49-4645-9AEE-5F452DE03A16}" type="datetimeFigureOut">
              <a:rPr lang="en-GB" smtClean="0">
                <a:solidFill>
                  <a:prstClr val="black">
                    <a:tint val="75000"/>
                  </a:prstClr>
                </a:solidFill>
              </a:rPr>
              <a:pPr/>
              <a:t>23/01/2017</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EAC306DB-E950-4A48-BA2E-73FBE0DBC52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010943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115ACE-EC49-4645-9AEE-5F452DE03A16}" type="datetimeFigureOut">
              <a:rPr lang="en-GB" smtClean="0">
                <a:solidFill>
                  <a:prstClr val="black">
                    <a:tint val="75000"/>
                  </a:prstClr>
                </a:solidFill>
              </a:rPr>
              <a:pPr/>
              <a:t>23/01/2017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EAC306DB-E950-4A48-BA2E-73FBE0DBC52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82408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4" name="Date Placeholder 13"/>
          <p:cNvSpPr>
            <a:spLocks noGrp="1"/>
          </p:cNvSpPr>
          <p:nvPr>
            <p:ph type="dt" sz="half" idx="10"/>
          </p:nvPr>
        </p:nvSpPr>
        <p:spPr/>
        <p:txBody>
          <a:bodyPr/>
          <a:lstStyle/>
          <a:p>
            <a:fld id="{B2092F7A-1131-4FB2-BFD6-E7D715161272}" type="datetimeFigureOut">
              <a:rPr lang="en-GB" smtClean="0">
                <a:solidFill>
                  <a:prstClr val="white">
                    <a:alpha val="60000"/>
                  </a:prstClr>
                </a:solidFill>
              </a:rPr>
              <a:pPr/>
              <a:t>23/01/2017</a:t>
            </a:fld>
            <a:endParaRPr lang="en-GB">
              <a:solidFill>
                <a:prstClr val="white">
                  <a:alpha val="60000"/>
                </a:prstClr>
              </a:solidFill>
            </a:endParaRPr>
          </a:p>
        </p:txBody>
      </p:sp>
      <p:sp>
        <p:nvSpPr>
          <p:cNvPr id="15" name="Slide Number Placeholder 14"/>
          <p:cNvSpPr>
            <a:spLocks noGrp="1"/>
          </p:cNvSpPr>
          <p:nvPr>
            <p:ph type="sldNum" sz="quarter" idx="11"/>
          </p:nvPr>
        </p:nvSpPr>
        <p:spPr/>
        <p:txBody>
          <a:bodyPr/>
          <a:lstStyle/>
          <a:p>
            <a:fld id="{EFABC70C-B345-4C73-8BDE-8F3DFC046372}" type="slidenum">
              <a:rPr lang="en-GB" smtClean="0">
                <a:solidFill>
                  <a:prstClr val="white">
                    <a:alpha val="60000"/>
                  </a:prstClr>
                </a:solidFill>
              </a:rPr>
              <a:pPr/>
              <a:t>‹#›</a:t>
            </a:fld>
            <a:endParaRPr lang="en-GB">
              <a:solidFill>
                <a:prstClr val="white">
                  <a:alpha val="60000"/>
                </a:prstClr>
              </a:solidFill>
            </a:endParaRPr>
          </a:p>
        </p:txBody>
      </p:sp>
      <p:sp>
        <p:nvSpPr>
          <p:cNvPr id="16" name="Footer Placeholder 15"/>
          <p:cNvSpPr>
            <a:spLocks noGrp="1"/>
          </p:cNvSpPr>
          <p:nvPr>
            <p:ph type="ftr" sz="quarter" idx="12"/>
          </p:nvPr>
        </p:nvSpPr>
        <p:spPr/>
        <p:txBody>
          <a:bodyPr/>
          <a:lstStyle/>
          <a:p>
            <a:endParaRPr lang="en-GB">
              <a:solidFill>
                <a:prstClr val="white">
                  <a:alpha val="60000"/>
                </a:prstClr>
              </a:solidFill>
            </a:endParaRPr>
          </a:p>
        </p:txBody>
      </p:sp>
    </p:spTree>
    <p:extLst>
      <p:ext uri="{BB962C8B-B14F-4D97-AF65-F5344CB8AC3E}">
        <p14:creationId xmlns:p14="http://schemas.microsoft.com/office/powerpoint/2010/main" val="4817813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115ACE-EC49-4645-9AEE-5F452DE03A16}" type="datetimeFigureOut">
              <a:rPr lang="en-GB" smtClean="0">
                <a:solidFill>
                  <a:prstClr val="black">
                    <a:tint val="75000"/>
                  </a:prstClr>
                </a:solidFill>
              </a:rPr>
              <a:pPr/>
              <a:t>23/01/2017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EAC306DB-E950-4A48-BA2E-73FBE0DBC52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323570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8115ACE-EC49-4645-9AEE-5F452DE03A16}" type="datetimeFigureOut">
              <a:rPr lang="en-GB" smtClean="0">
                <a:solidFill>
                  <a:prstClr val="black">
                    <a:tint val="75000"/>
                  </a:prstClr>
                </a:solidFill>
              </a:rPr>
              <a:pPr/>
              <a:t>23/01/2017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EAC306DB-E950-4A48-BA2E-73FBE0DBC52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251639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8115ACE-EC49-4645-9AEE-5F452DE03A16}" type="datetimeFigureOut">
              <a:rPr lang="en-GB" smtClean="0">
                <a:solidFill>
                  <a:prstClr val="black">
                    <a:tint val="75000"/>
                  </a:prstClr>
                </a:solidFill>
              </a:rPr>
              <a:pPr/>
              <a:t>23/01/2017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EAC306DB-E950-4A48-BA2E-73FBE0DBC52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576036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a:solidFill>
                  <a:prstClr val="white"/>
                </a:solidFill>
                <a:effectLst>
                  <a:outerShdw blurRad="38100" dist="38100" dir="2700000" algn="tl">
                    <a:srgbClr val="000000">
                      <a:alpha val="43137"/>
                    </a:srgbClr>
                  </a:outerShdw>
                </a:effectLst>
              </a:rPr>
              <a:t>{</a:t>
            </a: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2" name="Date Placeholder 11"/>
          <p:cNvSpPr>
            <a:spLocks noGrp="1"/>
          </p:cNvSpPr>
          <p:nvPr>
            <p:ph type="dt" sz="half" idx="10"/>
          </p:nvPr>
        </p:nvSpPr>
        <p:spPr/>
        <p:txBody>
          <a:bodyPr/>
          <a:lstStyle/>
          <a:p>
            <a:fld id="{B2092F7A-1131-4FB2-BFD6-E7D715161272}" type="datetimeFigureOut">
              <a:rPr lang="en-GB" smtClean="0">
                <a:solidFill>
                  <a:prstClr val="white">
                    <a:alpha val="60000"/>
                  </a:prstClr>
                </a:solidFill>
              </a:rPr>
              <a:pPr/>
              <a:t>23/01/2017</a:t>
            </a:fld>
            <a:endParaRPr lang="en-GB">
              <a:solidFill>
                <a:prstClr val="white">
                  <a:alpha val="60000"/>
                </a:prstClr>
              </a:solidFill>
            </a:endParaRPr>
          </a:p>
        </p:txBody>
      </p:sp>
      <p:sp>
        <p:nvSpPr>
          <p:cNvPr id="13" name="Slide Number Placeholder 12"/>
          <p:cNvSpPr>
            <a:spLocks noGrp="1"/>
          </p:cNvSpPr>
          <p:nvPr>
            <p:ph type="sldNum" sz="quarter" idx="11"/>
          </p:nvPr>
        </p:nvSpPr>
        <p:spPr/>
        <p:txBody>
          <a:bodyPr/>
          <a:lstStyle/>
          <a:p>
            <a:fld id="{EFABC70C-B345-4C73-8BDE-8F3DFC046372}" type="slidenum">
              <a:rPr lang="en-GB" smtClean="0">
                <a:solidFill>
                  <a:prstClr val="white">
                    <a:alpha val="60000"/>
                  </a:prstClr>
                </a:solidFill>
              </a:rPr>
              <a:pPr/>
              <a:t>‹#›</a:t>
            </a:fld>
            <a:endParaRPr lang="en-GB">
              <a:solidFill>
                <a:prstClr val="white">
                  <a:alpha val="60000"/>
                </a:prstClr>
              </a:solidFill>
            </a:endParaRPr>
          </a:p>
        </p:txBody>
      </p:sp>
      <p:sp>
        <p:nvSpPr>
          <p:cNvPr id="14" name="Footer Placeholder 13"/>
          <p:cNvSpPr>
            <a:spLocks noGrp="1"/>
          </p:cNvSpPr>
          <p:nvPr>
            <p:ph type="ftr" sz="quarter" idx="12"/>
          </p:nvPr>
        </p:nvSpPr>
        <p:spPr/>
        <p:txBody>
          <a:bodyPr/>
          <a:lstStyle/>
          <a:p>
            <a:endParaRPr lang="en-GB">
              <a:solidFill>
                <a:prstClr val="white">
                  <a:alpha val="60000"/>
                </a:prstClr>
              </a:solidFill>
            </a:endParaRPr>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en-US" smtClean="0"/>
              <a:t>Click to edit Master title style</a:t>
            </a:r>
            <a:endParaRPr lang="en-US" dirty="0"/>
          </a:p>
        </p:txBody>
      </p:sp>
    </p:spTree>
    <p:extLst>
      <p:ext uri="{BB962C8B-B14F-4D97-AF65-F5344CB8AC3E}">
        <p14:creationId xmlns:p14="http://schemas.microsoft.com/office/powerpoint/2010/main" val="31864261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B2092F7A-1131-4FB2-BFD6-E7D715161272}" type="datetimeFigureOut">
              <a:rPr lang="en-GB" smtClean="0">
                <a:solidFill>
                  <a:prstClr val="white">
                    <a:alpha val="60000"/>
                  </a:prstClr>
                </a:solidFill>
              </a:rPr>
              <a:pPr/>
              <a:t>23/01/2017</a:t>
            </a:fld>
            <a:endParaRPr lang="en-GB">
              <a:solidFill>
                <a:prstClr val="white">
                  <a:alpha val="60000"/>
                </a:prstClr>
              </a:solidFill>
            </a:endParaRPr>
          </a:p>
        </p:txBody>
      </p:sp>
      <p:sp>
        <p:nvSpPr>
          <p:cNvPr id="9" name="Slide Number Placeholder 8"/>
          <p:cNvSpPr>
            <a:spLocks noGrp="1"/>
          </p:cNvSpPr>
          <p:nvPr>
            <p:ph type="sldNum" sz="quarter" idx="11"/>
          </p:nvPr>
        </p:nvSpPr>
        <p:spPr/>
        <p:txBody>
          <a:bodyPr/>
          <a:lstStyle/>
          <a:p>
            <a:fld id="{EFABC70C-B345-4C73-8BDE-8F3DFC046372}" type="slidenum">
              <a:rPr lang="en-GB" smtClean="0">
                <a:solidFill>
                  <a:prstClr val="white">
                    <a:alpha val="60000"/>
                  </a:prstClr>
                </a:solidFill>
              </a:rPr>
              <a:pPr/>
              <a:t>‹#›</a:t>
            </a:fld>
            <a:endParaRPr lang="en-GB">
              <a:solidFill>
                <a:prstClr val="white">
                  <a:alpha val="60000"/>
                </a:prstClr>
              </a:solidFill>
            </a:endParaRPr>
          </a:p>
        </p:txBody>
      </p:sp>
      <p:sp>
        <p:nvSpPr>
          <p:cNvPr id="10" name="Footer Placeholder 9"/>
          <p:cNvSpPr>
            <a:spLocks noGrp="1"/>
          </p:cNvSpPr>
          <p:nvPr>
            <p:ph type="ftr" sz="quarter" idx="12"/>
          </p:nvPr>
        </p:nvSpPr>
        <p:spPr/>
        <p:txBody>
          <a:bodyPr/>
          <a:lstStyle/>
          <a:p>
            <a:endParaRPr lang="en-GB">
              <a:solidFill>
                <a:prstClr val="white">
                  <a:alpha val="60000"/>
                </a:prstClr>
              </a:solidFill>
            </a:endParaRPr>
          </a:p>
        </p:txBody>
      </p:sp>
      <p:sp>
        <p:nvSpPr>
          <p:cNvPr id="11" name="Title 10"/>
          <p:cNvSpPr>
            <a:spLocks noGrp="1"/>
          </p:cNvSpPr>
          <p:nvPr>
            <p:ph type="title"/>
          </p:nvPr>
        </p:nvSpPr>
        <p:spPr/>
        <p:txBody>
          <a:bodyPr/>
          <a:lstStyle/>
          <a:p>
            <a:r>
              <a:rPr lang="en-US" smtClean="0"/>
              <a:t>Click to edit Master title style</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940137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a:solidFill>
                  <a:prstClr val="white"/>
                </a:solidFill>
                <a:effectLst>
                  <a:outerShdw blurRad="38100" dist="38100" dir="2700000" algn="tl">
                    <a:srgbClr val="000000">
                      <a:alpha val="43137"/>
                    </a:srgbClr>
                  </a:outerShdw>
                </a:effectLst>
              </a:rPr>
              <a:t>{</a:t>
            </a: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a:solidFill>
                  <a:prstClr val="white"/>
                </a:solidFill>
                <a:effectLst>
                  <a:outerShdw blurRad="38100" dist="38100" dir="2700000" algn="tl">
                    <a:srgbClr val="000000">
                      <a:alpha val="43137"/>
                    </a:srgbClr>
                  </a:outerShdw>
                </a:effectLst>
              </a:rPr>
              <a:t>{</a:t>
            </a:r>
          </a:p>
        </p:txBody>
      </p:sp>
      <p:sp>
        <p:nvSpPr>
          <p:cNvPr id="12" name="Title 11"/>
          <p:cNvSpPr>
            <a:spLocks noGrp="1"/>
          </p:cNvSpPr>
          <p:nvPr>
            <p:ph type="title"/>
          </p:nvPr>
        </p:nvSpPr>
        <p:spPr/>
        <p:txBody>
          <a:bodyPr/>
          <a:lstStyle/>
          <a:p>
            <a:r>
              <a:rPr lang="en-US" smtClean="0"/>
              <a:t>Click to edit Master title style</a:t>
            </a:r>
            <a:endParaRPr lang="en-US" dirty="0"/>
          </a:p>
        </p:txBody>
      </p:sp>
      <p:sp>
        <p:nvSpPr>
          <p:cNvPr id="14" name="Date Placeholder 13"/>
          <p:cNvSpPr>
            <a:spLocks noGrp="1"/>
          </p:cNvSpPr>
          <p:nvPr>
            <p:ph type="dt" sz="half" idx="10"/>
          </p:nvPr>
        </p:nvSpPr>
        <p:spPr/>
        <p:txBody>
          <a:bodyPr/>
          <a:lstStyle/>
          <a:p>
            <a:fld id="{B2092F7A-1131-4FB2-BFD6-E7D715161272}" type="datetimeFigureOut">
              <a:rPr lang="en-GB" smtClean="0">
                <a:solidFill>
                  <a:prstClr val="white">
                    <a:alpha val="60000"/>
                  </a:prstClr>
                </a:solidFill>
              </a:rPr>
              <a:pPr/>
              <a:t>23/01/2017</a:t>
            </a:fld>
            <a:endParaRPr lang="en-GB">
              <a:solidFill>
                <a:prstClr val="white">
                  <a:alpha val="60000"/>
                </a:prstClr>
              </a:solidFill>
            </a:endParaRPr>
          </a:p>
        </p:txBody>
      </p:sp>
      <p:sp>
        <p:nvSpPr>
          <p:cNvPr id="15" name="Slide Number Placeholder 14"/>
          <p:cNvSpPr>
            <a:spLocks noGrp="1"/>
          </p:cNvSpPr>
          <p:nvPr>
            <p:ph type="sldNum" sz="quarter" idx="11"/>
          </p:nvPr>
        </p:nvSpPr>
        <p:spPr/>
        <p:txBody>
          <a:bodyPr/>
          <a:lstStyle/>
          <a:p>
            <a:fld id="{EFABC70C-B345-4C73-8BDE-8F3DFC046372}" type="slidenum">
              <a:rPr lang="en-GB" smtClean="0">
                <a:solidFill>
                  <a:prstClr val="white">
                    <a:alpha val="60000"/>
                  </a:prstClr>
                </a:solidFill>
              </a:rPr>
              <a:pPr/>
              <a:t>‹#›</a:t>
            </a:fld>
            <a:endParaRPr lang="en-GB">
              <a:solidFill>
                <a:prstClr val="white">
                  <a:alpha val="60000"/>
                </a:prstClr>
              </a:solidFill>
            </a:endParaRPr>
          </a:p>
        </p:txBody>
      </p:sp>
      <p:sp>
        <p:nvSpPr>
          <p:cNvPr id="16" name="Footer Placeholder 15"/>
          <p:cNvSpPr>
            <a:spLocks noGrp="1"/>
          </p:cNvSpPr>
          <p:nvPr>
            <p:ph type="ftr" sz="quarter" idx="12"/>
          </p:nvPr>
        </p:nvSpPr>
        <p:spPr/>
        <p:txBody>
          <a:bodyPr/>
          <a:lstStyle/>
          <a:p>
            <a:endParaRPr lang="en-GB">
              <a:solidFill>
                <a:prstClr val="white">
                  <a:alpha val="60000"/>
                </a:prstClr>
              </a:solidFill>
            </a:endParaRPr>
          </a:p>
        </p:txBody>
      </p:sp>
    </p:spTree>
    <p:extLst>
      <p:ext uri="{BB962C8B-B14F-4D97-AF65-F5344CB8AC3E}">
        <p14:creationId xmlns:p14="http://schemas.microsoft.com/office/powerpoint/2010/main" val="31812867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Date Placeholder 6"/>
          <p:cNvSpPr>
            <a:spLocks noGrp="1"/>
          </p:cNvSpPr>
          <p:nvPr>
            <p:ph type="dt" sz="half" idx="10"/>
          </p:nvPr>
        </p:nvSpPr>
        <p:spPr/>
        <p:txBody>
          <a:bodyPr/>
          <a:lstStyle/>
          <a:p>
            <a:fld id="{B2092F7A-1131-4FB2-BFD6-E7D715161272}" type="datetimeFigureOut">
              <a:rPr lang="en-GB" smtClean="0">
                <a:solidFill>
                  <a:prstClr val="white">
                    <a:alpha val="60000"/>
                  </a:prstClr>
                </a:solidFill>
              </a:rPr>
              <a:pPr/>
              <a:t>23/01/2017</a:t>
            </a:fld>
            <a:endParaRPr lang="en-GB">
              <a:solidFill>
                <a:prstClr val="white">
                  <a:alpha val="60000"/>
                </a:prstClr>
              </a:solidFill>
            </a:endParaRPr>
          </a:p>
        </p:txBody>
      </p:sp>
      <p:sp>
        <p:nvSpPr>
          <p:cNvPr id="8" name="Slide Number Placeholder 7"/>
          <p:cNvSpPr>
            <a:spLocks noGrp="1"/>
          </p:cNvSpPr>
          <p:nvPr>
            <p:ph type="sldNum" sz="quarter" idx="11"/>
          </p:nvPr>
        </p:nvSpPr>
        <p:spPr/>
        <p:txBody>
          <a:bodyPr/>
          <a:lstStyle/>
          <a:p>
            <a:fld id="{EFABC70C-B345-4C73-8BDE-8F3DFC046372}" type="slidenum">
              <a:rPr lang="en-GB" smtClean="0">
                <a:solidFill>
                  <a:prstClr val="white">
                    <a:alpha val="60000"/>
                  </a:prstClr>
                </a:solidFill>
              </a:rPr>
              <a:pPr/>
              <a:t>‹#›</a:t>
            </a:fld>
            <a:endParaRPr lang="en-GB">
              <a:solidFill>
                <a:prstClr val="white">
                  <a:alpha val="60000"/>
                </a:prstClr>
              </a:solidFill>
            </a:endParaRPr>
          </a:p>
        </p:txBody>
      </p:sp>
      <p:sp>
        <p:nvSpPr>
          <p:cNvPr id="9" name="Footer Placeholder 8"/>
          <p:cNvSpPr>
            <a:spLocks noGrp="1"/>
          </p:cNvSpPr>
          <p:nvPr>
            <p:ph type="ftr" sz="quarter" idx="12"/>
          </p:nvPr>
        </p:nvSpPr>
        <p:spPr/>
        <p:txBody>
          <a:bodyPr/>
          <a:lstStyle/>
          <a:p>
            <a:endParaRPr lang="en-GB">
              <a:solidFill>
                <a:prstClr val="white">
                  <a:alpha val="60000"/>
                </a:prstClr>
              </a:solidFill>
            </a:endParaRPr>
          </a:p>
        </p:txBody>
      </p:sp>
    </p:spTree>
    <p:extLst>
      <p:ext uri="{BB962C8B-B14F-4D97-AF65-F5344CB8AC3E}">
        <p14:creationId xmlns:p14="http://schemas.microsoft.com/office/powerpoint/2010/main" val="7874324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2092F7A-1131-4FB2-BFD6-E7D715161272}" type="datetimeFigureOut">
              <a:rPr lang="en-GB" smtClean="0">
                <a:solidFill>
                  <a:prstClr val="white">
                    <a:alpha val="60000"/>
                  </a:prstClr>
                </a:solidFill>
              </a:rPr>
              <a:pPr/>
              <a:t>23/01/2017</a:t>
            </a:fld>
            <a:endParaRPr lang="en-GB">
              <a:solidFill>
                <a:prstClr val="white">
                  <a:alpha val="60000"/>
                </a:prstClr>
              </a:solidFill>
            </a:endParaRPr>
          </a:p>
        </p:txBody>
      </p:sp>
      <p:sp>
        <p:nvSpPr>
          <p:cNvPr id="6" name="Slide Number Placeholder 5"/>
          <p:cNvSpPr>
            <a:spLocks noGrp="1"/>
          </p:cNvSpPr>
          <p:nvPr>
            <p:ph type="sldNum" sz="quarter" idx="11"/>
          </p:nvPr>
        </p:nvSpPr>
        <p:spPr/>
        <p:txBody>
          <a:bodyPr/>
          <a:lstStyle/>
          <a:p>
            <a:fld id="{EFABC70C-B345-4C73-8BDE-8F3DFC046372}" type="slidenum">
              <a:rPr lang="en-GB" smtClean="0">
                <a:solidFill>
                  <a:prstClr val="white">
                    <a:alpha val="60000"/>
                  </a:prstClr>
                </a:solidFill>
              </a:rPr>
              <a:pPr/>
              <a:t>‹#›</a:t>
            </a:fld>
            <a:endParaRPr lang="en-GB">
              <a:solidFill>
                <a:prstClr val="white">
                  <a:alpha val="60000"/>
                </a:prstClr>
              </a:solidFill>
            </a:endParaRPr>
          </a:p>
        </p:txBody>
      </p:sp>
      <p:sp>
        <p:nvSpPr>
          <p:cNvPr id="7" name="Footer Placeholder 6"/>
          <p:cNvSpPr>
            <a:spLocks noGrp="1"/>
          </p:cNvSpPr>
          <p:nvPr>
            <p:ph type="ftr" sz="quarter" idx="12"/>
          </p:nvPr>
        </p:nvSpPr>
        <p:spPr/>
        <p:txBody>
          <a:bodyPr/>
          <a:lstStyle/>
          <a:p>
            <a:endParaRPr lang="en-GB">
              <a:solidFill>
                <a:prstClr val="white">
                  <a:alpha val="60000"/>
                </a:prstClr>
              </a:solidFill>
            </a:endParaRPr>
          </a:p>
        </p:txBody>
      </p:sp>
    </p:spTree>
    <p:extLst>
      <p:ext uri="{BB962C8B-B14F-4D97-AF65-F5344CB8AC3E}">
        <p14:creationId xmlns:p14="http://schemas.microsoft.com/office/powerpoint/2010/main" val="1729440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a:solidFill>
                  <a:prstClr val="white"/>
                </a:solidFill>
                <a:effectLst>
                  <a:outerShdw blurRad="38100" dist="38100" dir="2700000" algn="tl">
                    <a:srgbClr val="000000">
                      <a:alpha val="43137"/>
                    </a:srgbClr>
                  </a:outerShdw>
                </a:effectLst>
              </a:rPr>
              <a:t>{</a:t>
            </a: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14"/>
          <p:cNvSpPr>
            <a:spLocks noGrp="1"/>
          </p:cNvSpPr>
          <p:nvPr>
            <p:ph type="dt" sz="half" idx="10"/>
          </p:nvPr>
        </p:nvSpPr>
        <p:spPr/>
        <p:txBody>
          <a:bodyPr/>
          <a:lstStyle/>
          <a:p>
            <a:fld id="{B2092F7A-1131-4FB2-BFD6-E7D715161272}" type="datetimeFigureOut">
              <a:rPr lang="en-GB" smtClean="0">
                <a:solidFill>
                  <a:prstClr val="white">
                    <a:alpha val="60000"/>
                  </a:prstClr>
                </a:solidFill>
              </a:rPr>
              <a:pPr/>
              <a:t>23/01/2017</a:t>
            </a:fld>
            <a:endParaRPr lang="en-GB">
              <a:solidFill>
                <a:prstClr val="white">
                  <a:alpha val="60000"/>
                </a:prstClr>
              </a:solidFill>
            </a:endParaRPr>
          </a:p>
        </p:txBody>
      </p:sp>
      <p:sp>
        <p:nvSpPr>
          <p:cNvPr id="16" name="Slide Number Placeholder 15"/>
          <p:cNvSpPr>
            <a:spLocks noGrp="1"/>
          </p:cNvSpPr>
          <p:nvPr>
            <p:ph type="sldNum" sz="quarter" idx="11"/>
          </p:nvPr>
        </p:nvSpPr>
        <p:spPr/>
        <p:txBody>
          <a:bodyPr/>
          <a:lstStyle/>
          <a:p>
            <a:fld id="{EFABC70C-B345-4C73-8BDE-8F3DFC046372}" type="slidenum">
              <a:rPr lang="en-GB" smtClean="0">
                <a:solidFill>
                  <a:prstClr val="white">
                    <a:alpha val="60000"/>
                  </a:prstClr>
                </a:solidFill>
              </a:rPr>
              <a:pPr/>
              <a:t>‹#›</a:t>
            </a:fld>
            <a:endParaRPr lang="en-GB">
              <a:solidFill>
                <a:prstClr val="white">
                  <a:alpha val="60000"/>
                </a:prstClr>
              </a:solidFill>
            </a:endParaRPr>
          </a:p>
        </p:txBody>
      </p:sp>
      <p:sp>
        <p:nvSpPr>
          <p:cNvPr id="17" name="Footer Placeholder 16"/>
          <p:cNvSpPr>
            <a:spLocks noGrp="1"/>
          </p:cNvSpPr>
          <p:nvPr>
            <p:ph type="ftr" sz="quarter" idx="12"/>
          </p:nvPr>
        </p:nvSpPr>
        <p:spPr/>
        <p:txBody>
          <a:bodyPr/>
          <a:lstStyle/>
          <a:p>
            <a:endParaRPr lang="en-GB">
              <a:solidFill>
                <a:prstClr val="white">
                  <a:alpha val="60000"/>
                </a:prstClr>
              </a:solidFill>
            </a:endParaRPr>
          </a:p>
        </p:txBody>
      </p:sp>
      <p:sp>
        <p:nvSpPr>
          <p:cNvPr id="18" name="Title 17"/>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41216472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a:solidFill>
                  <a:prstClr val="white"/>
                </a:solidFill>
                <a:effectLst>
                  <a:outerShdw blurRad="38100" dist="38100" dir="2700000" algn="tl">
                    <a:srgbClr val="000000">
                      <a:alpha val="43137"/>
                    </a:srgbClr>
                  </a:outerShdw>
                </a:effectLst>
              </a:rPr>
              <a:t>{</a:t>
            </a:r>
          </a:p>
        </p:txBody>
      </p:sp>
      <p:sp>
        <p:nvSpPr>
          <p:cNvPr id="11" name="Title 10"/>
          <p:cNvSpPr>
            <a:spLocks noGrp="1"/>
          </p:cNvSpPr>
          <p:nvPr>
            <p:ph type="title"/>
          </p:nvPr>
        </p:nvSpPr>
        <p:spPr/>
        <p:txBody>
          <a:bodyPr/>
          <a:lstStyle/>
          <a:p>
            <a:r>
              <a:rPr lang="en-US" smtClean="0"/>
              <a:t>Click to edit Master title style</a:t>
            </a:r>
            <a:endParaRPr lang="en-US"/>
          </a:p>
        </p:txBody>
      </p:sp>
      <p:sp>
        <p:nvSpPr>
          <p:cNvPr id="13" name="Date Placeholder 12"/>
          <p:cNvSpPr>
            <a:spLocks noGrp="1"/>
          </p:cNvSpPr>
          <p:nvPr>
            <p:ph type="dt" sz="half" idx="10"/>
          </p:nvPr>
        </p:nvSpPr>
        <p:spPr/>
        <p:txBody>
          <a:bodyPr/>
          <a:lstStyle/>
          <a:p>
            <a:fld id="{B2092F7A-1131-4FB2-BFD6-E7D715161272}" type="datetimeFigureOut">
              <a:rPr lang="en-GB" smtClean="0">
                <a:solidFill>
                  <a:prstClr val="white">
                    <a:alpha val="60000"/>
                  </a:prstClr>
                </a:solidFill>
              </a:rPr>
              <a:pPr/>
              <a:t>23/01/2017</a:t>
            </a:fld>
            <a:endParaRPr lang="en-GB">
              <a:solidFill>
                <a:prstClr val="white">
                  <a:alpha val="60000"/>
                </a:prstClr>
              </a:solidFill>
            </a:endParaRPr>
          </a:p>
        </p:txBody>
      </p:sp>
      <p:sp>
        <p:nvSpPr>
          <p:cNvPr id="14" name="Slide Number Placeholder 13"/>
          <p:cNvSpPr>
            <a:spLocks noGrp="1"/>
          </p:cNvSpPr>
          <p:nvPr>
            <p:ph type="sldNum" sz="quarter" idx="11"/>
          </p:nvPr>
        </p:nvSpPr>
        <p:spPr/>
        <p:txBody>
          <a:bodyPr/>
          <a:lstStyle/>
          <a:p>
            <a:fld id="{EFABC70C-B345-4C73-8BDE-8F3DFC046372}" type="slidenum">
              <a:rPr lang="en-GB" smtClean="0">
                <a:solidFill>
                  <a:prstClr val="white">
                    <a:alpha val="60000"/>
                  </a:prstClr>
                </a:solidFill>
              </a:rPr>
              <a:pPr/>
              <a:t>‹#›</a:t>
            </a:fld>
            <a:endParaRPr lang="en-GB">
              <a:solidFill>
                <a:prstClr val="white">
                  <a:alpha val="60000"/>
                </a:prstClr>
              </a:solidFill>
            </a:endParaRPr>
          </a:p>
        </p:txBody>
      </p:sp>
      <p:sp>
        <p:nvSpPr>
          <p:cNvPr id="15" name="Footer Placeholder 14"/>
          <p:cNvSpPr>
            <a:spLocks noGrp="1"/>
          </p:cNvSpPr>
          <p:nvPr>
            <p:ph type="ftr" sz="quarter" idx="12"/>
          </p:nvPr>
        </p:nvSpPr>
        <p:spPr/>
        <p:txBody>
          <a:bodyPr/>
          <a:lstStyle/>
          <a:p>
            <a:endParaRPr lang="en-GB">
              <a:solidFill>
                <a:prstClr val="white">
                  <a:alpha val="60000"/>
                </a:prstClr>
              </a:solidFill>
            </a:endParaRPr>
          </a:p>
        </p:txBody>
      </p:sp>
    </p:spTree>
    <p:extLst>
      <p:ext uri="{BB962C8B-B14F-4D97-AF65-F5344CB8AC3E}">
        <p14:creationId xmlns:p14="http://schemas.microsoft.com/office/powerpoint/2010/main" val="37280421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FED41">
            <a:alpha val="93000"/>
          </a:srgbClr>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B2092F7A-1131-4FB2-BFD6-E7D715161272}" type="datetimeFigureOut">
              <a:rPr lang="en-GB" smtClean="0">
                <a:solidFill>
                  <a:prstClr val="white">
                    <a:alpha val="60000"/>
                  </a:prstClr>
                </a:solidFill>
              </a:rPr>
              <a:pPr/>
              <a:t>23/01/2017</a:t>
            </a:fld>
            <a:endParaRPr lang="en-GB">
              <a:solidFill>
                <a:prstClr val="white">
                  <a:alpha val="60000"/>
                </a:prstClr>
              </a:solidFill>
            </a:endParaRPr>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en-GB">
              <a:solidFill>
                <a:prstClr val="white">
                  <a:alpha val="60000"/>
                </a:prstClr>
              </a:solidFill>
            </a:endParaRPr>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EFABC70C-B345-4C73-8BDE-8F3DFC046372}" type="slidenum">
              <a:rPr lang="en-GB" smtClean="0">
                <a:solidFill>
                  <a:prstClr val="white">
                    <a:alpha val="60000"/>
                  </a:prstClr>
                </a:solidFill>
              </a:rPr>
              <a:pPr/>
              <a:t>‹#›</a:t>
            </a:fld>
            <a:endParaRPr lang="en-GB">
              <a:solidFill>
                <a:prstClr val="white">
                  <a:alpha val="60000"/>
                </a:prstClr>
              </a:solidFill>
            </a:endParaRPr>
          </a:p>
        </p:txBody>
      </p:sp>
    </p:spTree>
    <p:extLst>
      <p:ext uri="{BB962C8B-B14F-4D97-AF65-F5344CB8AC3E}">
        <p14:creationId xmlns:p14="http://schemas.microsoft.com/office/powerpoint/2010/main" val="523767536"/>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65000"/>
            <a:lum/>
          </a:blip>
          <a:srcRect/>
          <a:stretch>
            <a:fillRect t="-4000" b="-4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115ACE-EC49-4645-9AEE-5F452DE03A16}" type="datetimeFigureOut">
              <a:rPr lang="en-GB" smtClean="0">
                <a:solidFill>
                  <a:prstClr val="black">
                    <a:tint val="75000"/>
                  </a:prstClr>
                </a:solidFill>
              </a:rPr>
              <a:pPr/>
              <a:t>23/01/2017</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C306DB-E950-4A48-BA2E-73FBE0DBC52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2709324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youtube.com/watch?v=zerCK0lRjp8" TargetMode="Externa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33772" y="1412776"/>
            <a:ext cx="8916946" cy="914400"/>
          </a:xfrm>
        </p:spPr>
        <p:txBody>
          <a:bodyPr/>
          <a:lstStyle/>
          <a:p>
            <a:r>
              <a:rPr lang="en-GB" sz="3600" dirty="0" smtClean="0">
                <a:effectLst/>
                <a:latin typeface="Aharoni" panose="02010803020104030203" pitchFamily="2" charset="-79"/>
                <a:cs typeface="Aharoni" panose="02010803020104030203" pitchFamily="2" charset="-79"/>
              </a:rPr>
              <a:t>Title: </a:t>
            </a:r>
            <a:r>
              <a:rPr lang="en-GB" sz="3600" dirty="0"/>
              <a:t>Social psychological theories of aggression:</a:t>
            </a:r>
            <a:br>
              <a:rPr lang="en-GB" sz="3600" dirty="0"/>
            </a:br>
            <a:r>
              <a:rPr lang="en-GB" sz="3600" dirty="0" smtClean="0"/>
              <a:t/>
            </a:r>
            <a:br>
              <a:rPr lang="en-GB" sz="3600" dirty="0" smtClean="0"/>
            </a:br>
            <a:r>
              <a:rPr lang="en-GB" sz="3600" dirty="0" smtClean="0">
                <a:solidFill>
                  <a:srgbClr val="002060"/>
                </a:solidFill>
              </a:rPr>
              <a:t>Social Learning Theory (SLT)</a:t>
            </a:r>
            <a:endParaRPr lang="en-GB" sz="5400" dirty="0">
              <a:solidFill>
                <a:srgbClr val="002060"/>
              </a:solidFill>
            </a:endParaRPr>
          </a:p>
        </p:txBody>
      </p:sp>
      <p:sp>
        <p:nvSpPr>
          <p:cNvPr id="4" name="TextBox 3"/>
          <p:cNvSpPr txBox="1"/>
          <p:nvPr/>
        </p:nvSpPr>
        <p:spPr>
          <a:xfrm>
            <a:off x="-7671" y="5657671"/>
            <a:ext cx="9144000" cy="1200329"/>
          </a:xfrm>
          <a:prstGeom prst="rect">
            <a:avLst/>
          </a:prstGeom>
          <a:solidFill>
            <a:schemeClr val="accent6">
              <a:lumMod val="75000"/>
            </a:schemeClr>
          </a:solidFill>
          <a:ln w="25400">
            <a:solidFill>
              <a:schemeClr val="bg1"/>
            </a:solidFill>
          </a:ln>
        </p:spPr>
        <p:txBody>
          <a:bodyPr wrap="square" rtlCol="0">
            <a:spAutoFit/>
          </a:bodyPr>
          <a:lstStyle/>
          <a:p>
            <a:pPr>
              <a:defRPr/>
            </a:pPr>
            <a:r>
              <a:rPr lang="en-GB" i="1" u="sng" kern="0" dirty="0">
                <a:solidFill>
                  <a:srgbClr val="FFFFFF"/>
                </a:solidFill>
              </a:rPr>
              <a:t>Learning objectives</a:t>
            </a:r>
            <a:r>
              <a:rPr lang="en-GB" i="1" u="sng" kern="0" dirty="0" smtClean="0">
                <a:solidFill>
                  <a:srgbClr val="FFFFFF"/>
                </a:solidFill>
              </a:rPr>
              <a:t>:</a:t>
            </a:r>
          </a:p>
          <a:p>
            <a:pPr marL="285750" indent="-285750">
              <a:buFont typeface="Arial" panose="020B0604020202020204" pitchFamily="34" charset="0"/>
              <a:buChar char="•"/>
              <a:defRPr/>
            </a:pPr>
            <a:r>
              <a:rPr lang="en-GB" kern="0" dirty="0" smtClean="0">
                <a:solidFill>
                  <a:srgbClr val="FFFFFF"/>
                </a:solidFill>
              </a:rPr>
              <a:t>To DESCRIBE and EVALAUTE SLT of </a:t>
            </a:r>
            <a:r>
              <a:rPr lang="en-GB" kern="0" dirty="0">
                <a:solidFill>
                  <a:srgbClr val="FFFFFF"/>
                </a:solidFill>
              </a:rPr>
              <a:t>aggression including: observation</a:t>
            </a:r>
            <a:r>
              <a:rPr lang="en-GB" kern="0" dirty="0" smtClean="0">
                <a:solidFill>
                  <a:srgbClr val="FFFFFF"/>
                </a:solidFill>
              </a:rPr>
              <a:t>, punishment, </a:t>
            </a:r>
            <a:r>
              <a:rPr lang="en-GB" kern="0" dirty="0">
                <a:solidFill>
                  <a:srgbClr val="FFFFFF"/>
                </a:solidFill>
              </a:rPr>
              <a:t>modelling and vicarious </a:t>
            </a:r>
            <a:r>
              <a:rPr lang="en-GB" kern="0" dirty="0" smtClean="0">
                <a:solidFill>
                  <a:srgbClr val="FFFFFF"/>
                </a:solidFill>
              </a:rPr>
              <a:t>reinforcement.</a:t>
            </a:r>
          </a:p>
          <a:p>
            <a:pPr marL="285750" indent="-285750">
              <a:buFont typeface="Arial" panose="020B0604020202020204" pitchFamily="34" charset="0"/>
              <a:buChar char="•"/>
              <a:defRPr/>
            </a:pPr>
            <a:r>
              <a:rPr lang="en-GB" kern="0" dirty="0" smtClean="0">
                <a:solidFill>
                  <a:srgbClr val="FFFFFF"/>
                </a:solidFill>
              </a:rPr>
              <a:t>To KNOW and EVALAUTE research supporting SLT including ‘Bobo doll study’.</a:t>
            </a:r>
            <a:endParaRPr lang="en-GB" kern="0" dirty="0">
              <a:solidFill>
                <a:srgbClr val="FFFFFF"/>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2564904"/>
            <a:ext cx="6565569" cy="273481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349719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2780928"/>
            <a:ext cx="7992888" cy="1224135"/>
          </a:xfrm>
        </p:spPr>
        <p:txBody>
          <a:bodyPr>
            <a:normAutofit fontScale="85000" lnSpcReduction="10000"/>
          </a:bodyPr>
          <a:lstStyle/>
          <a:p>
            <a:pPr marL="0" indent="0">
              <a:buNone/>
            </a:pPr>
            <a:r>
              <a:rPr lang="en-GB" sz="2800" dirty="0" smtClean="0"/>
              <a:t>Read through the hand out and use it to create elaborated evaluative linking paragraphs for </a:t>
            </a:r>
            <a:r>
              <a:rPr lang="en-GB" sz="2800" i="1" dirty="0" smtClean="0"/>
              <a:t>at least two </a:t>
            </a:r>
            <a:r>
              <a:rPr lang="en-GB" sz="2800" dirty="0" smtClean="0"/>
              <a:t>methodological evaluations of the Bobo study. </a:t>
            </a:r>
            <a:endParaRPr lang="en-GB" sz="2800" dirty="0"/>
          </a:p>
        </p:txBody>
      </p:sp>
      <p:sp>
        <p:nvSpPr>
          <p:cNvPr id="4" name="TextBox 3"/>
          <p:cNvSpPr txBox="1"/>
          <p:nvPr/>
        </p:nvSpPr>
        <p:spPr>
          <a:xfrm>
            <a:off x="-7671" y="5657671"/>
            <a:ext cx="9144000" cy="1200329"/>
          </a:xfrm>
          <a:prstGeom prst="rect">
            <a:avLst/>
          </a:prstGeom>
          <a:solidFill>
            <a:schemeClr val="accent6">
              <a:lumMod val="75000"/>
            </a:schemeClr>
          </a:solidFill>
          <a:ln w="25400">
            <a:solidFill>
              <a:schemeClr val="bg1"/>
            </a:solidFill>
          </a:ln>
        </p:spPr>
        <p:txBody>
          <a:bodyPr wrap="square" rtlCol="0">
            <a:spAutoFit/>
          </a:bodyPr>
          <a:lstStyle/>
          <a:p>
            <a:pPr>
              <a:defRPr/>
            </a:pPr>
            <a:r>
              <a:rPr lang="en-GB" i="1" u="sng" kern="0" dirty="0">
                <a:solidFill>
                  <a:srgbClr val="FFFFFF"/>
                </a:solidFill>
              </a:rPr>
              <a:t>Learning objectives:</a:t>
            </a:r>
          </a:p>
          <a:p>
            <a:pPr marL="285750" indent="-285750">
              <a:buFont typeface="Arial" panose="020B0604020202020204" pitchFamily="34" charset="0"/>
              <a:buChar char="•"/>
              <a:defRPr/>
            </a:pPr>
            <a:r>
              <a:rPr lang="en-GB" kern="0" dirty="0">
                <a:solidFill>
                  <a:srgbClr val="FFFFFF"/>
                </a:solidFill>
              </a:rPr>
              <a:t>To DESCRIBE and EVALAUTE SLT of aggression including: observation, punishment, modelling and vicarious reinforcement.</a:t>
            </a:r>
          </a:p>
          <a:p>
            <a:pPr marL="285750" indent="-285750">
              <a:buFont typeface="Arial" panose="020B0604020202020204" pitchFamily="34" charset="0"/>
              <a:buChar char="•"/>
              <a:defRPr/>
            </a:pPr>
            <a:r>
              <a:rPr lang="en-GB" kern="0" dirty="0">
                <a:solidFill>
                  <a:srgbClr val="FFFFFF"/>
                </a:solidFill>
              </a:rPr>
              <a:t>To KNOW and EVALAUTE research supporting SLT including ‘Bobo doll study’.</a:t>
            </a:r>
          </a:p>
        </p:txBody>
      </p:sp>
      <p:sp>
        <p:nvSpPr>
          <p:cNvPr id="5" name="Rectangle 2"/>
          <p:cNvSpPr>
            <a:spLocks noGrp="1" noChangeArrowheads="1"/>
          </p:cNvSpPr>
          <p:nvPr>
            <p:ph type="title"/>
          </p:nvPr>
        </p:nvSpPr>
        <p:spPr>
          <a:xfrm>
            <a:off x="140266" y="1844824"/>
            <a:ext cx="8964487" cy="815008"/>
          </a:xfrm>
        </p:spPr>
        <p:txBody>
          <a:bodyPr/>
          <a:lstStyle/>
          <a:p>
            <a:pPr eaLnBrk="1" hangingPunct="1"/>
            <a:r>
              <a:rPr lang="en-US" altLang="en-US" sz="4000" dirty="0" smtClean="0">
                <a:solidFill>
                  <a:srgbClr val="FFC000"/>
                </a:solidFill>
              </a:rPr>
              <a:t>Task</a:t>
            </a:r>
          </a:p>
        </p:txBody>
      </p:sp>
      <p:sp>
        <p:nvSpPr>
          <p:cNvPr id="6" name="Rectangle 3"/>
          <p:cNvSpPr txBox="1">
            <a:spLocks noChangeArrowheads="1"/>
          </p:cNvSpPr>
          <p:nvPr/>
        </p:nvSpPr>
        <p:spPr>
          <a:xfrm>
            <a:off x="63321" y="116633"/>
            <a:ext cx="9073008" cy="1152128"/>
          </a:xfrm>
          <a:prstGeom prst="rect">
            <a:avLst/>
          </a:prstGeom>
        </p:spPr>
        <p:txBody>
          <a:bodyPr vert="horz" lIns="91440" tIns="45720" rIns="91440" bIns="45720" rtlCol="0" anchor="t">
            <a:normAutofit/>
          </a:bodyPr>
          <a:lst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a:lstStyle>
          <a:p>
            <a:pPr marL="18288" indent="0">
              <a:buNone/>
            </a:pPr>
            <a:r>
              <a:rPr lang="en-US" altLang="en-US" sz="2400" b="1" dirty="0" smtClean="0">
                <a:solidFill>
                  <a:schemeClr val="bg1"/>
                </a:solidFill>
                <a:effectLst/>
              </a:rPr>
              <a:t>SO…. </a:t>
            </a:r>
            <a:r>
              <a:rPr lang="en-US" altLang="en-US" sz="2400" dirty="0" smtClean="0">
                <a:solidFill>
                  <a:schemeClr val="bg1"/>
                </a:solidFill>
                <a:effectLst/>
              </a:rPr>
              <a:t>Do these evaluations therefore mean this study is </a:t>
            </a:r>
            <a:r>
              <a:rPr lang="en-US" altLang="en-US" sz="2400" b="1" dirty="0" smtClean="0">
                <a:solidFill>
                  <a:schemeClr val="bg1"/>
                </a:solidFill>
                <a:effectLst/>
              </a:rPr>
              <a:t>strong support </a:t>
            </a:r>
            <a:r>
              <a:rPr lang="en-US" altLang="en-US" sz="2400" dirty="0" smtClean="0">
                <a:solidFill>
                  <a:schemeClr val="bg1"/>
                </a:solidFill>
                <a:effectLst/>
              </a:rPr>
              <a:t>for the theory?</a:t>
            </a:r>
            <a:r>
              <a:rPr lang="en-US" altLang="en-US" sz="2400" b="1" dirty="0" smtClean="0">
                <a:solidFill>
                  <a:schemeClr val="bg1"/>
                </a:solidFill>
                <a:effectLst/>
              </a:rPr>
              <a:t> </a:t>
            </a:r>
            <a:r>
              <a:rPr lang="en-US" altLang="en-US" sz="2400" dirty="0" smtClean="0">
                <a:solidFill>
                  <a:schemeClr val="bg1"/>
                </a:solidFill>
                <a:effectLst/>
              </a:rPr>
              <a:t>Or</a:t>
            </a:r>
            <a:r>
              <a:rPr lang="en-US" altLang="en-US" sz="2400" b="1" dirty="0" smtClean="0">
                <a:solidFill>
                  <a:schemeClr val="bg1"/>
                </a:solidFill>
                <a:effectLst/>
              </a:rPr>
              <a:t> weak support? </a:t>
            </a:r>
            <a:endParaRPr lang="en-US" altLang="en-US" sz="2400" dirty="0" smtClean="0">
              <a:solidFill>
                <a:schemeClr val="bg1"/>
              </a:solidFill>
              <a:effectLst/>
            </a:endParaRPr>
          </a:p>
        </p:txBody>
      </p:sp>
    </p:spTree>
    <p:extLst>
      <p:ext uri="{BB962C8B-B14F-4D97-AF65-F5344CB8AC3E}">
        <p14:creationId xmlns:p14="http://schemas.microsoft.com/office/powerpoint/2010/main" val="1630828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anim calcmode="lin" valueType="num">
                                      <p:cBhvr>
                                        <p:cTn id="8" dur="2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2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671" y="5657671"/>
            <a:ext cx="9144000" cy="1200329"/>
          </a:xfrm>
          <a:prstGeom prst="rect">
            <a:avLst/>
          </a:prstGeom>
          <a:solidFill>
            <a:schemeClr val="accent6">
              <a:lumMod val="75000"/>
            </a:schemeClr>
          </a:solidFill>
          <a:ln w="25400">
            <a:solidFill>
              <a:schemeClr val="bg1"/>
            </a:solidFill>
          </a:ln>
        </p:spPr>
        <p:txBody>
          <a:bodyPr wrap="square" rtlCol="0">
            <a:spAutoFit/>
          </a:bodyPr>
          <a:lstStyle/>
          <a:p>
            <a:pPr>
              <a:defRPr/>
            </a:pPr>
            <a:r>
              <a:rPr lang="en-GB" i="1" u="sng" kern="0" dirty="0">
                <a:solidFill>
                  <a:srgbClr val="FFFFFF"/>
                </a:solidFill>
              </a:rPr>
              <a:t>Learning objectives:</a:t>
            </a:r>
          </a:p>
          <a:p>
            <a:pPr marL="285750" indent="-285750">
              <a:buFont typeface="Arial" panose="020B0604020202020204" pitchFamily="34" charset="0"/>
              <a:buChar char="•"/>
              <a:defRPr/>
            </a:pPr>
            <a:r>
              <a:rPr lang="en-GB" kern="0" dirty="0">
                <a:solidFill>
                  <a:srgbClr val="FFFFFF"/>
                </a:solidFill>
              </a:rPr>
              <a:t>To DESCRIBE and EVALAUTE SLT of aggression including: observation, punishment, modelling and vicarious reinforcement.</a:t>
            </a:r>
          </a:p>
          <a:p>
            <a:pPr marL="285750" indent="-285750">
              <a:buFont typeface="Arial" panose="020B0604020202020204" pitchFamily="34" charset="0"/>
              <a:buChar char="•"/>
              <a:defRPr/>
            </a:pPr>
            <a:r>
              <a:rPr lang="en-GB" kern="0" dirty="0">
                <a:solidFill>
                  <a:srgbClr val="FFFFFF"/>
                </a:solidFill>
              </a:rPr>
              <a:t>To KNOW and EVALAUTE research supporting SLT including ‘Bobo doll study’.</a:t>
            </a:r>
          </a:p>
        </p:txBody>
      </p:sp>
      <p:sp>
        <p:nvSpPr>
          <p:cNvPr id="6" name="Rectangle 2"/>
          <p:cNvSpPr>
            <a:spLocks noGrp="1" noChangeArrowheads="1"/>
          </p:cNvSpPr>
          <p:nvPr>
            <p:ph type="title"/>
          </p:nvPr>
        </p:nvSpPr>
        <p:spPr>
          <a:xfrm>
            <a:off x="179513" y="0"/>
            <a:ext cx="8964487" cy="815008"/>
          </a:xfrm>
        </p:spPr>
        <p:txBody>
          <a:bodyPr/>
          <a:lstStyle/>
          <a:p>
            <a:pPr eaLnBrk="1" hangingPunct="1"/>
            <a:r>
              <a:rPr lang="en-US" altLang="en-US" sz="4000" dirty="0" smtClean="0">
                <a:solidFill>
                  <a:srgbClr val="FFC000"/>
                </a:solidFill>
              </a:rPr>
              <a:t>Overall evaluation of SL theory</a:t>
            </a:r>
          </a:p>
        </p:txBody>
      </p:sp>
      <p:sp>
        <p:nvSpPr>
          <p:cNvPr id="7" name="Rectangle 3"/>
          <p:cNvSpPr txBox="1">
            <a:spLocks noChangeArrowheads="1"/>
          </p:cNvSpPr>
          <p:nvPr/>
        </p:nvSpPr>
        <p:spPr>
          <a:xfrm>
            <a:off x="953942" y="814704"/>
            <a:ext cx="7866530" cy="4578761"/>
          </a:xfrm>
          <a:prstGeom prst="rect">
            <a:avLst/>
          </a:prstGeom>
        </p:spPr>
        <p:txBody>
          <a:bodyPr vert="horz" lIns="91440" tIns="45720" rIns="91440" bIns="45720" rtlCol="0" anchor="t">
            <a:normAutofit fontScale="85000" lnSpcReduction="20000"/>
          </a:bodyPr>
          <a:lst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a:lstStyle>
          <a:p>
            <a:pPr marL="18288" indent="0">
              <a:buFont typeface="Wingdings" pitchFamily="2" charset="2"/>
              <a:buNone/>
            </a:pPr>
            <a:r>
              <a:rPr lang="en-US" altLang="en-US" sz="2400" b="1" dirty="0" smtClean="0">
                <a:solidFill>
                  <a:prstClr val="black"/>
                </a:solidFill>
                <a:effectLst/>
              </a:rPr>
              <a:t>Does explain cultural differences in levels of aggression</a:t>
            </a:r>
            <a:r>
              <a:rPr lang="en-US" altLang="en-US" sz="2400" dirty="0" smtClean="0">
                <a:solidFill>
                  <a:prstClr val="black"/>
                </a:solidFill>
                <a:effectLst/>
              </a:rPr>
              <a:t>. (Aggression levels differ across the world. In some cultures aggression in adults is hidden from children – levels therefore lower).</a:t>
            </a:r>
          </a:p>
          <a:p>
            <a:pPr marL="18288" indent="0">
              <a:buFont typeface="Wingdings" pitchFamily="2" charset="2"/>
              <a:buNone/>
            </a:pPr>
            <a:endParaRPr lang="en-US" altLang="en-US" sz="2400" dirty="0" smtClean="0">
              <a:solidFill>
                <a:prstClr val="black"/>
              </a:solidFill>
              <a:effectLst/>
            </a:endParaRPr>
          </a:p>
          <a:p>
            <a:pPr marL="18288" indent="0">
              <a:buFont typeface="Wingdings" pitchFamily="2" charset="2"/>
              <a:buNone/>
            </a:pPr>
            <a:r>
              <a:rPr lang="en-US" altLang="en-US" sz="2400" b="1" dirty="0" smtClean="0">
                <a:solidFill>
                  <a:prstClr val="black"/>
                </a:solidFill>
                <a:effectLst/>
              </a:rPr>
              <a:t>‘Vicarious learning’ can explain aggression from a learning perspective without a need for ‘direct reinforcement’.</a:t>
            </a:r>
          </a:p>
          <a:p>
            <a:pPr marL="18288" indent="0">
              <a:buFont typeface="Wingdings" pitchFamily="2" charset="2"/>
              <a:buNone/>
            </a:pPr>
            <a:endParaRPr lang="en-US" altLang="en-US" sz="2400" b="1" dirty="0" smtClean="0">
              <a:solidFill>
                <a:prstClr val="black"/>
              </a:solidFill>
              <a:effectLst/>
            </a:endParaRPr>
          </a:p>
          <a:p>
            <a:pPr marL="18288" indent="0">
              <a:buFont typeface="Wingdings" pitchFamily="2" charset="2"/>
              <a:buNone/>
            </a:pPr>
            <a:r>
              <a:rPr lang="en-US" altLang="en-US" sz="2400" b="1" dirty="0" smtClean="0">
                <a:solidFill>
                  <a:prstClr val="black"/>
                </a:solidFill>
                <a:effectLst/>
              </a:rPr>
              <a:t>Can explain individual differences in aggression </a:t>
            </a:r>
            <a:r>
              <a:rPr lang="en-US" altLang="en-US" sz="2400" dirty="0" smtClean="0">
                <a:solidFill>
                  <a:prstClr val="black"/>
                </a:solidFill>
                <a:effectLst/>
              </a:rPr>
              <a:t>(dependent on upbringing situations).</a:t>
            </a:r>
          </a:p>
          <a:p>
            <a:pPr marL="18288" indent="0">
              <a:buFont typeface="Wingdings" pitchFamily="2" charset="2"/>
              <a:buNone/>
            </a:pPr>
            <a:endParaRPr lang="en-US" altLang="en-US" sz="2400" dirty="0" smtClean="0">
              <a:solidFill>
                <a:prstClr val="black"/>
              </a:solidFill>
              <a:effectLst/>
            </a:endParaRPr>
          </a:p>
          <a:p>
            <a:pPr marL="18288" indent="0">
              <a:buFont typeface="Wingdings" pitchFamily="2" charset="2"/>
              <a:buNone/>
            </a:pPr>
            <a:r>
              <a:rPr lang="en-US" altLang="en-US" sz="2400" dirty="0" smtClean="0">
                <a:solidFill>
                  <a:prstClr val="black"/>
                </a:solidFill>
                <a:effectLst/>
              </a:rPr>
              <a:t>Not a great deal of evidence with </a:t>
            </a:r>
            <a:r>
              <a:rPr lang="en-US" altLang="en-US" sz="2400" b="1" dirty="0" smtClean="0">
                <a:solidFill>
                  <a:prstClr val="black"/>
                </a:solidFill>
                <a:effectLst/>
              </a:rPr>
              <a:t>adults</a:t>
            </a:r>
            <a:r>
              <a:rPr lang="en-US" altLang="en-US" sz="2400" dirty="0" smtClean="0">
                <a:solidFill>
                  <a:prstClr val="black"/>
                </a:solidFill>
                <a:effectLst/>
              </a:rPr>
              <a:t>. Does Bandura’s work generalize to adults</a:t>
            </a:r>
            <a:r>
              <a:rPr lang="en-US" altLang="en-US" sz="2400" dirty="0" smtClean="0">
                <a:solidFill>
                  <a:prstClr val="black"/>
                </a:solidFill>
                <a:effectLst/>
              </a:rPr>
              <a:t>?</a:t>
            </a:r>
          </a:p>
          <a:p>
            <a:pPr marL="18288" indent="0">
              <a:buFont typeface="Wingdings" pitchFamily="2" charset="2"/>
              <a:buNone/>
            </a:pPr>
            <a:endParaRPr lang="en-US" altLang="en-US" sz="2400" dirty="0" smtClean="0">
              <a:solidFill>
                <a:prstClr val="black"/>
              </a:solidFill>
              <a:effectLst/>
            </a:endParaRPr>
          </a:p>
          <a:p>
            <a:pPr marL="18288" indent="0">
              <a:buNone/>
            </a:pPr>
            <a:r>
              <a:rPr lang="en-US" altLang="en-US" sz="2400" dirty="0">
                <a:solidFill>
                  <a:prstClr val="black"/>
                </a:solidFill>
                <a:effectLst/>
              </a:rPr>
              <a:t>explains some forms of aggression better than others, </a:t>
            </a:r>
            <a:r>
              <a:rPr lang="en-US" altLang="en-US" sz="2400" dirty="0" err="1">
                <a:solidFill>
                  <a:prstClr val="black"/>
                </a:solidFill>
                <a:effectLst/>
              </a:rPr>
              <a:t>eg</a:t>
            </a:r>
            <a:r>
              <a:rPr lang="en-US" altLang="en-US" sz="2400" dirty="0">
                <a:solidFill>
                  <a:prstClr val="black"/>
                </a:solidFill>
                <a:effectLst/>
              </a:rPr>
              <a:t> cannot easily explain impulsive aggressive </a:t>
            </a:r>
            <a:r>
              <a:rPr lang="en-US" altLang="en-US" sz="2400" dirty="0" err="1">
                <a:solidFill>
                  <a:prstClr val="black"/>
                </a:solidFill>
                <a:effectLst/>
              </a:rPr>
              <a:t>behaviours</a:t>
            </a:r>
            <a:endParaRPr lang="en-US" altLang="en-US" sz="2400" dirty="0">
              <a:solidFill>
                <a:prstClr val="black"/>
              </a:solidFill>
              <a:effectLst/>
            </a:endParaRPr>
          </a:p>
          <a:p>
            <a:pPr marL="18288" indent="0">
              <a:buFont typeface="Wingdings" pitchFamily="2" charset="2"/>
              <a:buNone/>
            </a:pPr>
            <a:endParaRPr lang="en-US" altLang="en-US" sz="2400" dirty="0" smtClean="0">
              <a:solidFill>
                <a:prstClr val="black"/>
              </a:solidFill>
              <a:effectLst/>
            </a:endParaRPr>
          </a:p>
        </p:txBody>
      </p:sp>
      <p:sp>
        <p:nvSpPr>
          <p:cNvPr id="8" name="Rectangle 7"/>
          <p:cNvSpPr/>
          <p:nvPr/>
        </p:nvSpPr>
        <p:spPr>
          <a:xfrm>
            <a:off x="92872" y="4509120"/>
            <a:ext cx="692817"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X</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0524" y="5027792"/>
            <a:ext cx="1825805" cy="10096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8" name="Picture 8" descr="C:\Users\Kirsty\AppData\Local\Microsoft\Windows\Temporary Internet Files\Content.IE5\01FMH1PY\Green_Tick[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71" y="1829613"/>
            <a:ext cx="1085478" cy="948302"/>
          </a:xfrm>
          <a:prstGeom prst="rect">
            <a:avLst/>
          </a:prstGeom>
          <a:noFill/>
          <a:extLst>
            <a:ext uri="{909E8E84-426E-40DD-AFC4-6F175D3DCCD1}">
              <a14:hiddenFill xmlns:a14="http://schemas.microsoft.com/office/drawing/2010/main">
                <a:solidFill>
                  <a:srgbClr val="FFFFFF"/>
                </a:solidFill>
              </a14:hiddenFill>
            </a:ext>
          </a:extLst>
        </p:spPr>
      </p:pic>
      <p:pic>
        <p:nvPicPr>
          <p:cNvPr id="5129" name="Picture 9" descr="C:\Users\Kirsty\AppData\Local\Microsoft\Windows\Temporary Internet Files\Content.IE5\01FMH1PY\Green_Tick[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295" y="814704"/>
            <a:ext cx="909307" cy="794394"/>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8" descr="C:\Users\Kirsty\AppData\Local\Microsoft\Windows\Temporary Internet Files\Content.IE5\01FMH1PY\Green_Tick[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791" y="2816564"/>
            <a:ext cx="1085478" cy="948302"/>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p:nvSpPr>
        <p:spPr>
          <a:xfrm rot="458481">
            <a:off x="1641247" y="1364134"/>
            <a:ext cx="6668092" cy="2308324"/>
          </a:xfrm>
          <a:prstGeom prst="rect">
            <a:avLst/>
          </a:prstGeom>
          <a:solidFill>
            <a:srgbClr val="FFC000"/>
          </a:solidFill>
          <a:ln w="38100">
            <a:solidFill>
              <a:schemeClr val="bg1"/>
            </a:solidFill>
          </a:ln>
        </p:spPr>
        <p:txBody>
          <a:bodyPr wrap="square">
            <a:spAutoFit/>
          </a:bodyPr>
          <a:lstStyle/>
          <a:p>
            <a:r>
              <a:rPr lang="en-GB" sz="2400" b="1" u="sng" dirty="0" smtClean="0">
                <a:solidFill>
                  <a:schemeClr val="bg1"/>
                </a:solidFill>
              </a:rPr>
              <a:t>Exam success</a:t>
            </a:r>
          </a:p>
          <a:p>
            <a:r>
              <a:rPr lang="en-GB" sz="2400" i="1" dirty="0" smtClean="0">
                <a:solidFill>
                  <a:schemeClr val="bg1"/>
                </a:solidFill>
              </a:rPr>
              <a:t>“</a:t>
            </a:r>
            <a:r>
              <a:rPr lang="en-GB" sz="2400" b="1" i="1" dirty="0" smtClean="0">
                <a:solidFill>
                  <a:schemeClr val="bg1"/>
                </a:solidFill>
              </a:rPr>
              <a:t>Comparison with alternative explanations, </a:t>
            </a:r>
            <a:r>
              <a:rPr lang="en-GB" sz="2400" i="1" dirty="0" smtClean="0">
                <a:solidFill>
                  <a:schemeClr val="bg1"/>
                </a:solidFill>
              </a:rPr>
              <a:t>such as the role of genetics or evolutionary approaches, may earn AO2/AO3 credit if used effectively. Simple description of alternatives will not earn marks.</a:t>
            </a:r>
          </a:p>
        </p:txBody>
      </p:sp>
      <p:sp>
        <p:nvSpPr>
          <p:cNvPr id="11" name="Rectangle 10"/>
          <p:cNvSpPr/>
          <p:nvPr/>
        </p:nvSpPr>
        <p:spPr>
          <a:xfrm>
            <a:off x="92871" y="3655835"/>
            <a:ext cx="692817"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X</a:t>
            </a:r>
          </a:p>
        </p:txBody>
      </p:sp>
    </p:spTree>
    <p:extLst>
      <p:ext uri="{BB962C8B-B14F-4D97-AF65-F5344CB8AC3E}">
        <p14:creationId xmlns:p14="http://schemas.microsoft.com/office/powerpoint/2010/main" val="542112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5129"/>
                                        </p:tgtEl>
                                        <p:attrNameLst>
                                          <p:attrName>style.visibility</p:attrName>
                                        </p:attrNameLst>
                                      </p:cBhvr>
                                      <p:to>
                                        <p:strVal val="visible"/>
                                      </p:to>
                                    </p:set>
                                    <p:animEffect transition="in" filter="fade">
                                      <p:cBhvr>
                                        <p:cTn id="12" dur="500"/>
                                        <p:tgtEl>
                                          <p:spTgt spid="5129"/>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1000"/>
                                        <p:tgtEl>
                                          <p:spTgt spid="7">
                                            <p:txEl>
                                              <p:pRg st="2" end="2"/>
                                            </p:txEl>
                                          </p:spTgt>
                                        </p:tgtEl>
                                      </p:cBhvr>
                                    </p:animEffect>
                                    <p:anim calcmode="lin" valueType="num">
                                      <p:cBhvr>
                                        <p:cTn id="18"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7">
                                            <p:txEl>
                                              <p:pRg st="2" end="2"/>
                                            </p:txEl>
                                          </p:spTgt>
                                        </p:tgtEl>
                                        <p:attrNameLst>
                                          <p:attrName>ppt_y</p:attrName>
                                        </p:attrNameLst>
                                      </p:cBhvr>
                                      <p:tavLst>
                                        <p:tav tm="0">
                                          <p:val>
                                            <p:strVal val="#ppt_y+.1"/>
                                          </p:val>
                                        </p:tav>
                                        <p:tav tm="100000">
                                          <p:val>
                                            <p:strVal val="#ppt_y"/>
                                          </p:val>
                                        </p:tav>
                                      </p:tavLst>
                                    </p:anim>
                                  </p:childTnLst>
                                </p:cTn>
                              </p:par>
                              <p:par>
                                <p:cTn id="20" presetID="10" presetClass="entr" presetSubtype="0" fill="hold" nodeType="withEffect">
                                  <p:stCondLst>
                                    <p:cond delay="0"/>
                                  </p:stCondLst>
                                  <p:childTnLst>
                                    <p:set>
                                      <p:cBhvr>
                                        <p:cTn id="21" dur="1" fill="hold">
                                          <p:stCondLst>
                                            <p:cond delay="0"/>
                                          </p:stCondLst>
                                        </p:cTn>
                                        <p:tgtEl>
                                          <p:spTgt spid="5128"/>
                                        </p:tgtEl>
                                        <p:attrNameLst>
                                          <p:attrName>style.visibility</p:attrName>
                                        </p:attrNameLst>
                                      </p:cBhvr>
                                      <p:to>
                                        <p:strVal val="visible"/>
                                      </p:to>
                                    </p:set>
                                    <p:animEffect transition="in" filter="fade">
                                      <p:cBhvr>
                                        <p:cTn id="22" dur="500"/>
                                        <p:tgtEl>
                                          <p:spTgt spid="5128"/>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fade">
                                      <p:cBhvr>
                                        <p:cTn id="27" dur="1000"/>
                                        <p:tgtEl>
                                          <p:spTgt spid="7">
                                            <p:txEl>
                                              <p:pRg st="4" end="4"/>
                                            </p:txEl>
                                          </p:spTgt>
                                        </p:tgtEl>
                                      </p:cBhvr>
                                    </p:animEffect>
                                    <p:anim calcmode="lin" valueType="num">
                                      <p:cBhvr>
                                        <p:cTn id="28"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7">
                                            <p:txEl>
                                              <p:pRg st="4" end="4"/>
                                            </p:txEl>
                                          </p:spTgt>
                                        </p:tgtEl>
                                        <p:attrNameLst>
                                          <p:attrName>ppt_y</p:attrName>
                                        </p:attrNameLst>
                                      </p:cBhvr>
                                      <p:tavLst>
                                        <p:tav tm="0">
                                          <p:val>
                                            <p:strVal val="#ppt_y+.1"/>
                                          </p:val>
                                        </p:tav>
                                        <p:tav tm="100000">
                                          <p:val>
                                            <p:strVal val="#ppt_y"/>
                                          </p:val>
                                        </p:tav>
                                      </p:tavLst>
                                    </p:anim>
                                  </p:childTnLst>
                                </p:cTn>
                              </p:par>
                              <p:par>
                                <p:cTn id="30" presetID="10" presetClass="entr" presetSubtype="0" fill="hold"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7">
                                            <p:txEl>
                                              <p:pRg st="6" end="6"/>
                                            </p:txEl>
                                          </p:spTgt>
                                        </p:tgtEl>
                                        <p:attrNameLst>
                                          <p:attrName>style.visibility</p:attrName>
                                        </p:attrNameLst>
                                      </p:cBhvr>
                                      <p:to>
                                        <p:strVal val="visible"/>
                                      </p:to>
                                    </p:set>
                                    <p:animEffect transition="in" filter="fade">
                                      <p:cBhvr>
                                        <p:cTn id="37" dur="1000"/>
                                        <p:tgtEl>
                                          <p:spTgt spid="7">
                                            <p:txEl>
                                              <p:pRg st="6" end="6"/>
                                            </p:txEl>
                                          </p:spTgt>
                                        </p:tgtEl>
                                      </p:cBhvr>
                                    </p:animEffect>
                                    <p:anim calcmode="lin" valueType="num">
                                      <p:cBhvr>
                                        <p:cTn id="38" dur="1000" fill="hold"/>
                                        <p:tgtEl>
                                          <p:spTgt spid="7">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7">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7">
                                            <p:txEl>
                                              <p:pRg st="8" end="8"/>
                                            </p:txEl>
                                          </p:spTgt>
                                        </p:tgtEl>
                                        <p:attrNameLst>
                                          <p:attrName>style.visibility</p:attrName>
                                        </p:attrNameLst>
                                      </p:cBhvr>
                                      <p:to>
                                        <p:strVal val="visible"/>
                                      </p:to>
                                    </p:set>
                                    <p:animEffect transition="in" filter="fade">
                                      <p:cBhvr>
                                        <p:cTn id="44" dur="1000"/>
                                        <p:tgtEl>
                                          <p:spTgt spid="7">
                                            <p:txEl>
                                              <p:pRg st="8" end="8"/>
                                            </p:txEl>
                                          </p:spTgt>
                                        </p:tgtEl>
                                      </p:cBhvr>
                                    </p:animEffect>
                                    <p:anim calcmode="lin" valueType="num">
                                      <p:cBhvr>
                                        <p:cTn id="45" dur="1000" fill="hold"/>
                                        <p:tgtEl>
                                          <p:spTgt spid="7">
                                            <p:txEl>
                                              <p:pRg st="8" end="8"/>
                                            </p:txEl>
                                          </p:spTgt>
                                        </p:tgtEl>
                                        <p:attrNameLst>
                                          <p:attrName>ppt_x</p:attrName>
                                        </p:attrNameLst>
                                      </p:cBhvr>
                                      <p:tavLst>
                                        <p:tav tm="0">
                                          <p:val>
                                            <p:strVal val="#ppt_x"/>
                                          </p:val>
                                        </p:tav>
                                        <p:tav tm="100000">
                                          <p:val>
                                            <p:strVal val="#ppt_x"/>
                                          </p:val>
                                        </p:tav>
                                      </p:tavLst>
                                    </p:anim>
                                    <p:anim calcmode="lin" valueType="num">
                                      <p:cBhvr>
                                        <p:cTn id="46" dur="1000" fill="hold"/>
                                        <p:tgtEl>
                                          <p:spTgt spid="7">
                                            <p:txEl>
                                              <p:pRg st="8" end="8"/>
                                            </p:txEl>
                                          </p:spTgt>
                                        </p:tgtEl>
                                        <p:attrNameLst>
                                          <p:attrName>ppt_y</p:attrName>
                                        </p:attrNameLst>
                                      </p:cBhvr>
                                      <p:tavLst>
                                        <p:tav tm="0">
                                          <p:val>
                                            <p:strVal val="#ppt_y+.1"/>
                                          </p:val>
                                        </p:tav>
                                        <p:tav tm="100000">
                                          <p:val>
                                            <p:strVal val="#ppt_y"/>
                                          </p:val>
                                        </p:tav>
                                      </p:tavLst>
                                    </p:anim>
                                  </p:childTnLst>
                                </p:cTn>
                              </p:par>
                              <p:par>
                                <p:cTn id="47" presetID="10" presetClass="entr" presetSubtype="0" fill="hold" grpId="0" nodeType="with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fade">
                                      <p:cBhvr>
                                        <p:cTn id="49" dur="500"/>
                                        <p:tgtEl>
                                          <p:spTgt spid="8"/>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xit" presetSubtype="0" fill="hold" grpId="1" nodeType="clickEffect">
                                  <p:stCondLst>
                                    <p:cond delay="0"/>
                                  </p:stCondLst>
                                  <p:childTnLst>
                                    <p:animEffect transition="out" filter="fade">
                                      <p:cBhvr>
                                        <p:cTn id="53" dur="500"/>
                                        <p:tgtEl>
                                          <p:spTgt spid="7">
                                            <p:txEl>
                                              <p:pRg st="0" end="0"/>
                                            </p:txEl>
                                          </p:spTgt>
                                        </p:tgtEl>
                                      </p:cBhvr>
                                    </p:animEffect>
                                    <p:set>
                                      <p:cBhvr>
                                        <p:cTn id="54" dur="1" fill="hold">
                                          <p:stCondLst>
                                            <p:cond delay="499"/>
                                          </p:stCondLst>
                                        </p:cTn>
                                        <p:tgtEl>
                                          <p:spTgt spid="7">
                                            <p:txEl>
                                              <p:pRg st="0" end="0"/>
                                            </p:txEl>
                                          </p:spTgt>
                                        </p:tgtEl>
                                        <p:attrNameLst>
                                          <p:attrName>style.visibility</p:attrName>
                                        </p:attrNameLst>
                                      </p:cBhvr>
                                      <p:to>
                                        <p:strVal val="hidden"/>
                                      </p:to>
                                    </p:set>
                                  </p:childTnLst>
                                </p:cTn>
                              </p:par>
                              <p:par>
                                <p:cTn id="55" presetID="10" presetClass="exit" presetSubtype="0" fill="hold" grpId="1" nodeType="withEffect">
                                  <p:stCondLst>
                                    <p:cond delay="0"/>
                                  </p:stCondLst>
                                  <p:childTnLst>
                                    <p:animEffect transition="out" filter="fade">
                                      <p:cBhvr>
                                        <p:cTn id="56" dur="500"/>
                                        <p:tgtEl>
                                          <p:spTgt spid="7">
                                            <p:txEl>
                                              <p:pRg st="2" end="2"/>
                                            </p:txEl>
                                          </p:spTgt>
                                        </p:tgtEl>
                                      </p:cBhvr>
                                    </p:animEffect>
                                    <p:set>
                                      <p:cBhvr>
                                        <p:cTn id="57" dur="1" fill="hold">
                                          <p:stCondLst>
                                            <p:cond delay="499"/>
                                          </p:stCondLst>
                                        </p:cTn>
                                        <p:tgtEl>
                                          <p:spTgt spid="7">
                                            <p:txEl>
                                              <p:pRg st="2" end="2"/>
                                            </p:txEl>
                                          </p:spTgt>
                                        </p:tgtEl>
                                        <p:attrNameLst>
                                          <p:attrName>style.visibility</p:attrName>
                                        </p:attrNameLst>
                                      </p:cBhvr>
                                      <p:to>
                                        <p:strVal val="hidden"/>
                                      </p:to>
                                    </p:set>
                                  </p:childTnLst>
                                </p:cTn>
                              </p:par>
                              <p:par>
                                <p:cTn id="58" presetID="10" presetClass="exit" presetSubtype="0" fill="hold" grpId="1" nodeType="withEffect">
                                  <p:stCondLst>
                                    <p:cond delay="0"/>
                                  </p:stCondLst>
                                  <p:childTnLst>
                                    <p:animEffect transition="out" filter="fade">
                                      <p:cBhvr>
                                        <p:cTn id="59" dur="500"/>
                                        <p:tgtEl>
                                          <p:spTgt spid="7">
                                            <p:txEl>
                                              <p:pRg st="4" end="4"/>
                                            </p:txEl>
                                          </p:spTgt>
                                        </p:tgtEl>
                                      </p:cBhvr>
                                    </p:animEffect>
                                    <p:set>
                                      <p:cBhvr>
                                        <p:cTn id="60" dur="1" fill="hold">
                                          <p:stCondLst>
                                            <p:cond delay="499"/>
                                          </p:stCondLst>
                                        </p:cTn>
                                        <p:tgtEl>
                                          <p:spTgt spid="7">
                                            <p:txEl>
                                              <p:pRg st="4" end="4"/>
                                            </p:txEl>
                                          </p:spTgt>
                                        </p:tgtEl>
                                        <p:attrNameLst>
                                          <p:attrName>style.visibility</p:attrName>
                                        </p:attrNameLst>
                                      </p:cBhvr>
                                      <p:to>
                                        <p:strVal val="hidden"/>
                                      </p:to>
                                    </p:set>
                                  </p:childTnLst>
                                </p:cTn>
                              </p:par>
                              <p:par>
                                <p:cTn id="61" presetID="10" presetClass="exit" presetSubtype="0" fill="hold" grpId="1" nodeType="withEffect">
                                  <p:stCondLst>
                                    <p:cond delay="0"/>
                                  </p:stCondLst>
                                  <p:childTnLst>
                                    <p:animEffect transition="out" filter="fade">
                                      <p:cBhvr>
                                        <p:cTn id="62" dur="500"/>
                                        <p:tgtEl>
                                          <p:spTgt spid="7">
                                            <p:txEl>
                                              <p:pRg st="6" end="6"/>
                                            </p:txEl>
                                          </p:spTgt>
                                        </p:tgtEl>
                                      </p:cBhvr>
                                    </p:animEffect>
                                    <p:set>
                                      <p:cBhvr>
                                        <p:cTn id="63" dur="1" fill="hold">
                                          <p:stCondLst>
                                            <p:cond delay="499"/>
                                          </p:stCondLst>
                                        </p:cTn>
                                        <p:tgtEl>
                                          <p:spTgt spid="7">
                                            <p:txEl>
                                              <p:pRg st="6" end="6"/>
                                            </p:txEl>
                                          </p:spTgt>
                                        </p:tgtEl>
                                        <p:attrNameLst>
                                          <p:attrName>style.visibility</p:attrName>
                                        </p:attrNameLst>
                                      </p:cBhvr>
                                      <p:to>
                                        <p:strVal val="hidden"/>
                                      </p:to>
                                    </p:set>
                                  </p:childTnLst>
                                </p:cTn>
                              </p:par>
                              <p:par>
                                <p:cTn id="64" presetID="10" presetClass="exit" presetSubtype="0" fill="hold" grpId="1" nodeType="withEffect">
                                  <p:stCondLst>
                                    <p:cond delay="0"/>
                                  </p:stCondLst>
                                  <p:childTnLst>
                                    <p:animEffect transition="out" filter="fade">
                                      <p:cBhvr>
                                        <p:cTn id="65" dur="500"/>
                                        <p:tgtEl>
                                          <p:spTgt spid="7">
                                            <p:txEl>
                                              <p:pRg st="8" end="8"/>
                                            </p:txEl>
                                          </p:spTgt>
                                        </p:tgtEl>
                                      </p:cBhvr>
                                    </p:animEffect>
                                    <p:set>
                                      <p:cBhvr>
                                        <p:cTn id="66" dur="1" fill="hold">
                                          <p:stCondLst>
                                            <p:cond delay="499"/>
                                          </p:stCondLst>
                                        </p:cTn>
                                        <p:tgtEl>
                                          <p:spTgt spid="7">
                                            <p:txEl>
                                              <p:pRg st="8" end="8"/>
                                            </p:txEl>
                                          </p:spTgt>
                                        </p:tgtEl>
                                        <p:attrNameLst>
                                          <p:attrName>style.visibility</p:attrName>
                                        </p:attrNameLst>
                                      </p:cBhvr>
                                      <p:to>
                                        <p:strVal val="hidden"/>
                                      </p:to>
                                    </p:set>
                                  </p:childTnLst>
                                </p:cTn>
                              </p:par>
                              <p:par>
                                <p:cTn id="67" presetID="10" presetClass="exit" presetSubtype="0" fill="hold" nodeType="withEffect">
                                  <p:stCondLst>
                                    <p:cond delay="0"/>
                                  </p:stCondLst>
                                  <p:childTnLst>
                                    <p:animEffect transition="out" filter="fade">
                                      <p:cBhvr>
                                        <p:cTn id="68" dur="500"/>
                                        <p:tgtEl>
                                          <p:spTgt spid="5129"/>
                                        </p:tgtEl>
                                      </p:cBhvr>
                                    </p:animEffect>
                                    <p:set>
                                      <p:cBhvr>
                                        <p:cTn id="69" dur="1" fill="hold">
                                          <p:stCondLst>
                                            <p:cond delay="499"/>
                                          </p:stCondLst>
                                        </p:cTn>
                                        <p:tgtEl>
                                          <p:spTgt spid="5129"/>
                                        </p:tgtEl>
                                        <p:attrNameLst>
                                          <p:attrName>style.visibility</p:attrName>
                                        </p:attrNameLst>
                                      </p:cBhvr>
                                      <p:to>
                                        <p:strVal val="hidden"/>
                                      </p:to>
                                    </p:set>
                                  </p:childTnLst>
                                </p:cTn>
                              </p:par>
                              <p:par>
                                <p:cTn id="70" presetID="10" presetClass="exit" presetSubtype="0" fill="hold" nodeType="withEffect">
                                  <p:stCondLst>
                                    <p:cond delay="0"/>
                                  </p:stCondLst>
                                  <p:childTnLst>
                                    <p:animEffect transition="out" filter="fade">
                                      <p:cBhvr>
                                        <p:cTn id="71" dur="500"/>
                                        <p:tgtEl>
                                          <p:spTgt spid="5128"/>
                                        </p:tgtEl>
                                      </p:cBhvr>
                                    </p:animEffect>
                                    <p:set>
                                      <p:cBhvr>
                                        <p:cTn id="72" dur="1" fill="hold">
                                          <p:stCondLst>
                                            <p:cond delay="499"/>
                                          </p:stCondLst>
                                        </p:cTn>
                                        <p:tgtEl>
                                          <p:spTgt spid="5128"/>
                                        </p:tgtEl>
                                        <p:attrNameLst>
                                          <p:attrName>style.visibility</p:attrName>
                                        </p:attrNameLst>
                                      </p:cBhvr>
                                      <p:to>
                                        <p:strVal val="hidden"/>
                                      </p:to>
                                    </p:set>
                                  </p:childTnLst>
                                </p:cTn>
                              </p:par>
                              <p:par>
                                <p:cTn id="73" presetID="10" presetClass="exit" presetSubtype="0" fill="hold" nodeType="withEffect">
                                  <p:stCondLst>
                                    <p:cond delay="0"/>
                                  </p:stCondLst>
                                  <p:childTnLst>
                                    <p:animEffect transition="out" filter="fade">
                                      <p:cBhvr>
                                        <p:cTn id="74" dur="500"/>
                                        <p:tgtEl>
                                          <p:spTgt spid="16"/>
                                        </p:tgtEl>
                                      </p:cBhvr>
                                    </p:animEffect>
                                    <p:set>
                                      <p:cBhvr>
                                        <p:cTn id="75" dur="1" fill="hold">
                                          <p:stCondLst>
                                            <p:cond delay="499"/>
                                          </p:stCondLst>
                                        </p:cTn>
                                        <p:tgtEl>
                                          <p:spTgt spid="16"/>
                                        </p:tgtEl>
                                        <p:attrNameLst>
                                          <p:attrName>style.visibility</p:attrName>
                                        </p:attrNameLst>
                                      </p:cBhvr>
                                      <p:to>
                                        <p:strVal val="hidden"/>
                                      </p:to>
                                    </p:set>
                                  </p:childTnLst>
                                </p:cTn>
                              </p:par>
                              <p:par>
                                <p:cTn id="76" presetID="10" presetClass="exit" presetSubtype="0" fill="hold" grpId="1" nodeType="withEffect">
                                  <p:stCondLst>
                                    <p:cond delay="0"/>
                                  </p:stCondLst>
                                  <p:childTnLst>
                                    <p:animEffect transition="out" filter="fade">
                                      <p:cBhvr>
                                        <p:cTn id="77" dur="500"/>
                                        <p:tgtEl>
                                          <p:spTgt spid="8"/>
                                        </p:tgtEl>
                                      </p:cBhvr>
                                    </p:animEffect>
                                    <p:set>
                                      <p:cBhvr>
                                        <p:cTn id="78" dur="1" fill="hold">
                                          <p:stCondLst>
                                            <p:cond delay="499"/>
                                          </p:stCondLst>
                                        </p:cTn>
                                        <p:tgtEl>
                                          <p:spTgt spid="8"/>
                                        </p:tgtEl>
                                        <p:attrNameLst>
                                          <p:attrName>style.visibility</p:attrName>
                                        </p:attrNameLst>
                                      </p:cBhvr>
                                      <p:to>
                                        <p:strVal val="hidden"/>
                                      </p:to>
                                    </p:set>
                                  </p:childTnLst>
                                </p:cTn>
                              </p:par>
                              <p:par>
                                <p:cTn id="79" presetID="42" presetClass="entr" presetSubtype="0" fill="hold" grpId="0" nodeType="withEffect">
                                  <p:stCondLst>
                                    <p:cond delay="0"/>
                                  </p:stCondLst>
                                  <p:childTnLst>
                                    <p:set>
                                      <p:cBhvr>
                                        <p:cTn id="80" dur="1" fill="hold">
                                          <p:stCondLst>
                                            <p:cond delay="0"/>
                                          </p:stCondLst>
                                        </p:cTn>
                                        <p:tgtEl>
                                          <p:spTgt spid="17"/>
                                        </p:tgtEl>
                                        <p:attrNameLst>
                                          <p:attrName>style.visibility</p:attrName>
                                        </p:attrNameLst>
                                      </p:cBhvr>
                                      <p:to>
                                        <p:strVal val="visible"/>
                                      </p:to>
                                    </p:set>
                                    <p:animEffect transition="in" filter="fade">
                                      <p:cBhvr>
                                        <p:cTn id="81" dur="1000"/>
                                        <p:tgtEl>
                                          <p:spTgt spid="17"/>
                                        </p:tgtEl>
                                      </p:cBhvr>
                                    </p:animEffect>
                                    <p:anim calcmode="lin" valueType="num">
                                      <p:cBhvr>
                                        <p:cTn id="82" dur="1000" fill="hold"/>
                                        <p:tgtEl>
                                          <p:spTgt spid="17"/>
                                        </p:tgtEl>
                                        <p:attrNameLst>
                                          <p:attrName>ppt_x</p:attrName>
                                        </p:attrNameLst>
                                      </p:cBhvr>
                                      <p:tavLst>
                                        <p:tav tm="0">
                                          <p:val>
                                            <p:strVal val="#ppt_x"/>
                                          </p:val>
                                        </p:tav>
                                        <p:tav tm="100000">
                                          <p:val>
                                            <p:strVal val="#ppt_x"/>
                                          </p:val>
                                        </p:tav>
                                      </p:tavLst>
                                    </p:anim>
                                    <p:anim calcmode="lin" valueType="num">
                                      <p:cBhvr>
                                        <p:cTn id="83" dur="1000" fill="hold"/>
                                        <p:tgtEl>
                                          <p:spTgt spid="17"/>
                                        </p:tgtEl>
                                        <p:attrNameLst>
                                          <p:attrName>ppt_y</p:attrName>
                                        </p:attrNameLst>
                                      </p:cBhvr>
                                      <p:tavLst>
                                        <p:tav tm="0">
                                          <p:val>
                                            <p:strVal val="#ppt_y+.1"/>
                                          </p:val>
                                        </p:tav>
                                        <p:tav tm="100000">
                                          <p:val>
                                            <p:strVal val="#ppt_y"/>
                                          </p:val>
                                        </p:tav>
                                      </p:tavLst>
                                    </p:anim>
                                  </p:childTnLst>
                                </p:cTn>
                              </p:par>
                              <p:par>
                                <p:cTn id="84" presetID="10" presetClass="entr" presetSubtype="0" fill="hold" grpId="0" nodeType="with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500"/>
                                        <p:tgtEl>
                                          <p:spTgt spid="11"/>
                                        </p:tgtEl>
                                      </p:cBhvr>
                                    </p:animEffect>
                                  </p:childTnLst>
                                </p:cTn>
                              </p:par>
                              <p:par>
                                <p:cTn id="87" presetID="10" presetClass="exit" presetSubtype="0" fill="hold" grpId="1" nodeType="withEffect">
                                  <p:stCondLst>
                                    <p:cond delay="0"/>
                                  </p:stCondLst>
                                  <p:childTnLst>
                                    <p:animEffect transition="out" filter="fade">
                                      <p:cBhvr>
                                        <p:cTn id="88" dur="500"/>
                                        <p:tgtEl>
                                          <p:spTgt spid="11"/>
                                        </p:tgtEl>
                                      </p:cBhvr>
                                    </p:animEffect>
                                    <p:set>
                                      <p:cBhvr>
                                        <p:cTn id="89"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7" grpId="1" build="allAtOnce"/>
      <p:bldP spid="8" grpId="0"/>
      <p:bldP spid="8" grpId="1"/>
      <p:bldP spid="17" grpId="0" animBg="1"/>
      <p:bldP spid="11" grpId="0"/>
      <p:bldP spid="11"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671" y="5657671"/>
            <a:ext cx="9144000" cy="1200329"/>
          </a:xfrm>
          <a:prstGeom prst="rect">
            <a:avLst/>
          </a:prstGeom>
          <a:solidFill>
            <a:schemeClr val="accent6">
              <a:lumMod val="75000"/>
            </a:schemeClr>
          </a:solidFill>
          <a:ln w="25400">
            <a:solidFill>
              <a:schemeClr val="bg1"/>
            </a:solidFill>
          </a:ln>
        </p:spPr>
        <p:txBody>
          <a:bodyPr wrap="square" rtlCol="0">
            <a:spAutoFit/>
          </a:bodyPr>
          <a:lstStyle/>
          <a:p>
            <a:pPr>
              <a:defRPr/>
            </a:pPr>
            <a:r>
              <a:rPr lang="en-GB" i="1" u="sng" kern="0" dirty="0">
                <a:solidFill>
                  <a:srgbClr val="FFFFFF"/>
                </a:solidFill>
              </a:rPr>
              <a:t>Learning objectives:</a:t>
            </a:r>
          </a:p>
          <a:p>
            <a:pPr marL="285750" indent="-285750">
              <a:buFont typeface="Arial" panose="020B0604020202020204" pitchFamily="34" charset="0"/>
              <a:buChar char="•"/>
              <a:defRPr/>
            </a:pPr>
            <a:r>
              <a:rPr lang="en-GB" kern="0" dirty="0">
                <a:solidFill>
                  <a:srgbClr val="FFFFFF"/>
                </a:solidFill>
              </a:rPr>
              <a:t>To DESCRIBE and EVALAUTE SLT of aggression including: observation, punishment, modelling and vicarious reinforcement.</a:t>
            </a:r>
          </a:p>
          <a:p>
            <a:pPr marL="285750" indent="-285750">
              <a:buFont typeface="Arial" panose="020B0604020202020204" pitchFamily="34" charset="0"/>
              <a:buChar char="•"/>
              <a:defRPr/>
            </a:pPr>
            <a:r>
              <a:rPr lang="en-GB" kern="0" dirty="0">
                <a:solidFill>
                  <a:srgbClr val="FFFFFF"/>
                </a:solidFill>
              </a:rPr>
              <a:t>To KNOW and EVALAUTE research supporting SLT including ‘Bobo doll study’.</a:t>
            </a:r>
          </a:p>
        </p:txBody>
      </p:sp>
      <p:sp>
        <p:nvSpPr>
          <p:cNvPr id="6" name="Rectangle 2"/>
          <p:cNvSpPr>
            <a:spLocks noGrp="1" noChangeArrowheads="1"/>
          </p:cNvSpPr>
          <p:nvPr>
            <p:ph type="title"/>
          </p:nvPr>
        </p:nvSpPr>
        <p:spPr>
          <a:xfrm>
            <a:off x="179513" y="0"/>
            <a:ext cx="8964487" cy="815008"/>
          </a:xfrm>
        </p:spPr>
        <p:txBody>
          <a:bodyPr/>
          <a:lstStyle/>
          <a:p>
            <a:pPr eaLnBrk="1" hangingPunct="1"/>
            <a:r>
              <a:rPr lang="en-US" altLang="en-US" sz="4000" dirty="0" smtClean="0">
                <a:solidFill>
                  <a:srgbClr val="FFC000"/>
                </a:solidFill>
              </a:rPr>
              <a:t>Issues, debates and approaches?</a:t>
            </a:r>
          </a:p>
        </p:txBody>
      </p:sp>
      <p:sp>
        <p:nvSpPr>
          <p:cNvPr id="2" name="Rounded Rectangle 1"/>
          <p:cNvSpPr/>
          <p:nvPr/>
        </p:nvSpPr>
        <p:spPr>
          <a:xfrm rot="21338429">
            <a:off x="161763" y="995580"/>
            <a:ext cx="4248472" cy="1800200"/>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solidFill>
                  <a:schemeClr val="bg1"/>
                </a:solidFill>
              </a:rPr>
              <a:t>Could use </a:t>
            </a:r>
            <a:r>
              <a:rPr lang="en-GB" sz="2800" dirty="0" smtClean="0">
                <a:solidFill>
                  <a:schemeClr val="bg1"/>
                </a:solidFill>
              </a:rPr>
              <a:t>‘</a:t>
            </a:r>
            <a:r>
              <a:rPr lang="en-GB" sz="2800" b="1" dirty="0" smtClean="0">
                <a:solidFill>
                  <a:schemeClr val="bg1"/>
                </a:solidFill>
              </a:rPr>
              <a:t>ethical issues</a:t>
            </a:r>
            <a:r>
              <a:rPr lang="en-GB" sz="2800" dirty="0" smtClean="0">
                <a:solidFill>
                  <a:schemeClr val="bg1"/>
                </a:solidFill>
              </a:rPr>
              <a:t>’ </a:t>
            </a:r>
            <a:r>
              <a:rPr lang="en-GB" sz="2000" dirty="0" smtClean="0">
                <a:solidFill>
                  <a:schemeClr val="bg1"/>
                </a:solidFill>
              </a:rPr>
              <a:t>with research into SLT as already discussed (hard to test the theory empirically due to ethical difficulties).</a:t>
            </a:r>
            <a:endParaRPr lang="en-GB" sz="2000" dirty="0">
              <a:solidFill>
                <a:schemeClr val="bg1"/>
              </a:solidFill>
            </a:endParaRPr>
          </a:p>
        </p:txBody>
      </p:sp>
      <p:sp>
        <p:nvSpPr>
          <p:cNvPr id="3" name="Rectangle 2"/>
          <p:cNvSpPr/>
          <p:nvPr/>
        </p:nvSpPr>
        <p:spPr>
          <a:xfrm>
            <a:off x="2286000" y="2136339"/>
            <a:ext cx="4572000" cy="369332"/>
          </a:xfrm>
          <a:prstGeom prst="rect">
            <a:avLst/>
          </a:prstGeom>
        </p:spPr>
        <p:txBody>
          <a:bodyPr>
            <a:spAutoFit/>
          </a:bodyPr>
          <a:lstStyle/>
          <a:p>
            <a:endParaRPr lang="en-GB" dirty="0"/>
          </a:p>
        </p:txBody>
      </p:sp>
      <p:sp>
        <p:nvSpPr>
          <p:cNvPr id="13" name="Rounded Rectangle 12"/>
          <p:cNvSpPr/>
          <p:nvPr/>
        </p:nvSpPr>
        <p:spPr>
          <a:xfrm rot="292766">
            <a:off x="1333244" y="1887758"/>
            <a:ext cx="7571061" cy="3778982"/>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solidFill>
                  <a:schemeClr val="bg1"/>
                </a:solidFill>
              </a:rPr>
              <a:t>Could use ‘</a:t>
            </a:r>
            <a:r>
              <a:rPr lang="en-GB" sz="2400" b="1" dirty="0" smtClean="0">
                <a:solidFill>
                  <a:schemeClr val="bg1"/>
                </a:solidFill>
              </a:rPr>
              <a:t>nature vs nurture’. </a:t>
            </a:r>
          </a:p>
          <a:p>
            <a:pPr algn="ctr"/>
            <a:r>
              <a:rPr lang="en-GB" sz="2000" dirty="0" smtClean="0">
                <a:solidFill>
                  <a:schemeClr val="bg1"/>
                </a:solidFill>
              </a:rPr>
              <a:t>SLT strongly emphasises imitation, vicarious learning, and the influence of role models to explain aggressive behaviour. This is clearly very much a ‘nurture’ explanation. It therefore ignores the established importance of biological (e.g. brain neurotransmitters), genetic and evolutionary (e.g. sex differences in jealousy) factors in aggressive behaviour, for which there is some compelling empirical evidence. It is likely aggressive behaviour is more fully explained through a combination of ‘nature’ and ‘nature’ factors, such as the diathesis-stress model.</a:t>
            </a:r>
          </a:p>
        </p:txBody>
      </p:sp>
      <p:sp>
        <p:nvSpPr>
          <p:cNvPr id="15" name="Rounded Rectangle 14"/>
          <p:cNvSpPr/>
          <p:nvPr/>
        </p:nvSpPr>
        <p:spPr>
          <a:xfrm rot="21338429">
            <a:off x="3060639" y="3418035"/>
            <a:ext cx="5482191" cy="2282767"/>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solidFill>
                  <a:schemeClr val="bg1"/>
                </a:solidFill>
              </a:rPr>
              <a:t>Could use </a:t>
            </a:r>
            <a:r>
              <a:rPr lang="en-GB" sz="2400" b="1" dirty="0" smtClean="0">
                <a:solidFill>
                  <a:schemeClr val="bg1"/>
                </a:solidFill>
              </a:rPr>
              <a:t>‘cultural differences and biases’. </a:t>
            </a:r>
            <a:r>
              <a:rPr lang="en-GB" sz="2000" dirty="0" smtClean="0">
                <a:solidFill>
                  <a:schemeClr val="bg1"/>
                </a:solidFill>
              </a:rPr>
              <a:t>E.g. Ethnocentrism of Bobo doll study. Difficult to generalise the results to explain aggressive behaviour in other cultures</a:t>
            </a:r>
            <a:endParaRPr lang="en-GB" sz="2400" b="1" dirty="0" smtClean="0">
              <a:solidFill>
                <a:schemeClr val="bg1"/>
              </a:solidFill>
            </a:endParaRPr>
          </a:p>
        </p:txBody>
      </p:sp>
    </p:spTree>
    <p:extLst>
      <p:ext uri="{BB962C8B-B14F-4D97-AF65-F5344CB8AC3E}">
        <p14:creationId xmlns:p14="http://schemas.microsoft.com/office/powerpoint/2010/main" val="2796179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3" grpId="0" animBg="1"/>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43608" y="685801"/>
            <a:ext cx="7185992" cy="3657599"/>
          </a:xfrm>
        </p:spPr>
        <p:txBody>
          <a:bodyPr/>
          <a:lstStyle/>
          <a:p>
            <a:pPr marL="18288" indent="0">
              <a:buNone/>
            </a:pPr>
            <a:r>
              <a:rPr lang="en-GB" dirty="0" smtClean="0"/>
              <a:t>Read through the handout and complete the activities to apply what you have learnt to research methods.</a:t>
            </a:r>
            <a:endParaRPr lang="en-GB" dirty="0"/>
          </a:p>
        </p:txBody>
      </p:sp>
      <p:sp>
        <p:nvSpPr>
          <p:cNvPr id="3" name="Title 2"/>
          <p:cNvSpPr>
            <a:spLocks noGrp="1"/>
          </p:cNvSpPr>
          <p:nvPr>
            <p:ph type="title"/>
          </p:nvPr>
        </p:nvSpPr>
        <p:spPr/>
        <p:txBody>
          <a:bodyPr/>
          <a:lstStyle/>
          <a:p>
            <a:endParaRPr lang="en-GB"/>
          </a:p>
        </p:txBody>
      </p:sp>
      <p:sp>
        <p:nvSpPr>
          <p:cNvPr id="4" name="TextBox 3"/>
          <p:cNvSpPr txBox="1"/>
          <p:nvPr/>
        </p:nvSpPr>
        <p:spPr>
          <a:xfrm>
            <a:off x="-7671" y="5657671"/>
            <a:ext cx="9144000" cy="1200329"/>
          </a:xfrm>
          <a:prstGeom prst="rect">
            <a:avLst/>
          </a:prstGeom>
          <a:solidFill>
            <a:schemeClr val="accent6">
              <a:lumMod val="75000"/>
            </a:schemeClr>
          </a:solidFill>
          <a:ln w="25400">
            <a:solidFill>
              <a:schemeClr val="bg1"/>
            </a:solidFill>
          </a:ln>
        </p:spPr>
        <p:txBody>
          <a:bodyPr wrap="square" rtlCol="0">
            <a:spAutoFit/>
          </a:bodyPr>
          <a:lstStyle/>
          <a:p>
            <a:pPr>
              <a:defRPr/>
            </a:pPr>
            <a:r>
              <a:rPr lang="en-GB" i="1" u="sng" kern="0" dirty="0">
                <a:solidFill>
                  <a:srgbClr val="FFFFFF"/>
                </a:solidFill>
              </a:rPr>
              <a:t>Learning objectives:</a:t>
            </a:r>
          </a:p>
          <a:p>
            <a:pPr marL="285750" indent="-285750">
              <a:buFont typeface="Arial" panose="020B0604020202020204" pitchFamily="34" charset="0"/>
              <a:buChar char="•"/>
              <a:defRPr/>
            </a:pPr>
            <a:r>
              <a:rPr lang="en-GB" kern="0" dirty="0">
                <a:solidFill>
                  <a:srgbClr val="FFFFFF"/>
                </a:solidFill>
              </a:rPr>
              <a:t>To DESCRIBE and EVALAUTE SLT of aggression including: observation, punishment, modelling and vicarious reinforcement.</a:t>
            </a:r>
          </a:p>
          <a:p>
            <a:pPr marL="285750" indent="-285750">
              <a:buFont typeface="Arial" panose="020B0604020202020204" pitchFamily="34" charset="0"/>
              <a:buChar char="•"/>
              <a:defRPr/>
            </a:pPr>
            <a:r>
              <a:rPr lang="en-GB" kern="0" dirty="0">
                <a:solidFill>
                  <a:srgbClr val="FFFFFF"/>
                </a:solidFill>
              </a:rPr>
              <a:t>To KNOW and EVALAUTE research supporting SLT including ‘Bobo doll study’.</a:t>
            </a:r>
          </a:p>
        </p:txBody>
      </p:sp>
      <p:sp>
        <p:nvSpPr>
          <p:cNvPr id="5" name="Rectangle 2"/>
          <p:cNvSpPr txBox="1">
            <a:spLocks noChangeArrowheads="1"/>
          </p:cNvSpPr>
          <p:nvPr/>
        </p:nvSpPr>
        <p:spPr>
          <a:xfrm>
            <a:off x="179513" y="0"/>
            <a:ext cx="8964487" cy="815008"/>
          </a:xfrm>
          <a:prstGeom prst="rect">
            <a:avLst/>
          </a:prstGeom>
        </p:spPr>
        <p:txBody>
          <a:bodyPr vert="horz" lIns="91440" tIns="45720" rIns="91440" bIns="45720" rtlCol="0" anchor="b">
            <a:noAutofit/>
          </a:bodyPr>
          <a:lst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ltLang="en-US" sz="4000" dirty="0" smtClean="0">
                <a:solidFill>
                  <a:srgbClr val="FFC000"/>
                </a:solidFill>
              </a:rPr>
              <a:t>Practical research task</a:t>
            </a:r>
          </a:p>
        </p:txBody>
      </p:sp>
    </p:spTree>
    <p:extLst>
      <p:ext uri="{BB962C8B-B14F-4D97-AF65-F5344CB8AC3E}">
        <p14:creationId xmlns:p14="http://schemas.microsoft.com/office/powerpoint/2010/main" val="39894010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9513" y="838202"/>
            <a:ext cx="8050087" cy="3657599"/>
          </a:xfrm>
        </p:spPr>
        <p:txBody>
          <a:bodyPr/>
          <a:lstStyle/>
          <a:p>
            <a:pPr marL="18288" indent="0">
              <a:buNone/>
            </a:pPr>
            <a:r>
              <a:rPr lang="en-GB" dirty="0" smtClean="0"/>
              <a:t>1. Watch the crash </a:t>
            </a:r>
            <a:r>
              <a:rPr lang="en-GB" dirty="0"/>
              <a:t>course psychology video at</a:t>
            </a:r>
            <a:r>
              <a:rPr lang="en-GB" dirty="0" smtClean="0"/>
              <a:t>: https</a:t>
            </a:r>
            <a:r>
              <a:rPr lang="en-GB" dirty="0"/>
              <a:t>://</a:t>
            </a:r>
            <a:r>
              <a:rPr lang="en-GB" dirty="0" smtClean="0"/>
              <a:t>www.youtube.com/watch?v=128Ts5r9NRE (and on </a:t>
            </a:r>
            <a:r>
              <a:rPr lang="en-GB" dirty="0" err="1" smtClean="0"/>
              <a:t>moodle</a:t>
            </a:r>
            <a:r>
              <a:rPr lang="en-GB" dirty="0" smtClean="0"/>
              <a:t>).</a:t>
            </a:r>
          </a:p>
          <a:p>
            <a:pPr marL="18288" indent="0">
              <a:buNone/>
            </a:pPr>
            <a:endParaRPr lang="en-GB" dirty="0"/>
          </a:p>
          <a:p>
            <a:pPr marL="18288" indent="0">
              <a:buNone/>
            </a:pPr>
            <a:r>
              <a:rPr lang="en-GB" dirty="0" smtClean="0"/>
              <a:t>2. Answer the following question: </a:t>
            </a:r>
          </a:p>
          <a:p>
            <a:pPr marL="18288" indent="0">
              <a:buNone/>
            </a:pPr>
            <a:endParaRPr lang="en-GB" dirty="0"/>
          </a:p>
          <a:p>
            <a:pPr marL="18288" indent="0">
              <a:buNone/>
            </a:pPr>
            <a:r>
              <a:rPr lang="en-US" dirty="0"/>
              <a:t>Describe and evaluate the social learning theory of human aggression</a:t>
            </a:r>
            <a:r>
              <a:rPr lang="en-US" dirty="0" smtClean="0"/>
              <a:t>.  [</a:t>
            </a:r>
            <a:r>
              <a:rPr lang="en-US" dirty="0"/>
              <a:t>16 marks]</a:t>
            </a:r>
            <a:endParaRPr lang="en-GB" dirty="0"/>
          </a:p>
        </p:txBody>
      </p:sp>
      <p:sp>
        <p:nvSpPr>
          <p:cNvPr id="3" name="Title 2"/>
          <p:cNvSpPr>
            <a:spLocks noGrp="1"/>
          </p:cNvSpPr>
          <p:nvPr>
            <p:ph type="title"/>
          </p:nvPr>
        </p:nvSpPr>
        <p:spPr/>
        <p:txBody>
          <a:bodyPr/>
          <a:lstStyle/>
          <a:p>
            <a:endParaRPr lang="en-GB"/>
          </a:p>
        </p:txBody>
      </p:sp>
      <p:sp>
        <p:nvSpPr>
          <p:cNvPr id="4" name="TextBox 3"/>
          <p:cNvSpPr txBox="1"/>
          <p:nvPr/>
        </p:nvSpPr>
        <p:spPr>
          <a:xfrm>
            <a:off x="-7671" y="5657671"/>
            <a:ext cx="9144000" cy="1200329"/>
          </a:xfrm>
          <a:prstGeom prst="rect">
            <a:avLst/>
          </a:prstGeom>
          <a:solidFill>
            <a:schemeClr val="accent6">
              <a:lumMod val="75000"/>
            </a:schemeClr>
          </a:solidFill>
          <a:ln w="25400">
            <a:solidFill>
              <a:schemeClr val="bg1"/>
            </a:solidFill>
          </a:ln>
        </p:spPr>
        <p:txBody>
          <a:bodyPr wrap="square" rtlCol="0">
            <a:spAutoFit/>
          </a:bodyPr>
          <a:lstStyle/>
          <a:p>
            <a:pPr>
              <a:defRPr/>
            </a:pPr>
            <a:r>
              <a:rPr lang="en-GB" i="1" u="sng" kern="0" dirty="0">
                <a:solidFill>
                  <a:srgbClr val="FFFFFF"/>
                </a:solidFill>
              </a:rPr>
              <a:t>Learning objectives:</a:t>
            </a:r>
          </a:p>
          <a:p>
            <a:pPr marL="285750" indent="-285750">
              <a:buFont typeface="Arial" panose="020B0604020202020204" pitchFamily="34" charset="0"/>
              <a:buChar char="•"/>
              <a:defRPr/>
            </a:pPr>
            <a:r>
              <a:rPr lang="en-GB" kern="0" dirty="0">
                <a:solidFill>
                  <a:srgbClr val="FFFFFF"/>
                </a:solidFill>
              </a:rPr>
              <a:t>To DESCRIBE and EVALAUTE SLT of aggression including: observation, punishment, modelling and vicarious reinforcement.</a:t>
            </a:r>
          </a:p>
          <a:p>
            <a:pPr marL="285750" indent="-285750">
              <a:buFont typeface="Arial" panose="020B0604020202020204" pitchFamily="34" charset="0"/>
              <a:buChar char="•"/>
              <a:defRPr/>
            </a:pPr>
            <a:r>
              <a:rPr lang="en-GB" kern="0" dirty="0">
                <a:solidFill>
                  <a:srgbClr val="FFFFFF"/>
                </a:solidFill>
              </a:rPr>
              <a:t>To KNOW and EVALAUTE research supporting SLT including ‘Bobo doll study’.</a:t>
            </a:r>
          </a:p>
        </p:txBody>
      </p:sp>
      <p:sp>
        <p:nvSpPr>
          <p:cNvPr id="5" name="Rectangle 2"/>
          <p:cNvSpPr txBox="1">
            <a:spLocks noChangeArrowheads="1"/>
          </p:cNvSpPr>
          <p:nvPr/>
        </p:nvSpPr>
        <p:spPr>
          <a:xfrm>
            <a:off x="179513" y="0"/>
            <a:ext cx="8964487" cy="815008"/>
          </a:xfrm>
          <a:prstGeom prst="rect">
            <a:avLst/>
          </a:prstGeom>
        </p:spPr>
        <p:txBody>
          <a:bodyPr vert="horz" lIns="91440" tIns="45720" rIns="91440" bIns="45720" rtlCol="0" anchor="b">
            <a:noAutofit/>
          </a:bodyPr>
          <a:lst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ltLang="en-US" sz="4000" dirty="0" smtClean="0">
                <a:solidFill>
                  <a:srgbClr val="FFC000"/>
                </a:solidFill>
              </a:rPr>
              <a:t>Home learning</a:t>
            </a:r>
          </a:p>
        </p:txBody>
      </p:sp>
    </p:spTree>
    <p:extLst>
      <p:ext uri="{BB962C8B-B14F-4D97-AF65-F5344CB8AC3E}">
        <p14:creationId xmlns:p14="http://schemas.microsoft.com/office/powerpoint/2010/main" val="4661960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71" y="5657671"/>
            <a:ext cx="9144000" cy="1200329"/>
          </a:xfrm>
          <a:prstGeom prst="rect">
            <a:avLst/>
          </a:prstGeom>
          <a:solidFill>
            <a:schemeClr val="accent6">
              <a:lumMod val="75000"/>
            </a:schemeClr>
          </a:solidFill>
          <a:ln w="25400">
            <a:solidFill>
              <a:schemeClr val="bg1"/>
            </a:solidFill>
          </a:ln>
        </p:spPr>
        <p:txBody>
          <a:bodyPr wrap="square" rtlCol="0">
            <a:spAutoFit/>
          </a:bodyPr>
          <a:lstStyle/>
          <a:p>
            <a:pPr>
              <a:defRPr/>
            </a:pPr>
            <a:r>
              <a:rPr lang="en-GB" i="1" u="sng" kern="0" dirty="0">
                <a:solidFill>
                  <a:srgbClr val="FFFFFF"/>
                </a:solidFill>
              </a:rPr>
              <a:t>Learning objectives:</a:t>
            </a:r>
          </a:p>
          <a:p>
            <a:pPr marL="285750" indent="-285750">
              <a:buFont typeface="Arial" panose="020B0604020202020204" pitchFamily="34" charset="0"/>
              <a:buChar char="•"/>
              <a:defRPr/>
            </a:pPr>
            <a:r>
              <a:rPr lang="en-GB" kern="0" dirty="0">
                <a:solidFill>
                  <a:srgbClr val="FFFFFF"/>
                </a:solidFill>
              </a:rPr>
              <a:t>To DESCRIBE and EVALAUTE SLT of aggression including: observation, punishment, modelling and vicarious reinforcement.</a:t>
            </a:r>
          </a:p>
          <a:p>
            <a:pPr marL="285750" indent="-285750">
              <a:buFont typeface="Arial" panose="020B0604020202020204" pitchFamily="34" charset="0"/>
              <a:buChar char="•"/>
              <a:defRPr/>
            </a:pPr>
            <a:r>
              <a:rPr lang="en-GB" kern="0" dirty="0">
                <a:solidFill>
                  <a:srgbClr val="FFFFFF"/>
                </a:solidFill>
              </a:rPr>
              <a:t>To KNOW and EVALAUTE research supporting SLT including ‘Bobo doll study’.</a:t>
            </a:r>
          </a:p>
        </p:txBody>
      </p:sp>
      <p:sp>
        <p:nvSpPr>
          <p:cNvPr id="5" name="Rectangle 2"/>
          <p:cNvSpPr>
            <a:spLocks noGrp="1" noChangeArrowheads="1"/>
          </p:cNvSpPr>
          <p:nvPr>
            <p:ph type="title"/>
          </p:nvPr>
        </p:nvSpPr>
        <p:spPr>
          <a:xfrm>
            <a:off x="82085" y="1700808"/>
            <a:ext cx="8964487" cy="815008"/>
          </a:xfrm>
        </p:spPr>
        <p:txBody>
          <a:bodyPr/>
          <a:lstStyle/>
          <a:p>
            <a:pPr eaLnBrk="1" hangingPunct="1"/>
            <a:r>
              <a:rPr lang="en-US" altLang="en-US" sz="4000" dirty="0" smtClean="0">
                <a:solidFill>
                  <a:srgbClr val="FFC000"/>
                </a:solidFill>
              </a:rPr>
              <a:t>4 – 5 pm</a:t>
            </a:r>
            <a:br>
              <a:rPr lang="en-US" altLang="en-US" sz="4000" dirty="0" smtClean="0">
                <a:solidFill>
                  <a:srgbClr val="FFC000"/>
                </a:solidFill>
              </a:rPr>
            </a:br>
            <a:r>
              <a:rPr lang="en-US" altLang="en-US" sz="4000" dirty="0" smtClean="0">
                <a:solidFill>
                  <a:srgbClr val="FFC000"/>
                </a:solidFill>
              </a:rPr>
              <a:t>After-school </a:t>
            </a:r>
            <a:r>
              <a:rPr lang="en-US" altLang="en-US" sz="4000" dirty="0">
                <a:solidFill>
                  <a:srgbClr val="FFC000"/>
                </a:solidFill>
              </a:rPr>
              <a:t/>
            </a:r>
            <a:br>
              <a:rPr lang="en-US" altLang="en-US" sz="4000" dirty="0">
                <a:solidFill>
                  <a:srgbClr val="FFC000"/>
                </a:solidFill>
              </a:rPr>
            </a:br>
            <a:r>
              <a:rPr lang="en-US" altLang="en-US" sz="4000" dirty="0" smtClean="0">
                <a:solidFill>
                  <a:srgbClr val="FFC000"/>
                </a:solidFill>
              </a:rPr>
              <a:t>‘stretch and support’</a:t>
            </a:r>
            <a:br>
              <a:rPr lang="en-US" altLang="en-US" sz="4000" dirty="0" smtClean="0">
                <a:solidFill>
                  <a:srgbClr val="FFC000"/>
                </a:solidFill>
              </a:rPr>
            </a:br>
            <a:r>
              <a:rPr lang="en-US" altLang="en-US" sz="4000" dirty="0" smtClean="0">
                <a:solidFill>
                  <a:srgbClr val="FFC000"/>
                </a:solidFill>
              </a:rPr>
              <a:t>on Mondays</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671394">
            <a:off x="6339113" y="354085"/>
            <a:ext cx="2523612" cy="25236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0166" y="2852936"/>
            <a:ext cx="7010106" cy="2554545"/>
          </a:xfrm>
          <a:prstGeom prst="rect">
            <a:avLst/>
          </a:prstGeom>
          <a:noFill/>
        </p:spPr>
        <p:txBody>
          <a:bodyPr wrap="square" rtlCol="0">
            <a:spAutoFit/>
          </a:bodyPr>
          <a:lstStyle/>
          <a:p>
            <a:r>
              <a:rPr lang="en-GB" sz="2000" dirty="0" smtClean="0">
                <a:solidFill>
                  <a:schemeClr val="bg1"/>
                </a:solidFill>
              </a:rPr>
              <a:t>From next week will be running an after school session every Monday for individual help with essays, AS retakes help, revision, getting an A* (whatever you want really….) </a:t>
            </a:r>
          </a:p>
          <a:p>
            <a:endParaRPr lang="en-GB" sz="2000" dirty="0">
              <a:solidFill>
                <a:schemeClr val="bg1"/>
              </a:solidFill>
            </a:endParaRPr>
          </a:p>
          <a:p>
            <a:r>
              <a:rPr lang="en-GB" sz="2000" dirty="0" smtClean="0">
                <a:solidFill>
                  <a:schemeClr val="bg1"/>
                </a:solidFill>
              </a:rPr>
              <a:t>Only two people per week. First come first served.</a:t>
            </a:r>
          </a:p>
          <a:p>
            <a:endParaRPr lang="en-GB" sz="2000" dirty="0">
              <a:solidFill>
                <a:schemeClr val="bg1"/>
              </a:solidFill>
            </a:endParaRPr>
          </a:p>
          <a:p>
            <a:r>
              <a:rPr lang="en-GB" sz="2000" dirty="0" smtClean="0">
                <a:solidFill>
                  <a:schemeClr val="bg1"/>
                </a:solidFill>
              </a:rPr>
              <a:t>These will become general revision sessions, and open to all, nearer Easter.</a:t>
            </a:r>
            <a:endParaRPr lang="en-GB" sz="2000" dirty="0">
              <a:solidFill>
                <a:schemeClr val="bg1"/>
              </a:solidFill>
            </a:endParaRPr>
          </a:p>
        </p:txBody>
      </p:sp>
    </p:spTree>
    <p:extLst>
      <p:ext uri="{BB962C8B-B14F-4D97-AF65-F5344CB8AC3E}">
        <p14:creationId xmlns:p14="http://schemas.microsoft.com/office/powerpoint/2010/main" val="25628521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323528" y="404664"/>
            <a:ext cx="7543800" cy="914400"/>
          </a:xfrm>
        </p:spPr>
        <p:txBody>
          <a:bodyPr/>
          <a:lstStyle/>
          <a:p>
            <a:pPr eaLnBrk="1" hangingPunct="1"/>
            <a:r>
              <a:rPr lang="en-US" altLang="en-US" sz="4000" dirty="0" smtClean="0">
                <a:solidFill>
                  <a:schemeClr val="hlink"/>
                </a:solidFill>
              </a:rPr>
              <a:t>Albert Bandura…</a:t>
            </a:r>
            <a:br>
              <a:rPr lang="en-US" altLang="en-US" sz="4000" dirty="0" smtClean="0">
                <a:solidFill>
                  <a:schemeClr val="hlink"/>
                </a:solidFill>
              </a:rPr>
            </a:br>
            <a:endParaRPr lang="en-US" altLang="en-US" sz="4000" dirty="0" smtClean="0">
              <a:solidFill>
                <a:schemeClr val="hlink"/>
              </a:solidFill>
            </a:endParaRPr>
          </a:p>
        </p:txBody>
      </p:sp>
      <p:sp>
        <p:nvSpPr>
          <p:cNvPr id="11267" name="Rectangle 3"/>
          <p:cNvSpPr>
            <a:spLocks noGrp="1" noChangeArrowheads="1"/>
          </p:cNvSpPr>
          <p:nvPr>
            <p:ph type="body" idx="1"/>
          </p:nvPr>
        </p:nvSpPr>
        <p:spPr>
          <a:xfrm>
            <a:off x="395536" y="836712"/>
            <a:ext cx="4752528" cy="4525963"/>
          </a:xfrm>
        </p:spPr>
        <p:txBody>
          <a:bodyPr>
            <a:normAutofit/>
          </a:bodyPr>
          <a:lstStyle/>
          <a:p>
            <a:r>
              <a:rPr lang="en-US" altLang="en-US" sz="2800" dirty="0" smtClean="0">
                <a:solidFill>
                  <a:schemeClr val="bg1"/>
                </a:solidFill>
                <a:effectLst/>
              </a:rPr>
              <a:t>Aggression </a:t>
            </a:r>
            <a:r>
              <a:rPr lang="en-US" altLang="en-US" sz="2800" b="1" dirty="0" smtClean="0">
                <a:solidFill>
                  <a:schemeClr val="bg1"/>
                </a:solidFill>
                <a:effectLst/>
              </a:rPr>
              <a:t>learnt</a:t>
            </a:r>
            <a:r>
              <a:rPr lang="en-US" altLang="en-US" sz="2800" dirty="0" smtClean="0">
                <a:solidFill>
                  <a:schemeClr val="bg1"/>
                </a:solidFill>
                <a:effectLst/>
              </a:rPr>
              <a:t> from the </a:t>
            </a:r>
            <a:r>
              <a:rPr lang="en-US" altLang="en-US" sz="2800" b="1" dirty="0" smtClean="0">
                <a:effectLst/>
              </a:rPr>
              <a:t>environment</a:t>
            </a:r>
            <a:r>
              <a:rPr lang="en-US" altLang="en-US" sz="2800" dirty="0" smtClean="0">
                <a:solidFill>
                  <a:schemeClr val="bg1"/>
                </a:solidFill>
                <a:effectLst/>
              </a:rPr>
              <a:t>.</a:t>
            </a:r>
          </a:p>
          <a:p>
            <a:pPr marL="18288" indent="0">
              <a:buNone/>
            </a:pPr>
            <a:endParaRPr lang="en-US" altLang="en-US" sz="2800" dirty="0" smtClean="0">
              <a:solidFill>
                <a:schemeClr val="bg1"/>
              </a:solidFill>
              <a:effectLst/>
            </a:endParaRPr>
          </a:p>
          <a:p>
            <a:r>
              <a:rPr lang="en-US" altLang="en-US" sz="2800" dirty="0" smtClean="0">
                <a:solidFill>
                  <a:schemeClr val="bg1"/>
                </a:solidFill>
                <a:effectLst/>
              </a:rPr>
              <a:t>People NOT born aggressive (biological).</a:t>
            </a:r>
          </a:p>
        </p:txBody>
      </p:sp>
      <p:pic>
        <p:nvPicPr>
          <p:cNvPr id="11268" name="Picture 4" descr="bandur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692696"/>
            <a:ext cx="2478088" cy="3657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7671" y="5657671"/>
            <a:ext cx="9144000" cy="1200329"/>
          </a:xfrm>
          <a:prstGeom prst="rect">
            <a:avLst/>
          </a:prstGeom>
          <a:solidFill>
            <a:schemeClr val="accent6">
              <a:lumMod val="75000"/>
            </a:schemeClr>
          </a:solidFill>
          <a:ln w="25400">
            <a:solidFill>
              <a:schemeClr val="bg1"/>
            </a:solidFill>
          </a:ln>
        </p:spPr>
        <p:txBody>
          <a:bodyPr wrap="square" rtlCol="0">
            <a:spAutoFit/>
          </a:bodyPr>
          <a:lstStyle/>
          <a:p>
            <a:pPr>
              <a:defRPr/>
            </a:pPr>
            <a:r>
              <a:rPr lang="en-GB" i="1" u="sng" kern="0" dirty="0">
                <a:solidFill>
                  <a:srgbClr val="FFFFFF"/>
                </a:solidFill>
              </a:rPr>
              <a:t>Learning objectives</a:t>
            </a:r>
            <a:r>
              <a:rPr lang="en-GB" i="1" u="sng" kern="0" dirty="0" smtClean="0">
                <a:solidFill>
                  <a:srgbClr val="FFFFFF"/>
                </a:solidFill>
              </a:rPr>
              <a:t>:</a:t>
            </a:r>
          </a:p>
          <a:p>
            <a:pPr marL="285750" indent="-285750">
              <a:buFont typeface="Arial" panose="020B0604020202020204" pitchFamily="34" charset="0"/>
              <a:buChar char="•"/>
              <a:defRPr/>
            </a:pPr>
            <a:r>
              <a:rPr lang="en-GB" kern="0" dirty="0" smtClean="0">
                <a:solidFill>
                  <a:srgbClr val="FFFFFF"/>
                </a:solidFill>
              </a:rPr>
              <a:t>To DESCRIBE and EVALAUTE SLT of </a:t>
            </a:r>
            <a:r>
              <a:rPr lang="en-GB" kern="0" dirty="0">
                <a:solidFill>
                  <a:srgbClr val="FFFFFF"/>
                </a:solidFill>
              </a:rPr>
              <a:t>aggression including: observation</a:t>
            </a:r>
            <a:r>
              <a:rPr lang="en-GB" kern="0" dirty="0" smtClean="0">
                <a:solidFill>
                  <a:srgbClr val="FFFFFF"/>
                </a:solidFill>
              </a:rPr>
              <a:t>, punishment, </a:t>
            </a:r>
            <a:r>
              <a:rPr lang="en-GB" kern="0" dirty="0">
                <a:solidFill>
                  <a:srgbClr val="FFFFFF"/>
                </a:solidFill>
              </a:rPr>
              <a:t>modelling and vicarious </a:t>
            </a:r>
            <a:r>
              <a:rPr lang="en-GB" kern="0" dirty="0" smtClean="0">
                <a:solidFill>
                  <a:srgbClr val="FFFFFF"/>
                </a:solidFill>
              </a:rPr>
              <a:t>reinforcement.</a:t>
            </a:r>
          </a:p>
          <a:p>
            <a:pPr marL="285750" indent="-285750">
              <a:buFont typeface="Arial" panose="020B0604020202020204" pitchFamily="34" charset="0"/>
              <a:buChar char="•"/>
              <a:defRPr/>
            </a:pPr>
            <a:r>
              <a:rPr lang="en-GB" kern="0" dirty="0" smtClean="0">
                <a:solidFill>
                  <a:srgbClr val="FFFFFF"/>
                </a:solidFill>
              </a:rPr>
              <a:t>To KNOW and EVALAUTE research supporting SLT including ‘Bobo doll study’.</a:t>
            </a:r>
            <a:endParaRPr lang="en-GB" kern="0" dirty="0">
              <a:solidFill>
                <a:srgbClr val="FFFFFF"/>
              </a:solidFill>
            </a:endParaRPr>
          </a:p>
        </p:txBody>
      </p:sp>
    </p:spTree>
    <p:extLst>
      <p:ext uri="{BB962C8B-B14F-4D97-AF65-F5344CB8AC3E}">
        <p14:creationId xmlns:p14="http://schemas.microsoft.com/office/powerpoint/2010/main" val="3770605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fade">
                                      <p:cBhvr>
                                        <p:cTn id="7" dur="1000"/>
                                        <p:tgtEl>
                                          <p:spTgt spid="11267">
                                            <p:txEl>
                                              <p:pRg st="0" end="0"/>
                                            </p:txEl>
                                          </p:spTgt>
                                        </p:tgtEl>
                                      </p:cBhvr>
                                    </p:animEffect>
                                    <p:anim calcmode="lin" valueType="num">
                                      <p:cBhvr>
                                        <p:cTn id="8" dur="1000" fill="hold"/>
                                        <p:tgtEl>
                                          <p:spTgt spid="1126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26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267">
                                            <p:txEl>
                                              <p:pRg st="2" end="2"/>
                                            </p:txEl>
                                          </p:spTgt>
                                        </p:tgtEl>
                                        <p:attrNameLst>
                                          <p:attrName>style.visibility</p:attrName>
                                        </p:attrNameLst>
                                      </p:cBhvr>
                                      <p:to>
                                        <p:strVal val="visible"/>
                                      </p:to>
                                    </p:set>
                                    <p:animEffect transition="in" filter="fade">
                                      <p:cBhvr>
                                        <p:cTn id="14" dur="1000"/>
                                        <p:tgtEl>
                                          <p:spTgt spid="11267">
                                            <p:txEl>
                                              <p:pRg st="2" end="2"/>
                                            </p:txEl>
                                          </p:spTgt>
                                        </p:tgtEl>
                                      </p:cBhvr>
                                    </p:animEffect>
                                    <p:anim calcmode="lin" valueType="num">
                                      <p:cBhvr>
                                        <p:cTn id="15" dur="1000" fill="hold"/>
                                        <p:tgtEl>
                                          <p:spTgt spid="11267">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12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7504" y="289943"/>
            <a:ext cx="6344375" cy="914400"/>
          </a:xfrm>
        </p:spPr>
        <p:txBody>
          <a:bodyPr/>
          <a:lstStyle/>
          <a:p>
            <a:r>
              <a:rPr lang="en-GB" sz="3600" dirty="0" smtClean="0"/>
              <a:t>How do children learn aggression through SLT?</a:t>
            </a:r>
            <a:endParaRPr lang="en-GB" sz="3600" dirty="0"/>
          </a:p>
        </p:txBody>
      </p:sp>
      <p:sp>
        <p:nvSpPr>
          <p:cNvPr id="4" name="TextBox 3"/>
          <p:cNvSpPr txBox="1"/>
          <p:nvPr/>
        </p:nvSpPr>
        <p:spPr>
          <a:xfrm>
            <a:off x="-7671" y="5657671"/>
            <a:ext cx="9144000" cy="1200329"/>
          </a:xfrm>
          <a:prstGeom prst="rect">
            <a:avLst/>
          </a:prstGeom>
          <a:solidFill>
            <a:schemeClr val="accent6">
              <a:lumMod val="75000"/>
            </a:schemeClr>
          </a:solidFill>
          <a:ln w="25400">
            <a:solidFill>
              <a:schemeClr val="bg1"/>
            </a:solidFill>
          </a:ln>
        </p:spPr>
        <p:txBody>
          <a:bodyPr wrap="square" rtlCol="0">
            <a:spAutoFit/>
          </a:bodyPr>
          <a:lstStyle/>
          <a:p>
            <a:pPr>
              <a:defRPr/>
            </a:pPr>
            <a:r>
              <a:rPr lang="en-GB" i="1" u="sng" kern="0" dirty="0">
                <a:solidFill>
                  <a:srgbClr val="FFFFFF"/>
                </a:solidFill>
              </a:rPr>
              <a:t>Learning objectives</a:t>
            </a:r>
            <a:r>
              <a:rPr lang="en-GB" i="1" u="sng" kern="0" dirty="0" smtClean="0">
                <a:solidFill>
                  <a:srgbClr val="FFFFFF"/>
                </a:solidFill>
              </a:rPr>
              <a:t>:</a:t>
            </a:r>
          </a:p>
          <a:p>
            <a:pPr marL="285750" indent="-285750">
              <a:buFont typeface="Arial" panose="020B0604020202020204" pitchFamily="34" charset="0"/>
              <a:buChar char="•"/>
              <a:defRPr/>
            </a:pPr>
            <a:r>
              <a:rPr lang="en-GB" kern="0" dirty="0" smtClean="0">
                <a:solidFill>
                  <a:srgbClr val="FFFFFF"/>
                </a:solidFill>
              </a:rPr>
              <a:t>To DESCRIBE and EVALAUTE SLT of </a:t>
            </a:r>
            <a:r>
              <a:rPr lang="en-GB" kern="0" dirty="0">
                <a:solidFill>
                  <a:srgbClr val="FFFFFF"/>
                </a:solidFill>
              </a:rPr>
              <a:t>aggression including: observation</a:t>
            </a:r>
            <a:r>
              <a:rPr lang="en-GB" kern="0" dirty="0" smtClean="0">
                <a:solidFill>
                  <a:srgbClr val="FFFFFF"/>
                </a:solidFill>
              </a:rPr>
              <a:t>, punishment, </a:t>
            </a:r>
            <a:r>
              <a:rPr lang="en-GB" kern="0" dirty="0">
                <a:solidFill>
                  <a:srgbClr val="FFFFFF"/>
                </a:solidFill>
              </a:rPr>
              <a:t>modelling and vicarious </a:t>
            </a:r>
            <a:r>
              <a:rPr lang="en-GB" kern="0" dirty="0" smtClean="0">
                <a:solidFill>
                  <a:srgbClr val="FFFFFF"/>
                </a:solidFill>
              </a:rPr>
              <a:t>reinforcement.</a:t>
            </a:r>
          </a:p>
          <a:p>
            <a:pPr marL="285750" indent="-285750">
              <a:buFont typeface="Arial" panose="020B0604020202020204" pitchFamily="34" charset="0"/>
              <a:buChar char="•"/>
              <a:defRPr/>
            </a:pPr>
            <a:r>
              <a:rPr lang="en-GB" kern="0" dirty="0" smtClean="0">
                <a:solidFill>
                  <a:srgbClr val="FFFFFF"/>
                </a:solidFill>
              </a:rPr>
              <a:t>To KNOW and EVALAUTE research supporting SLT including ‘Bobo doll study’.</a:t>
            </a:r>
            <a:endParaRPr lang="en-GB" kern="0" dirty="0">
              <a:solidFill>
                <a:srgbClr val="FFFFFF"/>
              </a:solidFill>
            </a:endParaRPr>
          </a:p>
        </p:txBody>
      </p:sp>
      <p:sp>
        <p:nvSpPr>
          <p:cNvPr id="6" name="Oval 5"/>
          <p:cNvSpPr/>
          <p:nvPr/>
        </p:nvSpPr>
        <p:spPr>
          <a:xfrm rot="440093">
            <a:off x="5550843" y="99071"/>
            <a:ext cx="3591228" cy="1296144"/>
          </a:xfrm>
          <a:prstGeom prst="ellipse">
            <a:avLst/>
          </a:prstGeom>
          <a:solidFill>
            <a:srgbClr val="FFC000"/>
          </a:solidFill>
          <a:ln>
            <a:solidFill>
              <a:schemeClr val="bg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rPr>
              <a:t>REMEMBER: Use the correct key words e.g. role models, vicarious learning etc.</a:t>
            </a:r>
            <a:endParaRPr lang="en-GB" dirty="0">
              <a:solidFill>
                <a:schemeClr val="bg1"/>
              </a:solidFill>
            </a:endParaRPr>
          </a:p>
        </p:txBody>
      </p:sp>
      <p:sp>
        <p:nvSpPr>
          <p:cNvPr id="10" name="Rectangle 9"/>
          <p:cNvSpPr/>
          <p:nvPr/>
        </p:nvSpPr>
        <p:spPr>
          <a:xfrm>
            <a:off x="5220071" y="1554342"/>
            <a:ext cx="3818573" cy="1658634"/>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b="1" dirty="0" smtClean="0"/>
              <a:t>Characteristics </a:t>
            </a:r>
            <a:r>
              <a:rPr lang="en-GB" sz="2200" dirty="0" smtClean="0"/>
              <a:t>and </a:t>
            </a:r>
            <a:r>
              <a:rPr lang="en-GB" sz="2200" b="1" dirty="0" smtClean="0"/>
              <a:t>status </a:t>
            </a:r>
            <a:r>
              <a:rPr lang="en-GB" sz="2200" dirty="0" smtClean="0"/>
              <a:t>of ‘role model’ likely to affect probability of imitating </a:t>
            </a:r>
            <a:r>
              <a:rPr lang="en-GB" sz="2200" dirty="0" smtClean="0"/>
              <a:t>behaviour (</a:t>
            </a:r>
            <a:r>
              <a:rPr lang="en-GB" sz="2200" b="1" i="1" dirty="0" smtClean="0">
                <a:solidFill>
                  <a:schemeClr val="accent2">
                    <a:lumMod val="60000"/>
                    <a:lumOff val="40000"/>
                  </a:schemeClr>
                </a:solidFill>
              </a:rPr>
              <a:t>identification</a:t>
            </a:r>
            <a:r>
              <a:rPr lang="en-GB" sz="2200" dirty="0" smtClean="0"/>
              <a:t>).</a:t>
            </a:r>
            <a:endParaRPr lang="en-GB" sz="2200" dirty="0"/>
          </a:p>
        </p:txBody>
      </p:sp>
      <p:cxnSp>
        <p:nvCxnSpPr>
          <p:cNvPr id="11" name="Straight Arrow Connector 10"/>
          <p:cNvCxnSpPr/>
          <p:nvPr/>
        </p:nvCxnSpPr>
        <p:spPr>
          <a:xfrm>
            <a:off x="2555776" y="2636912"/>
            <a:ext cx="432048" cy="936104"/>
          </a:xfrm>
          <a:prstGeom prst="straightConnector1">
            <a:avLst/>
          </a:prstGeom>
          <a:ln w="762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251520" y="1317964"/>
            <a:ext cx="3384376" cy="144016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t>Children </a:t>
            </a:r>
            <a:r>
              <a:rPr lang="en-GB" sz="2400" b="1" dirty="0" smtClean="0">
                <a:solidFill>
                  <a:srgbClr val="FF0000"/>
                </a:solidFill>
              </a:rPr>
              <a:t>observe</a:t>
            </a:r>
            <a:r>
              <a:rPr lang="en-GB" sz="2400" dirty="0" smtClean="0">
                <a:solidFill>
                  <a:srgbClr val="FF0000"/>
                </a:solidFill>
              </a:rPr>
              <a:t> </a:t>
            </a:r>
            <a:r>
              <a:rPr lang="en-GB" sz="2400" dirty="0" smtClean="0">
                <a:solidFill>
                  <a:srgbClr val="FFFF00"/>
                </a:solidFill>
              </a:rPr>
              <a:t>‘</a:t>
            </a:r>
            <a:r>
              <a:rPr lang="en-GB" sz="2400" b="1" i="1" dirty="0" smtClean="0">
                <a:solidFill>
                  <a:srgbClr val="FFFF00"/>
                </a:solidFill>
              </a:rPr>
              <a:t>role models</a:t>
            </a:r>
            <a:r>
              <a:rPr lang="en-GB" sz="2400" dirty="0" smtClean="0">
                <a:solidFill>
                  <a:srgbClr val="FFFF00"/>
                </a:solidFill>
              </a:rPr>
              <a:t>’ </a:t>
            </a:r>
            <a:r>
              <a:rPr lang="en-GB" sz="2400" dirty="0" smtClean="0"/>
              <a:t>and </a:t>
            </a:r>
            <a:r>
              <a:rPr lang="en-GB" sz="2400" b="1" dirty="0" smtClean="0">
                <a:solidFill>
                  <a:srgbClr val="00B0F0"/>
                </a:solidFill>
              </a:rPr>
              <a:t>imitate</a:t>
            </a:r>
            <a:r>
              <a:rPr lang="en-GB" sz="2400" dirty="0" smtClean="0">
                <a:solidFill>
                  <a:srgbClr val="00B0F0"/>
                </a:solidFill>
              </a:rPr>
              <a:t> </a:t>
            </a:r>
            <a:r>
              <a:rPr lang="en-GB" sz="2400" dirty="0" smtClean="0"/>
              <a:t>their behaviour.</a:t>
            </a:r>
            <a:endParaRPr lang="en-GB" sz="2400" dirty="0"/>
          </a:p>
        </p:txBody>
      </p:sp>
      <p:cxnSp>
        <p:nvCxnSpPr>
          <p:cNvPr id="14" name="Straight Arrow Connector 13"/>
          <p:cNvCxnSpPr/>
          <p:nvPr/>
        </p:nvCxnSpPr>
        <p:spPr>
          <a:xfrm flipV="1">
            <a:off x="6752927" y="3223017"/>
            <a:ext cx="1187059" cy="1368152"/>
          </a:xfrm>
          <a:prstGeom prst="straightConnector1">
            <a:avLst/>
          </a:prstGeom>
          <a:ln w="762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395536" y="3573016"/>
            <a:ext cx="6408712" cy="1898721"/>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dirty="0" smtClean="0"/>
              <a:t>Also learn whether others are </a:t>
            </a:r>
            <a:r>
              <a:rPr lang="en-GB" sz="2200" b="1" dirty="0" smtClean="0"/>
              <a:t>rewarded</a:t>
            </a:r>
            <a:r>
              <a:rPr lang="en-GB" sz="2200" dirty="0" smtClean="0"/>
              <a:t> or </a:t>
            </a:r>
            <a:r>
              <a:rPr lang="en-GB" sz="2200" b="1" dirty="0" smtClean="0"/>
              <a:t>punished</a:t>
            </a:r>
            <a:r>
              <a:rPr lang="en-GB" sz="2200" dirty="0" smtClean="0"/>
              <a:t> for aggressive behaviour by observing (</a:t>
            </a:r>
            <a:r>
              <a:rPr lang="en-GB" sz="2200" b="1" i="1" dirty="0" smtClean="0">
                <a:solidFill>
                  <a:schemeClr val="accent4">
                    <a:lumMod val="40000"/>
                    <a:lumOff val="60000"/>
                  </a:schemeClr>
                </a:solidFill>
              </a:rPr>
              <a:t>vicarious reinforcement</a:t>
            </a:r>
            <a:r>
              <a:rPr lang="en-GB" sz="2200" dirty="0" smtClean="0"/>
              <a:t>). If others are rewarded more likely to imitate the behaviour themselves.</a:t>
            </a:r>
            <a:endParaRPr lang="en-GB" sz="2200" dirty="0"/>
          </a:p>
        </p:txBody>
      </p:sp>
    </p:spTree>
    <p:extLst>
      <p:ext uri="{BB962C8B-B14F-4D97-AF65-F5344CB8AC3E}">
        <p14:creationId xmlns:p14="http://schemas.microsoft.com/office/powerpoint/2010/main" val="3683159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barn(inVertical)">
                                      <p:cBhvr>
                                        <p:cTn id="14" dur="500"/>
                                        <p:tgtEl>
                                          <p:spTgt spid="11"/>
                                        </p:tgtEl>
                                      </p:cBhvr>
                                    </p:animEffect>
                                  </p:childTnLst>
                                </p:cTn>
                              </p:par>
                              <p:par>
                                <p:cTn id="15" presetID="42" presetClass="entr" presetSubtype="0" fill="hold" grpId="0" nodeType="withEffect">
                                  <p:stCondLst>
                                    <p:cond delay="125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250"/>
                                        <p:tgtEl>
                                          <p:spTgt spid="9"/>
                                        </p:tgtEl>
                                      </p:cBhvr>
                                    </p:animEffect>
                                    <p:anim calcmode="lin" valueType="num">
                                      <p:cBhvr>
                                        <p:cTn id="18" dur="1250" fill="hold"/>
                                        <p:tgtEl>
                                          <p:spTgt spid="9"/>
                                        </p:tgtEl>
                                        <p:attrNameLst>
                                          <p:attrName>ppt_x</p:attrName>
                                        </p:attrNameLst>
                                      </p:cBhvr>
                                      <p:tavLst>
                                        <p:tav tm="0">
                                          <p:val>
                                            <p:strVal val="#ppt_x"/>
                                          </p:val>
                                        </p:tav>
                                        <p:tav tm="100000">
                                          <p:val>
                                            <p:strVal val="#ppt_x"/>
                                          </p:val>
                                        </p:tav>
                                      </p:tavLst>
                                    </p:anim>
                                    <p:anim calcmode="lin" valueType="num">
                                      <p:cBhvr>
                                        <p:cTn id="19" dur="125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barn(inVertical)">
                                      <p:cBhvr>
                                        <p:cTn id="24" dur="500"/>
                                        <p:tgtEl>
                                          <p:spTgt spid="14"/>
                                        </p:tgtEl>
                                      </p:cBhvr>
                                    </p:animEffect>
                                  </p:childTnLst>
                                </p:cTn>
                              </p:par>
                              <p:par>
                                <p:cTn id="25" presetID="42" presetClass="entr" presetSubtype="0" fill="hold" grpId="0" nodeType="withEffect">
                                  <p:stCondLst>
                                    <p:cond delay="200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250"/>
                                        <p:tgtEl>
                                          <p:spTgt spid="10"/>
                                        </p:tgtEl>
                                      </p:cBhvr>
                                    </p:animEffect>
                                    <p:anim calcmode="lin" valueType="num">
                                      <p:cBhvr>
                                        <p:cTn id="28" dur="1250" fill="hold"/>
                                        <p:tgtEl>
                                          <p:spTgt spid="10"/>
                                        </p:tgtEl>
                                        <p:attrNameLst>
                                          <p:attrName>ppt_x</p:attrName>
                                        </p:attrNameLst>
                                      </p:cBhvr>
                                      <p:tavLst>
                                        <p:tav tm="0">
                                          <p:val>
                                            <p:strVal val="#ppt_x"/>
                                          </p:val>
                                        </p:tav>
                                        <p:tav tm="100000">
                                          <p:val>
                                            <p:strVal val="#ppt_x"/>
                                          </p:val>
                                        </p:tav>
                                      </p:tavLst>
                                    </p:anim>
                                    <p:anim calcmode="lin" valueType="num">
                                      <p:cBhvr>
                                        <p:cTn id="29" dur="125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5"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0" y="685801"/>
            <a:ext cx="2940496" cy="4471391"/>
          </a:xfrm>
        </p:spPr>
        <p:txBody>
          <a:bodyPr>
            <a:normAutofit/>
          </a:bodyPr>
          <a:lstStyle/>
          <a:p>
            <a:r>
              <a:rPr lang="en-GB" dirty="0" smtClean="0"/>
              <a:t>Child overserves a bully demand money from another student in the playground.</a:t>
            </a:r>
          </a:p>
          <a:p>
            <a:r>
              <a:rPr lang="en-GB" dirty="0" smtClean="0"/>
              <a:t>Observes that the behaviour is rewarded (gets the money).</a:t>
            </a:r>
          </a:p>
          <a:p>
            <a:r>
              <a:rPr lang="en-GB" dirty="0" smtClean="0"/>
              <a:t>Likely to imitate the behaviour himself.</a:t>
            </a:r>
            <a:endParaRPr lang="en-GB" dirty="0"/>
          </a:p>
        </p:txBody>
      </p:sp>
      <p:sp>
        <p:nvSpPr>
          <p:cNvPr id="3" name="Title 2"/>
          <p:cNvSpPr>
            <a:spLocks noGrp="1"/>
          </p:cNvSpPr>
          <p:nvPr>
            <p:ph type="title"/>
          </p:nvPr>
        </p:nvSpPr>
        <p:spPr>
          <a:xfrm>
            <a:off x="0" y="-16349"/>
            <a:ext cx="7543800" cy="914400"/>
          </a:xfrm>
        </p:spPr>
        <p:txBody>
          <a:bodyPr/>
          <a:lstStyle/>
          <a:p>
            <a:r>
              <a:rPr lang="en-GB" dirty="0" smtClean="0"/>
              <a:t>Example…</a:t>
            </a:r>
            <a:endParaRPr lang="en-GB" dirty="0"/>
          </a:p>
        </p:txBody>
      </p:sp>
      <p:sp>
        <p:nvSpPr>
          <p:cNvPr id="4" name="TextBox 3"/>
          <p:cNvSpPr txBox="1"/>
          <p:nvPr/>
        </p:nvSpPr>
        <p:spPr>
          <a:xfrm>
            <a:off x="-7671" y="5657671"/>
            <a:ext cx="9144000" cy="1200329"/>
          </a:xfrm>
          <a:prstGeom prst="rect">
            <a:avLst/>
          </a:prstGeom>
          <a:solidFill>
            <a:schemeClr val="accent6">
              <a:lumMod val="75000"/>
            </a:schemeClr>
          </a:solidFill>
          <a:ln w="25400">
            <a:solidFill>
              <a:schemeClr val="bg1"/>
            </a:solidFill>
          </a:ln>
        </p:spPr>
        <p:txBody>
          <a:bodyPr wrap="square" rtlCol="0">
            <a:spAutoFit/>
          </a:bodyPr>
          <a:lstStyle/>
          <a:p>
            <a:pPr>
              <a:defRPr/>
            </a:pPr>
            <a:r>
              <a:rPr lang="en-GB" i="1" u="sng" kern="0" dirty="0">
                <a:solidFill>
                  <a:srgbClr val="FFFFFF"/>
                </a:solidFill>
              </a:rPr>
              <a:t>Learning objectives</a:t>
            </a:r>
            <a:r>
              <a:rPr lang="en-GB" i="1" u="sng" kern="0" dirty="0" smtClean="0">
                <a:solidFill>
                  <a:srgbClr val="FFFFFF"/>
                </a:solidFill>
              </a:rPr>
              <a:t>:</a:t>
            </a:r>
          </a:p>
          <a:p>
            <a:pPr marL="285750" indent="-285750">
              <a:buFont typeface="Arial" panose="020B0604020202020204" pitchFamily="34" charset="0"/>
              <a:buChar char="•"/>
              <a:defRPr/>
            </a:pPr>
            <a:r>
              <a:rPr lang="en-GB" kern="0" dirty="0" smtClean="0">
                <a:solidFill>
                  <a:srgbClr val="FFFFFF"/>
                </a:solidFill>
              </a:rPr>
              <a:t>To DESCRIBE and EVALAUTE SLT of </a:t>
            </a:r>
            <a:r>
              <a:rPr lang="en-GB" kern="0" dirty="0">
                <a:solidFill>
                  <a:srgbClr val="FFFFFF"/>
                </a:solidFill>
              </a:rPr>
              <a:t>aggression including: observation</a:t>
            </a:r>
            <a:r>
              <a:rPr lang="en-GB" kern="0" dirty="0" smtClean="0">
                <a:solidFill>
                  <a:srgbClr val="FFFFFF"/>
                </a:solidFill>
              </a:rPr>
              <a:t>, punishment, </a:t>
            </a:r>
            <a:r>
              <a:rPr lang="en-GB" kern="0" dirty="0">
                <a:solidFill>
                  <a:srgbClr val="FFFFFF"/>
                </a:solidFill>
              </a:rPr>
              <a:t>modelling and vicarious </a:t>
            </a:r>
            <a:r>
              <a:rPr lang="en-GB" kern="0" dirty="0" smtClean="0">
                <a:solidFill>
                  <a:srgbClr val="FFFFFF"/>
                </a:solidFill>
              </a:rPr>
              <a:t>reinforcement.</a:t>
            </a:r>
          </a:p>
          <a:p>
            <a:pPr marL="285750" indent="-285750">
              <a:buFont typeface="Arial" panose="020B0604020202020204" pitchFamily="34" charset="0"/>
              <a:buChar char="•"/>
              <a:defRPr/>
            </a:pPr>
            <a:r>
              <a:rPr lang="en-GB" kern="0" dirty="0" smtClean="0">
                <a:solidFill>
                  <a:srgbClr val="FFFFFF"/>
                </a:solidFill>
              </a:rPr>
              <a:t>To KNOW and EVALAUTE research supporting SLT including ‘Bobo doll study’.</a:t>
            </a:r>
            <a:endParaRPr lang="en-GB" kern="0" dirty="0">
              <a:solidFill>
                <a:srgbClr val="FFFFFF"/>
              </a:solidFill>
            </a:endParaRPr>
          </a:p>
        </p:txBody>
      </p:sp>
      <p:pic>
        <p:nvPicPr>
          <p:cNvPr id="5" name="Picture 4"/>
          <p:cNvPicPr>
            <a:picLocks noChangeAspect="1"/>
          </p:cNvPicPr>
          <p:nvPr/>
        </p:nvPicPr>
        <p:blipFill>
          <a:blip r:embed="rId2"/>
          <a:stretch>
            <a:fillRect/>
          </a:stretch>
        </p:blipFill>
        <p:spPr>
          <a:xfrm>
            <a:off x="0" y="990600"/>
            <a:ext cx="6096000" cy="3048000"/>
          </a:xfrm>
          <a:prstGeom prst="rect">
            <a:avLst/>
          </a:prstGeom>
        </p:spPr>
      </p:pic>
    </p:spTree>
    <p:extLst>
      <p:ext uri="{BB962C8B-B14F-4D97-AF65-F5344CB8AC3E}">
        <p14:creationId xmlns:p14="http://schemas.microsoft.com/office/powerpoint/2010/main" val="2866390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8000"/>
        </a:solidFill>
        <a:effectLst/>
      </p:bgPr>
    </p:bg>
    <p:spTree>
      <p:nvGrpSpPr>
        <p:cNvPr id="1" name=""/>
        <p:cNvGrpSpPr/>
        <p:nvPr/>
      </p:nvGrpSpPr>
      <p:grpSpPr>
        <a:xfrm>
          <a:off x="0" y="0"/>
          <a:ext cx="0" cy="0"/>
          <a:chOff x="0" y="0"/>
          <a:chExt cx="0" cy="0"/>
        </a:xfrm>
      </p:grpSpPr>
      <p:sp>
        <p:nvSpPr>
          <p:cNvPr id="5" name="TextBox 4"/>
          <p:cNvSpPr txBox="1"/>
          <p:nvPr/>
        </p:nvSpPr>
        <p:spPr>
          <a:xfrm>
            <a:off x="-7671" y="5657671"/>
            <a:ext cx="9144000" cy="1200329"/>
          </a:xfrm>
          <a:prstGeom prst="rect">
            <a:avLst/>
          </a:prstGeom>
          <a:solidFill>
            <a:schemeClr val="accent6">
              <a:lumMod val="75000"/>
            </a:schemeClr>
          </a:solidFill>
          <a:ln w="25400">
            <a:solidFill>
              <a:schemeClr val="bg1"/>
            </a:solidFill>
          </a:ln>
        </p:spPr>
        <p:txBody>
          <a:bodyPr wrap="square" rtlCol="0">
            <a:spAutoFit/>
          </a:bodyPr>
          <a:lstStyle/>
          <a:p>
            <a:pPr>
              <a:defRPr/>
            </a:pPr>
            <a:r>
              <a:rPr lang="en-GB" i="1" u="sng" kern="0" dirty="0">
                <a:solidFill>
                  <a:srgbClr val="FFFFFF"/>
                </a:solidFill>
              </a:rPr>
              <a:t>Learning objectives:</a:t>
            </a:r>
          </a:p>
          <a:p>
            <a:pPr marL="285750" indent="-285750">
              <a:buFont typeface="Arial" panose="020B0604020202020204" pitchFamily="34" charset="0"/>
              <a:buChar char="•"/>
              <a:defRPr/>
            </a:pPr>
            <a:r>
              <a:rPr lang="en-GB" kern="0" dirty="0">
                <a:solidFill>
                  <a:srgbClr val="FFFFFF"/>
                </a:solidFill>
              </a:rPr>
              <a:t>To DESCRIBE and EVALAUTE SLT of aggression including: observation, punishment, modelling and vicarious reinforcement.</a:t>
            </a:r>
          </a:p>
          <a:p>
            <a:pPr marL="285750" indent="-285750">
              <a:buFont typeface="Arial" panose="020B0604020202020204" pitchFamily="34" charset="0"/>
              <a:buChar char="•"/>
              <a:defRPr/>
            </a:pPr>
            <a:r>
              <a:rPr lang="en-GB" kern="0" dirty="0">
                <a:solidFill>
                  <a:srgbClr val="FFFFFF"/>
                </a:solidFill>
              </a:rPr>
              <a:t>To KNOW and EVALAUTE research supporting SLT including ‘Bobo doll study’.</a:t>
            </a:r>
          </a:p>
        </p:txBody>
      </p:sp>
      <p:sp>
        <p:nvSpPr>
          <p:cNvPr id="6" name="Rectangle 3"/>
          <p:cNvSpPr txBox="1">
            <a:spLocks noChangeArrowheads="1"/>
          </p:cNvSpPr>
          <p:nvPr/>
        </p:nvSpPr>
        <p:spPr bwMode="auto">
          <a:xfrm>
            <a:off x="24376" y="1048356"/>
            <a:ext cx="9084127"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Font typeface="Wingdings"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defRPr sz="2400">
                <a:solidFill>
                  <a:schemeClr val="tx1"/>
                </a:solidFill>
                <a:latin typeface="+mn-lt"/>
              </a:defRPr>
            </a:lvl3pPr>
            <a:lvl4pPr marL="1600200" indent="-228600" algn="l" rtl="0" eaLnBrk="0" fontAlgn="base" hangingPunct="0">
              <a:spcBef>
                <a:spcPct val="20000"/>
              </a:spcBef>
              <a:spcAft>
                <a:spcPct val="0"/>
              </a:spcAft>
              <a:defRPr sz="2000">
                <a:solidFill>
                  <a:schemeClr val="tx1"/>
                </a:solidFill>
                <a:latin typeface="+mn-lt"/>
              </a:defRPr>
            </a:lvl4pPr>
            <a:lvl5pPr marL="2057400" indent="-228600" algn="l" rtl="0" eaLnBrk="0" fontAlgn="base" hangingPunct="0">
              <a:spcBef>
                <a:spcPct val="20000"/>
              </a:spcBef>
              <a:spcAft>
                <a:spcPct val="0"/>
              </a:spcAft>
              <a:defRPr sz="2000">
                <a:solidFill>
                  <a:schemeClr val="tx1"/>
                </a:solidFill>
                <a:latin typeface="+mn-lt"/>
              </a:defRPr>
            </a:lvl5pPr>
            <a:lvl6pPr marL="2514600" indent="-228600" algn="l" rtl="0" fontAlgn="base">
              <a:spcBef>
                <a:spcPct val="20000"/>
              </a:spcBef>
              <a:spcAft>
                <a:spcPct val="0"/>
              </a:spcAft>
              <a:defRPr sz="2000">
                <a:solidFill>
                  <a:schemeClr val="tx1"/>
                </a:solidFill>
                <a:latin typeface="+mn-lt"/>
              </a:defRPr>
            </a:lvl6pPr>
            <a:lvl7pPr marL="2971800" indent="-228600" algn="l" rtl="0" fontAlgn="base">
              <a:spcBef>
                <a:spcPct val="20000"/>
              </a:spcBef>
              <a:spcAft>
                <a:spcPct val="0"/>
              </a:spcAft>
              <a:defRPr sz="2000">
                <a:solidFill>
                  <a:schemeClr val="tx1"/>
                </a:solidFill>
                <a:latin typeface="+mn-lt"/>
              </a:defRPr>
            </a:lvl7pPr>
            <a:lvl8pPr marL="3429000" indent="-228600" algn="l" rtl="0" fontAlgn="base">
              <a:spcBef>
                <a:spcPct val="20000"/>
              </a:spcBef>
              <a:spcAft>
                <a:spcPct val="0"/>
              </a:spcAft>
              <a:defRPr sz="2000">
                <a:solidFill>
                  <a:schemeClr val="tx1"/>
                </a:solidFill>
                <a:latin typeface="+mn-lt"/>
              </a:defRPr>
            </a:lvl8pPr>
            <a:lvl9pPr marL="3886200" indent="-228600" algn="l" rtl="0" fontAlgn="base">
              <a:spcBef>
                <a:spcPct val="20000"/>
              </a:spcBef>
              <a:spcAft>
                <a:spcPct val="0"/>
              </a:spcAft>
              <a:defRPr sz="2000">
                <a:solidFill>
                  <a:schemeClr val="tx1"/>
                </a:solidFill>
                <a:latin typeface="+mn-lt"/>
              </a:defRPr>
            </a:lvl9pPr>
          </a:lstStyle>
          <a:p>
            <a:pPr marR="0" lvl="0" algn="l" defTabSz="914400" rtl="0" eaLnBrk="1" fontAlgn="base" latinLnBrk="0" hangingPunct="1">
              <a:lnSpc>
                <a:spcPct val="100000"/>
              </a:lnSpc>
              <a:spcBef>
                <a:spcPct val="20000"/>
              </a:spcBef>
              <a:spcAft>
                <a:spcPct val="0"/>
              </a:spcAft>
              <a:buClr>
                <a:srgbClr val="FFFF99"/>
              </a:buClr>
              <a:buSzTx/>
              <a:buFont typeface="Wingdings" panose="05000000000000000000" pitchFamily="2" charset="2"/>
              <a:buChar char="q"/>
              <a:tabLst/>
              <a:defRPr/>
            </a:pPr>
            <a:r>
              <a:rPr kumimoji="0" lang="en-US" altLang="en-US" sz="2800" b="1" i="0" u="none" strike="noStrike" kern="0" cap="none" spc="0" normalizeH="0" baseline="0" noProof="0" dirty="0" smtClean="0">
                <a:ln>
                  <a:noFill/>
                </a:ln>
                <a:solidFill>
                  <a:srgbClr val="FFFF99"/>
                </a:solidFill>
                <a:effectLst/>
                <a:uLnTx/>
                <a:uFillTx/>
                <a:latin typeface="Arial"/>
                <a:ea typeface="+mn-ea"/>
                <a:cs typeface="+mn-cs"/>
              </a:rPr>
              <a:t> </a:t>
            </a:r>
            <a:r>
              <a:rPr kumimoji="0" lang="en-US" altLang="en-US" sz="2800" b="1" i="0" u="none" strike="noStrike" kern="0" cap="none" spc="0" normalizeH="0" baseline="0" noProof="0" dirty="0" smtClean="0">
                <a:ln>
                  <a:noFill/>
                </a:ln>
                <a:solidFill>
                  <a:schemeClr val="bg1"/>
                </a:solidFill>
                <a:effectLst/>
                <a:uLnTx/>
                <a:uFillTx/>
                <a:latin typeface="Arial"/>
                <a:ea typeface="+mn-ea"/>
                <a:cs typeface="+mn-cs"/>
              </a:rPr>
              <a:t>Attention</a:t>
            </a:r>
            <a:r>
              <a:rPr kumimoji="0" lang="en-US" altLang="en-US" sz="2800" b="0" i="0" u="none" strike="noStrike" kern="0" cap="none" spc="0" normalizeH="0" baseline="0" noProof="0" dirty="0" smtClean="0">
                <a:ln>
                  <a:noFill/>
                </a:ln>
                <a:solidFill>
                  <a:schemeClr val="bg1"/>
                </a:solidFill>
                <a:effectLst/>
                <a:uLnTx/>
                <a:uFillTx/>
                <a:latin typeface="Arial"/>
                <a:ea typeface="+mn-ea"/>
                <a:cs typeface="+mn-cs"/>
              </a:rPr>
              <a:t>: </a:t>
            </a:r>
            <a:r>
              <a:rPr kumimoji="0" lang="en-US" altLang="en-US" sz="2800" b="0" i="0" u="none" strike="noStrike" kern="0" cap="none" spc="0" normalizeH="0" baseline="0" noProof="0" dirty="0" smtClean="0">
                <a:ln>
                  <a:noFill/>
                </a:ln>
                <a:solidFill>
                  <a:srgbClr val="FFFFFF"/>
                </a:solidFill>
                <a:effectLst/>
                <a:uLnTx/>
                <a:uFillTx/>
                <a:latin typeface="Arial"/>
                <a:ea typeface="+mn-ea"/>
                <a:cs typeface="+mn-cs"/>
              </a:rPr>
              <a:t>the person must first </a:t>
            </a:r>
            <a:r>
              <a:rPr kumimoji="0" lang="en-US" altLang="en-US" sz="2800" b="1" i="0" u="none" strike="noStrike" kern="0" cap="none" spc="0" normalizeH="0" baseline="0" noProof="0" dirty="0" smtClean="0">
                <a:ln>
                  <a:noFill/>
                </a:ln>
                <a:solidFill>
                  <a:srgbClr val="FFFF99"/>
                </a:solidFill>
                <a:effectLst/>
                <a:uLnTx/>
                <a:uFillTx/>
                <a:latin typeface="Arial"/>
                <a:ea typeface="+mn-ea"/>
                <a:cs typeface="+mn-cs"/>
              </a:rPr>
              <a:t>pay attention</a:t>
            </a:r>
            <a:r>
              <a:rPr kumimoji="0" lang="en-US" altLang="en-US" sz="2800" b="0" i="0" u="none" strike="noStrike" kern="0" cap="none" spc="0" normalizeH="0" baseline="0" noProof="0" dirty="0" smtClean="0">
                <a:ln>
                  <a:noFill/>
                </a:ln>
                <a:solidFill>
                  <a:srgbClr val="FFFFFF"/>
                </a:solidFill>
                <a:effectLst/>
                <a:uLnTx/>
                <a:uFillTx/>
                <a:latin typeface="Arial"/>
                <a:ea typeface="+mn-ea"/>
                <a:cs typeface="+mn-cs"/>
              </a:rPr>
              <a:t> to the model. The model’s behavior must be noticeable.</a:t>
            </a:r>
          </a:p>
          <a:p>
            <a:pPr marR="0" lvl="0" algn="l" defTabSz="914400" rtl="0" eaLnBrk="1" fontAlgn="base" latinLnBrk="0" hangingPunct="1">
              <a:lnSpc>
                <a:spcPct val="100000"/>
              </a:lnSpc>
              <a:spcBef>
                <a:spcPct val="20000"/>
              </a:spcBef>
              <a:spcAft>
                <a:spcPct val="0"/>
              </a:spcAft>
              <a:buClr>
                <a:srgbClr val="FFFF99"/>
              </a:buClr>
              <a:buSzTx/>
              <a:buFont typeface="Wingdings" panose="05000000000000000000" pitchFamily="2" charset="2"/>
              <a:buChar char="q"/>
              <a:tabLst/>
              <a:defRPr/>
            </a:pPr>
            <a:r>
              <a:rPr kumimoji="0" lang="en-US" altLang="en-US" sz="2800" b="1" i="0" u="none" strike="noStrike" kern="0" cap="none" spc="0" normalizeH="0" baseline="0" noProof="0" dirty="0" smtClean="0">
                <a:ln>
                  <a:noFill/>
                </a:ln>
                <a:solidFill>
                  <a:schemeClr val="bg1"/>
                </a:solidFill>
                <a:effectLst/>
                <a:uLnTx/>
                <a:uFillTx/>
                <a:latin typeface="Arial"/>
                <a:ea typeface="+mn-ea"/>
                <a:cs typeface="+mn-cs"/>
              </a:rPr>
              <a:t>Retention</a:t>
            </a:r>
            <a:r>
              <a:rPr kumimoji="0" lang="en-US" altLang="en-US" sz="2800" b="0" i="0" u="none" strike="noStrike" kern="0" cap="none" spc="0" normalizeH="0" baseline="0" noProof="0" dirty="0" smtClean="0">
                <a:ln>
                  <a:noFill/>
                </a:ln>
                <a:solidFill>
                  <a:schemeClr val="bg1"/>
                </a:solidFill>
                <a:effectLst/>
                <a:uLnTx/>
                <a:uFillTx/>
                <a:latin typeface="Arial"/>
                <a:ea typeface="+mn-ea"/>
                <a:cs typeface="+mn-cs"/>
              </a:rPr>
              <a:t>: </a:t>
            </a:r>
            <a:r>
              <a:rPr kumimoji="0" lang="en-US" altLang="en-US" sz="2800" b="0" i="0" u="none" strike="noStrike" kern="0" cap="none" spc="0" normalizeH="0" baseline="0" noProof="0" dirty="0" smtClean="0">
                <a:ln>
                  <a:noFill/>
                </a:ln>
                <a:solidFill>
                  <a:srgbClr val="FFFFFF"/>
                </a:solidFill>
                <a:effectLst/>
                <a:uLnTx/>
                <a:uFillTx/>
                <a:latin typeface="Arial"/>
                <a:ea typeface="+mn-ea"/>
                <a:cs typeface="+mn-cs"/>
              </a:rPr>
              <a:t>the behavior </a:t>
            </a:r>
            <a:r>
              <a:rPr lang="en-US" altLang="en-US" sz="2800" kern="0" dirty="0" smtClean="0">
                <a:solidFill>
                  <a:srgbClr val="FFFFFF"/>
                </a:solidFill>
                <a:latin typeface="Arial"/>
              </a:rPr>
              <a:t>noticed </a:t>
            </a:r>
            <a:r>
              <a:rPr kumimoji="0" lang="en-US" altLang="en-US" sz="2800" b="0" i="0" u="none" strike="noStrike" kern="0" cap="none" spc="0" normalizeH="0" baseline="0" noProof="0" dirty="0" smtClean="0">
                <a:ln>
                  <a:noFill/>
                </a:ln>
                <a:solidFill>
                  <a:srgbClr val="FFFFFF"/>
                </a:solidFill>
                <a:effectLst/>
                <a:uLnTx/>
                <a:uFillTx/>
                <a:latin typeface="Arial"/>
                <a:ea typeface="+mn-ea"/>
                <a:cs typeface="+mn-cs"/>
              </a:rPr>
              <a:t>must </a:t>
            </a:r>
            <a:r>
              <a:rPr lang="en-US" altLang="en-US" sz="2800" b="1" kern="0" dirty="0" smtClean="0">
                <a:solidFill>
                  <a:srgbClr val="FFFF99"/>
                </a:solidFill>
                <a:latin typeface="Arial"/>
              </a:rPr>
              <a:t>memorable </a:t>
            </a:r>
            <a:r>
              <a:rPr kumimoji="0" lang="en-US" altLang="en-US" sz="2800" b="0" i="0" u="none" strike="noStrike" kern="0" cap="none" spc="0" normalizeH="0" baseline="0" noProof="0" dirty="0" smtClean="0">
                <a:ln>
                  <a:noFill/>
                </a:ln>
                <a:solidFill>
                  <a:srgbClr val="FFFFFF"/>
                </a:solidFill>
                <a:effectLst/>
                <a:uLnTx/>
                <a:uFillTx/>
                <a:latin typeface="Arial"/>
                <a:ea typeface="+mn-ea"/>
                <a:cs typeface="+mn-cs"/>
              </a:rPr>
              <a:t>to the observer.</a:t>
            </a:r>
            <a:r>
              <a:rPr kumimoji="0" lang="en-US" altLang="en-US" sz="2800" b="0" i="0" u="none" strike="noStrike" kern="0" cap="none" spc="0" normalizeH="0" noProof="0" dirty="0" smtClean="0">
                <a:ln>
                  <a:noFill/>
                </a:ln>
                <a:solidFill>
                  <a:srgbClr val="FFFFFF"/>
                </a:solidFill>
                <a:effectLst/>
                <a:uLnTx/>
                <a:uFillTx/>
                <a:latin typeface="Arial"/>
                <a:ea typeface="+mn-ea"/>
                <a:cs typeface="+mn-cs"/>
              </a:rPr>
              <a:t> E.g. emotional.</a:t>
            </a:r>
            <a:endParaRPr kumimoji="0" lang="en-US" altLang="en-US" sz="2800" b="0" i="0" u="none" strike="noStrike" kern="0" cap="none" spc="0" normalizeH="0" baseline="0" noProof="0" dirty="0" smtClean="0">
              <a:ln>
                <a:noFill/>
              </a:ln>
              <a:solidFill>
                <a:srgbClr val="FFFFFF"/>
              </a:solidFill>
              <a:effectLst/>
              <a:uLnTx/>
              <a:uFillTx/>
              <a:latin typeface="Arial"/>
              <a:ea typeface="+mn-ea"/>
              <a:cs typeface="+mn-cs"/>
            </a:endParaRPr>
          </a:p>
          <a:p>
            <a:pPr marR="0" lvl="0" algn="l" defTabSz="914400" rtl="0" eaLnBrk="1" fontAlgn="base" latinLnBrk="0" hangingPunct="1">
              <a:lnSpc>
                <a:spcPct val="100000"/>
              </a:lnSpc>
              <a:spcBef>
                <a:spcPct val="20000"/>
              </a:spcBef>
              <a:spcAft>
                <a:spcPct val="0"/>
              </a:spcAft>
              <a:buClr>
                <a:srgbClr val="FFFF99"/>
              </a:buClr>
              <a:buSzTx/>
              <a:buFont typeface="Wingdings" panose="05000000000000000000" pitchFamily="2" charset="2"/>
              <a:buChar char="q"/>
              <a:tabLst/>
              <a:defRPr/>
            </a:pPr>
            <a:r>
              <a:rPr kumimoji="0" lang="en-US" altLang="en-US" sz="2800" b="1" i="0" u="none" strike="noStrike" kern="0" cap="none" spc="0" normalizeH="0" baseline="0" noProof="0" dirty="0" smtClean="0">
                <a:ln>
                  <a:noFill/>
                </a:ln>
                <a:solidFill>
                  <a:schemeClr val="bg1"/>
                </a:solidFill>
                <a:effectLst/>
                <a:uLnTx/>
                <a:uFillTx/>
                <a:latin typeface="Arial"/>
                <a:ea typeface="+mn-ea"/>
                <a:cs typeface="+mn-cs"/>
              </a:rPr>
              <a:t>Motor reproduction</a:t>
            </a:r>
            <a:r>
              <a:rPr kumimoji="0" lang="en-US" altLang="en-US" sz="2800" b="0" i="0" u="none" strike="noStrike" kern="0" cap="none" spc="0" normalizeH="0" baseline="0" noProof="0" dirty="0" smtClean="0">
                <a:ln>
                  <a:noFill/>
                </a:ln>
                <a:solidFill>
                  <a:schemeClr val="bg1"/>
                </a:solidFill>
                <a:effectLst/>
                <a:uLnTx/>
                <a:uFillTx/>
                <a:latin typeface="Arial"/>
                <a:ea typeface="+mn-ea"/>
                <a:cs typeface="+mn-cs"/>
              </a:rPr>
              <a:t>: </a:t>
            </a:r>
            <a:r>
              <a:rPr kumimoji="0" lang="en-US" altLang="en-US" sz="2800" b="0" i="0" u="none" strike="noStrike" kern="0" cap="none" spc="0" normalizeH="0" baseline="0" noProof="0" dirty="0" smtClean="0">
                <a:ln>
                  <a:noFill/>
                </a:ln>
                <a:solidFill>
                  <a:srgbClr val="FFFFFF"/>
                </a:solidFill>
                <a:effectLst/>
                <a:uLnTx/>
                <a:uFillTx/>
                <a:latin typeface="Arial"/>
                <a:ea typeface="+mn-ea"/>
                <a:cs typeface="+mn-cs"/>
              </a:rPr>
              <a:t>must have the </a:t>
            </a:r>
            <a:r>
              <a:rPr kumimoji="0" lang="en-US" altLang="en-US" sz="2800" b="1" i="0" u="none" strike="noStrike" kern="0" cap="none" spc="0" normalizeH="0" baseline="0" noProof="0" dirty="0" smtClean="0">
                <a:ln>
                  <a:noFill/>
                </a:ln>
                <a:solidFill>
                  <a:srgbClr val="FFFF99"/>
                </a:solidFill>
                <a:effectLst/>
                <a:uLnTx/>
                <a:uFillTx/>
                <a:latin typeface="Arial"/>
                <a:ea typeface="+mn-ea"/>
                <a:cs typeface="+mn-cs"/>
              </a:rPr>
              <a:t>ability to replicate</a:t>
            </a:r>
            <a:r>
              <a:rPr kumimoji="0" lang="en-US" altLang="en-US" sz="2800" b="0" i="0" u="none" strike="noStrike" kern="0" cap="none" spc="0" normalizeH="0" baseline="0" noProof="0" dirty="0" smtClean="0">
                <a:ln>
                  <a:noFill/>
                </a:ln>
                <a:solidFill>
                  <a:srgbClr val="FFFFFF"/>
                </a:solidFill>
                <a:effectLst/>
                <a:uLnTx/>
                <a:uFillTx/>
                <a:latin typeface="Arial"/>
                <a:ea typeface="+mn-ea"/>
                <a:cs typeface="+mn-cs"/>
              </a:rPr>
              <a:t> the behavior that the model has just demonstrated. E.g. </a:t>
            </a:r>
            <a:r>
              <a:rPr lang="en-US" altLang="en-US" sz="2800" kern="0" noProof="0" dirty="0" smtClean="0">
                <a:solidFill>
                  <a:srgbClr val="FFFFFF"/>
                </a:solidFill>
                <a:latin typeface="Arial"/>
              </a:rPr>
              <a:t>might need to be big and strong.</a:t>
            </a:r>
            <a:endParaRPr kumimoji="0" lang="en-US" altLang="en-US" sz="2800" b="0" i="0" u="none" strike="noStrike" kern="0" cap="none" spc="0" normalizeH="0" baseline="0" noProof="0" dirty="0" smtClean="0">
              <a:ln>
                <a:noFill/>
              </a:ln>
              <a:solidFill>
                <a:srgbClr val="FFFFFF"/>
              </a:solidFill>
              <a:effectLst/>
              <a:uLnTx/>
              <a:uFillTx/>
              <a:latin typeface="Arial"/>
              <a:ea typeface="+mn-ea"/>
              <a:cs typeface="+mn-cs"/>
            </a:endParaRPr>
          </a:p>
          <a:p>
            <a:pPr marR="0" lvl="0" algn="l" defTabSz="914400" rtl="0" eaLnBrk="1" fontAlgn="base" latinLnBrk="0" hangingPunct="1">
              <a:lnSpc>
                <a:spcPct val="100000"/>
              </a:lnSpc>
              <a:spcBef>
                <a:spcPct val="20000"/>
              </a:spcBef>
              <a:spcAft>
                <a:spcPct val="0"/>
              </a:spcAft>
              <a:buClr>
                <a:srgbClr val="FFFF99"/>
              </a:buClr>
              <a:buSzTx/>
              <a:buFont typeface="Wingdings" panose="05000000000000000000" pitchFamily="2" charset="2"/>
              <a:buChar char="q"/>
              <a:tabLst/>
              <a:defRPr/>
            </a:pPr>
            <a:r>
              <a:rPr lang="en-US" altLang="en-US" sz="2800" kern="0" dirty="0">
                <a:solidFill>
                  <a:srgbClr val="FFFFFF"/>
                </a:solidFill>
                <a:latin typeface="Arial"/>
              </a:rPr>
              <a:t> </a:t>
            </a:r>
            <a:r>
              <a:rPr kumimoji="0" lang="en-US" altLang="en-US" sz="2800" b="1" i="0" u="none" strike="noStrike" kern="0" cap="none" spc="0" normalizeH="0" baseline="0" noProof="0" dirty="0" smtClean="0">
                <a:ln>
                  <a:noFill/>
                </a:ln>
                <a:solidFill>
                  <a:schemeClr val="bg1"/>
                </a:solidFill>
                <a:effectLst/>
                <a:uLnTx/>
                <a:uFillTx/>
                <a:latin typeface="Arial"/>
                <a:ea typeface="+mn-ea"/>
                <a:cs typeface="+mn-cs"/>
              </a:rPr>
              <a:t>Motivation</a:t>
            </a:r>
            <a:r>
              <a:rPr kumimoji="0" lang="en-US" altLang="en-US" sz="2800" b="0" i="0" u="none" strike="noStrike" kern="0" cap="none" spc="0" normalizeH="0" baseline="0" noProof="0" dirty="0" smtClean="0">
                <a:ln>
                  <a:noFill/>
                </a:ln>
                <a:solidFill>
                  <a:schemeClr val="bg1"/>
                </a:solidFill>
                <a:effectLst/>
                <a:uLnTx/>
                <a:uFillTx/>
                <a:latin typeface="Arial"/>
                <a:ea typeface="+mn-ea"/>
                <a:cs typeface="+mn-cs"/>
              </a:rPr>
              <a:t>: </a:t>
            </a:r>
            <a:r>
              <a:rPr kumimoji="0" lang="en-US" altLang="en-US" sz="2800" b="0" i="0" u="none" strike="noStrike" kern="0" cap="none" spc="0" normalizeH="0" baseline="0" noProof="0" dirty="0" smtClean="0">
                <a:ln>
                  <a:noFill/>
                </a:ln>
                <a:solidFill>
                  <a:srgbClr val="FFFFFF"/>
                </a:solidFill>
                <a:effectLst/>
                <a:uLnTx/>
                <a:uFillTx/>
                <a:latin typeface="Arial"/>
                <a:ea typeface="+mn-ea"/>
                <a:cs typeface="+mn-cs"/>
              </a:rPr>
              <a:t>learners must </a:t>
            </a:r>
            <a:r>
              <a:rPr kumimoji="0" lang="en-US" altLang="en-US" sz="2800" b="1" i="0" u="none" strike="noStrike" kern="0" cap="none" spc="0" normalizeH="0" baseline="0" noProof="0" dirty="0" smtClean="0">
                <a:ln>
                  <a:noFill/>
                </a:ln>
                <a:solidFill>
                  <a:srgbClr val="FFFF99"/>
                </a:solidFill>
                <a:effectLst/>
                <a:uLnTx/>
                <a:uFillTx/>
                <a:latin typeface="Arial"/>
                <a:ea typeface="+mn-ea"/>
                <a:cs typeface="+mn-cs"/>
              </a:rPr>
              <a:t>want to demonstrate</a:t>
            </a:r>
            <a:r>
              <a:rPr kumimoji="0" lang="en-US" altLang="en-US" sz="2800" b="0" i="0" u="none" strike="noStrike" kern="0" cap="none" spc="0" normalizeH="0" baseline="0" noProof="0" dirty="0" smtClean="0">
                <a:ln>
                  <a:noFill/>
                </a:ln>
                <a:solidFill>
                  <a:srgbClr val="FFFFFF"/>
                </a:solidFill>
                <a:effectLst/>
                <a:uLnTx/>
                <a:uFillTx/>
                <a:latin typeface="Arial"/>
                <a:ea typeface="+mn-ea"/>
                <a:cs typeface="+mn-cs"/>
              </a:rPr>
              <a:t> what they have learned. </a:t>
            </a:r>
          </a:p>
        </p:txBody>
      </p:sp>
      <p:sp>
        <p:nvSpPr>
          <p:cNvPr id="7" name="Rectangle 2"/>
          <p:cNvSpPr>
            <a:spLocks noGrp="1" noChangeArrowheads="1"/>
          </p:cNvSpPr>
          <p:nvPr>
            <p:ph type="title"/>
          </p:nvPr>
        </p:nvSpPr>
        <p:spPr>
          <a:xfrm>
            <a:off x="107504" y="717718"/>
            <a:ext cx="9119623" cy="494572"/>
          </a:xfrm>
        </p:spPr>
        <p:txBody>
          <a:bodyPr/>
          <a:lstStyle/>
          <a:p>
            <a:pPr algn="l" eaLnBrk="1" hangingPunct="1"/>
            <a:r>
              <a:rPr lang="en-US" altLang="en-US" sz="2400" b="1" dirty="0" err="1" smtClean="0">
                <a:solidFill>
                  <a:schemeClr val="accent5">
                    <a:lumMod val="20000"/>
                    <a:lumOff val="80000"/>
                  </a:schemeClr>
                </a:solidFill>
              </a:rPr>
              <a:t>Behaviour</a:t>
            </a:r>
            <a:r>
              <a:rPr lang="en-US" altLang="en-US" sz="2400" b="1" dirty="0" smtClean="0">
                <a:solidFill>
                  <a:schemeClr val="accent5">
                    <a:lumMod val="20000"/>
                    <a:lumOff val="80000"/>
                  </a:schemeClr>
                </a:solidFill>
              </a:rPr>
              <a:t> is not automatically modelled. There are </a:t>
            </a:r>
            <a:r>
              <a:rPr lang="en-US" altLang="en-US" sz="2400" b="1" u="sng" dirty="0" smtClean="0">
                <a:solidFill>
                  <a:schemeClr val="accent5">
                    <a:lumMod val="20000"/>
                    <a:lumOff val="80000"/>
                  </a:schemeClr>
                </a:solidFill>
              </a:rPr>
              <a:t>mediating cognitive processes </a:t>
            </a:r>
            <a:r>
              <a:rPr lang="en-US" altLang="en-US" sz="2400" b="1" dirty="0" smtClean="0">
                <a:solidFill>
                  <a:schemeClr val="accent5">
                    <a:lumMod val="20000"/>
                    <a:lumOff val="80000"/>
                  </a:schemeClr>
                </a:solidFill>
              </a:rPr>
              <a:t>which determine whether behavior is imitated…..</a:t>
            </a:r>
            <a:endParaRPr lang="en-US" altLang="en-US" sz="2400" dirty="0" smtClean="0">
              <a:solidFill>
                <a:schemeClr val="accent5">
                  <a:lumMod val="20000"/>
                  <a:lumOff val="80000"/>
                </a:schemeClr>
              </a:solidFill>
            </a:endParaRPr>
          </a:p>
        </p:txBody>
      </p:sp>
      <p:sp>
        <p:nvSpPr>
          <p:cNvPr id="3" name="Rectangle 2"/>
          <p:cNvSpPr/>
          <p:nvPr/>
        </p:nvSpPr>
        <p:spPr>
          <a:xfrm>
            <a:off x="4427985" y="4762510"/>
            <a:ext cx="4708344" cy="1200329"/>
          </a:xfrm>
          <a:prstGeom prst="rect">
            <a:avLst/>
          </a:prstGeom>
          <a:solidFill>
            <a:srgbClr val="002060"/>
          </a:solidFill>
          <a:ln>
            <a:solidFill>
              <a:schemeClr val="bg1"/>
            </a:solidFill>
          </a:ln>
        </p:spPr>
        <p:txBody>
          <a:bodyPr wrap="square">
            <a:spAutoFit/>
          </a:bodyPr>
          <a:lstStyle/>
          <a:p>
            <a:r>
              <a:rPr lang="en-GB" dirty="0" smtClean="0"/>
              <a:t>Since these four conditions vary among individuals, different people will reproduce the same behaviour differently (Explain individual differences).</a:t>
            </a:r>
            <a:endParaRPr lang="en-GB" dirty="0"/>
          </a:p>
        </p:txBody>
      </p:sp>
    </p:spTree>
    <p:extLst>
      <p:ext uri="{BB962C8B-B14F-4D97-AF65-F5344CB8AC3E}">
        <p14:creationId xmlns:p14="http://schemas.microsoft.com/office/powerpoint/2010/main" val="1126125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type="body" idx="1"/>
          </p:nvPr>
        </p:nvSpPr>
        <p:spPr>
          <a:xfrm>
            <a:off x="467544" y="684281"/>
            <a:ext cx="4752528" cy="4525963"/>
          </a:xfrm>
        </p:spPr>
        <p:txBody>
          <a:bodyPr>
            <a:normAutofit/>
          </a:bodyPr>
          <a:lstStyle/>
          <a:p>
            <a:pPr marL="18288" indent="0" eaLnBrk="1" hangingPunct="1">
              <a:buNone/>
            </a:pPr>
            <a:r>
              <a:rPr lang="en-US" altLang="en-US" sz="2400" dirty="0" smtClean="0">
                <a:solidFill>
                  <a:schemeClr val="bg1"/>
                </a:solidFill>
                <a:effectLst/>
              </a:rPr>
              <a:t>SLT suggests that although a strong influence on why people behave aggressively, does not necessarily happen exclusively.</a:t>
            </a:r>
          </a:p>
          <a:p>
            <a:pPr marL="18288" indent="0" eaLnBrk="1" hangingPunct="1">
              <a:buNone/>
            </a:pPr>
            <a:endParaRPr lang="en-US" altLang="en-US" sz="2400" dirty="0">
              <a:solidFill>
                <a:schemeClr val="bg1"/>
              </a:solidFill>
              <a:effectLst/>
            </a:endParaRPr>
          </a:p>
          <a:p>
            <a:pPr marL="18288" indent="0" eaLnBrk="1" hangingPunct="1">
              <a:buNone/>
            </a:pPr>
            <a:r>
              <a:rPr lang="en-US" altLang="en-US" sz="2400" dirty="0" smtClean="0">
                <a:solidFill>
                  <a:schemeClr val="bg1"/>
                </a:solidFill>
                <a:effectLst/>
              </a:rPr>
              <a:t>Likely interacts with operant and classical conditioning, as well as underlying biological factors.</a:t>
            </a:r>
          </a:p>
        </p:txBody>
      </p:sp>
      <p:pic>
        <p:nvPicPr>
          <p:cNvPr id="11268" name="Picture 4" descr="bandur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692696"/>
            <a:ext cx="2478088" cy="3657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7671" y="5657671"/>
            <a:ext cx="9144000" cy="1200329"/>
          </a:xfrm>
          <a:prstGeom prst="rect">
            <a:avLst/>
          </a:prstGeom>
          <a:solidFill>
            <a:schemeClr val="accent6">
              <a:lumMod val="75000"/>
            </a:schemeClr>
          </a:solidFill>
          <a:ln w="25400">
            <a:solidFill>
              <a:schemeClr val="bg1"/>
            </a:solidFill>
          </a:ln>
        </p:spPr>
        <p:txBody>
          <a:bodyPr wrap="square" rtlCol="0">
            <a:spAutoFit/>
          </a:bodyPr>
          <a:lstStyle/>
          <a:p>
            <a:pPr>
              <a:defRPr/>
            </a:pPr>
            <a:r>
              <a:rPr lang="en-GB" i="1" u="sng" kern="0" dirty="0">
                <a:solidFill>
                  <a:srgbClr val="FFFFFF"/>
                </a:solidFill>
              </a:rPr>
              <a:t>Learning objectives:</a:t>
            </a:r>
          </a:p>
          <a:p>
            <a:pPr marL="285750" indent="-285750">
              <a:buFont typeface="Arial" panose="020B0604020202020204" pitchFamily="34" charset="0"/>
              <a:buChar char="•"/>
              <a:defRPr/>
            </a:pPr>
            <a:r>
              <a:rPr lang="en-GB" kern="0" dirty="0">
                <a:solidFill>
                  <a:srgbClr val="FFFFFF"/>
                </a:solidFill>
              </a:rPr>
              <a:t>To DESCRIBE and EVALAUTE SLT of aggression including: observation, punishment, modelling and vicarious reinforcement.</a:t>
            </a:r>
          </a:p>
          <a:p>
            <a:pPr marL="285750" indent="-285750">
              <a:buFont typeface="Arial" panose="020B0604020202020204" pitchFamily="34" charset="0"/>
              <a:buChar char="•"/>
              <a:defRPr/>
            </a:pPr>
            <a:r>
              <a:rPr lang="en-GB" kern="0" dirty="0">
                <a:solidFill>
                  <a:srgbClr val="FFFFFF"/>
                </a:solidFill>
              </a:rPr>
              <a:t>To KNOW and EVALAUTE research supporting SLT including ‘Bobo doll study’.</a:t>
            </a:r>
          </a:p>
        </p:txBody>
      </p:sp>
    </p:spTree>
    <p:extLst>
      <p:ext uri="{BB962C8B-B14F-4D97-AF65-F5344CB8AC3E}">
        <p14:creationId xmlns:p14="http://schemas.microsoft.com/office/powerpoint/2010/main" val="5734516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355976" y="3717032"/>
            <a:ext cx="4968552" cy="1656184"/>
          </a:xfrm>
          <a:solidFill>
            <a:schemeClr val="bg1"/>
          </a:solidFill>
        </p:spPr>
        <p:txBody>
          <a:bodyPr>
            <a:normAutofit fontScale="90000"/>
          </a:bodyPr>
          <a:lstStyle/>
          <a:p>
            <a:r>
              <a:rPr lang="en-GB" sz="3800" dirty="0" smtClean="0"/>
              <a:t>Bandura’s (1961) ‘</a:t>
            </a:r>
            <a:r>
              <a:rPr lang="en-GB" sz="3800" b="1" dirty="0" err="1" smtClean="0"/>
              <a:t>Bobo</a:t>
            </a:r>
            <a:r>
              <a:rPr lang="en-GB" sz="3800" b="1" dirty="0" smtClean="0"/>
              <a:t> doll</a:t>
            </a:r>
            <a:r>
              <a:rPr lang="en-GB" sz="3800" dirty="0" smtClean="0"/>
              <a:t>’ experiment</a:t>
            </a:r>
            <a:endParaRPr lang="en-GB" sz="3800" dirty="0"/>
          </a:p>
        </p:txBody>
      </p:sp>
      <p:sp>
        <p:nvSpPr>
          <p:cNvPr id="4" name="Rectangle 3"/>
          <p:cNvSpPr/>
          <p:nvPr/>
        </p:nvSpPr>
        <p:spPr>
          <a:xfrm rot="191091">
            <a:off x="6500936" y="183641"/>
            <a:ext cx="2448272" cy="1296144"/>
          </a:xfrm>
          <a:prstGeom prst="rect">
            <a:avLst/>
          </a:prstGeom>
          <a:solidFill>
            <a:srgbClr val="FF0000">
              <a:alpha val="87843"/>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Aggression topic</a:t>
            </a:r>
          </a:p>
          <a:p>
            <a:pPr algn="ctr"/>
            <a:r>
              <a:rPr lang="en-GB" b="1" dirty="0" smtClean="0">
                <a:solidFill>
                  <a:schemeClr val="tx1"/>
                </a:solidFill>
              </a:rPr>
              <a:t>Key Study</a:t>
            </a:r>
            <a:endParaRPr lang="en-GB" b="1" dirty="0">
              <a:solidFill>
                <a:schemeClr val="tx1"/>
              </a:solidFill>
            </a:endParaRPr>
          </a:p>
        </p:txBody>
      </p:sp>
      <p:sp>
        <p:nvSpPr>
          <p:cNvPr id="7" name="Title 1"/>
          <p:cNvSpPr txBox="1">
            <a:spLocks/>
          </p:cNvSpPr>
          <p:nvPr/>
        </p:nvSpPr>
        <p:spPr>
          <a:xfrm rot="20516427">
            <a:off x="-175890" y="-43684"/>
            <a:ext cx="2915816" cy="1470025"/>
          </a:xfrm>
          <a:prstGeom prst="rect">
            <a:avLst/>
          </a:prstGeom>
          <a:noFill/>
          <a:ln>
            <a:noFill/>
          </a:ln>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000" b="1" dirty="0" smtClean="0">
                <a:solidFill>
                  <a:srgbClr val="7030A0"/>
                </a:solidFill>
              </a:rPr>
              <a:t>Evidence?</a:t>
            </a:r>
            <a:endParaRPr lang="en-GB" sz="4000" b="1" dirty="0">
              <a:solidFill>
                <a:srgbClr val="7030A0"/>
              </a:solidFill>
            </a:endParaRPr>
          </a:p>
        </p:txBody>
      </p:sp>
      <p:sp>
        <p:nvSpPr>
          <p:cNvPr id="6" name="Rectangle 5"/>
          <p:cNvSpPr/>
          <p:nvPr/>
        </p:nvSpPr>
        <p:spPr>
          <a:xfrm>
            <a:off x="179512" y="1988840"/>
            <a:ext cx="4392488" cy="4752528"/>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solidFill>
                  <a:schemeClr val="tx1"/>
                </a:solidFill>
                <a:hlinkClick r:id="rId2"/>
              </a:rPr>
              <a:t>Watch</a:t>
            </a:r>
            <a:r>
              <a:rPr lang="en-GB" sz="2400" dirty="0" smtClean="0">
                <a:solidFill>
                  <a:schemeClr val="tx1"/>
                </a:solidFill>
              </a:rPr>
              <a:t> video and remind yourselves:</a:t>
            </a:r>
          </a:p>
          <a:p>
            <a:pPr algn="ctr"/>
            <a:endParaRPr lang="en-GB" sz="2800" dirty="0" smtClean="0">
              <a:solidFill>
                <a:schemeClr val="tx1"/>
              </a:solidFill>
            </a:endParaRPr>
          </a:p>
          <a:p>
            <a:pPr marL="342900" indent="-342900" algn="ctr">
              <a:buFont typeface="Arial" panose="020B0604020202020204" pitchFamily="34" charset="0"/>
              <a:buChar char="•"/>
            </a:pPr>
            <a:r>
              <a:rPr lang="en-GB" sz="2800" dirty="0" smtClean="0">
                <a:solidFill>
                  <a:schemeClr val="tx1"/>
                </a:solidFill>
              </a:rPr>
              <a:t>What Bandura did? (procedures)</a:t>
            </a:r>
          </a:p>
          <a:p>
            <a:pPr marL="342900" indent="-342900" algn="ctr">
              <a:buFont typeface="Arial" panose="020B0604020202020204" pitchFamily="34" charset="0"/>
              <a:buChar char="•"/>
            </a:pPr>
            <a:r>
              <a:rPr lang="en-GB" sz="2800" dirty="0" smtClean="0">
                <a:solidFill>
                  <a:schemeClr val="tx1"/>
                </a:solidFill>
              </a:rPr>
              <a:t>What he found?</a:t>
            </a:r>
          </a:p>
          <a:p>
            <a:pPr marL="342900" indent="-342900" algn="ctr">
              <a:buFont typeface="Arial" panose="020B0604020202020204" pitchFamily="34" charset="0"/>
              <a:buChar char="•"/>
            </a:pPr>
            <a:r>
              <a:rPr lang="en-GB" sz="2800" dirty="0" smtClean="0">
                <a:solidFill>
                  <a:schemeClr val="tx1"/>
                </a:solidFill>
              </a:rPr>
              <a:t>Why the findings are important? (potential practical applications).</a:t>
            </a:r>
            <a:endParaRPr lang="en-GB" sz="2800" dirty="0">
              <a:solidFill>
                <a:schemeClr val="tx1"/>
              </a:solidFill>
            </a:endParaRPr>
          </a:p>
        </p:txBody>
      </p:sp>
    </p:spTree>
    <p:extLst>
      <p:ext uri="{BB962C8B-B14F-4D97-AF65-F5344CB8AC3E}">
        <p14:creationId xmlns:p14="http://schemas.microsoft.com/office/powerpoint/2010/main" val="2205526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type="body" idx="1"/>
          </p:nvPr>
        </p:nvSpPr>
        <p:spPr>
          <a:xfrm>
            <a:off x="107504" y="-1"/>
            <a:ext cx="6048672" cy="5657671"/>
          </a:xfrm>
        </p:spPr>
        <p:txBody>
          <a:bodyPr>
            <a:normAutofit fontScale="85000" lnSpcReduction="20000"/>
          </a:bodyPr>
          <a:lstStyle/>
          <a:p>
            <a:pPr marL="18288" indent="0" eaLnBrk="1" hangingPunct="1">
              <a:buNone/>
            </a:pPr>
            <a:r>
              <a:rPr lang="en-US" altLang="en-US" sz="2400" dirty="0" smtClean="0">
                <a:solidFill>
                  <a:schemeClr val="bg1"/>
                </a:solidFill>
                <a:effectLst/>
              </a:rPr>
              <a:t>3 – 5 year old children split into two conditions:</a:t>
            </a:r>
          </a:p>
          <a:p>
            <a:pPr marL="18288" indent="0" eaLnBrk="1" hangingPunct="1">
              <a:buNone/>
            </a:pPr>
            <a:endParaRPr lang="en-US" altLang="en-US" sz="2400" dirty="0" smtClean="0">
              <a:solidFill>
                <a:schemeClr val="bg1"/>
              </a:solidFill>
              <a:effectLst/>
            </a:endParaRPr>
          </a:p>
          <a:p>
            <a:pPr eaLnBrk="1" hangingPunct="1">
              <a:buFont typeface="Wingdings" panose="05000000000000000000" pitchFamily="2" charset="2"/>
              <a:buChar char="q"/>
            </a:pPr>
            <a:r>
              <a:rPr lang="en-US" altLang="en-US" sz="2400" dirty="0" smtClean="0">
                <a:solidFill>
                  <a:schemeClr val="bg1"/>
                </a:solidFill>
                <a:effectLst/>
              </a:rPr>
              <a:t>Group one watch an adult model behave aggressively to the life-sized ‘bobo doll’ e.g. kicking it, striking it with a hammer, verbally abusing it etc.</a:t>
            </a:r>
          </a:p>
          <a:p>
            <a:pPr eaLnBrk="1" hangingPunct="1">
              <a:buFont typeface="Wingdings" panose="05000000000000000000" pitchFamily="2" charset="2"/>
              <a:buChar char="q"/>
            </a:pPr>
            <a:r>
              <a:rPr lang="en-US" altLang="en-US" sz="2400" dirty="0" smtClean="0">
                <a:solidFill>
                  <a:schemeClr val="bg1"/>
                </a:solidFill>
                <a:effectLst/>
              </a:rPr>
              <a:t>Group two watch an adult behave passively towards the bobo doll.</a:t>
            </a:r>
          </a:p>
          <a:p>
            <a:pPr marL="18288" indent="0" eaLnBrk="1" hangingPunct="1">
              <a:buNone/>
            </a:pPr>
            <a:endParaRPr lang="en-US" altLang="en-US" sz="2400" dirty="0" smtClean="0">
              <a:solidFill>
                <a:schemeClr val="bg1"/>
              </a:solidFill>
              <a:effectLst/>
            </a:endParaRPr>
          </a:p>
          <a:p>
            <a:pPr marL="18288" indent="0" eaLnBrk="1" hangingPunct="1">
              <a:buNone/>
            </a:pPr>
            <a:r>
              <a:rPr lang="en-US" altLang="en-US" sz="2400" dirty="0" smtClean="0">
                <a:solidFill>
                  <a:schemeClr val="bg1"/>
                </a:solidFill>
                <a:effectLst/>
              </a:rPr>
              <a:t>Children made to feel frustrated (by being placed in room with attractive toys they were not allowed to play with), then taken to the room with the bobo doll, which they were allowed to play with.</a:t>
            </a:r>
          </a:p>
          <a:p>
            <a:pPr marL="18288" indent="0" eaLnBrk="1" hangingPunct="1">
              <a:buNone/>
            </a:pPr>
            <a:r>
              <a:rPr lang="en-US" altLang="en-US" sz="2400" dirty="0" smtClean="0">
                <a:solidFill>
                  <a:schemeClr val="bg1"/>
                </a:solidFill>
                <a:effectLst/>
              </a:rPr>
              <a:t>Children exposed to aggression models reproduced a good deal of the aggressive behaviour they saw. The children exposed to passive behaviour did not exhibit any aggressive behaviour.</a:t>
            </a:r>
          </a:p>
        </p:txBody>
      </p:sp>
      <p:sp>
        <p:nvSpPr>
          <p:cNvPr id="5" name="TextBox 4"/>
          <p:cNvSpPr txBox="1"/>
          <p:nvPr/>
        </p:nvSpPr>
        <p:spPr>
          <a:xfrm>
            <a:off x="-7671" y="5657671"/>
            <a:ext cx="9144000" cy="1200329"/>
          </a:xfrm>
          <a:prstGeom prst="rect">
            <a:avLst/>
          </a:prstGeom>
          <a:solidFill>
            <a:schemeClr val="accent6">
              <a:lumMod val="75000"/>
            </a:schemeClr>
          </a:solidFill>
          <a:ln w="25400">
            <a:solidFill>
              <a:schemeClr val="bg1"/>
            </a:solidFill>
          </a:ln>
        </p:spPr>
        <p:txBody>
          <a:bodyPr wrap="square" rtlCol="0">
            <a:spAutoFit/>
          </a:bodyPr>
          <a:lstStyle/>
          <a:p>
            <a:pPr>
              <a:defRPr/>
            </a:pPr>
            <a:r>
              <a:rPr lang="en-GB" i="1" u="sng" kern="0" dirty="0">
                <a:solidFill>
                  <a:srgbClr val="FFFFFF"/>
                </a:solidFill>
              </a:rPr>
              <a:t>Learning objectives:</a:t>
            </a:r>
          </a:p>
          <a:p>
            <a:pPr marL="285750" indent="-285750">
              <a:buFont typeface="Arial" panose="020B0604020202020204" pitchFamily="34" charset="0"/>
              <a:buChar char="•"/>
              <a:defRPr/>
            </a:pPr>
            <a:r>
              <a:rPr lang="en-GB" kern="0" dirty="0">
                <a:solidFill>
                  <a:srgbClr val="FFFFFF"/>
                </a:solidFill>
              </a:rPr>
              <a:t>To DESCRIBE and EVALAUTE SLT of aggression including: observation, punishment, modelling and vicarious reinforcement.</a:t>
            </a:r>
          </a:p>
          <a:p>
            <a:pPr marL="285750" indent="-285750">
              <a:buFont typeface="Arial" panose="020B0604020202020204" pitchFamily="34" charset="0"/>
              <a:buChar char="•"/>
              <a:defRPr/>
            </a:pPr>
            <a:r>
              <a:rPr lang="en-GB" kern="0" dirty="0">
                <a:solidFill>
                  <a:srgbClr val="FFFFFF"/>
                </a:solidFill>
              </a:rPr>
              <a:t>To KNOW and EVALAUTE research supporting SLT including ‘Bobo doll study’.</a:t>
            </a:r>
          </a:p>
        </p:txBody>
      </p:sp>
      <p:pic>
        <p:nvPicPr>
          <p:cNvPr id="410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58310">
            <a:off x="6217261" y="537759"/>
            <a:ext cx="2716493" cy="271649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2" name="Rectangle 1"/>
          <p:cNvSpPr/>
          <p:nvPr/>
        </p:nvSpPr>
        <p:spPr>
          <a:xfrm>
            <a:off x="6156175" y="260648"/>
            <a:ext cx="2838665" cy="5256584"/>
          </a:xfrm>
          <a:prstGeom prst="rect">
            <a:avLst/>
          </a:prstGeom>
          <a:solidFill>
            <a:schemeClr val="accent5">
              <a:lumMod val="40000"/>
              <a:lumOff val="6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dirty="0">
                <a:solidFill>
                  <a:schemeClr val="bg1"/>
                </a:solidFill>
              </a:rPr>
              <a:t>A</a:t>
            </a:r>
            <a:r>
              <a:rPr lang="en-GB" sz="2200" dirty="0" smtClean="0">
                <a:solidFill>
                  <a:schemeClr val="bg1"/>
                </a:solidFill>
              </a:rPr>
              <a:t> follow up study found that children who saw the model being </a:t>
            </a:r>
            <a:r>
              <a:rPr lang="en-GB" sz="2200" b="1" dirty="0" smtClean="0">
                <a:solidFill>
                  <a:schemeClr val="bg1"/>
                </a:solidFill>
              </a:rPr>
              <a:t>rewarded</a:t>
            </a:r>
            <a:r>
              <a:rPr lang="en-GB" sz="2200" dirty="0" smtClean="0">
                <a:solidFill>
                  <a:schemeClr val="bg1"/>
                </a:solidFill>
              </a:rPr>
              <a:t> for aggression, imitated even </a:t>
            </a:r>
            <a:r>
              <a:rPr lang="en-GB" sz="2200" i="1" dirty="0" smtClean="0">
                <a:solidFill>
                  <a:schemeClr val="bg1"/>
                </a:solidFill>
              </a:rPr>
              <a:t>more</a:t>
            </a:r>
            <a:r>
              <a:rPr lang="en-GB" sz="2200" dirty="0" smtClean="0">
                <a:solidFill>
                  <a:schemeClr val="bg1"/>
                </a:solidFill>
              </a:rPr>
              <a:t> behaviour, and children who saw an aggressive model being </a:t>
            </a:r>
            <a:r>
              <a:rPr lang="en-GB" sz="2200" b="1" dirty="0" smtClean="0">
                <a:solidFill>
                  <a:schemeClr val="bg1"/>
                </a:solidFill>
              </a:rPr>
              <a:t>punished</a:t>
            </a:r>
            <a:r>
              <a:rPr lang="en-GB" sz="2200" dirty="0" smtClean="0">
                <a:solidFill>
                  <a:schemeClr val="bg1"/>
                </a:solidFill>
              </a:rPr>
              <a:t> imitated </a:t>
            </a:r>
            <a:r>
              <a:rPr lang="en-GB" sz="2200" i="1" dirty="0" smtClean="0">
                <a:solidFill>
                  <a:schemeClr val="bg1"/>
                </a:solidFill>
              </a:rPr>
              <a:t>less </a:t>
            </a:r>
            <a:r>
              <a:rPr lang="en-GB" sz="2200" dirty="0" smtClean="0">
                <a:solidFill>
                  <a:schemeClr val="bg1"/>
                </a:solidFill>
              </a:rPr>
              <a:t>aggressive behaviour </a:t>
            </a:r>
            <a:r>
              <a:rPr lang="en-GB" sz="2200" b="1" dirty="0" smtClean="0">
                <a:solidFill>
                  <a:schemeClr val="bg1"/>
                </a:solidFill>
              </a:rPr>
              <a:t>(evidence for vicarious learning).</a:t>
            </a:r>
            <a:endParaRPr lang="en-GB" sz="2200" b="1" dirty="0">
              <a:solidFill>
                <a:schemeClr val="bg1"/>
              </a:solidFill>
            </a:endParaRPr>
          </a:p>
        </p:txBody>
      </p:sp>
      <p:sp>
        <p:nvSpPr>
          <p:cNvPr id="11" name="Rectangle 10"/>
          <p:cNvSpPr/>
          <p:nvPr/>
        </p:nvSpPr>
        <p:spPr>
          <a:xfrm rot="458481">
            <a:off x="1600178" y="1710357"/>
            <a:ext cx="3699704" cy="2246769"/>
          </a:xfrm>
          <a:prstGeom prst="rect">
            <a:avLst/>
          </a:prstGeom>
          <a:solidFill>
            <a:srgbClr val="FFC000"/>
          </a:solidFill>
          <a:ln w="38100">
            <a:solidFill>
              <a:schemeClr val="bg1"/>
            </a:solidFill>
          </a:ln>
        </p:spPr>
        <p:txBody>
          <a:bodyPr wrap="square">
            <a:spAutoFit/>
          </a:bodyPr>
          <a:lstStyle/>
          <a:p>
            <a:r>
              <a:rPr lang="en-GB" sz="2000" b="1" u="sng" dirty="0" smtClean="0">
                <a:solidFill>
                  <a:schemeClr val="bg1"/>
                </a:solidFill>
              </a:rPr>
              <a:t>Exam success</a:t>
            </a:r>
          </a:p>
          <a:p>
            <a:r>
              <a:rPr lang="en-GB" sz="2000" i="1" dirty="0" smtClean="0">
                <a:solidFill>
                  <a:schemeClr val="bg1"/>
                </a:solidFill>
              </a:rPr>
              <a:t>“Detailed description of the procedures and findings of Bandura’s Bobo doll studies, without reference to the theory, cannot move beyond  </a:t>
            </a:r>
            <a:r>
              <a:rPr lang="en-GB" sz="2000" i="1" dirty="0">
                <a:solidFill>
                  <a:schemeClr val="bg1"/>
                </a:solidFill>
              </a:rPr>
              <a:t>r</a:t>
            </a:r>
            <a:r>
              <a:rPr lang="en-GB" sz="2000" i="1" dirty="0" smtClean="0">
                <a:solidFill>
                  <a:schemeClr val="bg1"/>
                </a:solidFill>
              </a:rPr>
              <a:t>udimentary.”</a:t>
            </a:r>
          </a:p>
        </p:txBody>
      </p:sp>
    </p:spTree>
    <p:extLst>
      <p:ext uri="{BB962C8B-B14F-4D97-AF65-F5344CB8AC3E}">
        <p14:creationId xmlns:p14="http://schemas.microsoft.com/office/powerpoint/2010/main" val="839329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fade">
                                      <p:cBhvr>
                                        <p:cTn id="7" dur="1000"/>
                                        <p:tgtEl>
                                          <p:spTgt spid="11267">
                                            <p:txEl>
                                              <p:pRg st="0" end="0"/>
                                            </p:txEl>
                                          </p:spTgt>
                                        </p:tgtEl>
                                      </p:cBhvr>
                                    </p:animEffect>
                                    <p:anim calcmode="lin" valueType="num">
                                      <p:cBhvr>
                                        <p:cTn id="8" dur="1000" fill="hold"/>
                                        <p:tgtEl>
                                          <p:spTgt spid="1126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26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267">
                                            <p:txEl>
                                              <p:pRg st="2" end="2"/>
                                            </p:txEl>
                                          </p:spTgt>
                                        </p:tgtEl>
                                        <p:attrNameLst>
                                          <p:attrName>style.visibility</p:attrName>
                                        </p:attrNameLst>
                                      </p:cBhvr>
                                      <p:to>
                                        <p:strVal val="visible"/>
                                      </p:to>
                                    </p:set>
                                    <p:animEffect transition="in" filter="fade">
                                      <p:cBhvr>
                                        <p:cTn id="14" dur="1000"/>
                                        <p:tgtEl>
                                          <p:spTgt spid="11267">
                                            <p:txEl>
                                              <p:pRg st="2" end="2"/>
                                            </p:txEl>
                                          </p:spTgt>
                                        </p:tgtEl>
                                      </p:cBhvr>
                                    </p:animEffect>
                                    <p:anim calcmode="lin" valueType="num">
                                      <p:cBhvr>
                                        <p:cTn id="15" dur="1000" fill="hold"/>
                                        <p:tgtEl>
                                          <p:spTgt spid="11267">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126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267">
                                            <p:txEl>
                                              <p:pRg st="3" end="3"/>
                                            </p:txEl>
                                          </p:spTgt>
                                        </p:tgtEl>
                                        <p:attrNameLst>
                                          <p:attrName>style.visibility</p:attrName>
                                        </p:attrNameLst>
                                      </p:cBhvr>
                                      <p:to>
                                        <p:strVal val="visible"/>
                                      </p:to>
                                    </p:set>
                                    <p:animEffect transition="in" filter="fade">
                                      <p:cBhvr>
                                        <p:cTn id="21" dur="1000"/>
                                        <p:tgtEl>
                                          <p:spTgt spid="11267">
                                            <p:txEl>
                                              <p:pRg st="3" end="3"/>
                                            </p:txEl>
                                          </p:spTgt>
                                        </p:tgtEl>
                                      </p:cBhvr>
                                    </p:animEffect>
                                    <p:anim calcmode="lin" valueType="num">
                                      <p:cBhvr>
                                        <p:cTn id="22" dur="1000" fill="hold"/>
                                        <p:tgtEl>
                                          <p:spTgt spid="11267">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1126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1267">
                                            <p:txEl>
                                              <p:pRg st="5" end="5"/>
                                            </p:txEl>
                                          </p:spTgt>
                                        </p:tgtEl>
                                        <p:attrNameLst>
                                          <p:attrName>style.visibility</p:attrName>
                                        </p:attrNameLst>
                                      </p:cBhvr>
                                      <p:to>
                                        <p:strVal val="visible"/>
                                      </p:to>
                                    </p:set>
                                    <p:animEffect transition="in" filter="fade">
                                      <p:cBhvr>
                                        <p:cTn id="28" dur="1000"/>
                                        <p:tgtEl>
                                          <p:spTgt spid="11267">
                                            <p:txEl>
                                              <p:pRg st="5" end="5"/>
                                            </p:txEl>
                                          </p:spTgt>
                                        </p:tgtEl>
                                      </p:cBhvr>
                                    </p:animEffect>
                                    <p:anim calcmode="lin" valueType="num">
                                      <p:cBhvr>
                                        <p:cTn id="29" dur="1000" fill="hold"/>
                                        <p:tgtEl>
                                          <p:spTgt spid="11267">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11267">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1267">
                                            <p:txEl>
                                              <p:pRg st="6" end="6"/>
                                            </p:txEl>
                                          </p:spTgt>
                                        </p:tgtEl>
                                        <p:attrNameLst>
                                          <p:attrName>style.visibility</p:attrName>
                                        </p:attrNameLst>
                                      </p:cBhvr>
                                      <p:to>
                                        <p:strVal val="visible"/>
                                      </p:to>
                                    </p:set>
                                    <p:animEffect transition="in" filter="fade">
                                      <p:cBhvr>
                                        <p:cTn id="35" dur="1000"/>
                                        <p:tgtEl>
                                          <p:spTgt spid="11267">
                                            <p:txEl>
                                              <p:pRg st="6" end="6"/>
                                            </p:txEl>
                                          </p:spTgt>
                                        </p:tgtEl>
                                      </p:cBhvr>
                                    </p:animEffect>
                                    <p:anim calcmode="lin" valueType="num">
                                      <p:cBhvr>
                                        <p:cTn id="36" dur="1000" fill="hold"/>
                                        <p:tgtEl>
                                          <p:spTgt spid="11267">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11267">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fade">
                                      <p:cBhvr>
                                        <p:cTn id="42" dur="500"/>
                                        <p:tgtEl>
                                          <p:spTgt spid="2"/>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additive="base">
                                        <p:cTn id="47" dur="500" fill="hold"/>
                                        <p:tgtEl>
                                          <p:spTgt spid="11"/>
                                        </p:tgtEl>
                                        <p:attrNameLst>
                                          <p:attrName>ppt_x</p:attrName>
                                        </p:attrNameLst>
                                      </p:cBhvr>
                                      <p:tavLst>
                                        <p:tav tm="0">
                                          <p:val>
                                            <p:strVal val="#ppt_x"/>
                                          </p:val>
                                        </p:tav>
                                        <p:tav tm="100000">
                                          <p:val>
                                            <p:strVal val="#ppt_x"/>
                                          </p:val>
                                        </p:tav>
                                      </p:tavLst>
                                    </p:anim>
                                    <p:anim calcmode="lin" valueType="num">
                                      <p:cBhvr additive="base">
                                        <p:cTn id="4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P spid="2"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671" y="5657671"/>
            <a:ext cx="9144000" cy="1200329"/>
          </a:xfrm>
          <a:prstGeom prst="rect">
            <a:avLst/>
          </a:prstGeom>
          <a:solidFill>
            <a:schemeClr val="accent6">
              <a:lumMod val="75000"/>
            </a:schemeClr>
          </a:solidFill>
          <a:ln w="25400">
            <a:solidFill>
              <a:schemeClr val="bg1"/>
            </a:solidFill>
          </a:ln>
        </p:spPr>
        <p:txBody>
          <a:bodyPr wrap="square" rtlCol="0">
            <a:spAutoFit/>
          </a:bodyPr>
          <a:lstStyle/>
          <a:p>
            <a:pPr>
              <a:defRPr/>
            </a:pPr>
            <a:r>
              <a:rPr lang="en-GB" i="1" u="sng" kern="0" dirty="0">
                <a:solidFill>
                  <a:srgbClr val="FFFFFF"/>
                </a:solidFill>
              </a:rPr>
              <a:t>Learning objectives:</a:t>
            </a:r>
          </a:p>
          <a:p>
            <a:pPr marL="285750" indent="-285750">
              <a:buFont typeface="Arial" panose="020B0604020202020204" pitchFamily="34" charset="0"/>
              <a:buChar char="•"/>
              <a:defRPr/>
            </a:pPr>
            <a:r>
              <a:rPr lang="en-GB" kern="0" dirty="0">
                <a:solidFill>
                  <a:srgbClr val="FFFFFF"/>
                </a:solidFill>
              </a:rPr>
              <a:t>To DESCRIBE and EVALAUTE SLT of aggression including: observation, punishment, modelling and vicarious reinforcement.</a:t>
            </a:r>
          </a:p>
          <a:p>
            <a:pPr marL="285750" indent="-285750">
              <a:buFont typeface="Arial" panose="020B0604020202020204" pitchFamily="34" charset="0"/>
              <a:buChar char="•"/>
              <a:defRPr/>
            </a:pPr>
            <a:r>
              <a:rPr lang="en-GB" kern="0" dirty="0">
                <a:solidFill>
                  <a:srgbClr val="FFFFFF"/>
                </a:solidFill>
              </a:rPr>
              <a:t>To KNOW and EVALAUTE research supporting SLT including ‘Bobo doll study’.</a:t>
            </a:r>
          </a:p>
        </p:txBody>
      </p:sp>
      <p:pic>
        <p:nvPicPr>
          <p:cNvPr id="410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58310">
            <a:off x="6217262" y="1219779"/>
            <a:ext cx="2716493" cy="271649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6" name="Rectangle 2"/>
          <p:cNvSpPr>
            <a:spLocks noGrp="1" noChangeArrowheads="1"/>
          </p:cNvSpPr>
          <p:nvPr>
            <p:ph type="title"/>
          </p:nvPr>
        </p:nvSpPr>
        <p:spPr>
          <a:xfrm>
            <a:off x="179513" y="404664"/>
            <a:ext cx="8956816" cy="914400"/>
          </a:xfrm>
        </p:spPr>
        <p:txBody>
          <a:bodyPr/>
          <a:lstStyle/>
          <a:p>
            <a:pPr eaLnBrk="1" hangingPunct="1"/>
            <a:r>
              <a:rPr lang="en-US" altLang="en-US" sz="4000" dirty="0" smtClean="0">
                <a:solidFill>
                  <a:schemeClr val="hlink"/>
                </a:solidFill>
              </a:rPr>
              <a:t>Problems with ‘bobo doll study’ … (A02)</a:t>
            </a:r>
          </a:p>
        </p:txBody>
      </p:sp>
      <p:sp>
        <p:nvSpPr>
          <p:cNvPr id="7" name="Rectangle 3"/>
          <p:cNvSpPr txBox="1">
            <a:spLocks noChangeArrowheads="1"/>
          </p:cNvSpPr>
          <p:nvPr/>
        </p:nvSpPr>
        <p:spPr>
          <a:xfrm>
            <a:off x="794671" y="1340768"/>
            <a:ext cx="5506767" cy="4316903"/>
          </a:xfrm>
          <a:prstGeom prst="rect">
            <a:avLst/>
          </a:prstGeom>
        </p:spPr>
        <p:txBody>
          <a:bodyPr vert="horz" lIns="91440" tIns="45720" rIns="91440" bIns="45720" rtlCol="0" anchor="t">
            <a:normAutofit lnSpcReduction="10000"/>
          </a:bodyPr>
          <a:lst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a:lstStyle>
          <a:p>
            <a:pPr marL="18288" indent="0">
              <a:buNone/>
            </a:pPr>
            <a:r>
              <a:rPr lang="en-US" altLang="en-US" sz="2400" b="1" dirty="0" smtClean="0">
                <a:solidFill>
                  <a:schemeClr val="bg1"/>
                </a:solidFill>
                <a:effectLst/>
              </a:rPr>
              <a:t>Low ecological validity </a:t>
            </a:r>
            <a:r>
              <a:rPr lang="en-US" altLang="en-US" sz="2400" dirty="0" smtClean="0">
                <a:solidFill>
                  <a:schemeClr val="bg1"/>
                </a:solidFill>
                <a:effectLst/>
              </a:rPr>
              <a:t>(doll, not person</a:t>
            </a:r>
            <a:r>
              <a:rPr lang="en-US" altLang="en-US" sz="2400" dirty="0">
                <a:solidFill>
                  <a:schemeClr val="bg1"/>
                </a:solidFill>
                <a:effectLst/>
              </a:rPr>
              <a:t>). – so </a:t>
            </a:r>
            <a:r>
              <a:rPr lang="en-US" altLang="en-US" sz="2400" dirty="0" smtClean="0">
                <a:solidFill>
                  <a:schemeClr val="bg1"/>
                </a:solidFill>
                <a:effectLst/>
              </a:rPr>
              <a:t>generalizability </a:t>
            </a:r>
            <a:r>
              <a:rPr lang="en-US" altLang="en-US" sz="2400" dirty="0">
                <a:solidFill>
                  <a:schemeClr val="bg1"/>
                </a:solidFill>
                <a:effectLst/>
              </a:rPr>
              <a:t>of findings? Although </a:t>
            </a:r>
            <a:r>
              <a:rPr lang="en-US" altLang="en-US" sz="2400" dirty="0" smtClean="0">
                <a:solidFill>
                  <a:schemeClr val="bg1"/>
                </a:solidFill>
                <a:effectLst/>
              </a:rPr>
              <a:t>a follow-up study using real clowns produced the same results…!</a:t>
            </a:r>
          </a:p>
          <a:p>
            <a:pPr marL="18288" indent="0">
              <a:buFont typeface="Wingdings" pitchFamily="2" charset="2"/>
              <a:buNone/>
            </a:pPr>
            <a:endParaRPr lang="en-US" altLang="en-US" sz="2400" dirty="0" smtClean="0">
              <a:solidFill>
                <a:schemeClr val="bg1"/>
              </a:solidFill>
              <a:effectLst/>
            </a:endParaRPr>
          </a:p>
          <a:p>
            <a:pPr marL="18288" indent="0">
              <a:buFont typeface="Wingdings" pitchFamily="2" charset="2"/>
              <a:buNone/>
            </a:pPr>
            <a:r>
              <a:rPr lang="en-US" altLang="en-US" sz="2400" dirty="0" smtClean="0">
                <a:solidFill>
                  <a:schemeClr val="bg1"/>
                </a:solidFill>
                <a:effectLst/>
              </a:rPr>
              <a:t>Potential </a:t>
            </a:r>
            <a:r>
              <a:rPr lang="en-US" altLang="en-US" sz="2400" b="1" dirty="0" smtClean="0">
                <a:solidFill>
                  <a:schemeClr val="bg1"/>
                </a:solidFill>
                <a:effectLst/>
              </a:rPr>
              <a:t>demand characteristics </a:t>
            </a:r>
            <a:r>
              <a:rPr lang="en-US" altLang="en-US" sz="2400" dirty="0" smtClean="0">
                <a:solidFill>
                  <a:schemeClr val="bg1"/>
                </a:solidFill>
                <a:effectLst/>
              </a:rPr>
              <a:t>(children knew what was expected of them) </a:t>
            </a:r>
          </a:p>
          <a:p>
            <a:pPr marL="18288" indent="0">
              <a:buFont typeface="Wingdings" pitchFamily="2" charset="2"/>
              <a:buNone/>
            </a:pPr>
            <a:endParaRPr lang="en-US" altLang="en-US" sz="2400" dirty="0" smtClean="0">
              <a:solidFill>
                <a:schemeClr val="bg1"/>
              </a:solidFill>
              <a:effectLst/>
            </a:endParaRPr>
          </a:p>
          <a:p>
            <a:pPr marL="18288" indent="0">
              <a:buFont typeface="Wingdings" pitchFamily="2" charset="2"/>
              <a:buNone/>
            </a:pPr>
            <a:r>
              <a:rPr lang="en-US" altLang="en-US" sz="2400" b="1" dirty="0" smtClean="0">
                <a:solidFill>
                  <a:schemeClr val="bg1"/>
                </a:solidFill>
                <a:effectLst/>
              </a:rPr>
              <a:t>Ethical issues </a:t>
            </a:r>
            <a:endParaRPr lang="en-US" altLang="en-US" sz="2400" dirty="0" smtClean="0">
              <a:solidFill>
                <a:schemeClr val="bg1"/>
              </a:solidFill>
              <a:effectLst/>
            </a:endParaRPr>
          </a:p>
        </p:txBody>
      </p:sp>
      <p:sp>
        <p:nvSpPr>
          <p:cNvPr id="2" name="Rectangle 1"/>
          <p:cNvSpPr/>
          <p:nvPr/>
        </p:nvSpPr>
        <p:spPr>
          <a:xfrm>
            <a:off x="92873" y="1484784"/>
            <a:ext cx="692817"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X</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8" name="Rectangle 7"/>
          <p:cNvSpPr/>
          <p:nvPr/>
        </p:nvSpPr>
        <p:spPr>
          <a:xfrm>
            <a:off x="92872" y="4509120"/>
            <a:ext cx="692817"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X</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9" name="Rectangle 8"/>
          <p:cNvSpPr/>
          <p:nvPr/>
        </p:nvSpPr>
        <p:spPr>
          <a:xfrm>
            <a:off x="51264" y="3104085"/>
            <a:ext cx="692817"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X</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Rectangle 2"/>
          <p:cNvSpPr/>
          <p:nvPr/>
        </p:nvSpPr>
        <p:spPr>
          <a:xfrm rot="458481">
            <a:off x="6183755" y="4041848"/>
            <a:ext cx="2869466" cy="2031325"/>
          </a:xfrm>
          <a:prstGeom prst="rect">
            <a:avLst/>
          </a:prstGeom>
          <a:solidFill>
            <a:srgbClr val="FFC000"/>
          </a:solidFill>
          <a:ln w="38100">
            <a:solidFill>
              <a:schemeClr val="bg1"/>
            </a:solidFill>
          </a:ln>
        </p:spPr>
        <p:txBody>
          <a:bodyPr wrap="square">
            <a:spAutoFit/>
          </a:bodyPr>
          <a:lstStyle/>
          <a:p>
            <a:r>
              <a:rPr lang="en-GB" b="1" u="sng" dirty="0" smtClean="0">
                <a:solidFill>
                  <a:schemeClr val="bg1"/>
                </a:solidFill>
              </a:rPr>
              <a:t>Exam success</a:t>
            </a:r>
          </a:p>
          <a:p>
            <a:r>
              <a:rPr lang="en-GB" i="1" dirty="0" smtClean="0">
                <a:solidFill>
                  <a:schemeClr val="bg1"/>
                </a:solidFill>
              </a:rPr>
              <a:t>“Answers presenting only extended methodological analysis of Bandura’s Bobo doll studies are unlikely to move beyond basic for AO2”.</a:t>
            </a:r>
            <a:endParaRPr lang="en-GB" i="1" dirty="0">
              <a:solidFill>
                <a:schemeClr val="bg1"/>
              </a:solidFill>
            </a:endParaRPr>
          </a:p>
        </p:txBody>
      </p:sp>
    </p:spTree>
    <p:extLst>
      <p:ext uri="{BB962C8B-B14F-4D97-AF65-F5344CB8AC3E}">
        <p14:creationId xmlns:p14="http://schemas.microsoft.com/office/powerpoint/2010/main" val="3147872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1000"/>
                                        <p:tgtEl>
                                          <p:spTgt spid="7">
                                            <p:txEl>
                                              <p:pRg st="2" end="2"/>
                                            </p:txEl>
                                          </p:spTgt>
                                        </p:tgtEl>
                                      </p:cBhvr>
                                    </p:animEffect>
                                    <p:anim calcmode="lin" valueType="num">
                                      <p:cBhvr>
                                        <p:cTn id="18"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7">
                                            <p:txEl>
                                              <p:pRg st="2" end="2"/>
                                            </p:txEl>
                                          </p:spTgt>
                                        </p:tgtEl>
                                        <p:attrNameLst>
                                          <p:attrName>ppt_y</p:attrName>
                                        </p:attrNameLst>
                                      </p:cBhvr>
                                      <p:tavLst>
                                        <p:tav tm="0">
                                          <p:val>
                                            <p:strVal val="#ppt_y+.1"/>
                                          </p:val>
                                        </p:tav>
                                        <p:tav tm="100000">
                                          <p:val>
                                            <p:strVal val="#ppt_y"/>
                                          </p:val>
                                        </p:tav>
                                      </p:tavLst>
                                    </p:anim>
                                  </p:childTnLst>
                                </p:cTn>
                              </p:par>
                              <p:par>
                                <p:cTn id="20" presetID="10"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fade">
                                      <p:cBhvr>
                                        <p:cTn id="27" dur="1000"/>
                                        <p:tgtEl>
                                          <p:spTgt spid="7">
                                            <p:txEl>
                                              <p:pRg st="4" end="4"/>
                                            </p:txEl>
                                          </p:spTgt>
                                        </p:tgtEl>
                                      </p:cBhvr>
                                    </p:animEffect>
                                    <p:anim calcmode="lin" valueType="num">
                                      <p:cBhvr>
                                        <p:cTn id="28"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7">
                                            <p:txEl>
                                              <p:pRg st="4" end="4"/>
                                            </p:txEl>
                                          </p:spTgt>
                                        </p:tgtEl>
                                        <p:attrNameLst>
                                          <p:attrName>ppt_y</p:attrName>
                                        </p:attrNameLst>
                                      </p:cBhvr>
                                      <p:tavLst>
                                        <p:tav tm="0">
                                          <p:val>
                                            <p:strVal val="#ppt_y+.1"/>
                                          </p:val>
                                        </p:tav>
                                        <p:tav tm="100000">
                                          <p:val>
                                            <p:strVal val="#ppt_y"/>
                                          </p:val>
                                        </p:tav>
                                      </p:tavLst>
                                    </p:anim>
                                  </p:childTnLst>
                                </p:cTn>
                              </p:par>
                              <p:par>
                                <p:cTn id="30" presetID="10" presetClass="entr" presetSubtype="0"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1" nodeType="clickEffect">
                                  <p:stCondLst>
                                    <p:cond delay="0"/>
                                  </p:stCondLst>
                                  <p:childTnLst>
                                    <p:animEffect transition="out" filter="fade">
                                      <p:cBhvr>
                                        <p:cTn id="36" dur="500"/>
                                        <p:tgtEl>
                                          <p:spTgt spid="7">
                                            <p:txEl>
                                              <p:pRg st="0" end="0"/>
                                            </p:txEl>
                                          </p:spTgt>
                                        </p:tgtEl>
                                      </p:cBhvr>
                                    </p:animEffect>
                                    <p:set>
                                      <p:cBhvr>
                                        <p:cTn id="37" dur="1" fill="hold">
                                          <p:stCondLst>
                                            <p:cond delay="499"/>
                                          </p:stCondLst>
                                        </p:cTn>
                                        <p:tgtEl>
                                          <p:spTgt spid="7">
                                            <p:txEl>
                                              <p:pRg st="0" end="0"/>
                                            </p:txEl>
                                          </p:spTgt>
                                        </p:tgtEl>
                                        <p:attrNameLst>
                                          <p:attrName>style.visibility</p:attrName>
                                        </p:attrNameLst>
                                      </p:cBhvr>
                                      <p:to>
                                        <p:strVal val="hidden"/>
                                      </p:to>
                                    </p:set>
                                  </p:childTnLst>
                                </p:cTn>
                              </p:par>
                              <p:par>
                                <p:cTn id="38" presetID="10" presetClass="exit" presetSubtype="0" fill="hold" grpId="1" nodeType="withEffect">
                                  <p:stCondLst>
                                    <p:cond delay="0"/>
                                  </p:stCondLst>
                                  <p:childTnLst>
                                    <p:animEffect transition="out" filter="fade">
                                      <p:cBhvr>
                                        <p:cTn id="39" dur="500"/>
                                        <p:tgtEl>
                                          <p:spTgt spid="7">
                                            <p:txEl>
                                              <p:pRg st="2" end="2"/>
                                            </p:txEl>
                                          </p:spTgt>
                                        </p:tgtEl>
                                      </p:cBhvr>
                                    </p:animEffect>
                                    <p:set>
                                      <p:cBhvr>
                                        <p:cTn id="40" dur="1" fill="hold">
                                          <p:stCondLst>
                                            <p:cond delay="499"/>
                                          </p:stCondLst>
                                        </p:cTn>
                                        <p:tgtEl>
                                          <p:spTgt spid="7">
                                            <p:txEl>
                                              <p:pRg st="2" end="2"/>
                                            </p:txEl>
                                          </p:spTgt>
                                        </p:tgtEl>
                                        <p:attrNameLst>
                                          <p:attrName>style.visibility</p:attrName>
                                        </p:attrNameLst>
                                      </p:cBhvr>
                                      <p:to>
                                        <p:strVal val="hidden"/>
                                      </p:to>
                                    </p:set>
                                  </p:childTnLst>
                                </p:cTn>
                              </p:par>
                              <p:par>
                                <p:cTn id="41" presetID="10" presetClass="exit" presetSubtype="0" fill="hold" grpId="1" nodeType="withEffect">
                                  <p:stCondLst>
                                    <p:cond delay="0"/>
                                  </p:stCondLst>
                                  <p:childTnLst>
                                    <p:animEffect transition="out" filter="fade">
                                      <p:cBhvr>
                                        <p:cTn id="42" dur="500"/>
                                        <p:tgtEl>
                                          <p:spTgt spid="7">
                                            <p:txEl>
                                              <p:pRg st="4" end="4"/>
                                            </p:txEl>
                                          </p:spTgt>
                                        </p:tgtEl>
                                      </p:cBhvr>
                                    </p:animEffect>
                                    <p:set>
                                      <p:cBhvr>
                                        <p:cTn id="43" dur="1" fill="hold">
                                          <p:stCondLst>
                                            <p:cond delay="499"/>
                                          </p:stCondLst>
                                        </p:cTn>
                                        <p:tgtEl>
                                          <p:spTgt spid="7">
                                            <p:txEl>
                                              <p:pRg st="4" end="4"/>
                                            </p:txEl>
                                          </p:spTgt>
                                        </p:tgtEl>
                                        <p:attrNameLst>
                                          <p:attrName>style.visibility</p:attrName>
                                        </p:attrNameLst>
                                      </p:cBhvr>
                                      <p:to>
                                        <p:strVal val="hidden"/>
                                      </p:to>
                                    </p:set>
                                  </p:childTnLst>
                                </p:cTn>
                              </p:par>
                              <p:par>
                                <p:cTn id="44" presetID="10" presetClass="exit" presetSubtype="0" fill="hold" grpId="1" nodeType="withEffect">
                                  <p:stCondLst>
                                    <p:cond delay="0"/>
                                  </p:stCondLst>
                                  <p:childTnLst>
                                    <p:animEffect transition="out" filter="fade">
                                      <p:cBhvr>
                                        <p:cTn id="45" dur="500"/>
                                        <p:tgtEl>
                                          <p:spTgt spid="2"/>
                                        </p:tgtEl>
                                      </p:cBhvr>
                                    </p:animEffect>
                                    <p:set>
                                      <p:cBhvr>
                                        <p:cTn id="46" dur="1" fill="hold">
                                          <p:stCondLst>
                                            <p:cond delay="499"/>
                                          </p:stCondLst>
                                        </p:cTn>
                                        <p:tgtEl>
                                          <p:spTgt spid="2"/>
                                        </p:tgtEl>
                                        <p:attrNameLst>
                                          <p:attrName>style.visibility</p:attrName>
                                        </p:attrNameLst>
                                      </p:cBhvr>
                                      <p:to>
                                        <p:strVal val="hidden"/>
                                      </p:to>
                                    </p:set>
                                  </p:childTnLst>
                                </p:cTn>
                              </p:par>
                              <p:par>
                                <p:cTn id="47" presetID="10" presetClass="exit" presetSubtype="0" fill="hold" grpId="1" nodeType="withEffect">
                                  <p:stCondLst>
                                    <p:cond delay="0"/>
                                  </p:stCondLst>
                                  <p:childTnLst>
                                    <p:animEffect transition="out" filter="fade">
                                      <p:cBhvr>
                                        <p:cTn id="48" dur="500"/>
                                        <p:tgtEl>
                                          <p:spTgt spid="9"/>
                                        </p:tgtEl>
                                      </p:cBhvr>
                                    </p:animEffect>
                                    <p:set>
                                      <p:cBhvr>
                                        <p:cTn id="49" dur="1" fill="hold">
                                          <p:stCondLst>
                                            <p:cond delay="499"/>
                                          </p:stCondLst>
                                        </p:cTn>
                                        <p:tgtEl>
                                          <p:spTgt spid="9"/>
                                        </p:tgtEl>
                                        <p:attrNameLst>
                                          <p:attrName>style.visibility</p:attrName>
                                        </p:attrNameLst>
                                      </p:cBhvr>
                                      <p:to>
                                        <p:strVal val="hidden"/>
                                      </p:to>
                                    </p:set>
                                  </p:childTnLst>
                                </p:cTn>
                              </p:par>
                              <p:par>
                                <p:cTn id="50" presetID="10" presetClass="exit" presetSubtype="0" fill="hold" grpId="1" nodeType="withEffect">
                                  <p:stCondLst>
                                    <p:cond delay="0"/>
                                  </p:stCondLst>
                                  <p:childTnLst>
                                    <p:animEffect transition="out" filter="fade">
                                      <p:cBhvr>
                                        <p:cTn id="51" dur="500"/>
                                        <p:tgtEl>
                                          <p:spTgt spid="8"/>
                                        </p:tgtEl>
                                      </p:cBhvr>
                                    </p:animEffect>
                                    <p:set>
                                      <p:cBhvr>
                                        <p:cTn id="52"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7" grpId="1" build="allAtOnce"/>
      <p:bldP spid="2" grpId="0"/>
      <p:bldP spid="2" grpId="1"/>
      <p:bldP spid="8" grpId="0"/>
      <p:bldP spid="8" grpId="1"/>
      <p:bldP spid="9" grpId="0"/>
      <p:bldP spid="9" grpId="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lement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omic">
      <a:majorFont>
        <a:latin typeface="Comic Sans MS"/>
        <a:ea typeface=""/>
        <a:cs typeface=""/>
      </a:majorFont>
      <a:minorFont>
        <a:latin typeface="Comic Sans MS"/>
        <a:ea typeface=""/>
        <a:cs typeface=""/>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omic">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4291</TotalTime>
  <Words>1557</Words>
  <Application>Microsoft Office PowerPoint</Application>
  <PresentationFormat>On-screen Show (4:3)</PresentationFormat>
  <Paragraphs>136</Paragraphs>
  <Slides>15</Slides>
  <Notes>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15</vt:i4>
      </vt:variant>
    </vt:vector>
  </HeadingPairs>
  <TitlesOfParts>
    <vt:vector size="22" baseType="lpstr">
      <vt:lpstr>Aharoni</vt:lpstr>
      <vt:lpstr>Arial</vt:lpstr>
      <vt:lpstr>Calibri</vt:lpstr>
      <vt:lpstr>Comic Sans MS</vt:lpstr>
      <vt:lpstr>Wingdings</vt:lpstr>
      <vt:lpstr>Elemental</vt:lpstr>
      <vt:lpstr>1_Office Theme</vt:lpstr>
      <vt:lpstr>Title: Social psychological theories of aggression:  Social Learning Theory (SLT)</vt:lpstr>
      <vt:lpstr>Albert Bandura… </vt:lpstr>
      <vt:lpstr>How do children learn aggression through SLT?</vt:lpstr>
      <vt:lpstr>Example…</vt:lpstr>
      <vt:lpstr>Behaviour is not automatically modelled. There are mediating cognitive processes which determine whether behavior is imitated…..</vt:lpstr>
      <vt:lpstr>PowerPoint Presentation</vt:lpstr>
      <vt:lpstr>Bandura’s (1961) ‘Bobo doll’ experiment</vt:lpstr>
      <vt:lpstr>PowerPoint Presentation</vt:lpstr>
      <vt:lpstr>Problems with ‘bobo doll study’ … (A02)</vt:lpstr>
      <vt:lpstr>Task</vt:lpstr>
      <vt:lpstr>Overall evaluation of SL theory</vt:lpstr>
      <vt:lpstr>Issues, debates and approaches?</vt:lpstr>
      <vt:lpstr>PowerPoint Presentation</vt:lpstr>
      <vt:lpstr>PowerPoint Presentation</vt:lpstr>
      <vt:lpstr>4 – 5 pm After-school  ‘stretch and support’ on Mondays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Kirsty</dc:creator>
  <cp:lastModifiedBy>Kirsty Finney</cp:lastModifiedBy>
  <cp:revision>49</cp:revision>
  <dcterms:created xsi:type="dcterms:W3CDTF">2014-12-30T15:07:12Z</dcterms:created>
  <dcterms:modified xsi:type="dcterms:W3CDTF">2017-01-23T09:39:00Z</dcterms:modified>
</cp:coreProperties>
</file>