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4" r:id="rId7"/>
    <p:sldId id="265" r:id="rId8"/>
    <p:sldId id="260" r:id="rId9"/>
    <p:sldId id="261" r:id="rId10"/>
    <p:sldId id="266"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5" d="100"/>
          <a:sy n="65" d="100"/>
        </p:scale>
        <p:origin x="726"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Change and continuity: foreign policy 1547-1563</a:t>
            </a:r>
          </a:p>
        </p:txBody>
      </p:sp>
      <p:sp>
        <p:nvSpPr>
          <p:cNvPr id="3" name="Subtitle 2"/>
          <p:cNvSpPr>
            <a:spLocks noGrp="1"/>
          </p:cNvSpPr>
          <p:nvPr>
            <p:ph type="subTitle" idx="1"/>
          </p:nvPr>
        </p:nvSpPr>
        <p:spPr/>
        <p:txBody>
          <a:bodyPr/>
          <a:lstStyle/>
          <a:p>
            <a:r>
              <a:rPr lang="en-GB" dirty="0"/>
              <a:t>By Sam miller and Meeka'eel khan</a:t>
            </a:r>
          </a:p>
        </p:txBody>
      </p:sp>
    </p:spTree>
    <p:extLst>
      <p:ext uri="{BB962C8B-B14F-4D97-AF65-F5344CB8AC3E}">
        <p14:creationId xmlns:p14="http://schemas.microsoft.com/office/powerpoint/2010/main" val="259265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p:txBody>
          <a:bodyPr>
            <a:normAutofit fontScale="85000" lnSpcReduction="20000"/>
          </a:bodyPr>
          <a:lstStyle/>
          <a:p>
            <a:pPr marL="0" indent="0">
              <a:buNone/>
            </a:pPr>
            <a:r>
              <a:rPr lang="en-GB" dirty="0"/>
              <a:t>Overall, English foreign policy between the years 1547 – 1563 was marked more by continuity than it was by change. Each Monarch’s foreign policy was motivated by the desire to secure succession, create security and establish their status. Whilst the nature of England’s relationship with its neighbours was inconsistent, each Monarch faced the same cyclical issues. Scotland was unstable and remained a threat even during times of peace, and tensions with France could only be reduced for short periods of time before resuming some way or another. In regards to success, each Monarch did experience some in the short term, but was for the most part unsuccessful in the long term. Northumberland was able to make peace with France and Scotland, however, this peace was only temporary. Mary was able to restore England to the jurisdiction of the Papacy as a means of carrying out her religious reform, however her relationship with the pope eventually deteriorated. Elizabeth was able to make peace with Scotland in 1560, however, she failed to successfully support the Huguenots against the Catholics in France. Successfulness in the period was largely inconsistent, however, with the exception of the progress made in terms of English trade and </a:t>
            </a:r>
            <a:r>
              <a:rPr lang="en-GB"/>
              <a:t>exploration.</a:t>
            </a:r>
            <a:endParaRPr lang="en-GB" dirty="0"/>
          </a:p>
        </p:txBody>
      </p:sp>
    </p:spTree>
    <p:extLst>
      <p:ext uri="{BB962C8B-B14F-4D97-AF65-F5344CB8AC3E}">
        <p14:creationId xmlns:p14="http://schemas.microsoft.com/office/powerpoint/2010/main" val="72194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bibliography</a:t>
            </a:r>
          </a:p>
        </p:txBody>
      </p:sp>
      <p:sp>
        <p:nvSpPr>
          <p:cNvPr id="3" name="Content Placeholder 2"/>
          <p:cNvSpPr>
            <a:spLocks noGrp="1"/>
          </p:cNvSpPr>
          <p:nvPr>
            <p:ph idx="1"/>
          </p:nvPr>
        </p:nvSpPr>
        <p:spPr/>
        <p:txBody>
          <a:bodyPr>
            <a:normAutofit fontScale="32500" lnSpcReduction="20000"/>
          </a:bodyPr>
          <a:lstStyle/>
          <a:p>
            <a:r>
              <a:rPr lang="en-GB" dirty="0"/>
              <a:t>Bailey-Watson, W. (2014). </a:t>
            </a:r>
            <a:r>
              <a:rPr lang="en-GB" i="1" dirty="0"/>
              <a:t>HIS3B:AQA - THE TRIUMPH OF ELIZABETH (1547 - 1603).</a:t>
            </a:r>
            <a:r>
              <a:rPr lang="en-GB" dirty="0"/>
              <a:t> Available: http://rgmedia.reading-school.co.uk/Student/history/Shared%20Documents/Forms/AllItems.aspx?RootFolder=%2FStudent%2Fhistory%2FShared%20Documents%2FYear%2013&amp;FolderCTID=0x012000F49C4C1096E90D449BEAFB5E2. Last accessed 10th Jan 2017.</a:t>
            </a:r>
          </a:p>
          <a:p>
            <a:r>
              <a:rPr lang="en-GB" dirty="0"/>
              <a:t>Bush, ML. (1975). </a:t>
            </a:r>
            <a:r>
              <a:rPr lang="en-GB" i="1" dirty="0"/>
              <a:t>The Government Policy of Protector Somerset</a:t>
            </a:r>
            <a:r>
              <a:rPr lang="en-GB" dirty="0"/>
              <a:t>. London: Edward Arnold. p7-39.</a:t>
            </a:r>
          </a:p>
          <a:p>
            <a:r>
              <a:rPr lang="en-GB" dirty="0"/>
              <a:t>Brotton, J (2016). </a:t>
            </a:r>
            <a:r>
              <a:rPr lang="en-GB" i="1" dirty="0"/>
              <a:t>This Orient Isle</a:t>
            </a:r>
            <a:r>
              <a:rPr lang="en-GB" dirty="0"/>
              <a:t>. St Ives: Allen Lane. p17-60.</a:t>
            </a:r>
          </a:p>
          <a:p>
            <a:r>
              <a:rPr lang="en-GB" dirty="0"/>
              <a:t>Bush, ML. (1975). </a:t>
            </a:r>
            <a:r>
              <a:rPr lang="en-GB" i="1" dirty="0"/>
              <a:t>The Government Policy of Protector Somerset</a:t>
            </a:r>
            <a:r>
              <a:rPr lang="en-GB" dirty="0"/>
              <a:t>. London: Edward Arnold. p7-39.</a:t>
            </a:r>
          </a:p>
          <a:p>
            <a:r>
              <a:rPr lang="en-GB" dirty="0"/>
              <a:t>Frankopan, P (2016). </a:t>
            </a:r>
            <a:r>
              <a:rPr lang="en-GB" i="1" dirty="0"/>
              <a:t>The Silk Roads</a:t>
            </a:r>
            <a:r>
              <a:rPr lang="en-GB" dirty="0"/>
              <a:t>. London: Bloomsbury. p244-9.</a:t>
            </a:r>
          </a:p>
          <a:p>
            <a:r>
              <a:rPr lang="en-GB" dirty="0"/>
              <a:t>Guy, J (1991). </a:t>
            </a:r>
            <a:r>
              <a:rPr lang="en-GB" i="1" dirty="0"/>
              <a:t>Tudor England</a:t>
            </a:r>
            <a:r>
              <a:rPr lang="en-GB" dirty="0"/>
              <a:t>. 3rd ed. Oxford: Oxford University Press. p202-3.</a:t>
            </a:r>
          </a:p>
          <a:p>
            <a:r>
              <a:rPr lang="en-GB" dirty="0"/>
              <a:t>Loades, D (1992). </a:t>
            </a:r>
            <a:r>
              <a:rPr lang="en-GB" i="1" dirty="0"/>
              <a:t>The Mid-Tudor Crisis, 1545-1565</a:t>
            </a:r>
            <a:r>
              <a:rPr lang="en-GB" dirty="0"/>
              <a:t>. New York: Palgrave. p30.</a:t>
            </a:r>
          </a:p>
          <a:p>
            <a:r>
              <a:rPr lang="en-GB" dirty="0"/>
              <a:t>Haigh, C (2001). </a:t>
            </a:r>
            <a:r>
              <a:rPr lang="en-GB" i="1" dirty="0"/>
              <a:t>Elizabeth I</a:t>
            </a:r>
            <a:r>
              <a:rPr lang="en-GB" dirty="0"/>
              <a:t>. 3rd ed. Eastbourne: Pearson Education. p155-159.</a:t>
            </a:r>
          </a:p>
          <a:p>
            <a:r>
              <a:rPr lang="en-GB" dirty="0"/>
              <a:t>Heard, N (1990). </a:t>
            </a:r>
            <a:r>
              <a:rPr lang="en-GB" i="1" dirty="0"/>
              <a:t>Edward VI and Mary A Mid-Tudor Crisis?</a:t>
            </a:r>
            <a:r>
              <a:rPr lang="en-GB" dirty="0"/>
              <a:t>. Sevenoaks: Hodder and Stoughton. p51-61.</a:t>
            </a:r>
          </a:p>
          <a:p>
            <a:r>
              <a:rPr lang="en-GB" dirty="0"/>
              <a:t>MacCaffrey, W. (1997). </a:t>
            </a:r>
            <a:r>
              <a:rPr lang="en-GB" i="1" dirty="0"/>
              <a:t>The Newhaven Expedition, 1562-3. </a:t>
            </a:r>
            <a:r>
              <a:rPr lang="en-GB" dirty="0"/>
              <a:t>The Historical Journal. 40(1), p1-21.</a:t>
            </a:r>
          </a:p>
          <a:p>
            <a:r>
              <a:rPr lang="en-GB" dirty="0"/>
              <a:t>Pollard, AF. (1898). The Protector Somerset and Scotland. </a:t>
            </a:r>
            <a:r>
              <a:rPr lang="en-GB" i="1" dirty="0"/>
              <a:t>The English Historical Review</a:t>
            </a:r>
            <a:r>
              <a:rPr lang="en-GB" dirty="0"/>
              <a:t>. 13 (51), p464-72.</a:t>
            </a:r>
          </a:p>
          <a:p>
            <a:r>
              <a:rPr lang="en-GB" dirty="0"/>
              <a:t>Sloan, R. (2014). Elizabeth 1 and Tudor Foreign Policy. In: Lotherington, J. </a:t>
            </a:r>
            <a:r>
              <a:rPr lang="en-GB" i="1" dirty="0"/>
              <a:t>The Tudor Years</a:t>
            </a:r>
            <a:r>
              <a:rPr lang="en-GB" dirty="0"/>
              <a:t>. 2nd ed. London: Hodder Education. p239-69. </a:t>
            </a:r>
          </a:p>
          <a:p>
            <a:r>
              <a:rPr lang="en-GB" dirty="0"/>
              <a:t>Somerset, A (1991). </a:t>
            </a:r>
            <a:r>
              <a:rPr lang="en-GB" i="1" dirty="0"/>
              <a:t>Elizabeth I</a:t>
            </a:r>
            <a:r>
              <a:rPr lang="en-GB" dirty="0"/>
              <a:t>. London: Phoenix. 161-2.</a:t>
            </a:r>
          </a:p>
          <a:p>
            <a:r>
              <a:rPr lang="en-GB" dirty="0"/>
              <a:t>Towne, E. (2014). Mary Tudor 1553-8. In: Lotherington, J </a:t>
            </a:r>
            <a:r>
              <a:rPr lang="en-GB" i="1" dirty="0"/>
              <a:t>The Tudor Years</a:t>
            </a:r>
            <a:r>
              <a:rPr lang="en-GB" dirty="0"/>
              <a:t>. 3rd ed. London: Hodder Education. p171-3.</a:t>
            </a:r>
          </a:p>
          <a:p>
            <a:endParaRPr lang="en-GB" dirty="0"/>
          </a:p>
        </p:txBody>
      </p:sp>
    </p:spTree>
    <p:extLst>
      <p:ext uri="{BB962C8B-B14F-4D97-AF65-F5344CB8AC3E}">
        <p14:creationId xmlns:p14="http://schemas.microsoft.com/office/powerpoint/2010/main" val="394503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 – SITUATION IN 1547</a:t>
            </a:r>
          </a:p>
        </p:txBody>
      </p:sp>
      <p:sp>
        <p:nvSpPr>
          <p:cNvPr id="3" name="Content Placeholder 2"/>
          <p:cNvSpPr>
            <a:spLocks noGrp="1"/>
          </p:cNvSpPr>
          <p:nvPr>
            <p:ph idx="1"/>
          </p:nvPr>
        </p:nvSpPr>
        <p:spPr/>
        <p:txBody>
          <a:bodyPr>
            <a:normAutofit fontScale="92500"/>
          </a:bodyPr>
          <a:lstStyle/>
          <a:p>
            <a:r>
              <a:rPr lang="en-GB" dirty="0"/>
              <a:t>James V of Scotland died in August 1542 after hearing that 18,000 Scottish troops had been defeated by 3000 English troops at Solway Moss, leaving Mary Queen of Scots to the throne.</a:t>
            </a:r>
          </a:p>
          <a:p>
            <a:r>
              <a:rPr lang="en-GB" dirty="0"/>
              <a:t>Following the Invasion of France and capture of Boulogne by 40,000 English troops in1544, Charles V signed the Treaty of Creps with France, ending England’s alliance with the Holy Roman Empire and the Netherlands.</a:t>
            </a:r>
          </a:p>
          <a:p>
            <a:r>
              <a:rPr lang="en-GB" dirty="0"/>
              <a:t>In February1545 English forces were defeated by the Scots at Ancrum Moor.</a:t>
            </a:r>
          </a:p>
          <a:p>
            <a:r>
              <a:rPr lang="en-GB" dirty="0"/>
              <a:t>In 1546 England signed the Treaty of Ardes with France. This entailed the return of Boulogne to France.</a:t>
            </a:r>
          </a:p>
          <a:p>
            <a:endParaRPr lang="en-GB" dirty="0"/>
          </a:p>
        </p:txBody>
      </p:sp>
    </p:spTree>
    <p:extLst>
      <p:ext uri="{BB962C8B-B14F-4D97-AF65-F5344CB8AC3E}">
        <p14:creationId xmlns:p14="http://schemas.microsoft.com/office/powerpoint/2010/main" val="7619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Motivations</a:t>
            </a:r>
          </a:p>
        </p:txBody>
      </p:sp>
      <p:sp>
        <p:nvSpPr>
          <p:cNvPr id="3" name="Content Placeholder 2"/>
          <p:cNvSpPr>
            <a:spLocks noGrp="1"/>
          </p:cNvSpPr>
          <p:nvPr>
            <p:ph idx="1"/>
          </p:nvPr>
        </p:nvSpPr>
        <p:spPr/>
        <p:txBody>
          <a:bodyPr/>
          <a:lstStyle/>
          <a:p>
            <a:r>
              <a:rPr lang="en-GB" dirty="0"/>
              <a:t>"and as you and we be annexed and joined in one island...[we] should be...two brethren of one island of Great Britain."  (Somerset)</a:t>
            </a:r>
          </a:p>
          <a:p>
            <a:r>
              <a:rPr lang="en-GB" dirty="0"/>
              <a:t>"his highness should be so enriched that when the sword shall come into his hands, he shall be able to get as much as ten Boulogne's be worth" (Somerset)</a:t>
            </a:r>
          </a:p>
          <a:p>
            <a:r>
              <a:rPr lang="en-GB" dirty="0"/>
              <a:t>"the King of France [is] a public enemy to ourselves and to our nation." (Mary's proclamation)</a:t>
            </a:r>
          </a:p>
          <a:p>
            <a:r>
              <a:rPr lang="en-GB" dirty="0"/>
              <a:t>"one to stay the Duke of Guise...the other to procure us the restitution of Calais" (Cecil, 1562)</a:t>
            </a:r>
          </a:p>
        </p:txBody>
      </p:sp>
    </p:spTree>
    <p:extLst>
      <p:ext uri="{BB962C8B-B14F-4D97-AF65-F5344CB8AC3E}">
        <p14:creationId xmlns:p14="http://schemas.microsoft.com/office/powerpoint/2010/main" val="248573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Relationships: Somerset</a:t>
            </a:r>
          </a:p>
        </p:txBody>
      </p:sp>
      <p:sp>
        <p:nvSpPr>
          <p:cNvPr id="3" name="Content Placeholder 2"/>
          <p:cNvSpPr>
            <a:spLocks noGrp="1"/>
          </p:cNvSpPr>
          <p:nvPr>
            <p:ph idx="1"/>
          </p:nvPr>
        </p:nvSpPr>
        <p:spPr/>
        <p:txBody>
          <a:bodyPr>
            <a:normAutofit fontScale="70000" lnSpcReduction="20000"/>
          </a:bodyPr>
          <a:lstStyle/>
          <a:p>
            <a:r>
              <a:rPr lang="en-GB" dirty="0"/>
              <a:t>Relationships with Scotland and France remained tense under Somerset. In June 1547 Henry II sent 4000 troops to Scotland. </a:t>
            </a:r>
          </a:p>
          <a:p>
            <a:r>
              <a:rPr lang="en-GB" dirty="0"/>
              <a:t>The English invasion of Scotland in response, and subsequent victory at the Battle of Pinkie in June 1547 failed to lead to the capture of Edinburgh and Dunbar, and invoked a strong sense of Scottish nationalism amongst the nobility. </a:t>
            </a:r>
          </a:p>
          <a:p>
            <a:r>
              <a:rPr lang="en-GB" dirty="0"/>
              <a:t>In September 1547, Somerset ordered the establishment of a series of Garrisons along the Scottish border.</a:t>
            </a:r>
          </a:p>
          <a:p>
            <a:r>
              <a:rPr lang="en-GB" dirty="0"/>
              <a:t>In June 1948, the Scots rejected Somerset’s proposed marriage alliance between Mary Queen of Scots and Edward VI, and 10,000 French troops landed in Scotland. </a:t>
            </a:r>
          </a:p>
          <a:p>
            <a:r>
              <a:rPr lang="en-GB" dirty="0"/>
              <a:t>In August 1948, Mary </a:t>
            </a:r>
            <a:r>
              <a:rPr lang="en-GB" dirty="0" err="1"/>
              <a:t>QoS</a:t>
            </a:r>
            <a:r>
              <a:rPr lang="en-GB" dirty="0"/>
              <a:t> travelled to France, where she subsequently attempted to marry Francis II.</a:t>
            </a:r>
          </a:p>
          <a:p>
            <a:r>
              <a:rPr lang="en-GB" dirty="0"/>
              <a:t>In August 1549, Henry II commanded a siege of Boulogne, which Somerset successfully defended.</a:t>
            </a:r>
          </a:p>
          <a:p>
            <a:r>
              <a:rPr lang="en-GB" b="1" dirty="0"/>
              <a:t>Somerset’s relationship with France and Scotland can be summarised as a continuation of Henry VIII’s foreign policy, which became known as the “rough wooing”. England’s relationship with Scotland remained a fragile one, with France acting as an antagonist towards England.</a:t>
            </a:r>
          </a:p>
        </p:txBody>
      </p:sp>
    </p:spTree>
    <p:extLst>
      <p:ext uri="{BB962C8B-B14F-4D97-AF65-F5344CB8AC3E}">
        <p14:creationId xmlns:p14="http://schemas.microsoft.com/office/powerpoint/2010/main" val="1836249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Relationships: Northumberland</a:t>
            </a:r>
          </a:p>
        </p:txBody>
      </p:sp>
      <p:sp>
        <p:nvSpPr>
          <p:cNvPr id="3" name="Content Placeholder 2"/>
          <p:cNvSpPr>
            <a:spLocks noGrp="1"/>
          </p:cNvSpPr>
          <p:nvPr>
            <p:ph idx="1"/>
          </p:nvPr>
        </p:nvSpPr>
        <p:spPr/>
        <p:txBody>
          <a:bodyPr>
            <a:normAutofit fontScale="55000" lnSpcReduction="20000"/>
          </a:bodyPr>
          <a:lstStyle/>
          <a:p>
            <a:r>
              <a:rPr lang="en-GB" dirty="0"/>
              <a:t>In January 1550, Dudley attempted to make peace with France by sending a delegation to commence negotiations. His delegation was rejected. However, on March 28</a:t>
            </a:r>
            <a:r>
              <a:rPr lang="en-GB" baseline="30000" dirty="0"/>
              <a:t>th</a:t>
            </a:r>
            <a:r>
              <a:rPr lang="en-GB" dirty="0"/>
              <a:t> 1550, he succeeded in getting France to sign the Treaty of Boulogne, which ordered the return of Boulogne to France at the cost of £133,333, provided all French troops be removed from Scotland. This resolved tensions with France and reduced the threat of Scottish invasion.</a:t>
            </a:r>
          </a:p>
          <a:p>
            <a:r>
              <a:rPr lang="en-GB" dirty="0"/>
              <a:t>In December 1551, a marriage alliance was formed between Edward VII and Elizabeth of Valois (daughter of Henry II), with a dowry of 200,000 crowns provided England remain neutral in the ongoing continental wars, and in March 1552, tensions with Scotland were further calmed by the restoration of Scotland’s borders to there positions prior to the campaigns of Henry VIII.</a:t>
            </a:r>
          </a:p>
          <a:p>
            <a:r>
              <a:rPr lang="en-GB" dirty="0"/>
              <a:t>Tensions with the HRE and Netherlands initially increased in April 1550 after Charles V ordered the arrest of any heretic, including foreigners, many of whom fled. As a result, the Antwerp Cloth trade collapsed, however, the edict was lifted for fear of stronger relations between France and England following the marriage alliance in December. </a:t>
            </a:r>
          </a:p>
          <a:p>
            <a:r>
              <a:rPr lang="en-GB" dirty="0"/>
              <a:t>New trade relations were established with Ivan IV of Muscovy by Sebastian Cabot, advisor to the English ventures for discovery of the Northwest Passage. </a:t>
            </a:r>
          </a:p>
          <a:p>
            <a:r>
              <a:rPr lang="en-GB" b="1" dirty="0"/>
              <a:t>Under Northumberland, there was clearly a positive change in relations with foreign powers. Tensions with France and Scotland had been nullified, mainly due to his more conciliatory stance towards the two, in comparison to the more aggressive Somerset, with Charles V’s choice to lift his edict acting as an indicator of how legitimate England and France’s new positive relationship seemed. The new emphasis on exploration, as illustrated by each member of parliaments donation of £25 towards the Ventures for Discovery, also acted as a symbol of change, leading to new trade links with foreign powers. </a:t>
            </a:r>
          </a:p>
        </p:txBody>
      </p:sp>
    </p:spTree>
    <p:extLst>
      <p:ext uri="{BB962C8B-B14F-4D97-AF65-F5344CB8AC3E}">
        <p14:creationId xmlns:p14="http://schemas.microsoft.com/office/powerpoint/2010/main" val="273394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Relationships: Mary </a:t>
            </a:r>
          </a:p>
        </p:txBody>
      </p:sp>
      <p:sp>
        <p:nvSpPr>
          <p:cNvPr id="3" name="Content Placeholder 2"/>
          <p:cNvSpPr>
            <a:spLocks noGrp="1"/>
          </p:cNvSpPr>
          <p:nvPr>
            <p:ph idx="1"/>
          </p:nvPr>
        </p:nvSpPr>
        <p:spPr/>
        <p:txBody>
          <a:bodyPr>
            <a:normAutofit fontScale="55000" lnSpcReduction="20000"/>
          </a:bodyPr>
          <a:lstStyle/>
          <a:p>
            <a:r>
              <a:rPr lang="en-GB" dirty="0"/>
              <a:t>On 23</a:t>
            </a:r>
            <a:r>
              <a:rPr lang="en-GB" baseline="30000" dirty="0"/>
              <a:t>rd</a:t>
            </a:r>
            <a:r>
              <a:rPr lang="en-GB" dirty="0"/>
              <a:t> July, 1554, Mary married King Phillip II of Spain, a Catholic, a marriage setup by Phillip’s father Charles V.</a:t>
            </a:r>
          </a:p>
          <a:p>
            <a:r>
              <a:rPr lang="en-GB" dirty="0"/>
              <a:t>In November 1554, the Second Statute of repeal restored England to the jurisdiction of the papacy, restoring positive relations with the HRE whilst reducing the extent to which England was isolated by the rest of Europe’s catholic majority.</a:t>
            </a:r>
          </a:p>
          <a:p>
            <a:r>
              <a:rPr lang="en-GB" dirty="0"/>
              <a:t>Tensions were created between the HRE and England however in April 1557, when the pope revoked Cardinal Pole’s legatine commission, and denied Mary’s demand in September to have Pole tried for heresy in England, refusing to sign her religious legislation. </a:t>
            </a:r>
          </a:p>
          <a:p>
            <a:r>
              <a:rPr lang="en-GB" dirty="0"/>
              <a:t>Tensions in France were also reignited under Mary. In March 1557, Phillip convinced Mary to support Spain in their war against France, and war was declared on 7</a:t>
            </a:r>
            <a:r>
              <a:rPr lang="en-GB" baseline="30000" dirty="0"/>
              <a:t>th</a:t>
            </a:r>
            <a:r>
              <a:rPr lang="en-GB" dirty="0"/>
              <a:t> June 1557, having already sent Thomas Stafford to invade with two ships and 100 men. On January 13</a:t>
            </a:r>
            <a:r>
              <a:rPr lang="en-GB" baseline="30000" dirty="0"/>
              <a:t>th</a:t>
            </a:r>
            <a:r>
              <a:rPr lang="en-GB" dirty="0"/>
              <a:t>,1558, Calais was lost to France.</a:t>
            </a:r>
          </a:p>
          <a:p>
            <a:r>
              <a:rPr lang="en-GB" dirty="0"/>
              <a:t>In 1555, the Muscovy Company was established, having been rechartered by Mary from the Company of Merchant Adventurers, creating firm trading links with Ivan of Muscovy.</a:t>
            </a:r>
          </a:p>
          <a:p>
            <a:r>
              <a:rPr lang="en-GB" b="1" dirty="0"/>
              <a:t>Under Mary, England did experience change, improving relations Spain and France, two major Catholic powers in Europe. However, her reign also symbolised continuity in English foreign policy, with tensions resuming between France and England. In building upon the progress made in exploration under Northumberland, Mary exhibited signs of continuity in the sense that she continued upon her predecessors work, though this may also be treated as change in the period overall, in the sense that between the years 1547-1663 as a whole, England experienced change via a renewed interest in the establishment of new trading links and exploration, the impact of which would last for centuries (Muscovy Company remained intact until 1917).</a:t>
            </a:r>
          </a:p>
        </p:txBody>
      </p:sp>
    </p:spTree>
    <p:extLst>
      <p:ext uri="{BB962C8B-B14F-4D97-AF65-F5344CB8AC3E}">
        <p14:creationId xmlns:p14="http://schemas.microsoft.com/office/powerpoint/2010/main" val="434401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Relationships: ELIZABETH</a:t>
            </a:r>
          </a:p>
        </p:txBody>
      </p:sp>
      <p:sp>
        <p:nvSpPr>
          <p:cNvPr id="3" name="Content Placeholder 2"/>
          <p:cNvSpPr>
            <a:spLocks noGrp="1"/>
          </p:cNvSpPr>
          <p:nvPr>
            <p:ph idx="1"/>
          </p:nvPr>
        </p:nvSpPr>
        <p:spPr/>
        <p:txBody>
          <a:bodyPr>
            <a:normAutofit fontScale="85000" lnSpcReduction="20000"/>
          </a:bodyPr>
          <a:lstStyle/>
          <a:p>
            <a:r>
              <a:rPr lang="en-GB" dirty="0"/>
              <a:t>England’s relationship with Scotland was stabilised by the Treaty of Edinburgh on July 6</a:t>
            </a:r>
            <a:r>
              <a:rPr lang="en-GB" baseline="30000" dirty="0"/>
              <a:t>th</a:t>
            </a:r>
            <a:r>
              <a:rPr lang="en-GB" dirty="0"/>
              <a:t> 1960, which agreed that all French and English troops would withdraw from Scotland, and that Mary Queen of Scots would renounce her claim to her English Coat of Arms.</a:t>
            </a:r>
          </a:p>
          <a:p>
            <a:r>
              <a:rPr lang="en-GB" dirty="0"/>
              <a:t>With Spain and the HRE, Elizabeth’s relationship deteriorated, due to her refusal of Phillip’s offer to marry her, and her reversal of the Mary’s catholic reforms, including the restoration of England under papal jurisdiction. </a:t>
            </a:r>
          </a:p>
          <a:p>
            <a:r>
              <a:rPr lang="en-GB" dirty="0"/>
              <a:t>In 1562, Elizabeth pledged the support of 6000 troops and £30,000 to the French Huguenots, expecting them to hold Le Havre in return until Calais could be reclaimed.</a:t>
            </a:r>
          </a:p>
          <a:p>
            <a:r>
              <a:rPr lang="en-GB" b="1" dirty="0"/>
              <a:t>Elizabeth’s reign was mostly one of continuity. In engaging with the French Wars of Religion, England’s relationship with France was once again damaged, and once again, England had achieved a degree of security in regards to the threat of Scottish invasion.</a:t>
            </a:r>
          </a:p>
          <a:p>
            <a:endParaRPr lang="en-GB" dirty="0"/>
          </a:p>
        </p:txBody>
      </p:sp>
    </p:spTree>
    <p:extLst>
      <p:ext uri="{BB962C8B-B14F-4D97-AF65-F5344CB8AC3E}">
        <p14:creationId xmlns:p14="http://schemas.microsoft.com/office/powerpoint/2010/main" val="1388132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Degrees of success</a:t>
            </a:r>
          </a:p>
        </p:txBody>
      </p:sp>
      <p:sp>
        <p:nvSpPr>
          <p:cNvPr id="3" name="Content Placeholder 2"/>
          <p:cNvSpPr>
            <a:spLocks noGrp="1"/>
          </p:cNvSpPr>
          <p:nvPr>
            <p:ph idx="1"/>
          </p:nvPr>
        </p:nvSpPr>
        <p:spPr/>
        <p:txBody>
          <a:bodyPr/>
          <a:lstStyle/>
          <a:p>
            <a:r>
              <a:rPr lang="en-GB" dirty="0"/>
              <a:t>£580,393 - half as much again as H VIII in half the time! </a:t>
            </a:r>
          </a:p>
          <a:p>
            <a:r>
              <a:rPr lang="en-GB" dirty="0"/>
              <a:t>"We think the same very honourable for the Queen's Majesty, profitable for her realm, and commodious for the liberty of Scotland" </a:t>
            </a:r>
          </a:p>
          <a:p>
            <a:r>
              <a:rPr lang="en-GB" dirty="0"/>
              <a:t>£250,000 vs. £200,000, credit collapse, harsh taxation</a:t>
            </a:r>
          </a:p>
        </p:txBody>
      </p:sp>
    </p:spTree>
    <p:extLst>
      <p:ext uri="{BB962C8B-B14F-4D97-AF65-F5344CB8AC3E}">
        <p14:creationId xmlns:p14="http://schemas.microsoft.com/office/powerpoint/2010/main" val="303838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pic>
        <p:nvPicPr>
          <p:cNvPr id="4" name="Content Placeholder 3"/>
          <p:cNvPicPr>
            <a:picLocks noGrp="1" noChangeAspect="1"/>
          </p:cNvPicPr>
          <p:nvPr>
            <p:ph idx="1"/>
          </p:nvPr>
        </p:nvPicPr>
        <p:blipFill>
          <a:blip r:embed="rId2"/>
          <a:stretch>
            <a:fillRect/>
          </a:stretch>
        </p:blipFill>
        <p:spPr>
          <a:xfrm>
            <a:off x="3177418" y="1938476"/>
            <a:ext cx="5837165" cy="4145233"/>
          </a:xfrm>
        </p:spPr>
      </p:pic>
    </p:spTree>
    <p:extLst>
      <p:ext uri="{BB962C8B-B14F-4D97-AF65-F5344CB8AC3E}">
        <p14:creationId xmlns:p14="http://schemas.microsoft.com/office/powerpoint/2010/main" val="219292880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209</TotalTime>
  <Words>1896</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Change and continuity: foreign policy 1547-1563</vt:lpstr>
      <vt:lpstr>Recap – SITUATION IN 1547</vt:lpstr>
      <vt:lpstr>Motivations</vt:lpstr>
      <vt:lpstr>Relationships: Somerset</vt:lpstr>
      <vt:lpstr>Relationships: Northumberland</vt:lpstr>
      <vt:lpstr>Relationships: Mary </vt:lpstr>
      <vt:lpstr>Relationships: ELIZABETH</vt:lpstr>
      <vt:lpstr>Degrees of success</vt:lpstr>
      <vt:lpstr>Conclusion</vt:lpstr>
      <vt:lpstr>Conclusion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and continuity: foreign policy 1547-1563</dc:title>
  <dc:creator>Meekaeel Khan</dc:creator>
  <cp:lastModifiedBy>Meekaeel Khan</cp:lastModifiedBy>
  <cp:revision>18</cp:revision>
  <dcterms:created xsi:type="dcterms:W3CDTF">2017-01-17T18:01:02Z</dcterms:created>
  <dcterms:modified xsi:type="dcterms:W3CDTF">2017-01-17T21:33:50Z</dcterms:modified>
</cp:coreProperties>
</file>