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handoutMasterIdLst>
    <p:handoutMasterId r:id="rId35"/>
  </p:handoutMasterIdLst>
  <p:sldIdLst>
    <p:sldId id="300" r:id="rId2"/>
    <p:sldId id="258" r:id="rId3"/>
    <p:sldId id="264" r:id="rId4"/>
    <p:sldId id="266" r:id="rId5"/>
    <p:sldId id="284" r:id="rId6"/>
    <p:sldId id="272" r:id="rId7"/>
    <p:sldId id="267" r:id="rId8"/>
    <p:sldId id="286" r:id="rId9"/>
    <p:sldId id="288" r:id="rId10"/>
    <p:sldId id="289" r:id="rId11"/>
    <p:sldId id="271" r:id="rId12"/>
    <p:sldId id="274" r:id="rId13"/>
    <p:sldId id="301" r:id="rId14"/>
    <p:sldId id="275" r:id="rId15"/>
    <p:sldId id="276" r:id="rId16"/>
    <p:sldId id="277" r:id="rId17"/>
    <p:sldId id="278" r:id="rId18"/>
    <p:sldId id="280" r:id="rId19"/>
    <p:sldId id="281" r:id="rId20"/>
    <p:sldId id="290" r:id="rId21"/>
    <p:sldId id="305" r:id="rId22"/>
    <p:sldId id="306" r:id="rId23"/>
    <p:sldId id="309" r:id="rId24"/>
    <p:sldId id="308" r:id="rId25"/>
    <p:sldId id="297" r:id="rId26"/>
    <p:sldId id="293" r:id="rId27"/>
    <p:sldId id="307" r:id="rId28"/>
    <p:sldId id="294" r:id="rId29"/>
    <p:sldId id="302" r:id="rId30"/>
    <p:sldId id="303" r:id="rId31"/>
    <p:sldId id="296" r:id="rId32"/>
    <p:sldId id="304" r:id="rId33"/>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54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7DDBECAB-61AA-4328-A293-000C2009EDD1}" type="datetimeFigureOut">
              <a:rPr lang="en-GB" smtClean="0"/>
              <a:t>29/04/2020</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56DB521F-5C13-4BB9-BF06-26D09AB59EC7}" type="slidenum">
              <a:rPr lang="en-GB" smtClean="0"/>
              <a:t>‹#›</a:t>
            </a:fld>
            <a:endParaRPr lang="en-GB"/>
          </a:p>
        </p:txBody>
      </p:sp>
    </p:spTree>
    <p:extLst>
      <p:ext uri="{BB962C8B-B14F-4D97-AF65-F5344CB8AC3E}">
        <p14:creationId xmlns:p14="http://schemas.microsoft.com/office/powerpoint/2010/main" val="1834800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597F8A6-2DC2-4D57-9C7E-8D2ACA730FA7}" type="datetimeFigureOut">
              <a:rPr lang="en-GB" smtClean="0"/>
              <a:t>29/04/2020</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A28D775-0061-4097-AC03-327572981536}" type="slidenum">
              <a:rPr lang="en-GB" smtClean="0"/>
              <a:t>‹#›</a:t>
            </a:fld>
            <a:endParaRPr lang="en-GB"/>
          </a:p>
        </p:txBody>
      </p:sp>
    </p:spTree>
    <p:extLst>
      <p:ext uri="{BB962C8B-B14F-4D97-AF65-F5344CB8AC3E}">
        <p14:creationId xmlns:p14="http://schemas.microsoft.com/office/powerpoint/2010/main" val="4012127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a:t>
            </a:r>
          </a:p>
        </p:txBody>
      </p:sp>
      <p:sp>
        <p:nvSpPr>
          <p:cNvPr id="4" name="Slide Number Placeholder 3"/>
          <p:cNvSpPr>
            <a:spLocks noGrp="1"/>
          </p:cNvSpPr>
          <p:nvPr>
            <p:ph type="sldNum" sz="quarter" idx="10"/>
          </p:nvPr>
        </p:nvSpPr>
        <p:spPr/>
        <p:txBody>
          <a:bodyPr/>
          <a:lstStyle/>
          <a:p>
            <a:fld id="{23AB51D6-6AB1-4E9A-B294-86C36804C71A}" type="slidenum">
              <a:rPr lang="en-GB" smtClean="0"/>
              <a:t>12</a:t>
            </a:fld>
            <a:endParaRPr lang="en-GB"/>
          </a:p>
        </p:txBody>
      </p:sp>
    </p:spTree>
    <p:extLst>
      <p:ext uri="{BB962C8B-B14F-4D97-AF65-F5344CB8AC3E}">
        <p14:creationId xmlns:p14="http://schemas.microsoft.com/office/powerpoint/2010/main" val="1767849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a:t>
            </a:r>
          </a:p>
        </p:txBody>
      </p:sp>
      <p:sp>
        <p:nvSpPr>
          <p:cNvPr id="4" name="Slide Number Placeholder 3"/>
          <p:cNvSpPr>
            <a:spLocks noGrp="1"/>
          </p:cNvSpPr>
          <p:nvPr>
            <p:ph type="sldNum" sz="quarter" idx="10"/>
          </p:nvPr>
        </p:nvSpPr>
        <p:spPr/>
        <p:txBody>
          <a:bodyPr/>
          <a:lstStyle/>
          <a:p>
            <a:fld id="{23AB51D6-6AB1-4E9A-B294-86C36804C71A}" type="slidenum">
              <a:rPr lang="en-GB" smtClean="0"/>
              <a:t>13</a:t>
            </a:fld>
            <a:endParaRPr lang="en-GB"/>
          </a:p>
        </p:txBody>
      </p:sp>
    </p:spTree>
    <p:extLst>
      <p:ext uri="{BB962C8B-B14F-4D97-AF65-F5344CB8AC3E}">
        <p14:creationId xmlns:p14="http://schemas.microsoft.com/office/powerpoint/2010/main" val="2382890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Examples</a:t>
            </a:r>
          </a:p>
          <a:p>
            <a:r>
              <a:rPr lang="en-GB" dirty="0"/>
              <a:t>https://www.youtube.com/watch?v=7dx2CUMtZ-0</a:t>
            </a:r>
          </a:p>
          <a:p>
            <a:endParaRPr lang="en-GB" dirty="0"/>
          </a:p>
        </p:txBody>
      </p:sp>
      <p:sp>
        <p:nvSpPr>
          <p:cNvPr id="4" name="Slide Number Placeholder 3"/>
          <p:cNvSpPr>
            <a:spLocks noGrp="1"/>
          </p:cNvSpPr>
          <p:nvPr>
            <p:ph type="sldNum" sz="quarter" idx="10"/>
          </p:nvPr>
        </p:nvSpPr>
        <p:spPr/>
        <p:txBody>
          <a:bodyPr/>
          <a:lstStyle/>
          <a:p>
            <a:fld id="{23AB51D6-6AB1-4E9A-B294-86C36804C71A}" type="slidenum">
              <a:rPr lang="en-GB" smtClean="0"/>
              <a:t>14</a:t>
            </a:fld>
            <a:endParaRPr lang="en-GB"/>
          </a:p>
        </p:txBody>
      </p:sp>
    </p:spTree>
    <p:extLst>
      <p:ext uri="{BB962C8B-B14F-4D97-AF65-F5344CB8AC3E}">
        <p14:creationId xmlns:p14="http://schemas.microsoft.com/office/powerpoint/2010/main" val="1657827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https://www.youtube.com/watch?v=ZfcGZCGdGVE</a:t>
            </a:r>
          </a:p>
        </p:txBody>
      </p:sp>
      <p:sp>
        <p:nvSpPr>
          <p:cNvPr id="4" name="Slide Number Placeholder 3"/>
          <p:cNvSpPr>
            <a:spLocks noGrp="1"/>
          </p:cNvSpPr>
          <p:nvPr>
            <p:ph type="sldNum" sz="quarter" idx="10"/>
          </p:nvPr>
        </p:nvSpPr>
        <p:spPr/>
        <p:txBody>
          <a:bodyPr/>
          <a:lstStyle/>
          <a:p>
            <a:fld id="{23AB51D6-6AB1-4E9A-B294-86C36804C71A}" type="slidenum">
              <a:rPr lang="en-GB" smtClean="0"/>
              <a:t>15</a:t>
            </a:fld>
            <a:endParaRPr lang="en-GB"/>
          </a:p>
        </p:txBody>
      </p:sp>
    </p:spTree>
    <p:extLst>
      <p:ext uri="{BB962C8B-B14F-4D97-AF65-F5344CB8AC3E}">
        <p14:creationId xmlns:p14="http://schemas.microsoft.com/office/powerpoint/2010/main" val="2334021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Sign stimulus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Sign stimulus IRM FAP</a:t>
            </a:r>
          </a:p>
          <a:p>
            <a:endParaRPr lang="en-GB" dirty="0"/>
          </a:p>
        </p:txBody>
      </p:sp>
      <p:sp>
        <p:nvSpPr>
          <p:cNvPr id="4" name="Slide Number Placeholder 3"/>
          <p:cNvSpPr>
            <a:spLocks noGrp="1"/>
          </p:cNvSpPr>
          <p:nvPr>
            <p:ph type="sldNum" sz="quarter" idx="10"/>
          </p:nvPr>
        </p:nvSpPr>
        <p:spPr/>
        <p:txBody>
          <a:bodyPr/>
          <a:lstStyle/>
          <a:p>
            <a:fld id="{23AB51D6-6AB1-4E9A-B294-86C36804C71A}" type="slidenum">
              <a:rPr lang="en-GB" smtClean="0"/>
              <a:t>17</a:t>
            </a:fld>
            <a:endParaRPr lang="en-GB"/>
          </a:p>
        </p:txBody>
      </p:sp>
    </p:spTree>
    <p:extLst>
      <p:ext uri="{BB962C8B-B14F-4D97-AF65-F5344CB8AC3E}">
        <p14:creationId xmlns:p14="http://schemas.microsoft.com/office/powerpoint/2010/main" val="856504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Brutal attacks of chimps – tearing arms off each other</a:t>
            </a:r>
          </a:p>
        </p:txBody>
      </p:sp>
      <p:sp>
        <p:nvSpPr>
          <p:cNvPr id="4" name="Slide Number Placeholder 3"/>
          <p:cNvSpPr>
            <a:spLocks noGrp="1"/>
          </p:cNvSpPr>
          <p:nvPr>
            <p:ph type="sldNum" sz="quarter" idx="10"/>
          </p:nvPr>
        </p:nvSpPr>
        <p:spPr/>
        <p:txBody>
          <a:bodyPr/>
          <a:lstStyle/>
          <a:p>
            <a:fld id="{EA28D775-0061-4097-AC03-327572981536}" type="slidenum">
              <a:rPr lang="en-GB" smtClean="0"/>
              <a:t>26</a:t>
            </a:fld>
            <a:endParaRPr lang="en-GB"/>
          </a:p>
        </p:txBody>
      </p:sp>
    </p:spTree>
    <p:extLst>
      <p:ext uri="{BB962C8B-B14F-4D97-AF65-F5344CB8AC3E}">
        <p14:creationId xmlns:p14="http://schemas.microsoft.com/office/powerpoint/2010/main" val="207983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F0182C-7B10-4485-BEE5-6A2AA2BC4454}" type="datetimeFigureOut">
              <a:rPr lang="en-GB" smtClean="0"/>
              <a:t>29/04/2020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26724C-1DA6-4BF6-91CC-7B1D75637F6A}" type="slidenum">
              <a:rPr lang="en-GB" smtClean="0"/>
              <a:t>‹#›</a:t>
            </a:fld>
            <a:endParaRPr lang="en-GB"/>
          </a:p>
        </p:txBody>
      </p:sp>
    </p:spTree>
    <p:extLst>
      <p:ext uri="{BB962C8B-B14F-4D97-AF65-F5344CB8AC3E}">
        <p14:creationId xmlns:p14="http://schemas.microsoft.com/office/powerpoint/2010/main" val="3406899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F0182C-7B10-4485-BEE5-6A2AA2BC4454}" type="datetimeFigureOut">
              <a:rPr lang="en-GB" smtClean="0"/>
              <a:t>29/04/2020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26724C-1DA6-4BF6-91CC-7B1D75637F6A}" type="slidenum">
              <a:rPr lang="en-GB" smtClean="0"/>
              <a:t>‹#›</a:t>
            </a:fld>
            <a:endParaRPr lang="en-GB"/>
          </a:p>
        </p:txBody>
      </p:sp>
    </p:spTree>
    <p:extLst>
      <p:ext uri="{BB962C8B-B14F-4D97-AF65-F5344CB8AC3E}">
        <p14:creationId xmlns:p14="http://schemas.microsoft.com/office/powerpoint/2010/main" val="53627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F0182C-7B10-4485-BEE5-6A2AA2BC4454}" type="datetimeFigureOut">
              <a:rPr lang="en-GB" smtClean="0"/>
              <a:t>29/04/2020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26724C-1DA6-4BF6-91CC-7B1D75637F6A}" type="slidenum">
              <a:rPr lang="en-GB" smtClean="0"/>
              <a:t>‹#›</a:t>
            </a:fld>
            <a:endParaRPr lang="en-GB"/>
          </a:p>
        </p:txBody>
      </p:sp>
    </p:spTree>
    <p:extLst>
      <p:ext uri="{BB962C8B-B14F-4D97-AF65-F5344CB8AC3E}">
        <p14:creationId xmlns:p14="http://schemas.microsoft.com/office/powerpoint/2010/main" val="3892608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F0182C-7B10-4485-BEE5-6A2AA2BC4454}" type="datetimeFigureOut">
              <a:rPr lang="en-GB" smtClean="0"/>
              <a:t>29/04/2020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26724C-1DA6-4BF6-91CC-7B1D75637F6A}" type="slidenum">
              <a:rPr lang="en-GB" smtClean="0"/>
              <a:t>‹#›</a:t>
            </a:fld>
            <a:endParaRPr lang="en-GB"/>
          </a:p>
        </p:txBody>
      </p:sp>
    </p:spTree>
    <p:extLst>
      <p:ext uri="{BB962C8B-B14F-4D97-AF65-F5344CB8AC3E}">
        <p14:creationId xmlns:p14="http://schemas.microsoft.com/office/powerpoint/2010/main" val="1399744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F0182C-7B10-4485-BEE5-6A2AA2BC4454}" type="datetimeFigureOut">
              <a:rPr lang="en-GB" smtClean="0"/>
              <a:t>29/04/2020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26724C-1DA6-4BF6-91CC-7B1D75637F6A}" type="slidenum">
              <a:rPr lang="en-GB" smtClean="0"/>
              <a:t>‹#›</a:t>
            </a:fld>
            <a:endParaRPr lang="en-GB"/>
          </a:p>
        </p:txBody>
      </p:sp>
    </p:spTree>
    <p:extLst>
      <p:ext uri="{BB962C8B-B14F-4D97-AF65-F5344CB8AC3E}">
        <p14:creationId xmlns:p14="http://schemas.microsoft.com/office/powerpoint/2010/main" val="1936113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F0182C-7B10-4485-BEE5-6A2AA2BC4454}" type="datetimeFigureOut">
              <a:rPr lang="en-GB" smtClean="0"/>
              <a:t>29/04/2020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26724C-1DA6-4BF6-91CC-7B1D75637F6A}" type="slidenum">
              <a:rPr lang="en-GB" smtClean="0"/>
              <a:t>‹#›</a:t>
            </a:fld>
            <a:endParaRPr lang="en-GB"/>
          </a:p>
        </p:txBody>
      </p:sp>
    </p:spTree>
    <p:extLst>
      <p:ext uri="{BB962C8B-B14F-4D97-AF65-F5344CB8AC3E}">
        <p14:creationId xmlns:p14="http://schemas.microsoft.com/office/powerpoint/2010/main" val="121516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F0182C-7B10-4485-BEE5-6A2AA2BC4454}" type="datetimeFigureOut">
              <a:rPr lang="en-GB" smtClean="0"/>
              <a:t>29/04/2020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E26724C-1DA6-4BF6-91CC-7B1D75637F6A}" type="slidenum">
              <a:rPr lang="en-GB" smtClean="0"/>
              <a:t>‹#›</a:t>
            </a:fld>
            <a:endParaRPr lang="en-GB"/>
          </a:p>
        </p:txBody>
      </p:sp>
    </p:spTree>
    <p:extLst>
      <p:ext uri="{BB962C8B-B14F-4D97-AF65-F5344CB8AC3E}">
        <p14:creationId xmlns:p14="http://schemas.microsoft.com/office/powerpoint/2010/main" val="145738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F0182C-7B10-4485-BEE5-6A2AA2BC4454}" type="datetimeFigureOut">
              <a:rPr lang="en-GB" smtClean="0"/>
              <a:t>29/04/2020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26724C-1DA6-4BF6-91CC-7B1D75637F6A}" type="slidenum">
              <a:rPr lang="en-GB" smtClean="0"/>
              <a:t>‹#›</a:t>
            </a:fld>
            <a:endParaRPr lang="en-GB"/>
          </a:p>
        </p:txBody>
      </p:sp>
    </p:spTree>
    <p:extLst>
      <p:ext uri="{BB962C8B-B14F-4D97-AF65-F5344CB8AC3E}">
        <p14:creationId xmlns:p14="http://schemas.microsoft.com/office/powerpoint/2010/main" val="2243083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F0182C-7B10-4485-BEE5-6A2AA2BC4454}" type="datetimeFigureOut">
              <a:rPr lang="en-GB" smtClean="0"/>
              <a:t>29/04/2020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E26724C-1DA6-4BF6-91CC-7B1D75637F6A}" type="slidenum">
              <a:rPr lang="en-GB" smtClean="0"/>
              <a:t>‹#›</a:t>
            </a:fld>
            <a:endParaRPr lang="en-GB"/>
          </a:p>
        </p:txBody>
      </p:sp>
    </p:spTree>
    <p:extLst>
      <p:ext uri="{BB962C8B-B14F-4D97-AF65-F5344CB8AC3E}">
        <p14:creationId xmlns:p14="http://schemas.microsoft.com/office/powerpoint/2010/main" val="136235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F0182C-7B10-4485-BEE5-6A2AA2BC4454}" type="datetimeFigureOut">
              <a:rPr lang="en-GB" smtClean="0"/>
              <a:t>29/04/2020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26724C-1DA6-4BF6-91CC-7B1D75637F6A}" type="slidenum">
              <a:rPr lang="en-GB" smtClean="0"/>
              <a:t>‹#›</a:t>
            </a:fld>
            <a:endParaRPr lang="en-GB"/>
          </a:p>
        </p:txBody>
      </p:sp>
    </p:spTree>
    <p:extLst>
      <p:ext uri="{BB962C8B-B14F-4D97-AF65-F5344CB8AC3E}">
        <p14:creationId xmlns:p14="http://schemas.microsoft.com/office/powerpoint/2010/main" val="3938611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F0182C-7B10-4485-BEE5-6A2AA2BC4454}" type="datetimeFigureOut">
              <a:rPr lang="en-GB" smtClean="0"/>
              <a:t>29/04/2020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26724C-1DA6-4BF6-91CC-7B1D75637F6A}" type="slidenum">
              <a:rPr lang="en-GB" smtClean="0"/>
              <a:t>‹#›</a:t>
            </a:fld>
            <a:endParaRPr lang="en-GB"/>
          </a:p>
        </p:txBody>
      </p:sp>
    </p:spTree>
    <p:extLst>
      <p:ext uri="{BB962C8B-B14F-4D97-AF65-F5344CB8AC3E}">
        <p14:creationId xmlns:p14="http://schemas.microsoft.com/office/powerpoint/2010/main" val="2356905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F0182C-7B10-4485-BEE5-6A2AA2BC4454}" type="datetimeFigureOut">
              <a:rPr lang="en-GB" smtClean="0"/>
              <a:t>29/04/2020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26724C-1DA6-4BF6-91CC-7B1D75637F6A}" type="slidenum">
              <a:rPr lang="en-GB" smtClean="0"/>
              <a:t>‹#›</a:t>
            </a:fld>
            <a:endParaRPr lang="en-GB"/>
          </a:p>
        </p:txBody>
      </p:sp>
    </p:spTree>
    <p:extLst>
      <p:ext uri="{BB962C8B-B14F-4D97-AF65-F5344CB8AC3E}">
        <p14:creationId xmlns:p14="http://schemas.microsoft.com/office/powerpoint/2010/main" val="35086697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ewz__XYclnw" TargetMode="External"/><Relationship Id="rId1" Type="http://schemas.openxmlformats.org/officeDocument/2006/relationships/slideLayout" Target="../slideLayouts/slideLayout2.xml"/><Relationship Id="rId4" Type="http://schemas.openxmlformats.org/officeDocument/2006/relationships/hyperlink" Target="https://www.youtube.com/watch?v=yiKFYTFJ_kw"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video" Target="../media/media1.mp4"/><Relationship Id="rId7" Type="http://schemas.openxmlformats.org/officeDocument/2006/relationships/image" Target="../media/image19.jpeg"/><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hyperlink" Target="https://www.google.co.uk/url?sa=i&amp;rct=j&amp;q=&amp;esrc=s&amp;source=images&amp;cd=&amp;cad=rja&amp;uact=8&amp;ved=0ahUKEwi7ttCytp3NAhXlKcAKHTIDCycQjRwIBw&amp;url=https://www.youtube.com/watch?v=jTBHiZtnCsA&amp;bvm=bv.124088155,d.ZGg&amp;psig=AFQjCNErI-3mvBbC5dx9qdOZYge58oaOJA&amp;ust=1465646915629431" TargetMode="Externa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hyperlink" Target="http://www.google.co.uk/url?sa=i&amp;rct=j&amp;q=&amp;esrc=s&amp;source=images&amp;cd=&amp;cad=rja&amp;uact=8&amp;ved=0ahUKEwi63rqPtp3NAhXHJ8AKHSaBDsAQjRwIBw&amp;url=http://schoolbag.info/biology/living/308.html&amp;psig=AFQjCNHu0D-7TQ3l0tiJkeLn6p8TjycY5A&amp;ust=1465636753426745" TargetMode="External"/><Relationship Id="rId5" Type="http://schemas.openxmlformats.org/officeDocument/2006/relationships/image" Target="../media/image21.jpeg"/><Relationship Id="rId4" Type="http://schemas.openxmlformats.org/officeDocument/2006/relationships/hyperlink" Target="http://www.google.co.uk/url?sa=i&amp;rct=j&amp;q=&amp;esrc=s&amp;source=images&amp;cd=&amp;cad=rja&amp;uact=8&amp;ved=0ahUKEwiRvtv7tZ3NAhVHBMAKHTU9CZwQjRwIBw&amp;url=http://bio1151b.nicerweb.net/Locked/media/ch51/&amp;psig=AFQjCNHu0D-7TQ3l0tiJkeLn6p8TjycY5A&amp;ust=1465636753426745" TargetMode="External"/></Relationships>
</file>

<file path=ppt/slides/_rels/slide16.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5.xml"/><Relationship Id="rId5" Type="http://schemas.openxmlformats.org/officeDocument/2006/relationships/image" Target="../media/image23.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1.jpeg"/><Relationship Id="rId4" Type="http://schemas.openxmlformats.org/officeDocument/2006/relationships/hyperlink" Target="http://www.google.co.uk/url?sa=i&amp;rct=j&amp;q=&amp;esrc=s&amp;source=images&amp;cd=&amp;cad=rja&amp;uact=8&amp;ved=0ahUKEwiRvtv7tZ3NAhVHBMAKHTU9CZwQjRwIBw&amp;url=http://bio1151b.nicerweb.net/Locked/media/ch51/&amp;psig=AFQjCNHu0D-7TQ3l0tiJkeLn6p8TjycY5A&amp;ust=1465636753426745" TargetMode="Externa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jJsvy7zp3NAhVFAcAKHcFABhkQjRwIBw&amp;url=https://www.allaboutbirds.org/guide/Herring_Gull/id&amp;psig=AFQjCNHOaWMREx6Qn98ZLkEbxrGG6McvKg&amp;ust=1465653379724617" TargetMode="Externa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youtube.com/watch?v=a7XuXi3mqY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youtube.com/watch?v=fKVYAqtKBVI"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psychologytoday.com/gb/blog/animal-emotions/201511/the-evolution-and-ethology-terrorism-we-are-uniqu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g"/><Relationship Id="rId7"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A2C7B-0886-4CD4-ADC9-42E16933B6D7}"/>
              </a:ext>
            </a:extLst>
          </p:cNvPr>
          <p:cNvSpPr>
            <a:spLocks noGrp="1"/>
          </p:cNvSpPr>
          <p:nvPr>
            <p:ph type="title"/>
          </p:nvPr>
        </p:nvSpPr>
        <p:spPr>
          <a:xfrm>
            <a:off x="0" y="0"/>
            <a:ext cx="9144000" cy="1325563"/>
          </a:xfrm>
        </p:spPr>
        <p:txBody>
          <a:bodyPr>
            <a:normAutofit/>
          </a:bodyPr>
          <a:lstStyle/>
          <a:p>
            <a:pPr algn="ctr"/>
            <a:r>
              <a:rPr lang="en-GB" sz="3200" dirty="0" smtClean="0"/>
              <a:t>Starter: With a peer – explain each of these genetic evaluation points </a:t>
            </a:r>
            <a:endParaRPr lang="en-GB" sz="3200" dirty="0"/>
          </a:p>
        </p:txBody>
      </p:sp>
      <p:sp>
        <p:nvSpPr>
          <p:cNvPr id="3" name="Content Placeholder 2">
            <a:extLst>
              <a:ext uri="{FF2B5EF4-FFF2-40B4-BE49-F238E27FC236}">
                <a16:creationId xmlns:a16="http://schemas.microsoft.com/office/drawing/2014/main" id="{C55DA320-61FC-4D1E-86A9-9579495757CC}"/>
              </a:ext>
            </a:extLst>
          </p:cNvPr>
          <p:cNvSpPr>
            <a:spLocks noGrp="1"/>
          </p:cNvSpPr>
          <p:nvPr>
            <p:ph idx="1"/>
          </p:nvPr>
        </p:nvSpPr>
        <p:spPr>
          <a:xfrm>
            <a:off x="420832" y="1658072"/>
            <a:ext cx="7886700" cy="4351338"/>
          </a:xfrm>
        </p:spPr>
        <p:txBody>
          <a:bodyPr/>
          <a:lstStyle/>
          <a:p>
            <a:pPr marL="514350" indent="-514350">
              <a:buAutoNum type="arabicPeriod"/>
            </a:pPr>
            <a:r>
              <a:rPr lang="en-GB" dirty="0" smtClean="0"/>
              <a:t>Methodological </a:t>
            </a:r>
            <a:r>
              <a:rPr lang="en-GB" dirty="0" smtClean="0"/>
              <a:t>p</a:t>
            </a:r>
            <a:r>
              <a:rPr lang="en-GB" dirty="0" smtClean="0"/>
              <a:t>roblems (sample, measuring aggression, Self reports v observations)</a:t>
            </a:r>
            <a:endParaRPr lang="en-GB" dirty="0"/>
          </a:p>
          <a:p>
            <a:pPr marL="514350" indent="-514350">
              <a:buAutoNum type="arabicPeriod"/>
            </a:pPr>
            <a:r>
              <a:rPr lang="en-GB" dirty="0" smtClean="0"/>
              <a:t>Gender differences </a:t>
            </a:r>
            <a:endParaRPr lang="en-GB" dirty="0"/>
          </a:p>
          <a:p>
            <a:pPr marL="514350" indent="-514350">
              <a:buAutoNum type="arabicPeriod"/>
            </a:pPr>
            <a:r>
              <a:rPr lang="en-GB" dirty="0"/>
              <a:t>Multiple genes – 5-HTT also influences serotonin.</a:t>
            </a:r>
          </a:p>
          <a:p>
            <a:pPr marL="514350" indent="-514350">
              <a:buAutoNum type="arabicPeriod"/>
            </a:pPr>
            <a:r>
              <a:rPr lang="en-GB" dirty="0" smtClean="0"/>
              <a:t>IDA / Implications </a:t>
            </a:r>
          </a:p>
          <a:p>
            <a:pPr marL="514350" indent="-514350">
              <a:buAutoNum type="arabicPeriod"/>
            </a:pPr>
            <a:r>
              <a:rPr lang="en-GB" dirty="0" err="1" smtClean="0"/>
              <a:t>Caspi</a:t>
            </a:r>
            <a:r>
              <a:rPr lang="en-GB" dirty="0" smtClean="0"/>
              <a:t> </a:t>
            </a:r>
            <a:endParaRPr lang="en-GB" dirty="0"/>
          </a:p>
          <a:p>
            <a:pPr marL="514350" indent="-514350">
              <a:buAutoNum type="arabicPeriod"/>
            </a:pPr>
            <a:endParaRPr lang="en-GB" dirty="0"/>
          </a:p>
          <a:p>
            <a:pPr marL="514350" indent="-514350">
              <a:buAutoNum type="arabicPeriod"/>
            </a:pPr>
            <a:endParaRPr lang="en-GB" dirty="0"/>
          </a:p>
        </p:txBody>
      </p:sp>
    </p:spTree>
    <p:extLst>
      <p:ext uri="{BB962C8B-B14F-4D97-AF65-F5344CB8AC3E}">
        <p14:creationId xmlns:p14="http://schemas.microsoft.com/office/powerpoint/2010/main" val="27072803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pPr algn="ctr"/>
            <a:r>
              <a:rPr lang="en-GB" dirty="0">
                <a:latin typeface="Comic Sans MS" panose="030F0702030302020204" pitchFamily="66" charset="0"/>
              </a:rPr>
              <a:t>Starter</a:t>
            </a:r>
          </a:p>
        </p:txBody>
      </p:sp>
      <p:sp>
        <p:nvSpPr>
          <p:cNvPr id="3" name="Content Placeholder 2"/>
          <p:cNvSpPr>
            <a:spLocks noGrp="1"/>
          </p:cNvSpPr>
          <p:nvPr>
            <p:ph idx="1"/>
          </p:nvPr>
        </p:nvSpPr>
        <p:spPr>
          <a:xfrm>
            <a:off x="628649" y="1825625"/>
            <a:ext cx="6836675" cy="4738948"/>
          </a:xfrm>
        </p:spPr>
        <p:txBody>
          <a:bodyPr>
            <a:noAutofit/>
          </a:bodyPr>
          <a:lstStyle/>
          <a:p>
            <a:pPr marL="0" indent="0">
              <a:buNone/>
            </a:pPr>
            <a:r>
              <a:rPr lang="en-GB" sz="1600" dirty="0">
                <a:latin typeface="Comic Sans MS" panose="030F0702030302020204" pitchFamily="66" charset="0"/>
              </a:rPr>
              <a:t>What is meant by </a:t>
            </a:r>
            <a:r>
              <a:rPr lang="en-GB" sz="1600" dirty="0">
                <a:solidFill>
                  <a:srgbClr val="00B050"/>
                </a:solidFill>
                <a:latin typeface="Comic Sans MS" panose="030F0702030302020204" pitchFamily="66" charset="0"/>
              </a:rPr>
              <a:t>ethology</a:t>
            </a:r>
            <a:r>
              <a:rPr lang="en-GB" sz="1600" dirty="0">
                <a:latin typeface="Comic Sans MS" panose="030F0702030302020204" pitchFamily="66" charset="0"/>
              </a:rPr>
              <a:t>?</a:t>
            </a:r>
          </a:p>
          <a:p>
            <a:pPr marL="0" indent="0">
              <a:buNone/>
            </a:pPr>
            <a:r>
              <a:rPr lang="en-GB" sz="1600" dirty="0">
                <a:solidFill>
                  <a:srgbClr val="FF0000"/>
                </a:solidFill>
                <a:latin typeface="Comic Sans MS" panose="030F0702030302020204" pitchFamily="66" charset="0"/>
              </a:rPr>
              <a:t>Scientific study of animals (including humans) in their natural habitat.</a:t>
            </a:r>
          </a:p>
          <a:p>
            <a:pPr marL="0" indent="0">
              <a:buNone/>
            </a:pPr>
            <a:r>
              <a:rPr lang="en-GB" sz="1600" dirty="0">
                <a:latin typeface="Comic Sans MS" panose="030F0702030302020204" pitchFamily="66" charset="0"/>
              </a:rPr>
              <a:t>How did </a:t>
            </a:r>
            <a:r>
              <a:rPr lang="en-GB" sz="1600" dirty="0">
                <a:solidFill>
                  <a:srgbClr val="00B050"/>
                </a:solidFill>
                <a:latin typeface="Comic Sans MS" panose="030F0702030302020204" pitchFamily="66" charset="0"/>
              </a:rPr>
              <a:t>Lorenz</a:t>
            </a:r>
            <a:r>
              <a:rPr lang="en-GB" sz="1600" dirty="0">
                <a:latin typeface="Comic Sans MS" panose="030F0702030302020204" pitchFamily="66" charset="0"/>
              </a:rPr>
              <a:t> view aggression?</a:t>
            </a:r>
          </a:p>
          <a:p>
            <a:pPr marL="0" indent="0">
              <a:buNone/>
            </a:pPr>
            <a:r>
              <a:rPr lang="en-GB" sz="1600" dirty="0">
                <a:solidFill>
                  <a:srgbClr val="FF0000"/>
                </a:solidFill>
                <a:latin typeface="Comic Sans MS" panose="030F0702030302020204" pitchFamily="66" charset="0"/>
              </a:rPr>
              <a:t>A fighting instinct which is directed against members of the same species.</a:t>
            </a:r>
          </a:p>
          <a:p>
            <a:pPr marL="0" indent="0">
              <a:buNone/>
            </a:pPr>
            <a:r>
              <a:rPr lang="en-GB" sz="1600" dirty="0">
                <a:latin typeface="Comic Sans MS" panose="030F0702030302020204" pitchFamily="66" charset="0"/>
              </a:rPr>
              <a:t>Why is aggression </a:t>
            </a:r>
            <a:r>
              <a:rPr lang="en-GB" sz="1600" dirty="0">
                <a:solidFill>
                  <a:srgbClr val="00B050"/>
                </a:solidFill>
                <a:latin typeface="Comic Sans MS" panose="030F0702030302020204" pitchFamily="66" charset="0"/>
              </a:rPr>
              <a:t>adaptive</a:t>
            </a:r>
            <a:r>
              <a:rPr lang="en-GB" sz="1600" dirty="0">
                <a:latin typeface="Comic Sans MS" panose="030F0702030302020204" pitchFamily="66" charset="0"/>
              </a:rPr>
              <a:t>? Give </a:t>
            </a:r>
            <a:r>
              <a:rPr lang="en-GB" sz="1600" b="1" dirty="0">
                <a:latin typeface="Comic Sans MS" panose="030F0702030302020204" pitchFamily="66" charset="0"/>
              </a:rPr>
              <a:t>two</a:t>
            </a:r>
            <a:r>
              <a:rPr lang="en-GB" sz="1600" dirty="0">
                <a:latin typeface="Comic Sans MS" panose="030F0702030302020204" pitchFamily="66" charset="0"/>
              </a:rPr>
              <a:t> reasons.</a:t>
            </a:r>
          </a:p>
          <a:p>
            <a:pPr marL="0" indent="0">
              <a:buNone/>
            </a:pPr>
            <a:r>
              <a:rPr lang="en-GB" sz="1600" dirty="0">
                <a:solidFill>
                  <a:srgbClr val="FF0000"/>
                </a:solidFill>
                <a:latin typeface="Comic Sans MS" panose="030F0702030302020204" pitchFamily="66" charset="0"/>
              </a:rPr>
              <a:t>Loser is forced to move to new territory – spreads species and reduces chance of starvation,</a:t>
            </a:r>
          </a:p>
          <a:p>
            <a:pPr marL="0" indent="0">
              <a:buNone/>
            </a:pPr>
            <a:r>
              <a:rPr lang="en-GB" sz="1600" dirty="0">
                <a:solidFill>
                  <a:srgbClr val="FF0000"/>
                </a:solidFill>
                <a:latin typeface="Comic Sans MS" panose="030F0702030302020204" pitchFamily="66" charset="0"/>
              </a:rPr>
              <a:t>Victor has access to resources and mates.</a:t>
            </a:r>
          </a:p>
          <a:p>
            <a:pPr marL="0" indent="0">
              <a:buNone/>
            </a:pPr>
            <a:r>
              <a:rPr lang="en-GB" sz="1600" dirty="0">
                <a:latin typeface="Comic Sans MS" panose="030F0702030302020204" pitchFamily="66" charset="0"/>
              </a:rPr>
              <a:t>Describe the purpose of </a:t>
            </a:r>
            <a:r>
              <a:rPr lang="en-GB" sz="1600" dirty="0">
                <a:solidFill>
                  <a:srgbClr val="00B050"/>
                </a:solidFill>
                <a:latin typeface="Comic Sans MS" panose="030F0702030302020204" pitchFamily="66" charset="0"/>
              </a:rPr>
              <a:t>ritualistic displays</a:t>
            </a:r>
            <a:r>
              <a:rPr lang="en-GB" sz="1600" dirty="0">
                <a:latin typeface="Comic Sans MS" panose="030F0702030302020204" pitchFamily="66" charset="0"/>
              </a:rPr>
              <a:t>.</a:t>
            </a:r>
          </a:p>
          <a:p>
            <a:pPr marL="0" indent="0">
              <a:buNone/>
            </a:pPr>
            <a:r>
              <a:rPr lang="en-GB" sz="1600" dirty="0">
                <a:solidFill>
                  <a:srgbClr val="FF0000"/>
                </a:solidFill>
                <a:latin typeface="Comic Sans MS" panose="030F0702030302020204" pitchFamily="66" charset="0"/>
              </a:rPr>
              <a:t>The aim of each animal is to display strength and intimidate – avoid actual aggression.</a:t>
            </a:r>
          </a:p>
          <a:p>
            <a:pPr marL="0" indent="0">
              <a:buNone/>
            </a:pPr>
            <a:r>
              <a:rPr lang="en-GB" sz="1600" dirty="0">
                <a:latin typeface="Comic Sans MS" panose="030F0702030302020204" pitchFamily="66" charset="0"/>
              </a:rPr>
              <a:t>Describe the purpose of </a:t>
            </a:r>
            <a:r>
              <a:rPr lang="en-GB" sz="1600" dirty="0">
                <a:solidFill>
                  <a:srgbClr val="00B050"/>
                </a:solidFill>
                <a:latin typeface="Comic Sans MS" panose="030F0702030302020204" pitchFamily="66" charset="0"/>
              </a:rPr>
              <a:t>appeasement displays</a:t>
            </a:r>
            <a:r>
              <a:rPr lang="en-GB" sz="1600" dirty="0">
                <a:latin typeface="Comic Sans MS" panose="030F0702030302020204" pitchFamily="66" charset="0"/>
              </a:rPr>
              <a:t>.</a:t>
            </a:r>
          </a:p>
          <a:p>
            <a:pPr marL="0" indent="0">
              <a:buNone/>
            </a:pPr>
            <a:r>
              <a:rPr lang="en-GB" sz="1600" dirty="0">
                <a:solidFill>
                  <a:srgbClr val="FF0000"/>
                </a:solidFill>
                <a:latin typeface="Comic Sans MS" panose="030F0702030302020204" pitchFamily="66" charset="0"/>
              </a:rPr>
              <a:t>If one animal feels the other is stronger it will show signs of submission such as rolling over and showing a vulnerable spot – deters victor from killing them.</a:t>
            </a:r>
          </a:p>
          <a:p>
            <a:pPr marL="0" indent="0">
              <a:buNone/>
            </a:pPr>
            <a:endParaRPr lang="en-GB" sz="1600" dirty="0">
              <a:latin typeface="Comic Sans MS" panose="030F0702030302020204" pitchFamily="66" charset="0"/>
            </a:endParaRPr>
          </a:p>
        </p:txBody>
      </p:sp>
      <p:pic>
        <p:nvPicPr>
          <p:cNvPr id="4" name="Picture 4" descr="Image result for gorilla beating chest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3048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gorilla beating chest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3811"/>
            <a:ext cx="3048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gorilla beating chest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0480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79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818516"/>
          </a:xfrm>
        </p:spPr>
        <p:txBody>
          <a:bodyPr>
            <a:noAutofit/>
          </a:bodyPr>
          <a:lstStyle/>
          <a:p>
            <a:pPr algn="ctr"/>
            <a:r>
              <a:rPr lang="en-GB" sz="2800" b="1" dirty="0" smtClean="0"/>
              <a:t>AO2/AO3 Human </a:t>
            </a:r>
            <a:r>
              <a:rPr lang="en-GB" sz="2800" b="1" dirty="0"/>
              <a:t>application: </a:t>
            </a:r>
            <a:r>
              <a:rPr lang="en-GB" sz="2800" dirty="0"/>
              <a:t>The </a:t>
            </a:r>
            <a:r>
              <a:rPr lang="en-GB" sz="2800" dirty="0">
                <a:hlinkClick r:id="rId2"/>
              </a:rPr>
              <a:t>Haka </a:t>
            </a:r>
            <a:r>
              <a:rPr lang="en-GB" sz="2800" dirty="0"/>
              <a:t>is a traditional Maori dance. What is the intention of the All Blacks in performing this before a rugby match? What is this an example of?</a:t>
            </a:r>
          </a:p>
        </p:txBody>
      </p:sp>
      <p:pic>
        <p:nvPicPr>
          <p:cNvPr id="4" name="Picture 3"/>
          <p:cNvPicPr>
            <a:picLocks noChangeAspect="1"/>
          </p:cNvPicPr>
          <p:nvPr/>
        </p:nvPicPr>
        <p:blipFill>
          <a:blip r:embed="rId3"/>
          <a:stretch>
            <a:fillRect/>
          </a:stretch>
        </p:blipFill>
        <p:spPr>
          <a:xfrm>
            <a:off x="2428875" y="2914650"/>
            <a:ext cx="4286250" cy="3086100"/>
          </a:xfrm>
          <a:prstGeom prst="rect">
            <a:avLst/>
          </a:prstGeom>
        </p:spPr>
      </p:pic>
      <p:sp>
        <p:nvSpPr>
          <p:cNvPr id="3" name="Rectangle 2"/>
          <p:cNvSpPr/>
          <p:nvPr/>
        </p:nvSpPr>
        <p:spPr>
          <a:xfrm>
            <a:off x="2286000" y="2183642"/>
            <a:ext cx="4572000" cy="923330"/>
          </a:xfrm>
          <a:prstGeom prst="rect">
            <a:avLst/>
          </a:prstGeom>
        </p:spPr>
        <p:txBody>
          <a:bodyPr>
            <a:spAutoFit/>
          </a:bodyPr>
          <a:lstStyle/>
          <a:p>
            <a:r>
              <a:rPr lang="en-GB" dirty="0">
                <a:hlinkClick r:id="rId4"/>
              </a:rPr>
              <a:t>https://</a:t>
            </a:r>
            <a:r>
              <a:rPr lang="en-GB" dirty="0" smtClean="0">
                <a:hlinkClick r:id="rId4"/>
              </a:rPr>
              <a:t>www.youtube.com/watch?v=yiKFYTFJ_kw</a:t>
            </a:r>
            <a:endParaRPr lang="en-GB" dirty="0" smtClean="0"/>
          </a:p>
          <a:p>
            <a:endParaRPr lang="en-GB" dirty="0"/>
          </a:p>
        </p:txBody>
      </p:sp>
    </p:spTree>
    <p:extLst>
      <p:ext uri="{BB962C8B-B14F-4D97-AF65-F5344CB8AC3E}">
        <p14:creationId xmlns:p14="http://schemas.microsoft.com/office/powerpoint/2010/main" val="12970989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6">
                <a:lumMod val="50000"/>
              </a:schemeClr>
            </a:solidFill>
          </a:ln>
        </p:spPr>
        <p:txBody>
          <a:bodyPr/>
          <a:lstStyle/>
          <a:p>
            <a:pPr algn="ctr"/>
            <a:r>
              <a:rPr lang="en-GB" dirty="0"/>
              <a:t>IRM’s and FAP’s</a:t>
            </a:r>
          </a:p>
        </p:txBody>
      </p:sp>
      <p:sp>
        <p:nvSpPr>
          <p:cNvPr id="3" name="Content Placeholder 2"/>
          <p:cNvSpPr>
            <a:spLocks noGrp="1"/>
          </p:cNvSpPr>
          <p:nvPr>
            <p:ph idx="1"/>
          </p:nvPr>
        </p:nvSpPr>
        <p:spPr>
          <a:ln>
            <a:solidFill>
              <a:schemeClr val="accent6">
                <a:lumMod val="50000"/>
              </a:schemeClr>
            </a:solidFill>
          </a:ln>
        </p:spPr>
        <p:txBody>
          <a:bodyPr>
            <a:normAutofit fontScale="92500" lnSpcReduction="10000"/>
          </a:bodyPr>
          <a:lstStyle/>
          <a:p>
            <a:r>
              <a:rPr lang="en-GB" dirty="0"/>
              <a:t>Members of the same species share </a:t>
            </a:r>
            <a:r>
              <a:rPr lang="en-GB" b="1" dirty="0">
                <a:solidFill>
                  <a:srgbClr val="FF0000"/>
                </a:solidFill>
              </a:rPr>
              <a:t>innate releasing mechanisms (IRM’s) </a:t>
            </a:r>
            <a:r>
              <a:rPr lang="en-GB" dirty="0"/>
              <a:t>i.e. a built-in physiological processes</a:t>
            </a:r>
            <a:r>
              <a:rPr lang="en-GB" dirty="0" smtClean="0"/>
              <a:t>.</a:t>
            </a:r>
          </a:p>
          <a:p>
            <a:r>
              <a:rPr lang="en-GB" b="1" dirty="0" smtClean="0"/>
              <a:t>Innate releasing mechanism is a biological structure/process in the brain which activates a fixed </a:t>
            </a:r>
            <a:r>
              <a:rPr lang="en-GB" b="1" dirty="0" err="1" smtClean="0"/>
              <a:t>repesonse</a:t>
            </a:r>
            <a:r>
              <a:rPr lang="en-GB" b="1" dirty="0" smtClean="0"/>
              <a:t>. </a:t>
            </a:r>
            <a:endParaRPr lang="en-GB" b="1" dirty="0"/>
          </a:p>
          <a:p>
            <a:r>
              <a:rPr lang="en-GB" dirty="0"/>
              <a:t>They are triggered by a </a:t>
            </a:r>
            <a:r>
              <a:rPr lang="en-GB" b="1" dirty="0">
                <a:solidFill>
                  <a:srgbClr val="FF0000"/>
                </a:solidFill>
              </a:rPr>
              <a:t>sign stimulus.</a:t>
            </a:r>
            <a:endParaRPr lang="en-GB" dirty="0">
              <a:solidFill>
                <a:srgbClr val="FF0000"/>
              </a:solidFill>
            </a:endParaRPr>
          </a:p>
          <a:p>
            <a:r>
              <a:rPr lang="en-GB" dirty="0"/>
              <a:t>Once triggered, the IRM then ‘releases’ a specific behaviour – known as a </a:t>
            </a:r>
            <a:r>
              <a:rPr lang="en-GB" b="1" dirty="0">
                <a:solidFill>
                  <a:srgbClr val="FF0000"/>
                </a:solidFill>
              </a:rPr>
              <a:t>fixed action patterns (FAPs)</a:t>
            </a:r>
            <a:r>
              <a:rPr lang="en-GB" dirty="0"/>
              <a:t>.</a:t>
            </a:r>
          </a:p>
          <a:p>
            <a:r>
              <a:rPr lang="en-GB" dirty="0"/>
              <a:t>Therefore, animals are inherently inclined to </a:t>
            </a:r>
            <a:r>
              <a:rPr lang="en-GB" b="1" dirty="0"/>
              <a:t>perform certain behaviours </a:t>
            </a:r>
            <a:r>
              <a:rPr lang="en-GB" dirty="0"/>
              <a:t>in response to certain situations.</a:t>
            </a:r>
          </a:p>
        </p:txBody>
      </p:sp>
    </p:spTree>
    <p:custDataLst>
      <p:tags r:id="rId1"/>
    </p:custDataLst>
    <p:extLst>
      <p:ext uri="{BB962C8B-B14F-4D97-AF65-F5344CB8AC3E}">
        <p14:creationId xmlns:p14="http://schemas.microsoft.com/office/powerpoint/2010/main" val="56214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6">
                <a:lumMod val="50000"/>
              </a:schemeClr>
            </a:solidFill>
          </a:ln>
        </p:spPr>
        <p:txBody>
          <a:bodyPr/>
          <a:lstStyle/>
          <a:p>
            <a:pPr algn="ctr"/>
            <a:r>
              <a:rPr lang="en-GB" dirty="0" smtClean="0"/>
              <a:t>Fixed Action </a:t>
            </a:r>
            <a:r>
              <a:rPr lang="en-GB" dirty="0" err="1" smtClean="0"/>
              <a:t>Patterns’s</a:t>
            </a:r>
            <a:endParaRPr lang="en-GB" dirty="0"/>
          </a:p>
        </p:txBody>
      </p:sp>
      <p:sp>
        <p:nvSpPr>
          <p:cNvPr id="3" name="Content Placeholder 2"/>
          <p:cNvSpPr>
            <a:spLocks noGrp="1"/>
          </p:cNvSpPr>
          <p:nvPr>
            <p:ph idx="1"/>
          </p:nvPr>
        </p:nvSpPr>
        <p:spPr>
          <a:ln>
            <a:solidFill>
              <a:schemeClr val="accent6">
                <a:lumMod val="50000"/>
              </a:schemeClr>
            </a:solidFill>
          </a:ln>
        </p:spPr>
        <p:txBody>
          <a:bodyPr>
            <a:normAutofit fontScale="77500" lnSpcReduction="20000"/>
          </a:bodyPr>
          <a:lstStyle/>
          <a:p>
            <a:r>
              <a:rPr lang="en-GB" dirty="0" smtClean="0"/>
              <a:t>Once </a:t>
            </a:r>
            <a:r>
              <a:rPr lang="en-GB" dirty="0"/>
              <a:t>triggered, the IRM then ‘releases’ a specific behaviour – known as a </a:t>
            </a:r>
            <a:r>
              <a:rPr lang="en-GB" b="1" dirty="0">
                <a:solidFill>
                  <a:srgbClr val="FF0000"/>
                </a:solidFill>
              </a:rPr>
              <a:t>fixed action patterns (FAPs</a:t>
            </a:r>
            <a:r>
              <a:rPr lang="en-GB" b="1" dirty="0" smtClean="0">
                <a:solidFill>
                  <a:srgbClr val="FF0000"/>
                </a:solidFill>
              </a:rPr>
              <a:t>)</a:t>
            </a:r>
            <a:r>
              <a:rPr lang="en-GB" dirty="0" smtClean="0"/>
              <a:t>.</a:t>
            </a:r>
          </a:p>
          <a:p>
            <a:r>
              <a:rPr lang="en-GB" dirty="0" smtClean="0"/>
              <a:t>FAP have 6 main </a:t>
            </a:r>
            <a:r>
              <a:rPr lang="en-GB" dirty="0" smtClean="0"/>
              <a:t>features </a:t>
            </a:r>
            <a:r>
              <a:rPr lang="en-GB" sz="2600" i="1" dirty="0" smtClean="0">
                <a:solidFill>
                  <a:srgbClr val="FF0000"/>
                </a:solidFill>
              </a:rPr>
              <a:t>(you do need to know these); </a:t>
            </a:r>
            <a:endParaRPr lang="en-GB" i="1" dirty="0" smtClean="0">
              <a:solidFill>
                <a:srgbClr val="FF0000"/>
              </a:solidFill>
            </a:endParaRPr>
          </a:p>
          <a:p>
            <a:r>
              <a:rPr lang="en-GB" i="1" dirty="0" smtClean="0"/>
              <a:t>Stereotyped, unchangeable behaviours. </a:t>
            </a:r>
          </a:p>
          <a:p>
            <a:r>
              <a:rPr lang="en-GB" i="1" dirty="0" smtClean="0"/>
              <a:t>Universal (found in all species) </a:t>
            </a:r>
          </a:p>
          <a:p>
            <a:r>
              <a:rPr lang="en-GB" i="1" dirty="0" smtClean="0"/>
              <a:t>Unaffected by learning (same regardless of experience)</a:t>
            </a:r>
          </a:p>
          <a:p>
            <a:r>
              <a:rPr lang="en-GB" i="1" dirty="0" smtClean="0"/>
              <a:t>Ballistic  - once triggered the behaviour cant be altered and is inevitable </a:t>
            </a:r>
          </a:p>
          <a:p>
            <a:r>
              <a:rPr lang="en-GB" i="1" dirty="0" smtClean="0"/>
              <a:t>Single –purpose, occurs in that one situation</a:t>
            </a:r>
          </a:p>
          <a:p>
            <a:r>
              <a:rPr lang="en-GB" i="1" dirty="0" smtClean="0"/>
              <a:t>A response to a sign/trigger. </a:t>
            </a:r>
          </a:p>
          <a:p>
            <a:pPr marL="0" indent="0">
              <a:buNone/>
            </a:pPr>
            <a:endParaRPr lang="en-GB" dirty="0"/>
          </a:p>
          <a:p>
            <a:r>
              <a:rPr lang="en-GB" dirty="0"/>
              <a:t>Therefore, animals are inherently inclined to </a:t>
            </a:r>
            <a:r>
              <a:rPr lang="en-GB" b="1" dirty="0"/>
              <a:t>perform certain behaviours </a:t>
            </a:r>
            <a:r>
              <a:rPr lang="en-GB" dirty="0"/>
              <a:t>in response to certain situations</a:t>
            </a:r>
            <a:r>
              <a:rPr lang="en-GB" dirty="0" smtClean="0"/>
              <a:t>.</a:t>
            </a:r>
          </a:p>
          <a:p>
            <a:endParaRPr lang="en-GB" dirty="0"/>
          </a:p>
        </p:txBody>
      </p:sp>
    </p:spTree>
    <p:custDataLst>
      <p:tags r:id="rId1"/>
    </p:custDataLst>
    <p:extLst>
      <p:ext uri="{BB962C8B-B14F-4D97-AF65-F5344CB8AC3E}">
        <p14:creationId xmlns:p14="http://schemas.microsoft.com/office/powerpoint/2010/main" val="262769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6" y="8519"/>
            <a:ext cx="9153195" cy="828193"/>
          </a:xfrm>
        </p:spPr>
        <p:txBody>
          <a:bodyPr>
            <a:noAutofit/>
          </a:bodyPr>
          <a:lstStyle/>
          <a:p>
            <a:pPr algn="l"/>
            <a:r>
              <a:rPr lang="en-GB" sz="3200" dirty="0">
                <a:solidFill>
                  <a:schemeClr val="accent6">
                    <a:lumMod val="50000"/>
                  </a:schemeClr>
                </a:solidFill>
              </a:rPr>
              <a:t>FAPs: A series or sequence of acts that occur behaviourally in animals</a:t>
            </a:r>
          </a:p>
        </p:txBody>
      </p:sp>
      <p:sp>
        <p:nvSpPr>
          <p:cNvPr id="3" name="Content Placeholder 2"/>
          <p:cNvSpPr>
            <a:spLocks noGrp="1"/>
          </p:cNvSpPr>
          <p:nvPr>
            <p:ph idx="1"/>
          </p:nvPr>
        </p:nvSpPr>
        <p:spPr>
          <a:xfrm>
            <a:off x="145232" y="1125690"/>
            <a:ext cx="4248472" cy="5732310"/>
          </a:xfrm>
        </p:spPr>
        <p:txBody>
          <a:bodyPr>
            <a:normAutofit fontScale="92500" lnSpcReduction="10000"/>
          </a:bodyPr>
          <a:lstStyle/>
          <a:p>
            <a:pPr marL="0" indent="0">
              <a:buNone/>
            </a:pPr>
            <a:r>
              <a:rPr lang="en-GB" dirty="0"/>
              <a:t>A mating dance may be used as an example. Many species of birds engage in a specific series of elaborate movements, usually by a brightly coloured male. </a:t>
            </a:r>
          </a:p>
          <a:p>
            <a:pPr marL="0" indent="0">
              <a:buNone/>
            </a:pPr>
            <a:endParaRPr lang="en-GB" dirty="0"/>
          </a:p>
          <a:p>
            <a:pPr marL="0" indent="0">
              <a:buNone/>
            </a:pPr>
            <a:r>
              <a:rPr lang="en-GB" dirty="0"/>
              <a:t>How well they perform the "dance" is then used by females of the species to judge their fitness as a potential mate. </a:t>
            </a:r>
          </a:p>
          <a:p>
            <a:pPr marL="0" indent="0">
              <a:buNone/>
            </a:pPr>
            <a:endParaRPr lang="en-GB" dirty="0"/>
          </a:p>
          <a:p>
            <a:pPr marL="0" indent="0">
              <a:buNone/>
            </a:pPr>
            <a:r>
              <a:rPr lang="en-GB" b="1" dirty="0">
                <a:solidFill>
                  <a:srgbClr val="FF0000"/>
                </a:solidFill>
              </a:rPr>
              <a:t>The sign stimulus </a:t>
            </a:r>
            <a:r>
              <a:rPr lang="en-GB" dirty="0"/>
              <a:t>is typically the presence of the female. </a:t>
            </a:r>
          </a:p>
        </p:txBody>
      </p:sp>
      <p:pic>
        <p:nvPicPr>
          <p:cNvPr id="1028" name="Picture 4" descr="https://i.ytimg.com/vi/jTBHiZtnCsA/maxresdefault.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2920" y="836712"/>
            <a:ext cx="4542334" cy="2553106"/>
          </a:xfrm>
          <a:prstGeom prst="rect">
            <a:avLst/>
          </a:prstGeom>
          <a:noFill/>
          <a:extLst>
            <a:ext uri="{909E8E84-426E-40DD-AFC4-6F175D3DCCD1}">
              <a14:hiddenFill xmlns:a14="http://schemas.microsoft.com/office/drawing/2010/main">
                <a:solidFill>
                  <a:srgbClr val="FFFFFF"/>
                </a:solidFill>
              </a14:hiddenFill>
            </a:ext>
          </a:extLst>
        </p:spPr>
      </p:pic>
      <p:pic>
        <p:nvPicPr>
          <p:cNvPr id="4" name="The Mating Dance - A must see!!!!.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32985" y="980728"/>
            <a:ext cx="9144000" cy="5138737"/>
          </a:xfrm>
          <a:prstGeom prst="rect">
            <a:avLst/>
          </a:prstGeom>
        </p:spPr>
      </p:pic>
    </p:spTree>
    <p:custDataLst>
      <p:tags r:id="rId1"/>
    </p:custDataLst>
    <p:extLst>
      <p:ext uri="{BB962C8B-B14F-4D97-AF65-F5344CB8AC3E}">
        <p14:creationId xmlns:p14="http://schemas.microsoft.com/office/powerpoint/2010/main" val="404151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video>
              <p:cMediaNode vol="80000">
                <p:cTn id="27" fill="hold" display="0">
                  <p:stCondLst>
                    <p:cond delay="indefinite"/>
                  </p:stCondLst>
                </p:cTn>
                <p:tgtEl>
                  <p:spTgt spid="4"/>
                </p:tgtEl>
              </p:cMediaNode>
            </p:video>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io1151b.nicerweb.net/Locked/media/ch51/51_03SignStimulusB.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530" y="403274"/>
            <a:ext cx="3741812" cy="29085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16" y="0"/>
            <a:ext cx="9137983" cy="764704"/>
          </a:xfrm>
        </p:spPr>
        <p:txBody>
          <a:bodyPr>
            <a:normAutofit/>
          </a:bodyPr>
          <a:lstStyle/>
          <a:p>
            <a:r>
              <a:rPr lang="en-GB" sz="4000" dirty="0"/>
              <a:t>Aggression: red-bellied stickleback fish</a:t>
            </a:r>
          </a:p>
        </p:txBody>
      </p:sp>
      <p:sp>
        <p:nvSpPr>
          <p:cNvPr id="3" name="Content Placeholder 2"/>
          <p:cNvSpPr>
            <a:spLocks noGrp="1"/>
          </p:cNvSpPr>
          <p:nvPr>
            <p:ph idx="1"/>
          </p:nvPr>
        </p:nvSpPr>
        <p:spPr>
          <a:xfrm>
            <a:off x="179512" y="836712"/>
            <a:ext cx="5184576" cy="5760640"/>
          </a:xfrm>
        </p:spPr>
        <p:txBody>
          <a:bodyPr>
            <a:normAutofit fontScale="92500" lnSpcReduction="20000"/>
          </a:bodyPr>
          <a:lstStyle/>
          <a:p>
            <a:r>
              <a:rPr lang="en-GB" dirty="0">
                <a:solidFill>
                  <a:schemeClr val="accent6">
                    <a:lumMod val="50000"/>
                  </a:schemeClr>
                </a:solidFill>
              </a:rPr>
              <a:t>Another example of fixed action patterns is the red-bellied stickleback. The male turns a bright red colour during the breeding season and are </a:t>
            </a:r>
            <a:r>
              <a:rPr lang="en-GB" b="1" dirty="0">
                <a:solidFill>
                  <a:srgbClr val="FF0000"/>
                </a:solidFill>
              </a:rPr>
              <a:t>naturally aggressive towards other male red-bellied sticklebacks </a:t>
            </a:r>
            <a:r>
              <a:rPr lang="en-GB" dirty="0">
                <a:solidFill>
                  <a:schemeClr val="accent6">
                    <a:lumMod val="50000"/>
                  </a:schemeClr>
                </a:solidFill>
              </a:rPr>
              <a:t>(FAPs)</a:t>
            </a:r>
          </a:p>
          <a:p>
            <a:endParaRPr lang="en-GB" dirty="0">
              <a:solidFill>
                <a:schemeClr val="accent6">
                  <a:lumMod val="50000"/>
                </a:schemeClr>
              </a:solidFill>
            </a:endParaRPr>
          </a:p>
          <a:p>
            <a:r>
              <a:rPr lang="en-GB" dirty="0">
                <a:solidFill>
                  <a:schemeClr val="accent6">
                    <a:lumMod val="50000"/>
                  </a:schemeClr>
                </a:solidFill>
              </a:rPr>
              <a:t>However anything that is red, or has the appearance of being red, will bring about this FAP.  Once the FAP has been initiated </a:t>
            </a:r>
            <a:r>
              <a:rPr lang="en-GB" b="1" dirty="0">
                <a:solidFill>
                  <a:srgbClr val="FF0000"/>
                </a:solidFill>
              </a:rPr>
              <a:t>it will run until completion</a:t>
            </a:r>
          </a:p>
          <a:p>
            <a:endParaRPr lang="en-GB" dirty="0">
              <a:solidFill>
                <a:schemeClr val="accent6">
                  <a:lumMod val="50000"/>
                </a:schemeClr>
              </a:solidFill>
            </a:endParaRPr>
          </a:p>
          <a:p>
            <a:r>
              <a:rPr lang="en-GB" b="1" dirty="0">
                <a:solidFill>
                  <a:srgbClr val="FF0000"/>
                </a:solidFill>
              </a:rPr>
              <a:t>The sign stimulus </a:t>
            </a:r>
            <a:r>
              <a:rPr lang="en-GB" dirty="0">
                <a:solidFill>
                  <a:schemeClr val="accent6">
                    <a:lumMod val="50000"/>
                  </a:schemeClr>
                </a:solidFill>
              </a:rPr>
              <a:t>is not the presence of another male, but the sight of another red underbelly.</a:t>
            </a:r>
          </a:p>
        </p:txBody>
      </p:sp>
      <p:pic>
        <p:nvPicPr>
          <p:cNvPr id="2052" name="Picture 4" descr="http://schoolbag.info/biology/living/living.files/image1089.jpg">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7152"/>
          <a:stretch/>
        </p:blipFill>
        <p:spPr bwMode="auto">
          <a:xfrm>
            <a:off x="5394886" y="3356992"/>
            <a:ext cx="3467100" cy="32266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4446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30"/>
            <a:ext cx="9144000" cy="978298"/>
          </a:xfrm>
        </p:spPr>
        <p:txBody>
          <a:bodyPr>
            <a:normAutofit/>
          </a:bodyPr>
          <a:lstStyle/>
          <a:p>
            <a:r>
              <a:rPr lang="en-GB"/>
              <a:t>Aggression: red-bellied stickleback fish</a:t>
            </a:r>
          </a:p>
        </p:txBody>
      </p:sp>
      <p:pic>
        <p:nvPicPr>
          <p:cNvPr id="4" name="Tinbergen's Experiment - Three-Spined Stickleback.mp4">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647564" y="836712"/>
            <a:ext cx="7848872" cy="5887171"/>
          </a:xfrm>
        </p:spPr>
      </p:pic>
    </p:spTree>
    <p:custDataLst>
      <p:tags r:id="rId1"/>
    </p:custDataLst>
    <p:extLst>
      <p:ext uri="{BB962C8B-B14F-4D97-AF65-F5344CB8AC3E}">
        <p14:creationId xmlns:p14="http://schemas.microsoft.com/office/powerpoint/2010/main" val="879715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bio1151b.nicerweb.net/Locked/media/ch51/51_03SignStimulusB.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772" y="16835"/>
            <a:ext cx="8568952" cy="66607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5092" y="0"/>
            <a:ext cx="9179091" cy="1143000"/>
          </a:xfrm>
        </p:spPr>
        <p:txBody>
          <a:bodyPr>
            <a:normAutofit/>
          </a:bodyPr>
          <a:lstStyle/>
          <a:p>
            <a:r>
              <a:rPr lang="en-GB" dirty="0"/>
              <a:t>Why do they occur?</a:t>
            </a:r>
          </a:p>
        </p:txBody>
      </p:sp>
      <p:sp>
        <p:nvSpPr>
          <p:cNvPr id="4" name="Rectangle 3"/>
          <p:cNvSpPr/>
          <p:nvPr/>
        </p:nvSpPr>
        <p:spPr>
          <a:xfrm>
            <a:off x="0" y="1196752"/>
            <a:ext cx="9036496"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FAPS occur in response to a </a:t>
            </a:r>
            <a:r>
              <a:rPr lang="en-GB" sz="2800" b="1" dirty="0"/>
              <a:t>sign stimulus</a:t>
            </a:r>
            <a:r>
              <a:rPr lang="en-GB" sz="2800" dirty="0"/>
              <a:t>  and are produced by a neural network known as the </a:t>
            </a:r>
            <a:r>
              <a:rPr lang="en-GB" sz="2800" b="1" dirty="0"/>
              <a:t>innate releasing mechanism</a:t>
            </a:r>
            <a:r>
              <a:rPr lang="en-GB" sz="2800" dirty="0"/>
              <a:t> </a:t>
            </a:r>
          </a:p>
        </p:txBody>
      </p:sp>
      <p:sp>
        <p:nvSpPr>
          <p:cNvPr id="5" name="Oval 4"/>
          <p:cNvSpPr/>
          <p:nvPr/>
        </p:nvSpPr>
        <p:spPr>
          <a:xfrm>
            <a:off x="2250197" y="2805980"/>
            <a:ext cx="4608512" cy="38884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b="1" dirty="0"/>
              <a:t>Sign stimulus</a:t>
            </a:r>
            <a:r>
              <a:rPr lang="en-GB" sz="2800" dirty="0"/>
              <a:t> </a:t>
            </a:r>
          </a:p>
          <a:p>
            <a:pPr algn="ctr"/>
            <a:r>
              <a:rPr lang="en-GB" sz="2800" dirty="0"/>
              <a:t>The essential feature of a </a:t>
            </a:r>
            <a:r>
              <a:rPr lang="en-GB" sz="2800" b="1" dirty="0"/>
              <a:t>stimulus</a:t>
            </a:r>
            <a:r>
              <a:rPr lang="en-GB" sz="2800" dirty="0"/>
              <a:t>, which is necessary to elicit a response (</a:t>
            </a:r>
            <a:r>
              <a:rPr lang="en-GB" sz="2800" dirty="0" err="1"/>
              <a:t>eg</a:t>
            </a:r>
            <a:r>
              <a:rPr lang="en-GB" sz="2800" dirty="0"/>
              <a:t>, provoke aggression)</a:t>
            </a:r>
          </a:p>
        </p:txBody>
      </p:sp>
    </p:spTree>
    <p:custDataLst>
      <p:tags r:id="rId1"/>
    </p:custDataLst>
    <p:extLst>
      <p:ext uri="{BB962C8B-B14F-4D97-AF65-F5344CB8AC3E}">
        <p14:creationId xmlns:p14="http://schemas.microsoft.com/office/powerpoint/2010/main" val="30875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Callout 3"/>
          <p:cNvSpPr/>
          <p:nvPr/>
        </p:nvSpPr>
        <p:spPr>
          <a:xfrm>
            <a:off x="658551" y="332656"/>
            <a:ext cx="7488832" cy="1728192"/>
          </a:xfrm>
          <a:prstGeom prst="downArrow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800" dirty="0"/>
              <a:t>Sign stimulus triggers ...</a:t>
            </a:r>
          </a:p>
        </p:txBody>
      </p:sp>
      <p:sp>
        <p:nvSpPr>
          <p:cNvPr id="5" name="Flowchart: Process 4"/>
          <p:cNvSpPr/>
          <p:nvPr/>
        </p:nvSpPr>
        <p:spPr>
          <a:xfrm>
            <a:off x="658551" y="4077072"/>
            <a:ext cx="7488832" cy="1344149"/>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800" dirty="0"/>
              <a:t>FAPs</a:t>
            </a:r>
          </a:p>
        </p:txBody>
      </p:sp>
      <p:sp>
        <p:nvSpPr>
          <p:cNvPr id="6" name="Down Arrow Callout 5"/>
          <p:cNvSpPr/>
          <p:nvPr/>
        </p:nvSpPr>
        <p:spPr>
          <a:xfrm>
            <a:off x="658551" y="2204864"/>
            <a:ext cx="7488832" cy="1728192"/>
          </a:xfrm>
          <a:prstGeom prst="down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800" dirty="0"/>
              <a:t>IRM produces …</a:t>
            </a:r>
          </a:p>
        </p:txBody>
      </p:sp>
    </p:spTree>
    <p:custDataLst>
      <p:tags r:id="rId1"/>
    </p:custDataLst>
    <p:extLst>
      <p:ext uri="{BB962C8B-B14F-4D97-AF65-F5344CB8AC3E}">
        <p14:creationId xmlns:p14="http://schemas.microsoft.com/office/powerpoint/2010/main" val="414050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8194" name="Picture 2" descr="https://www.allaboutbirds.org/guide/PHOTO/LARGE/herring_gull_adult_breeding2.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406"/>
            <a:ext cx="9134050" cy="687740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5437099" y="1758"/>
            <a:ext cx="3672408" cy="4363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During breeding season the bill of adult herring gulls turn a bright yellow with a red spot at the tip.  </a:t>
            </a:r>
          </a:p>
          <a:p>
            <a:pPr algn="ctr"/>
            <a:r>
              <a:rPr lang="en-GB" sz="2400" dirty="0"/>
              <a:t>When a herring gull chick sees this colourful bill it pecks at it.  In response to the pecking the adult regurgitates food for the chick.</a:t>
            </a:r>
          </a:p>
        </p:txBody>
      </p:sp>
      <p:sp>
        <p:nvSpPr>
          <p:cNvPr id="6" name="Rounded Rectangle 5"/>
          <p:cNvSpPr/>
          <p:nvPr/>
        </p:nvSpPr>
        <p:spPr>
          <a:xfrm>
            <a:off x="179512" y="3419296"/>
            <a:ext cx="4248472" cy="31392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457200" indent="-457200" algn="ctr">
              <a:buFont typeface="+mj-lt"/>
              <a:buAutoNum type="arabicPeriod"/>
            </a:pPr>
            <a:r>
              <a:rPr lang="en-GB" sz="2400" dirty="0"/>
              <a:t>What is the sign stimulus?</a:t>
            </a:r>
          </a:p>
          <a:p>
            <a:pPr marL="457200" indent="-457200" algn="ctr">
              <a:buFont typeface="+mj-lt"/>
              <a:buAutoNum type="arabicPeriod"/>
            </a:pPr>
            <a:endParaRPr lang="en-GB" sz="2400" dirty="0"/>
          </a:p>
          <a:p>
            <a:pPr marL="457200" indent="-457200" algn="ctr">
              <a:buFont typeface="+mj-lt"/>
              <a:buAutoNum type="arabicPeriod"/>
            </a:pPr>
            <a:r>
              <a:rPr lang="en-GB" sz="2400" dirty="0"/>
              <a:t>What is the FAP?</a:t>
            </a:r>
          </a:p>
          <a:p>
            <a:pPr marL="457200" indent="-457200" algn="ctr">
              <a:buFont typeface="+mj-lt"/>
              <a:buAutoNum type="arabicPeriod"/>
            </a:pPr>
            <a:endParaRPr lang="en-GB" sz="2400" dirty="0"/>
          </a:p>
          <a:p>
            <a:pPr marL="457200" indent="-457200" algn="ctr">
              <a:buFont typeface="+mj-lt"/>
              <a:buAutoNum type="arabicPeriod"/>
            </a:pPr>
            <a:r>
              <a:rPr lang="en-GB" sz="2400" dirty="0"/>
              <a:t>How can these ethological ideas be applied to human behaviour?</a:t>
            </a:r>
          </a:p>
        </p:txBody>
      </p:sp>
      <p:sp>
        <p:nvSpPr>
          <p:cNvPr id="7" name="Right Arrow 6"/>
          <p:cNvSpPr/>
          <p:nvPr/>
        </p:nvSpPr>
        <p:spPr>
          <a:xfrm>
            <a:off x="731844" y="2291711"/>
            <a:ext cx="7416824" cy="165618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Note down the five characteristics of FAPs according to Lea (1984)</a:t>
            </a:r>
          </a:p>
        </p:txBody>
      </p:sp>
    </p:spTree>
    <p:custDataLst>
      <p:tags r:id="rId1"/>
    </p:custDataLst>
    <p:extLst>
      <p:ext uri="{BB962C8B-B14F-4D97-AF65-F5344CB8AC3E}">
        <p14:creationId xmlns:p14="http://schemas.microsoft.com/office/powerpoint/2010/main" val="846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4549"/>
            <a:ext cx="9144000" cy="1582737"/>
          </a:xfrm>
          <a:solidFill>
            <a:srgbClr val="FF0000"/>
          </a:solidFill>
        </p:spPr>
        <p:txBody>
          <a:bodyPr/>
          <a:lstStyle/>
          <a:p>
            <a:pPr algn="ctr"/>
            <a:r>
              <a:rPr lang="en-GB" altLang="en-US" sz="4800" dirty="0">
                <a:solidFill>
                  <a:schemeClr val="bg1"/>
                </a:solidFill>
                <a:latin typeface="Comic Sans MS" panose="030F0702030302020204" pitchFamily="66" charset="0"/>
              </a:rPr>
              <a:t>The ethological explanation of aggression</a:t>
            </a:r>
            <a:endParaRPr lang="en-US" altLang="en-US" sz="4800" dirty="0">
              <a:solidFill>
                <a:schemeClr val="bg1"/>
              </a:solidFill>
            </a:endParaRPr>
          </a:p>
        </p:txBody>
      </p:sp>
      <p:sp>
        <p:nvSpPr>
          <p:cNvPr id="3" name="Content Placeholder 2"/>
          <p:cNvSpPr>
            <a:spLocks noGrp="1"/>
          </p:cNvSpPr>
          <p:nvPr>
            <p:ph idx="1"/>
          </p:nvPr>
        </p:nvSpPr>
        <p:spPr>
          <a:xfrm>
            <a:off x="225294" y="1587286"/>
            <a:ext cx="5638800" cy="2222957"/>
          </a:xfrm>
        </p:spPr>
        <p:txBody>
          <a:bodyPr>
            <a:noAutofit/>
          </a:bodyPr>
          <a:lstStyle/>
          <a:p>
            <a:pPr marL="0" indent="0">
              <a:buNone/>
            </a:pPr>
            <a:r>
              <a:rPr lang="en-GB" sz="1800" dirty="0" smtClean="0">
                <a:latin typeface="Comic Sans MS" panose="030F0702030302020204" pitchFamily="66" charset="0"/>
              </a:rPr>
              <a:t>Describe </a:t>
            </a:r>
            <a:r>
              <a:rPr lang="en-GB" sz="1800" dirty="0">
                <a:latin typeface="Comic Sans MS" panose="030F0702030302020204" pitchFamily="66" charset="0"/>
              </a:rPr>
              <a:t>ethological explanations of aggression (AO1).</a:t>
            </a:r>
          </a:p>
          <a:p>
            <a:pPr marL="0" indent="0">
              <a:buNone/>
            </a:pPr>
            <a:r>
              <a:rPr lang="en-GB" sz="1800" dirty="0" smtClean="0">
                <a:latin typeface="Comic Sans MS" panose="030F0702030302020204" pitchFamily="66" charset="0"/>
              </a:rPr>
              <a:t>Evaluate </a:t>
            </a:r>
            <a:r>
              <a:rPr lang="en-GB" sz="1800" dirty="0">
                <a:latin typeface="Comic Sans MS" panose="030F0702030302020204" pitchFamily="66" charset="0"/>
              </a:rPr>
              <a:t>ethological explanations of aggression (AO3).</a:t>
            </a:r>
          </a:p>
          <a:p>
            <a:pPr marL="0" indent="0">
              <a:buNone/>
            </a:pPr>
            <a:r>
              <a:rPr lang="en-GB" altLang="en-US" sz="1800" b="1" i="1" dirty="0" smtClean="0">
                <a:solidFill>
                  <a:srgbClr val="00B050"/>
                </a:solidFill>
                <a:latin typeface="Comic Sans MS" panose="030F0702030302020204" pitchFamily="66" charset="0"/>
              </a:rPr>
              <a:t>Literacy </a:t>
            </a:r>
            <a:r>
              <a:rPr lang="en-GB" altLang="en-US" sz="1800" b="1" i="1" dirty="0">
                <a:solidFill>
                  <a:srgbClr val="00B050"/>
                </a:solidFill>
                <a:latin typeface="Comic Sans MS" panose="030F0702030302020204" pitchFamily="66" charset="0"/>
              </a:rPr>
              <a:t>key terms: </a:t>
            </a:r>
            <a:r>
              <a:rPr lang="en-GB" altLang="en-US" sz="1800" dirty="0">
                <a:solidFill>
                  <a:srgbClr val="00B050"/>
                </a:solidFill>
                <a:latin typeface="Comic Sans MS" pitchFamily="66" charset="0"/>
              </a:rPr>
              <a:t>ethology, adaptive, naturally selected, ritualistic display, appeasement display, sign stimulus, innate releasing mechanism (IRM), fixed action pattern (FAP).</a:t>
            </a:r>
            <a:endParaRPr lang="en-GB" altLang="en-US" sz="1800" b="1" i="1" dirty="0">
              <a:solidFill>
                <a:srgbClr val="00B050"/>
              </a:solidFill>
              <a:latin typeface="Comic Sans MS" pitchFamily="66" charset="0"/>
            </a:endParaRPr>
          </a:p>
          <a:p>
            <a:pPr marL="0" indent="0">
              <a:buNone/>
            </a:pPr>
            <a:endParaRPr lang="en-GB" altLang="en-US" sz="1800" b="1" i="1" dirty="0">
              <a:solidFill>
                <a:srgbClr val="00B050"/>
              </a:solidFill>
              <a:latin typeface="Comic Sans MS" pitchFamily="66" charset="0"/>
            </a:endParaRPr>
          </a:p>
        </p:txBody>
      </p:sp>
      <p:pic>
        <p:nvPicPr>
          <p:cNvPr id="1026" name="Picture 2" descr="http://i.huffpost.com/gen/467608/ANGRY-BABO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6104" y="1022831"/>
            <a:ext cx="1951423" cy="27790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445" t="25984" r="14413" b="46678"/>
          <a:stretch/>
        </p:blipFill>
        <p:spPr bwMode="auto">
          <a:xfrm>
            <a:off x="181822" y="4020942"/>
            <a:ext cx="8780355" cy="2672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rame 5"/>
          <p:cNvSpPr/>
          <p:nvPr/>
        </p:nvSpPr>
        <p:spPr>
          <a:xfrm>
            <a:off x="225294" y="4888664"/>
            <a:ext cx="8918706" cy="532026"/>
          </a:xfrm>
          <a:prstGeom prst="frame">
            <a:avLst>
              <a:gd name="adj1" fmla="val 1313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6743932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pPr algn="ctr"/>
            <a:r>
              <a:rPr lang="en-GB" dirty="0"/>
              <a:t>Quick check</a:t>
            </a:r>
          </a:p>
        </p:txBody>
      </p:sp>
      <p:sp>
        <p:nvSpPr>
          <p:cNvPr id="3" name="Content Placeholder 2"/>
          <p:cNvSpPr>
            <a:spLocks noGrp="1"/>
          </p:cNvSpPr>
          <p:nvPr>
            <p:ph idx="1"/>
          </p:nvPr>
        </p:nvSpPr>
        <p:spPr/>
        <p:txBody>
          <a:bodyPr/>
          <a:lstStyle/>
          <a:p>
            <a:pPr algn="ctr"/>
            <a:r>
              <a:rPr lang="en-GB" dirty="0"/>
              <a:t>Use the following to give an ethological explanation of </a:t>
            </a:r>
            <a:r>
              <a:rPr lang="en-GB" dirty="0" smtClean="0"/>
              <a:t>aggression (6 marks). </a:t>
            </a:r>
            <a:endParaRPr lang="en-GB" dirty="0"/>
          </a:p>
        </p:txBody>
      </p:sp>
      <p:sp>
        <p:nvSpPr>
          <p:cNvPr id="5" name="Rounded Rectangle 4"/>
          <p:cNvSpPr/>
          <p:nvPr/>
        </p:nvSpPr>
        <p:spPr>
          <a:xfrm>
            <a:off x="3054976" y="4473247"/>
            <a:ext cx="2016224" cy="792088"/>
          </a:xfrm>
          <a:prstGeom prst="roundRect">
            <a:avLst/>
          </a:prstGeom>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a:t>Sign stimulus</a:t>
            </a:r>
          </a:p>
        </p:txBody>
      </p:sp>
      <p:sp>
        <p:nvSpPr>
          <p:cNvPr id="6" name="Rounded Rectangle 5"/>
          <p:cNvSpPr/>
          <p:nvPr/>
        </p:nvSpPr>
        <p:spPr>
          <a:xfrm>
            <a:off x="6076630" y="3146173"/>
            <a:ext cx="2016224" cy="792088"/>
          </a:xfrm>
          <a:prstGeom prst="roundRect">
            <a:avLst/>
          </a:prstGeom>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a:t>IRM</a:t>
            </a:r>
          </a:p>
        </p:txBody>
      </p:sp>
      <p:sp>
        <p:nvSpPr>
          <p:cNvPr id="7" name="Rounded Rectangle 6"/>
          <p:cNvSpPr/>
          <p:nvPr/>
        </p:nvSpPr>
        <p:spPr>
          <a:xfrm>
            <a:off x="5716590" y="4442317"/>
            <a:ext cx="2016224" cy="7920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a:t>Red-bellied stickleback fish</a:t>
            </a:r>
          </a:p>
        </p:txBody>
      </p:sp>
      <p:sp>
        <p:nvSpPr>
          <p:cNvPr id="8" name="Rounded Rectangle 7"/>
          <p:cNvSpPr/>
          <p:nvPr/>
        </p:nvSpPr>
        <p:spPr>
          <a:xfrm>
            <a:off x="1860462" y="5444645"/>
            <a:ext cx="2016224" cy="7920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a:t>FAPs</a:t>
            </a:r>
          </a:p>
        </p:txBody>
      </p:sp>
      <p:sp>
        <p:nvSpPr>
          <p:cNvPr id="9" name="Rounded Rectangle 8"/>
          <p:cNvSpPr/>
          <p:nvPr/>
        </p:nvSpPr>
        <p:spPr>
          <a:xfrm>
            <a:off x="3412334" y="3392770"/>
            <a:ext cx="2016224" cy="7920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a:t>Innate</a:t>
            </a:r>
          </a:p>
        </p:txBody>
      </p:sp>
      <p:sp>
        <p:nvSpPr>
          <p:cNvPr id="10" name="Rounded Rectangle 9"/>
          <p:cNvSpPr/>
          <p:nvPr/>
        </p:nvSpPr>
        <p:spPr>
          <a:xfrm>
            <a:off x="628650" y="2880630"/>
            <a:ext cx="2016224" cy="7920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smtClean="0"/>
              <a:t>Ritualistic </a:t>
            </a:r>
            <a:endParaRPr lang="en-GB" sz="2000" dirty="0"/>
          </a:p>
        </p:txBody>
      </p:sp>
      <p:sp>
        <p:nvSpPr>
          <p:cNvPr id="11" name="Rounded Rectangle 10"/>
          <p:cNvSpPr/>
          <p:nvPr/>
        </p:nvSpPr>
        <p:spPr>
          <a:xfrm>
            <a:off x="599423" y="4214942"/>
            <a:ext cx="2016224" cy="7920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smtClean="0"/>
              <a:t>Adaptive </a:t>
            </a:r>
            <a:endParaRPr lang="en-GB" sz="2000" dirty="0"/>
          </a:p>
        </p:txBody>
      </p:sp>
      <p:sp>
        <p:nvSpPr>
          <p:cNvPr id="12" name="Rounded Rectangle 11"/>
          <p:cNvSpPr/>
          <p:nvPr/>
        </p:nvSpPr>
        <p:spPr>
          <a:xfrm>
            <a:off x="5187906" y="5460110"/>
            <a:ext cx="2016224" cy="7920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smtClean="0"/>
              <a:t>Extrapolate  </a:t>
            </a:r>
            <a:endParaRPr lang="en-GB" sz="2000" dirty="0"/>
          </a:p>
        </p:txBody>
      </p:sp>
    </p:spTree>
    <p:extLst>
      <p:ext uri="{BB962C8B-B14F-4D97-AF65-F5344CB8AC3E}">
        <p14:creationId xmlns:p14="http://schemas.microsoft.com/office/powerpoint/2010/main" val="13469755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728" y="0"/>
            <a:ext cx="7886700" cy="1325563"/>
          </a:xfrm>
        </p:spPr>
        <p:txBody>
          <a:bodyPr>
            <a:normAutofit/>
          </a:bodyPr>
          <a:lstStyle/>
          <a:p>
            <a:r>
              <a:rPr lang="en-GB" sz="2800" dirty="0" smtClean="0">
                <a:latin typeface="Comic Sans MS" panose="030F0702030302020204" pitchFamily="66" charset="0"/>
              </a:rPr>
              <a:t>Outline the Ethology approach to explaining aggression</a:t>
            </a:r>
            <a:r>
              <a:rPr lang="en-GB" sz="2800" dirty="0" smtClean="0">
                <a:latin typeface="Comic Sans MS" panose="030F0702030302020204" pitchFamily="66" charset="0"/>
              </a:rPr>
              <a:t>. (6 marks)</a:t>
            </a:r>
            <a:endParaRPr lang="en-GB" sz="2800" dirty="0">
              <a:latin typeface="Comic Sans MS" panose="030F0702030302020204" pitchFamily="66" charset="0"/>
            </a:endParaRPr>
          </a:p>
        </p:txBody>
      </p:sp>
      <p:sp>
        <p:nvSpPr>
          <p:cNvPr id="3" name="Content Placeholder 2"/>
          <p:cNvSpPr>
            <a:spLocks noGrp="1"/>
          </p:cNvSpPr>
          <p:nvPr>
            <p:ph idx="1"/>
          </p:nvPr>
        </p:nvSpPr>
        <p:spPr/>
        <p:txBody>
          <a:bodyPr>
            <a:normAutofit fontScale="70000" lnSpcReduction="20000"/>
          </a:bodyPr>
          <a:lstStyle/>
          <a:p>
            <a:r>
              <a:rPr lang="en-GB" dirty="0" smtClean="0"/>
              <a:t>Ethology is the scientific study of animals which aims to identify innate aggressive behaviours and extrapolate these to understand humans. The aggressive behaviour is adaptive as the victor gains access to resources and mates. Furthermore, it disperses the species to reduce competition and ensure resources aren’t depleted. The ethology approach also suggest we have innate ritualistic displays of aggression, which rarely reach the point of being physical aggression; this prevent extinction of a species but still establishes dominance and hierarchies. </a:t>
            </a:r>
          </a:p>
          <a:p>
            <a:r>
              <a:rPr lang="en-GB" dirty="0" smtClean="0"/>
              <a:t>As aggression has evolved, we have developed innate mechanisms (IRM’s) and fixed action plans (FAP’s) which can trigger aggressive behaviours. IRM’s are built-in physiological processes which respond to the sign stimulus. These then trigger an FAP, which are specific behaviours. For example, the red-bellied male stickleback fish turn red during breeding season. The sign stimulus is another red-bellied male, which stimulates aggressive behaviour. An FAP is then triggered where the male will proceed to push and attack the other male out of its territory until it appeases.</a:t>
            </a:r>
          </a:p>
        </p:txBody>
      </p:sp>
    </p:spTree>
    <p:extLst>
      <p:ext uri="{BB962C8B-B14F-4D97-AF65-F5344CB8AC3E}">
        <p14:creationId xmlns:p14="http://schemas.microsoft.com/office/powerpoint/2010/main" val="136367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2800" dirty="0" smtClean="0">
                <a:latin typeface="Comic Sans MS" panose="030F0702030302020204" pitchFamily="66" charset="0"/>
              </a:rPr>
              <a:t>Outline research into the ethological explanation of aggression (4 marks)</a:t>
            </a:r>
            <a:endParaRPr lang="en-GB" sz="2800" dirty="0">
              <a:latin typeface="Comic Sans MS" panose="030F0702030302020204" pitchFamily="66" charset="0"/>
            </a:endParaRPr>
          </a:p>
        </p:txBody>
      </p:sp>
      <p:sp>
        <p:nvSpPr>
          <p:cNvPr id="3" name="Content Placeholder 2"/>
          <p:cNvSpPr>
            <a:spLocks noGrp="1"/>
          </p:cNvSpPr>
          <p:nvPr>
            <p:ph idx="1"/>
          </p:nvPr>
        </p:nvSpPr>
        <p:spPr>
          <a:xfrm>
            <a:off x="628650" y="1825625"/>
            <a:ext cx="7886700" cy="2801793"/>
          </a:xfrm>
        </p:spPr>
        <p:txBody>
          <a:bodyPr/>
          <a:lstStyle/>
          <a:p>
            <a:r>
              <a:rPr lang="en-GB" dirty="0" smtClean="0"/>
              <a:t>Tinbergen conducted…. </a:t>
            </a:r>
            <a:endParaRPr lang="en-GB" dirty="0" smtClean="0"/>
          </a:p>
          <a:p>
            <a:r>
              <a:rPr lang="en-GB" dirty="0" smtClean="0"/>
              <a:t>Aim </a:t>
            </a:r>
          </a:p>
          <a:p>
            <a:r>
              <a:rPr lang="en-GB" dirty="0" smtClean="0"/>
              <a:t>IV </a:t>
            </a:r>
            <a:r>
              <a:rPr lang="en-GB" dirty="0" smtClean="0"/>
              <a:t>DV </a:t>
            </a:r>
            <a:endParaRPr lang="en-GB" dirty="0" smtClean="0"/>
          </a:p>
          <a:p>
            <a:r>
              <a:rPr lang="en-GB" dirty="0" smtClean="0"/>
              <a:t>Findings </a:t>
            </a:r>
          </a:p>
          <a:p>
            <a:r>
              <a:rPr lang="en-GB" dirty="0" smtClean="0"/>
              <a:t>Conclusion</a:t>
            </a:r>
            <a:endParaRPr lang="en-GB" dirty="0"/>
          </a:p>
        </p:txBody>
      </p:sp>
    </p:spTree>
    <p:extLst>
      <p:ext uri="{BB962C8B-B14F-4D97-AF65-F5344CB8AC3E}">
        <p14:creationId xmlns:p14="http://schemas.microsoft.com/office/powerpoint/2010/main" val="14251777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Homework – going further</a:t>
            </a:r>
          </a:p>
        </p:txBody>
      </p:sp>
      <p:sp>
        <p:nvSpPr>
          <p:cNvPr id="3" name="Content Placeholder 2"/>
          <p:cNvSpPr>
            <a:spLocks noGrp="1"/>
          </p:cNvSpPr>
          <p:nvPr>
            <p:ph idx="1"/>
          </p:nvPr>
        </p:nvSpPr>
        <p:spPr>
          <a:xfrm>
            <a:off x="628650" y="1825625"/>
            <a:ext cx="7886700" cy="1457902"/>
          </a:xfrm>
        </p:spPr>
        <p:txBody>
          <a:bodyPr/>
          <a:lstStyle/>
          <a:p>
            <a:r>
              <a:rPr lang="en-US" dirty="0"/>
              <a:t>Research the </a:t>
            </a:r>
            <a:r>
              <a:rPr lang="en-US" dirty="0" err="1"/>
              <a:t>Gombe</a:t>
            </a:r>
            <a:r>
              <a:rPr lang="en-US" dirty="0"/>
              <a:t> chimpanzee war.</a:t>
            </a:r>
          </a:p>
          <a:p>
            <a:r>
              <a:rPr lang="en-US" dirty="0"/>
              <a:t>Write down the five interesting facts to share with your </a:t>
            </a:r>
            <a:r>
              <a:rPr lang="en-US" dirty="0" smtClean="0"/>
              <a:t>classmates.</a:t>
            </a:r>
            <a:endParaRPr lang="en-GB" dirty="0"/>
          </a:p>
        </p:txBody>
      </p:sp>
    </p:spTree>
    <p:extLst>
      <p:ext uri="{BB962C8B-B14F-4D97-AF65-F5344CB8AC3E}">
        <p14:creationId xmlns:p14="http://schemas.microsoft.com/office/powerpoint/2010/main" val="651701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pPr algn="ctr"/>
            <a:r>
              <a:rPr lang="en-GB" dirty="0" smtClean="0"/>
              <a:t>AO3 - Evaluating the Ethological Explanation </a:t>
            </a:r>
            <a:endParaRPr lang="en-GB" dirty="0"/>
          </a:p>
        </p:txBody>
      </p:sp>
      <p:sp>
        <p:nvSpPr>
          <p:cNvPr id="3" name="Content Placeholder 2"/>
          <p:cNvSpPr>
            <a:spLocks noGrp="1"/>
          </p:cNvSpPr>
          <p:nvPr>
            <p:ph idx="1"/>
          </p:nvPr>
        </p:nvSpPr>
        <p:spPr/>
        <p:txBody>
          <a:bodyPr/>
          <a:lstStyle/>
          <a:p>
            <a:pPr marL="0" indent="0">
              <a:buNone/>
            </a:pPr>
            <a:r>
              <a:rPr lang="en-GB" dirty="0" smtClean="0"/>
              <a:t>1. Face validity – evident in animals / Amygdala in humans and animals / MAOA gene in humans / innate ability to recognise anger (facial expression)</a:t>
            </a:r>
          </a:p>
          <a:p>
            <a:pPr marL="0" indent="0">
              <a:buNone/>
            </a:pPr>
            <a:r>
              <a:rPr lang="en-GB" dirty="0" smtClean="0"/>
              <a:t>2. Research against ritualistic aggression </a:t>
            </a:r>
          </a:p>
          <a:p>
            <a:pPr marL="0" indent="0">
              <a:buNone/>
            </a:pPr>
            <a:r>
              <a:rPr lang="en-GB" dirty="0" smtClean="0"/>
              <a:t>3. Method – cant generalise animals to humans </a:t>
            </a:r>
          </a:p>
          <a:p>
            <a:pPr marL="0" indent="0">
              <a:buNone/>
            </a:pPr>
            <a:r>
              <a:rPr lang="en-GB" dirty="0" smtClean="0"/>
              <a:t>4. Fixed Action Patterns aren’t so fixed </a:t>
            </a:r>
          </a:p>
          <a:p>
            <a:pPr marL="0" indent="0">
              <a:buNone/>
            </a:pPr>
            <a:r>
              <a:rPr lang="en-GB" dirty="0" smtClean="0"/>
              <a:t>5. Can’t explain cultural differences </a:t>
            </a:r>
            <a:endParaRPr lang="en-GB" dirty="0"/>
          </a:p>
        </p:txBody>
      </p:sp>
    </p:spTree>
    <p:extLst>
      <p:ext uri="{BB962C8B-B14F-4D97-AF65-F5344CB8AC3E}">
        <p14:creationId xmlns:p14="http://schemas.microsoft.com/office/powerpoint/2010/main" val="42103471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759" y="1163782"/>
            <a:ext cx="7886700" cy="1325563"/>
          </a:xfrm>
        </p:spPr>
        <p:txBody>
          <a:bodyPr>
            <a:normAutofit fontScale="90000"/>
          </a:bodyPr>
          <a:lstStyle/>
          <a:p>
            <a:r>
              <a:rPr lang="en-GB" dirty="0">
                <a:hlinkClick r:id="rId2"/>
              </a:rPr>
              <a:t>https://</a:t>
            </a:r>
            <a:r>
              <a:rPr lang="en-GB" dirty="0" smtClean="0">
                <a:hlinkClick r:id="rId2"/>
              </a:rPr>
              <a:t>www.youtube.com/watch?v=a7XuXi3mqYM</a:t>
            </a:r>
            <a:r>
              <a:rPr lang="en-GB" dirty="0" smtClean="0"/>
              <a:t/>
            </a:r>
            <a:br>
              <a:rPr lang="en-GB" dirty="0" smtClean="0"/>
            </a:br>
            <a:endParaRPr lang="en-GB" dirty="0"/>
          </a:p>
        </p:txBody>
      </p:sp>
      <p:sp>
        <p:nvSpPr>
          <p:cNvPr id="3" name="Content Placeholder 2"/>
          <p:cNvSpPr>
            <a:spLocks noGrp="1"/>
          </p:cNvSpPr>
          <p:nvPr>
            <p:ph idx="1"/>
          </p:nvPr>
        </p:nvSpPr>
        <p:spPr>
          <a:xfrm>
            <a:off x="199158" y="3001963"/>
            <a:ext cx="8834005" cy="1528473"/>
          </a:xfrm>
        </p:spPr>
        <p:txBody>
          <a:bodyPr/>
          <a:lstStyle/>
          <a:p>
            <a:pPr marL="0" indent="0">
              <a:buNone/>
            </a:pPr>
            <a:r>
              <a:rPr lang="en-GB" dirty="0"/>
              <a:t>How can we use this behaviour to evaluate ethological explanations of </a:t>
            </a:r>
            <a:r>
              <a:rPr lang="en-GB" dirty="0" smtClean="0"/>
              <a:t>aggression</a:t>
            </a:r>
            <a:r>
              <a:rPr lang="en-GB" dirty="0" smtClean="0"/>
              <a:t>? Does it support or criticise which element of the ethological explanation. </a:t>
            </a:r>
            <a:endParaRPr lang="en-GB" dirty="0"/>
          </a:p>
        </p:txBody>
      </p:sp>
      <p:sp>
        <p:nvSpPr>
          <p:cNvPr id="4" name="Title 1"/>
          <p:cNvSpPr txBox="1">
            <a:spLocks/>
          </p:cNvSpPr>
          <p:nvPr/>
        </p:nvSpPr>
        <p:spPr>
          <a:xfrm>
            <a:off x="0" y="182057"/>
            <a:ext cx="9144000" cy="981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smtClean="0"/>
              <a:t>1.  Killing of conspecifics is not rare</a:t>
            </a:r>
            <a:endParaRPr lang="en-GB" dirty="0"/>
          </a:p>
        </p:txBody>
      </p:sp>
    </p:spTree>
    <p:extLst>
      <p:ext uri="{BB962C8B-B14F-4D97-AF65-F5344CB8AC3E}">
        <p14:creationId xmlns:p14="http://schemas.microsoft.com/office/powerpoint/2010/main" val="11039790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40" y="0"/>
            <a:ext cx="9000260" cy="1325563"/>
          </a:xfrm>
          <a:solidFill>
            <a:srgbClr val="FFFF00"/>
          </a:solidFill>
        </p:spPr>
        <p:txBody>
          <a:bodyPr>
            <a:normAutofit/>
          </a:bodyPr>
          <a:lstStyle/>
          <a:p>
            <a:r>
              <a:rPr lang="en-GB" sz="3600" dirty="0" smtClean="0"/>
              <a:t>1.</a:t>
            </a:r>
            <a:r>
              <a:rPr lang="en-GB" sz="3600" dirty="0" smtClean="0"/>
              <a:t> </a:t>
            </a:r>
            <a:r>
              <a:rPr lang="en-GB" sz="3600" dirty="0"/>
              <a:t>Killing of conspecifics is not rare </a:t>
            </a:r>
            <a:r>
              <a:rPr lang="en-GB" sz="3600" dirty="0" smtClean="0"/>
              <a:t> - </a:t>
            </a:r>
            <a:r>
              <a:rPr lang="en-GB" sz="3600" dirty="0" smtClean="0">
                <a:solidFill>
                  <a:srgbClr val="FF0000"/>
                </a:solidFill>
              </a:rPr>
              <a:t>evidence against ritualistic</a:t>
            </a:r>
            <a:endParaRPr lang="en-GB" sz="3600" dirty="0">
              <a:solidFill>
                <a:srgbClr val="FF0000"/>
              </a:solidFill>
            </a:endParaRPr>
          </a:p>
        </p:txBody>
      </p:sp>
      <p:sp>
        <p:nvSpPr>
          <p:cNvPr id="3" name="Content Placeholder 2"/>
          <p:cNvSpPr>
            <a:spLocks noGrp="1"/>
          </p:cNvSpPr>
          <p:nvPr>
            <p:ph idx="1"/>
          </p:nvPr>
        </p:nvSpPr>
        <p:spPr>
          <a:xfrm>
            <a:off x="0" y="1713490"/>
            <a:ext cx="9019309" cy="4631892"/>
          </a:xfrm>
        </p:spPr>
        <p:txBody>
          <a:bodyPr>
            <a:normAutofit fontScale="85000" lnSpcReduction="20000"/>
          </a:bodyPr>
          <a:lstStyle/>
          <a:p>
            <a:r>
              <a:rPr lang="en-GB" dirty="0">
                <a:latin typeface="Arial Unicode MS"/>
              </a:rPr>
              <a:t>According to the ethological approach it is rare for an animal to kill its own species because it has innate inhibitors to prevent it.  Therefore it should only happen due to accident; however male lions and male chimpanzees kill more systematically (lions – cubs; chimps – members of another group).</a:t>
            </a:r>
          </a:p>
          <a:p>
            <a:r>
              <a:rPr lang="en-US" dirty="0" smtClean="0">
                <a:latin typeface="Arial Unicode MS"/>
              </a:rPr>
              <a:t>For example Goodall </a:t>
            </a:r>
            <a:r>
              <a:rPr lang="en-US" dirty="0">
                <a:latin typeface="Arial Unicode MS"/>
              </a:rPr>
              <a:t>(</a:t>
            </a:r>
            <a:r>
              <a:rPr lang="en-US" dirty="0" smtClean="0">
                <a:latin typeface="Arial Unicode MS"/>
              </a:rPr>
              <a:t>2010) observed </a:t>
            </a:r>
            <a:r>
              <a:rPr lang="en-US" dirty="0">
                <a:latin typeface="Arial Unicode MS"/>
              </a:rPr>
              <a:t>chimpanzees in Tanzania and witnessed a “4 year war” where one group of chimpanzees systematically murdered chimpanzees from another group.  The murders would often involve pinning a chimpanzee down and bit and hitting it even thought it was displaying submissive </a:t>
            </a:r>
            <a:r>
              <a:rPr lang="en-US" dirty="0" smtClean="0">
                <a:latin typeface="Arial Unicode MS"/>
              </a:rPr>
              <a:t>signals and appeasement.  </a:t>
            </a:r>
            <a:r>
              <a:rPr lang="en-US" dirty="0">
                <a:latin typeface="Arial Unicode MS"/>
              </a:rPr>
              <a:t>These observations contradict the idea that ritualistic </a:t>
            </a:r>
            <a:r>
              <a:rPr lang="en-US" dirty="0" err="1">
                <a:latin typeface="Arial Unicode MS"/>
              </a:rPr>
              <a:t>behaviours</a:t>
            </a:r>
            <a:r>
              <a:rPr lang="en-US" dirty="0">
                <a:latin typeface="Arial Unicode MS"/>
              </a:rPr>
              <a:t> prevent the death of conspecifics.</a:t>
            </a:r>
          </a:p>
          <a:p>
            <a:r>
              <a:rPr lang="en-GB" dirty="0" smtClean="0">
                <a:latin typeface="Arial Unicode MS"/>
              </a:rPr>
              <a:t>Thus </a:t>
            </a:r>
            <a:r>
              <a:rPr lang="en-GB" dirty="0">
                <a:latin typeface="Arial Unicode MS"/>
              </a:rPr>
              <a:t>casting doubt on the claim that aggression may be ritualistic rather than </a:t>
            </a:r>
            <a:r>
              <a:rPr lang="en-GB" dirty="0" smtClean="0">
                <a:latin typeface="Arial Unicode MS"/>
              </a:rPr>
              <a:t>real and that </a:t>
            </a:r>
            <a:r>
              <a:rPr lang="en-US" dirty="0" smtClean="0">
                <a:latin typeface="Arial Unicode MS"/>
              </a:rPr>
              <a:t>ritualistic </a:t>
            </a:r>
            <a:r>
              <a:rPr lang="en-US" dirty="0" err="1">
                <a:latin typeface="Arial Unicode MS"/>
              </a:rPr>
              <a:t>behaviours</a:t>
            </a:r>
            <a:r>
              <a:rPr lang="en-US" dirty="0">
                <a:latin typeface="Arial Unicode MS"/>
              </a:rPr>
              <a:t> prevent the death of conspecifics.</a:t>
            </a:r>
          </a:p>
          <a:p>
            <a:endParaRPr lang="en-GB" dirty="0">
              <a:latin typeface="Arial Unicode MS"/>
            </a:endParaRPr>
          </a:p>
          <a:p>
            <a:endParaRPr lang="en-GB" dirty="0">
              <a:latin typeface="Arial Unicode MS"/>
            </a:endParaRPr>
          </a:p>
          <a:p>
            <a:endParaRPr lang="en-GB" dirty="0"/>
          </a:p>
        </p:txBody>
      </p:sp>
    </p:spTree>
    <p:extLst>
      <p:ext uri="{BB962C8B-B14F-4D97-AF65-F5344CB8AC3E}">
        <p14:creationId xmlns:p14="http://schemas.microsoft.com/office/powerpoint/2010/main" val="2861366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837"/>
            <a:ext cx="9047018" cy="817418"/>
          </a:xfrm>
          <a:solidFill>
            <a:srgbClr val="FFFF00"/>
          </a:solidFill>
        </p:spPr>
        <p:txBody>
          <a:bodyPr>
            <a:normAutofit fontScale="90000"/>
          </a:bodyPr>
          <a:lstStyle/>
          <a:p>
            <a:r>
              <a:rPr lang="en-GB" dirty="0" smtClean="0"/>
              <a:t>2. Ethologist explanation has face </a:t>
            </a:r>
            <a:r>
              <a:rPr lang="en-GB" dirty="0" smtClean="0"/>
              <a:t>validity</a:t>
            </a:r>
            <a:endParaRPr lang="en-GB" dirty="0"/>
          </a:p>
        </p:txBody>
      </p:sp>
      <p:sp>
        <p:nvSpPr>
          <p:cNvPr id="3" name="Content Placeholder 2"/>
          <p:cNvSpPr>
            <a:spLocks noGrp="1"/>
          </p:cNvSpPr>
          <p:nvPr>
            <p:ph idx="1"/>
          </p:nvPr>
        </p:nvSpPr>
        <p:spPr>
          <a:xfrm>
            <a:off x="0" y="1285298"/>
            <a:ext cx="8797636" cy="4351338"/>
          </a:xfrm>
        </p:spPr>
        <p:txBody>
          <a:bodyPr/>
          <a:lstStyle/>
          <a:p>
            <a:r>
              <a:rPr lang="en-GB" dirty="0" smtClean="0"/>
              <a:t>Supported by biological explanations of aggression</a:t>
            </a:r>
          </a:p>
          <a:p>
            <a:r>
              <a:rPr lang="en-GB" dirty="0" smtClean="0"/>
              <a:t>IRM in humans may be amygdala and activation of certain areas of the limbic systems  triggers  aggression. </a:t>
            </a:r>
          </a:p>
          <a:p>
            <a:r>
              <a:rPr lang="en-GB" dirty="0" smtClean="0"/>
              <a:t>Furthermore certain genes MAOA support the notion that we have innate basis for aggression. </a:t>
            </a:r>
          </a:p>
          <a:p>
            <a:r>
              <a:rPr lang="en-GB" dirty="0" smtClean="0"/>
              <a:t>These explanations support the idea that aggression is genetically determined and inherited, suggesting aggression maybe an innate adaptive response in humans. </a:t>
            </a:r>
            <a:endParaRPr lang="en-GB" dirty="0"/>
          </a:p>
        </p:txBody>
      </p:sp>
    </p:spTree>
    <p:extLst>
      <p:ext uri="{BB962C8B-B14F-4D97-AF65-F5344CB8AC3E}">
        <p14:creationId xmlns:p14="http://schemas.microsoft.com/office/powerpoint/2010/main" val="122931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0254"/>
            <a:ext cx="9039069" cy="965819"/>
          </a:xfrm>
          <a:solidFill>
            <a:srgbClr val="FFFF00"/>
          </a:solidFill>
        </p:spPr>
        <p:txBody>
          <a:bodyPr>
            <a:normAutofit fontScale="90000"/>
          </a:bodyPr>
          <a:lstStyle/>
          <a:p>
            <a:pPr algn="ctr"/>
            <a:r>
              <a:rPr lang="en-GB" sz="3200" dirty="0"/>
              <a:t>3.  Unjustified generalisation to </a:t>
            </a:r>
            <a:r>
              <a:rPr lang="en-GB" sz="3200" dirty="0" smtClean="0"/>
              <a:t>humans – weakness of animal research </a:t>
            </a:r>
            <a:endParaRPr lang="en-GB" sz="3200" dirty="0"/>
          </a:p>
        </p:txBody>
      </p:sp>
      <p:sp>
        <p:nvSpPr>
          <p:cNvPr id="3" name="Content Placeholder 2"/>
          <p:cNvSpPr>
            <a:spLocks noGrp="1"/>
          </p:cNvSpPr>
          <p:nvPr>
            <p:ph idx="1"/>
          </p:nvPr>
        </p:nvSpPr>
        <p:spPr>
          <a:xfrm>
            <a:off x="0" y="1313006"/>
            <a:ext cx="9144000" cy="5032376"/>
          </a:xfrm>
        </p:spPr>
        <p:txBody>
          <a:bodyPr>
            <a:normAutofit fontScale="85000" lnSpcReduction="20000"/>
          </a:bodyPr>
          <a:lstStyle/>
          <a:p>
            <a:pPr marL="0" indent="0">
              <a:buNone/>
            </a:pPr>
            <a:r>
              <a:rPr lang="en-GB" dirty="0"/>
              <a:t>Humans are far more complex than animals.  </a:t>
            </a:r>
          </a:p>
          <a:p>
            <a:pPr marL="0" indent="0">
              <a:buNone/>
            </a:pPr>
            <a:endParaRPr lang="en-GB" dirty="0"/>
          </a:p>
          <a:p>
            <a:pPr marL="0" indent="0">
              <a:buNone/>
            </a:pPr>
            <a:r>
              <a:rPr lang="en-GB" dirty="0"/>
              <a:t>Lorenz and Tinbergen studied lower animals such as fish and insects rather than mammals and made generalisations to human aggressive behaviours and warfare. </a:t>
            </a:r>
            <a:endParaRPr lang="en-GB" dirty="0" smtClean="0"/>
          </a:p>
          <a:p>
            <a:pPr marL="0" indent="0">
              <a:buNone/>
            </a:pPr>
            <a:r>
              <a:rPr lang="en-GB" dirty="0" smtClean="0"/>
              <a:t>However </a:t>
            </a:r>
            <a:r>
              <a:rPr lang="en-GB" dirty="0"/>
              <a:t>warfare is not an impulsive and individual response rather a complex and collective decision.  </a:t>
            </a:r>
            <a:r>
              <a:rPr lang="en-GB" dirty="0" smtClean="0"/>
              <a:t>In </a:t>
            </a:r>
            <a:r>
              <a:rPr lang="en-GB" dirty="0"/>
              <a:t>addition, humans will commit extreme acts of aggression such as murder and war that were not observed in their animal studies</a:t>
            </a:r>
            <a:r>
              <a:rPr lang="en-GB" dirty="0" smtClean="0"/>
              <a:t>. </a:t>
            </a:r>
            <a:endParaRPr lang="en-GB" dirty="0" smtClean="0"/>
          </a:p>
          <a:p>
            <a:pPr marL="0" indent="0">
              <a:buNone/>
            </a:pPr>
            <a:r>
              <a:rPr lang="en-GB" dirty="0" smtClean="0"/>
              <a:t>Therefore </a:t>
            </a:r>
            <a:r>
              <a:rPr lang="en-GB" dirty="0" smtClean="0"/>
              <a:t>Lorenz, and other ethological explanations that try to apply the innate response of animal aggression to whole populations, countries and cultures is too simplistic and reductionist and maybe only able to explain reactive aggression. </a:t>
            </a:r>
            <a:endParaRPr lang="en-GB" dirty="0" smtClean="0"/>
          </a:p>
          <a:p>
            <a:pPr marL="0" indent="0">
              <a:buNone/>
            </a:pPr>
            <a:r>
              <a:rPr lang="en-GB" dirty="0" smtClean="0"/>
              <a:t>There </a:t>
            </a:r>
            <a:r>
              <a:rPr lang="en-GB" dirty="0" smtClean="0"/>
              <a:t>are numerous other factors involved in aggression and by attempting to extrapolate these findings, the validity of the explanation is questioned. </a:t>
            </a:r>
            <a:endParaRPr lang="en-GB" dirty="0"/>
          </a:p>
        </p:txBody>
      </p:sp>
    </p:spTree>
    <p:extLst>
      <p:ext uri="{BB962C8B-B14F-4D97-AF65-F5344CB8AC3E}">
        <p14:creationId xmlns:p14="http://schemas.microsoft.com/office/powerpoint/2010/main" val="426972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855"/>
            <a:ext cx="7886700" cy="669171"/>
          </a:xfrm>
          <a:solidFill>
            <a:srgbClr val="FFFF00"/>
          </a:solidFill>
        </p:spPr>
        <p:txBody>
          <a:bodyPr>
            <a:normAutofit fontScale="90000"/>
          </a:bodyPr>
          <a:lstStyle/>
          <a:p>
            <a:pPr algn="ctr"/>
            <a:r>
              <a:rPr lang="en-GB" dirty="0" smtClean="0"/>
              <a:t>FAP are not fixed</a:t>
            </a:r>
            <a:endParaRPr lang="en-GB" dirty="0"/>
          </a:p>
        </p:txBody>
      </p:sp>
      <p:sp>
        <p:nvSpPr>
          <p:cNvPr id="3" name="Content Placeholder 2"/>
          <p:cNvSpPr>
            <a:spLocks noGrp="1"/>
          </p:cNvSpPr>
          <p:nvPr>
            <p:ph idx="1"/>
          </p:nvPr>
        </p:nvSpPr>
        <p:spPr>
          <a:xfrm>
            <a:off x="0" y="1001167"/>
            <a:ext cx="9144000" cy="5565888"/>
          </a:xfrm>
        </p:spPr>
        <p:txBody>
          <a:bodyPr>
            <a:normAutofit fontScale="85000" lnSpcReduction="20000"/>
          </a:bodyPr>
          <a:lstStyle/>
          <a:p>
            <a:r>
              <a:rPr lang="en-GB" dirty="0" smtClean="0"/>
              <a:t>FAP and innate responses are not fixed or unchangeable but can be influenced by our environment and learning. </a:t>
            </a:r>
          </a:p>
          <a:p>
            <a:r>
              <a:rPr lang="en-GB" dirty="0" smtClean="0"/>
              <a:t>For </a:t>
            </a:r>
            <a:r>
              <a:rPr lang="en-GB" dirty="0"/>
              <a:t>example FAP are usually consist of a variety of aggressive behaviours which can vary from one animal to the </a:t>
            </a:r>
            <a:r>
              <a:rPr lang="en-GB" dirty="0" smtClean="0"/>
              <a:t>next. </a:t>
            </a:r>
            <a:r>
              <a:rPr lang="en-GB" dirty="0"/>
              <a:t>This questions the extent to which the are universal and ballistic, in animals, let alone humans. </a:t>
            </a:r>
          </a:p>
          <a:p>
            <a:r>
              <a:rPr lang="en-GB" dirty="0" smtClean="0"/>
              <a:t>Therefore fixed action patterns are more flexible then previously described. </a:t>
            </a:r>
            <a:endParaRPr lang="en-GB" dirty="0"/>
          </a:p>
          <a:p>
            <a:r>
              <a:rPr lang="en-GB" dirty="0" smtClean="0"/>
              <a:t>Consequently many ethologists prefer to use the term model action pattern.</a:t>
            </a:r>
          </a:p>
          <a:p>
            <a:pPr marL="0" indent="0">
              <a:buNone/>
            </a:pPr>
            <a:endParaRPr lang="en-GB" dirty="0" smtClean="0">
              <a:solidFill>
                <a:srgbClr val="FF0000"/>
              </a:solidFill>
            </a:endParaRPr>
          </a:p>
          <a:p>
            <a:pPr marL="0" indent="0">
              <a:buNone/>
            </a:pPr>
            <a:r>
              <a:rPr lang="en-GB" dirty="0" smtClean="0">
                <a:solidFill>
                  <a:srgbClr val="FF0000"/>
                </a:solidFill>
              </a:rPr>
              <a:t>** Furthermore</a:t>
            </a:r>
            <a:r>
              <a:rPr lang="en-GB" dirty="0" smtClean="0">
                <a:solidFill>
                  <a:srgbClr val="FF0000"/>
                </a:solidFill>
              </a:rPr>
              <a:t>, i</a:t>
            </a:r>
            <a:r>
              <a:rPr lang="en-GB" dirty="0" smtClean="0">
                <a:solidFill>
                  <a:srgbClr val="FF0000"/>
                </a:solidFill>
              </a:rPr>
              <a:t>n </a:t>
            </a:r>
            <a:r>
              <a:rPr lang="en-GB" dirty="0" smtClean="0">
                <a:solidFill>
                  <a:srgbClr val="FF0000"/>
                </a:solidFill>
              </a:rPr>
              <a:t>humans, our environment changes so rapidly that FAPs are no long adaptive to modern times. The ability to adapt behaviour to different circumstances is far more beneficial (adaptive) than having a FAP. Therefore because human behaviour is less predictable, the benefits of FAP is no longer applicable and lacks temporal validity. </a:t>
            </a:r>
          </a:p>
        </p:txBody>
      </p:sp>
    </p:spTree>
    <p:extLst>
      <p:ext uri="{BB962C8B-B14F-4D97-AF65-F5344CB8AC3E}">
        <p14:creationId xmlns:p14="http://schemas.microsoft.com/office/powerpoint/2010/main" val="168051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218014"/>
          </a:xfrm>
          <a:solidFill>
            <a:srgbClr val="FFFF00"/>
          </a:solidFill>
        </p:spPr>
        <p:txBody>
          <a:bodyPr/>
          <a:lstStyle/>
          <a:p>
            <a:pPr algn="ctr"/>
            <a:r>
              <a:rPr lang="en-GB" dirty="0">
                <a:latin typeface="Comic Sans MS" panose="030F0702030302020204" pitchFamily="66" charset="0"/>
              </a:rPr>
              <a:t>What is ethology?	</a:t>
            </a:r>
          </a:p>
        </p:txBody>
      </p:sp>
      <p:sp>
        <p:nvSpPr>
          <p:cNvPr id="3" name="Content Placeholder 2"/>
          <p:cNvSpPr>
            <a:spLocks noGrp="1"/>
          </p:cNvSpPr>
          <p:nvPr>
            <p:ph idx="1"/>
          </p:nvPr>
        </p:nvSpPr>
        <p:spPr>
          <a:xfrm>
            <a:off x="437582" y="1784590"/>
            <a:ext cx="5567434" cy="4752596"/>
          </a:xfrm>
        </p:spPr>
        <p:txBody>
          <a:bodyPr>
            <a:normAutofit/>
          </a:bodyPr>
          <a:lstStyle/>
          <a:p>
            <a:r>
              <a:rPr lang="en-GB" sz="2000" dirty="0">
                <a:latin typeface="Comic Sans MS" panose="030F0702030302020204" pitchFamily="66" charset="0"/>
              </a:rPr>
              <a:t>Scientific study of animals (including humans) in their natural habitat.</a:t>
            </a:r>
          </a:p>
          <a:p>
            <a:r>
              <a:rPr lang="en-GB" sz="2000" dirty="0">
                <a:latin typeface="Comic Sans MS" panose="030F0702030302020204" pitchFamily="66" charset="0"/>
              </a:rPr>
              <a:t>Animals have </a:t>
            </a:r>
            <a:r>
              <a:rPr lang="en-GB" sz="2000" b="1" dirty="0">
                <a:solidFill>
                  <a:srgbClr val="00B050"/>
                </a:solidFill>
                <a:latin typeface="Comic Sans MS" panose="030F0702030302020204" pitchFamily="66" charset="0"/>
              </a:rPr>
              <a:t>innate</a:t>
            </a:r>
            <a:r>
              <a:rPr lang="en-GB" sz="2000" dirty="0">
                <a:solidFill>
                  <a:srgbClr val="00B050"/>
                </a:solidFill>
                <a:latin typeface="Comic Sans MS" panose="030F0702030302020204" pitchFamily="66" charset="0"/>
              </a:rPr>
              <a:t> </a:t>
            </a:r>
            <a:r>
              <a:rPr lang="en-GB" sz="2000" b="1" dirty="0">
                <a:solidFill>
                  <a:srgbClr val="00B050"/>
                </a:solidFill>
                <a:latin typeface="Comic Sans MS" panose="030F0702030302020204" pitchFamily="66" charset="0"/>
              </a:rPr>
              <a:t>behavioural responses </a:t>
            </a:r>
            <a:r>
              <a:rPr lang="en-GB" sz="2000" dirty="0">
                <a:latin typeface="Comic Sans MS" panose="030F0702030302020204" pitchFamily="66" charset="0"/>
              </a:rPr>
              <a:t>to specific situations.	</a:t>
            </a:r>
          </a:p>
          <a:p>
            <a:r>
              <a:rPr lang="en-GB" sz="2000" dirty="0">
                <a:latin typeface="Comic Sans MS" panose="030F0702030302020204" pitchFamily="66" charset="0"/>
              </a:rPr>
              <a:t>An example of an innate behaviour that is found in all species is aggression</a:t>
            </a:r>
          </a:p>
          <a:p>
            <a:r>
              <a:rPr lang="en-GB" sz="2000" dirty="0">
                <a:latin typeface="Comic Sans MS" panose="030F0702030302020204" pitchFamily="66" charset="0"/>
                <a:hlinkClick r:id="rId2"/>
              </a:rPr>
              <a:t>https://www.youtube.com/watch?v=fKVYAqtKBVI</a:t>
            </a:r>
            <a:endParaRPr lang="en-GB" sz="2000" dirty="0">
              <a:latin typeface="Comic Sans MS" panose="030F0702030302020204" pitchFamily="66" charset="0"/>
            </a:endParaRPr>
          </a:p>
          <a:p>
            <a:r>
              <a:rPr lang="en-GB" sz="2000" b="1" dirty="0" smtClean="0">
                <a:solidFill>
                  <a:srgbClr val="00B050"/>
                </a:solidFill>
                <a:latin typeface="Comic Sans MS" panose="030F0702030302020204" pitchFamily="66" charset="0"/>
              </a:rPr>
              <a:t>Ethologists </a:t>
            </a:r>
            <a:r>
              <a:rPr lang="en-GB" sz="2000" dirty="0">
                <a:latin typeface="Comic Sans MS" panose="030F0702030302020204" pitchFamily="66" charset="0"/>
              </a:rPr>
              <a:t>study behaviour in animals and extrapolate to human behaviour. Aim to understand innate behaviours of animals in their natural environment. </a:t>
            </a:r>
          </a:p>
          <a:p>
            <a:r>
              <a:rPr lang="en-GB" sz="2000" b="1" dirty="0">
                <a:solidFill>
                  <a:srgbClr val="00B050"/>
                </a:solidFill>
                <a:latin typeface="Comic Sans MS" panose="030F0702030302020204" pitchFamily="66" charset="0"/>
              </a:rPr>
              <a:t>Lorenz</a:t>
            </a:r>
            <a:r>
              <a:rPr lang="en-GB" sz="2000" dirty="0">
                <a:latin typeface="Comic Sans MS" panose="030F0702030302020204" pitchFamily="66" charset="0"/>
              </a:rPr>
              <a:t> studied animals (fish, insects) and applied his findings to human behaviour.</a:t>
            </a:r>
          </a:p>
          <a:p>
            <a:pPr lvl="3"/>
            <a:endParaRPr lang="en-GB" sz="2000" dirty="0">
              <a:latin typeface="Comic Sans MS" panose="030F0702030302020204" pitchFamily="66" charset="0"/>
            </a:endParaRPr>
          </a:p>
          <a:p>
            <a:endParaRPr lang="en-GB" sz="3200" dirty="0">
              <a:latin typeface="Comic Sans MS" panose="030F0702030302020204" pitchFamily="66" charset="0"/>
            </a:endParaRPr>
          </a:p>
        </p:txBody>
      </p:sp>
      <p:pic>
        <p:nvPicPr>
          <p:cNvPr id="2050" name="Picture 2" descr="https://upload.wikimedia.org/wikipedia/commons/thumb/e/ed/Ethology_diversity.jpg/260px-Ethology_divers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9828" y="2031884"/>
            <a:ext cx="2721265" cy="3945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02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596" y="0"/>
            <a:ext cx="7886700" cy="623455"/>
          </a:xfrm>
          <a:solidFill>
            <a:srgbClr val="FFFF00"/>
          </a:solidFill>
        </p:spPr>
        <p:txBody>
          <a:bodyPr>
            <a:normAutofit fontScale="90000"/>
          </a:bodyPr>
          <a:lstStyle/>
          <a:p>
            <a:pPr algn="ctr"/>
            <a:r>
              <a:rPr lang="en-GB" dirty="0" smtClean="0"/>
              <a:t>Cultural differences </a:t>
            </a:r>
            <a:endParaRPr lang="en-GB" dirty="0"/>
          </a:p>
        </p:txBody>
      </p:sp>
      <p:sp>
        <p:nvSpPr>
          <p:cNvPr id="3" name="Content Placeholder 2"/>
          <p:cNvSpPr>
            <a:spLocks noGrp="1"/>
          </p:cNvSpPr>
          <p:nvPr>
            <p:ph idx="1"/>
          </p:nvPr>
        </p:nvSpPr>
        <p:spPr>
          <a:xfrm>
            <a:off x="0" y="980498"/>
            <a:ext cx="9144000" cy="4575175"/>
          </a:xfrm>
        </p:spPr>
        <p:txBody>
          <a:bodyPr>
            <a:normAutofit fontScale="92500" lnSpcReduction="10000"/>
          </a:bodyPr>
          <a:lstStyle/>
          <a:p>
            <a:r>
              <a:rPr lang="en-GB" dirty="0" smtClean="0"/>
              <a:t>Ethological approach struggles to explain variations of aggression geographically. </a:t>
            </a:r>
          </a:p>
          <a:p>
            <a:r>
              <a:rPr lang="en-GB" dirty="0" err="1" smtClean="0"/>
              <a:t>Nisbett</a:t>
            </a:r>
            <a:r>
              <a:rPr lang="en-GB" dirty="0" smtClean="0"/>
              <a:t> found that there was a north-south divide in the number of homicide levels in America. </a:t>
            </a:r>
            <a:r>
              <a:rPr lang="en-GB" dirty="0" smtClean="0"/>
              <a:t>Homicide was m</a:t>
            </a:r>
            <a:r>
              <a:rPr lang="en-GB" dirty="0" smtClean="0"/>
              <a:t>ore </a:t>
            </a:r>
            <a:r>
              <a:rPr lang="en-GB" dirty="0" smtClean="0"/>
              <a:t>common by white Americans living in the southern states.</a:t>
            </a:r>
          </a:p>
          <a:p>
            <a:r>
              <a:rPr lang="en-GB" dirty="0" smtClean="0"/>
              <a:t>This was because of a culture that had been </a:t>
            </a:r>
            <a:r>
              <a:rPr lang="en-GB" dirty="0" smtClean="0"/>
              <a:t>learnt, a ‘honour culture’. </a:t>
            </a:r>
            <a:r>
              <a:rPr lang="en-GB" dirty="0" smtClean="0"/>
              <a:t>This was supported in </a:t>
            </a:r>
            <a:r>
              <a:rPr lang="en-GB" dirty="0" err="1" smtClean="0"/>
              <a:t>Nisbett’s</a:t>
            </a:r>
            <a:r>
              <a:rPr lang="en-GB" dirty="0" smtClean="0"/>
              <a:t> lab experiment where after insulting different White northern or southern males, southern males responded more aggressively. </a:t>
            </a:r>
          </a:p>
          <a:p>
            <a:r>
              <a:rPr lang="en-GB" dirty="0" smtClean="0"/>
              <a:t>Suggests that aggression maybe </a:t>
            </a:r>
            <a:r>
              <a:rPr lang="en-GB" dirty="0" smtClean="0"/>
              <a:t>learnt/socialised, rather than being innate – </a:t>
            </a:r>
            <a:r>
              <a:rPr lang="en-GB" dirty="0" smtClean="0"/>
              <a:t>therefore SLT may be better at explaining geographical differences. </a:t>
            </a:r>
            <a:endParaRPr lang="en-GB" dirty="0"/>
          </a:p>
        </p:txBody>
      </p:sp>
    </p:spTree>
    <p:extLst>
      <p:ext uri="{BB962C8B-B14F-4D97-AF65-F5344CB8AC3E}">
        <p14:creationId xmlns:p14="http://schemas.microsoft.com/office/powerpoint/2010/main" val="12686244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72836"/>
          </a:xfrm>
        </p:spPr>
        <p:txBody>
          <a:bodyPr>
            <a:noAutofit/>
          </a:bodyPr>
          <a:lstStyle/>
          <a:p>
            <a:pPr algn="ctr"/>
            <a:r>
              <a:rPr lang="en-GB" sz="3600" dirty="0" smtClean="0"/>
              <a:t>Optional extra – </a:t>
            </a:r>
            <a:br>
              <a:rPr lang="en-GB" sz="3600" dirty="0" smtClean="0"/>
            </a:br>
            <a:r>
              <a:rPr lang="en-GB" sz="3600" dirty="0" smtClean="0"/>
              <a:t>  </a:t>
            </a:r>
            <a:r>
              <a:rPr lang="en-GB" sz="3600" dirty="0"/>
              <a:t>Benefits of ritualistic aggression behaviours</a:t>
            </a:r>
          </a:p>
        </p:txBody>
      </p:sp>
      <p:sp>
        <p:nvSpPr>
          <p:cNvPr id="3" name="Content Placeholder 2"/>
          <p:cNvSpPr>
            <a:spLocks noGrp="1"/>
          </p:cNvSpPr>
          <p:nvPr>
            <p:ph idx="1"/>
          </p:nvPr>
        </p:nvSpPr>
        <p:spPr>
          <a:xfrm>
            <a:off x="-49530" y="1129779"/>
            <a:ext cx="8930294" cy="4351338"/>
          </a:xfrm>
        </p:spPr>
        <p:txBody>
          <a:bodyPr>
            <a:normAutofit/>
          </a:bodyPr>
          <a:lstStyle/>
          <a:p>
            <a:r>
              <a:rPr lang="en-GB" sz="2400" dirty="0">
                <a:latin typeface="Arial Unicode MS"/>
              </a:rPr>
              <a:t>Anthropological evidence suggests that ritualised aggression can be seen in humans to prevent physical aggression</a:t>
            </a:r>
          </a:p>
          <a:p>
            <a:r>
              <a:rPr lang="en-GB" sz="2400" dirty="0">
                <a:latin typeface="Arial Unicode MS"/>
              </a:rPr>
              <a:t>The Yanomamo of South America use chest pounding and club fighting to settle conflicts (</a:t>
            </a:r>
            <a:r>
              <a:rPr lang="en-GB" sz="2400" dirty="0" err="1">
                <a:latin typeface="Arial Unicode MS"/>
              </a:rPr>
              <a:t>Chagnon</a:t>
            </a:r>
            <a:r>
              <a:rPr lang="en-GB" sz="2400" dirty="0">
                <a:latin typeface="Arial Unicode MS"/>
              </a:rPr>
              <a:t>, 1992) – article</a:t>
            </a:r>
          </a:p>
          <a:p>
            <a:r>
              <a:rPr lang="en-GB" sz="2400" dirty="0" err="1">
                <a:latin typeface="Arial Unicode MS"/>
              </a:rPr>
              <a:t>Hoebel</a:t>
            </a:r>
            <a:r>
              <a:rPr lang="en-GB" sz="2400" dirty="0">
                <a:latin typeface="Arial Unicode MS"/>
              </a:rPr>
              <a:t> (1967) found that Inuit </a:t>
            </a:r>
            <a:r>
              <a:rPr lang="en-GB" sz="2400" dirty="0" err="1">
                <a:latin typeface="Arial Unicode MS"/>
              </a:rPr>
              <a:t>eskimos</a:t>
            </a:r>
            <a:r>
              <a:rPr lang="en-GB" sz="2400" dirty="0">
                <a:latin typeface="Arial Unicode MS"/>
              </a:rPr>
              <a:t> use song duels to </a:t>
            </a:r>
            <a:r>
              <a:rPr lang="en-GB" sz="2400" dirty="0" smtClean="0">
                <a:latin typeface="Arial Unicode MS"/>
              </a:rPr>
              <a:t>settle </a:t>
            </a:r>
            <a:r>
              <a:rPr lang="en-GB" sz="2400" dirty="0">
                <a:latin typeface="Arial Unicode MS"/>
              </a:rPr>
              <a:t>grudges and disputes</a:t>
            </a:r>
          </a:p>
          <a:p>
            <a:r>
              <a:rPr lang="en-GB" sz="2400" dirty="0">
                <a:latin typeface="Arial Unicode MS"/>
              </a:rPr>
              <a:t>This suggests that even in aggressive cultures rituals may be </a:t>
            </a:r>
            <a:r>
              <a:rPr lang="en-GB" sz="2400" dirty="0" smtClean="0">
                <a:latin typeface="Arial Unicode MS"/>
              </a:rPr>
              <a:t>used </a:t>
            </a:r>
            <a:r>
              <a:rPr lang="en-GB" sz="2400" dirty="0">
                <a:latin typeface="Arial Unicode MS"/>
              </a:rPr>
              <a:t>to prevent injury or death</a:t>
            </a:r>
          </a:p>
          <a:p>
            <a:endParaRPr lang="en-GB" sz="2400" dirty="0"/>
          </a:p>
        </p:txBody>
      </p:sp>
      <p:pic>
        <p:nvPicPr>
          <p:cNvPr id="4" name="Picture 3"/>
          <p:cNvPicPr>
            <a:picLocks noChangeAspect="1"/>
          </p:cNvPicPr>
          <p:nvPr/>
        </p:nvPicPr>
        <p:blipFill>
          <a:blip r:embed="rId2"/>
          <a:stretch>
            <a:fillRect/>
          </a:stretch>
        </p:blipFill>
        <p:spPr>
          <a:xfrm>
            <a:off x="5421283" y="4178790"/>
            <a:ext cx="3114921" cy="2180445"/>
          </a:xfrm>
          <a:prstGeom prst="rect">
            <a:avLst/>
          </a:prstGeom>
        </p:spPr>
      </p:pic>
    </p:spTree>
    <p:extLst>
      <p:ext uri="{BB962C8B-B14F-4D97-AF65-F5344CB8AC3E}">
        <p14:creationId xmlns:p14="http://schemas.microsoft.com/office/powerpoint/2010/main" val="21633708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98656"/>
          </a:xfrm>
        </p:spPr>
        <p:txBody>
          <a:bodyPr/>
          <a:lstStyle/>
          <a:p>
            <a:r>
              <a:rPr lang="en-GB" dirty="0" smtClean="0"/>
              <a:t>Wider Research </a:t>
            </a:r>
            <a:endParaRPr lang="en-GB" dirty="0"/>
          </a:p>
        </p:txBody>
      </p:sp>
      <p:sp>
        <p:nvSpPr>
          <p:cNvPr id="3" name="Content Placeholder 2"/>
          <p:cNvSpPr>
            <a:spLocks noGrp="1"/>
          </p:cNvSpPr>
          <p:nvPr>
            <p:ph idx="1"/>
          </p:nvPr>
        </p:nvSpPr>
        <p:spPr/>
        <p:txBody>
          <a:bodyPr/>
          <a:lstStyle/>
          <a:p>
            <a:r>
              <a:rPr lang="en-GB" dirty="0">
                <a:hlinkClick r:id="rId2"/>
              </a:rPr>
              <a:t>https://</a:t>
            </a:r>
            <a:r>
              <a:rPr lang="en-GB" dirty="0" smtClean="0">
                <a:hlinkClick r:id="rId2"/>
              </a:rPr>
              <a:t>www.psychologytoday.com/gb/blog/animal-emotions/201511/the-evolution-and-ethology-terrorism-we-are-unique</a:t>
            </a:r>
            <a:endParaRPr lang="en-GB" dirty="0" smtClean="0"/>
          </a:p>
          <a:p>
            <a:endParaRPr lang="en-GB" dirty="0"/>
          </a:p>
        </p:txBody>
      </p:sp>
    </p:spTree>
    <p:extLst>
      <p:ext uri="{BB962C8B-B14F-4D97-AF65-F5344CB8AC3E}">
        <p14:creationId xmlns:p14="http://schemas.microsoft.com/office/powerpoint/2010/main" val="36700978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marL="0" indent="0">
              <a:buNone/>
            </a:pPr>
            <a:r>
              <a:rPr lang="en-GB" sz="2400" b="1" dirty="0">
                <a:solidFill>
                  <a:srgbClr val="00B050"/>
                </a:solidFill>
                <a:latin typeface="Comic Sans MS" panose="030F0702030302020204" pitchFamily="66" charset="0"/>
              </a:rPr>
              <a:t>Lorenz </a:t>
            </a:r>
            <a:r>
              <a:rPr lang="en-GB" sz="2400" dirty="0">
                <a:latin typeface="Comic Sans MS" panose="030F0702030302020204" pitchFamily="66" charset="0"/>
              </a:rPr>
              <a:t>defines aggression as:</a:t>
            </a:r>
          </a:p>
          <a:p>
            <a:pPr marL="0" indent="0">
              <a:buNone/>
            </a:pPr>
            <a:endParaRPr lang="en-GB" sz="2400" dirty="0">
              <a:solidFill>
                <a:srgbClr val="FF0000"/>
              </a:solidFill>
              <a:latin typeface="Comic Sans MS" panose="030F0702030302020204" pitchFamily="66" charset="0"/>
            </a:endParaRPr>
          </a:p>
          <a:p>
            <a:pPr marL="0" indent="0">
              <a:buNone/>
            </a:pPr>
            <a:r>
              <a:rPr lang="en-GB" sz="2400" b="1" i="1" dirty="0">
                <a:solidFill>
                  <a:srgbClr val="FF0000"/>
                </a:solidFill>
                <a:latin typeface="Comic Sans MS" panose="030F0702030302020204" pitchFamily="66" charset="0"/>
              </a:rPr>
              <a:t>“the fighting instinct in beast and man which is directed against members of the same species”</a:t>
            </a:r>
          </a:p>
          <a:p>
            <a:endParaRPr lang="en-GB" dirty="0">
              <a:latin typeface="Comic Sans MS" panose="030F0702030302020204" pitchFamily="66" charset="0"/>
            </a:endParaRPr>
          </a:p>
        </p:txBody>
      </p:sp>
      <p:sp>
        <p:nvSpPr>
          <p:cNvPr id="4" name="AutoShape 2" descr="Image result for animals fighting"/>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8285" y="4828281"/>
            <a:ext cx="669487" cy="51058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940" y="3655619"/>
            <a:ext cx="1850231" cy="138588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972" y="4338938"/>
            <a:ext cx="2143125" cy="12001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7319" y="5179617"/>
            <a:ext cx="1835944" cy="1400175"/>
          </a:xfrm>
          <a:prstGeom prst="rect">
            <a:avLst/>
          </a:prstGeom>
        </p:spPr>
      </p:pic>
      <p:pic>
        <p:nvPicPr>
          <p:cNvPr id="1028" name="Picture 4" descr="Image result for men fight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20211" y="4337894"/>
            <a:ext cx="2219465" cy="12504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women fighti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681" y="213652"/>
            <a:ext cx="1599689" cy="15277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biozootec.it/pages/Immagini/442_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5502" y="164150"/>
            <a:ext cx="1905000" cy="205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a:noFill/>
          </a:ln>
        </p:spPr>
        <p:txBody>
          <a:bodyPr/>
          <a:lstStyle/>
          <a:p>
            <a:pPr algn="ctr"/>
            <a:r>
              <a:rPr lang="en-GB" dirty="0">
                <a:latin typeface="Comic Sans MS" panose="030F0702030302020204" pitchFamily="66" charset="0"/>
              </a:rPr>
              <a:t>Adaptive</a:t>
            </a:r>
          </a:p>
        </p:txBody>
      </p:sp>
      <p:sp>
        <p:nvSpPr>
          <p:cNvPr id="3" name="Content Placeholder 2"/>
          <p:cNvSpPr>
            <a:spLocks noGrp="1"/>
          </p:cNvSpPr>
          <p:nvPr>
            <p:ph idx="1"/>
          </p:nvPr>
        </p:nvSpPr>
        <p:spPr/>
        <p:txBody>
          <a:bodyPr/>
          <a:lstStyle/>
          <a:p>
            <a:pPr marL="0" indent="0" algn="ctr">
              <a:buNone/>
            </a:pPr>
            <a:r>
              <a:rPr lang="en-GB" dirty="0">
                <a:latin typeface="Comic Sans MS" panose="030F0702030302020204" pitchFamily="66" charset="0"/>
              </a:rPr>
              <a:t>“Any characteristic that enhances an individuals survival and reproduction, and is thus likely to be naturally selected”</a:t>
            </a:r>
          </a:p>
          <a:p>
            <a:pPr marL="0" indent="0" algn="ctr">
              <a:buNone/>
            </a:pPr>
            <a:endParaRPr lang="en-GB" dirty="0">
              <a:latin typeface="Comic Sans MS" panose="030F0702030302020204" pitchFamily="66" charset="0"/>
            </a:endParaRPr>
          </a:p>
          <a:p>
            <a:pPr marL="0" indent="0" algn="ctr">
              <a:buNone/>
            </a:pPr>
            <a:r>
              <a:rPr lang="en-GB" u="sng" dirty="0">
                <a:solidFill>
                  <a:srgbClr val="FF0000"/>
                </a:solidFill>
                <a:latin typeface="Comic Sans MS" pitchFamily="66" charset="0"/>
              </a:rPr>
              <a:t>How may aggression be adaptive?</a:t>
            </a:r>
          </a:p>
        </p:txBody>
      </p:sp>
      <p:pic>
        <p:nvPicPr>
          <p:cNvPr id="4" name="Picture 2" descr="https://upload.wikimedia.org/wikipedia/commons/thumb/b/b6/Darwin_restored2.jpg/220px-Darwin_restor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2025" y="4368530"/>
            <a:ext cx="1481102" cy="20062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extend.schoolwires.com/clipartgallery/images/98457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390" y="4654751"/>
            <a:ext cx="1819515" cy="14337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fishcartoon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4247" y="4881102"/>
            <a:ext cx="1658938"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00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a:noFill/>
          </a:ln>
        </p:spPr>
        <p:txBody>
          <a:bodyPr/>
          <a:lstStyle/>
          <a:p>
            <a:pPr algn="ctr"/>
            <a:r>
              <a:rPr lang="en-GB" dirty="0">
                <a:latin typeface="Comic Sans MS" panose="030F0702030302020204" pitchFamily="66" charset="0"/>
              </a:rPr>
              <a:t>Adaptive</a:t>
            </a:r>
          </a:p>
        </p:txBody>
      </p:sp>
      <p:sp>
        <p:nvSpPr>
          <p:cNvPr id="3" name="Content Placeholder 2"/>
          <p:cNvSpPr>
            <a:spLocks noGrp="1"/>
          </p:cNvSpPr>
          <p:nvPr>
            <p:ph idx="1"/>
          </p:nvPr>
        </p:nvSpPr>
        <p:spPr/>
        <p:txBody>
          <a:bodyPr>
            <a:normAutofit lnSpcReduction="10000"/>
          </a:bodyPr>
          <a:lstStyle/>
          <a:p>
            <a:pPr marL="0" indent="0" algn="ctr">
              <a:buNone/>
            </a:pPr>
            <a:r>
              <a:rPr lang="en-GB" dirty="0">
                <a:latin typeface="Comic Sans MS" panose="030F0702030302020204" pitchFamily="66" charset="0"/>
              </a:rPr>
              <a:t>“Any characteristic that enhances an individuals survival and reproduction, and is thus likely to be naturally </a:t>
            </a:r>
            <a:r>
              <a:rPr lang="en-GB" dirty="0" smtClean="0">
                <a:latin typeface="Comic Sans MS" panose="030F0702030302020204" pitchFamily="66" charset="0"/>
              </a:rPr>
              <a:t>selected”</a:t>
            </a:r>
            <a:endParaRPr lang="en-GB" dirty="0">
              <a:latin typeface="Comic Sans MS" panose="030F0702030302020204" pitchFamily="66" charset="0"/>
            </a:endParaRPr>
          </a:p>
          <a:p>
            <a:pPr marL="0" indent="0" algn="ctr">
              <a:buNone/>
            </a:pPr>
            <a:r>
              <a:rPr lang="en-GB" dirty="0" smtClean="0">
                <a:solidFill>
                  <a:srgbClr val="FF0000"/>
                </a:solidFill>
                <a:latin typeface="Comic Sans MS" panose="030F0702030302020204" pitchFamily="66" charset="0"/>
              </a:rPr>
              <a:t>Ethological explanations state that aggression is adaptive. </a:t>
            </a:r>
          </a:p>
          <a:p>
            <a:pPr marL="0" indent="0" algn="ctr">
              <a:buNone/>
            </a:pPr>
            <a:r>
              <a:rPr lang="en-GB" dirty="0" smtClean="0">
                <a:latin typeface="Comic Sans MS" panose="030F0702030302020204" pitchFamily="66" charset="0"/>
              </a:rPr>
              <a:t>Aggression is needed to establish territory – species will spread out over a larger areas reducing demand on resources. </a:t>
            </a:r>
          </a:p>
          <a:p>
            <a:pPr marL="0" indent="0" algn="ctr">
              <a:buNone/>
            </a:pPr>
            <a:r>
              <a:rPr lang="en-GB" dirty="0" smtClean="0">
                <a:latin typeface="Comic Sans MS" panose="030F0702030302020204" pitchFamily="66" charset="0"/>
              </a:rPr>
              <a:t>Aggression allows access to mates and status. For example Male chimpanzees use aggression to establish hierarchy's just like humans. </a:t>
            </a:r>
          </a:p>
          <a:p>
            <a:pPr marL="0" indent="0" algn="ctr">
              <a:buNone/>
            </a:pPr>
            <a:endParaRPr lang="en-GB" dirty="0">
              <a:latin typeface="Comic Sans MS" panose="030F0702030302020204" pitchFamily="66" charset="0"/>
            </a:endParaRPr>
          </a:p>
        </p:txBody>
      </p:sp>
    </p:spTree>
    <p:extLst>
      <p:ext uri="{BB962C8B-B14F-4D97-AF65-F5344CB8AC3E}">
        <p14:creationId xmlns:p14="http://schemas.microsoft.com/office/powerpoint/2010/main" val="303978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Autofit/>
          </a:bodyPr>
          <a:lstStyle/>
          <a:p>
            <a:pPr algn="ctr"/>
            <a:r>
              <a:rPr lang="en-GB" sz="4000" dirty="0">
                <a:latin typeface="Comic Sans MS" pitchFamily="66" charset="0"/>
              </a:rPr>
              <a:t>Adaptive functions of aggression</a:t>
            </a:r>
          </a:p>
        </p:txBody>
      </p:sp>
      <p:sp>
        <p:nvSpPr>
          <p:cNvPr id="6" name="Content Placeholder 2"/>
          <p:cNvSpPr txBox="1">
            <a:spLocks noGrp="1"/>
          </p:cNvSpPr>
          <p:nvPr>
            <p:ph idx="1"/>
          </p:nvPr>
        </p:nvSpPr>
        <p:spPr>
          <a:prstGeom prst="rect">
            <a:avLst/>
          </a:prstGeom>
        </p:spPr>
        <p:txBody>
          <a:bodyPr vert="horz" lIns="68580" tIns="34290" rIns="68580" bIns="3429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GB" sz="2400" b="1" dirty="0">
                <a:solidFill>
                  <a:srgbClr val="FF0000"/>
                </a:solidFill>
                <a:latin typeface="Comic Sans MS" pitchFamily="66" charset="0"/>
              </a:rPr>
              <a:t>THE LOSER AND THE SPECIES IN GENERAL</a:t>
            </a:r>
          </a:p>
          <a:p>
            <a:pPr marL="0" indent="0">
              <a:buNone/>
            </a:pPr>
            <a:r>
              <a:rPr lang="en-GB" sz="2400" dirty="0">
                <a:latin typeface="Comic Sans MS" pitchFamily="66" charset="0"/>
              </a:rPr>
              <a:t>It is adaptive because it allows a species to survive.  This is because the animal that was defeated is rarely killed, instead it is forced to establish a new territory elsewhere and find new food sources, mates etc.  This means that the existing pack of animals is not threatened by starvation, the species spreads across a greater area and the competition is reduced.   </a:t>
            </a:r>
          </a:p>
          <a:p>
            <a:pPr marL="0" indent="0">
              <a:buNone/>
            </a:pPr>
            <a:endParaRPr lang="en-GB" sz="2400" dirty="0">
              <a:latin typeface="Comic Sans MS" pitchFamily="66" charset="0"/>
            </a:endParaRPr>
          </a:p>
          <a:p>
            <a:pPr marL="0" indent="0">
              <a:buNone/>
            </a:pPr>
            <a:r>
              <a:rPr lang="en-GB" sz="2400" b="1" dirty="0">
                <a:solidFill>
                  <a:srgbClr val="FF0000"/>
                </a:solidFill>
                <a:latin typeface="Comic Sans MS" pitchFamily="66" charset="0"/>
              </a:rPr>
              <a:t>VICTOR</a:t>
            </a:r>
          </a:p>
          <a:p>
            <a:pPr marL="0" indent="0">
              <a:buNone/>
            </a:pPr>
            <a:r>
              <a:rPr lang="en-GB" sz="2400" dirty="0">
                <a:latin typeface="Comic Sans MS" pitchFamily="66" charset="0"/>
              </a:rPr>
              <a:t>For the animal that won the fight, the pack is there for immediate mating, ensuring the strong aggressive gene is passed.  This increased reproductive success ensures aggression is naturally selected.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3744" y="3702102"/>
            <a:ext cx="1403607" cy="93403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5148" y="3920836"/>
            <a:ext cx="2059421" cy="1089328"/>
          </a:xfrm>
          <a:prstGeom prst="rect">
            <a:avLst/>
          </a:prstGeom>
        </p:spPr>
      </p:pic>
    </p:spTree>
    <p:extLst>
      <p:ext uri="{BB962C8B-B14F-4D97-AF65-F5344CB8AC3E}">
        <p14:creationId xmlns:p14="http://schemas.microsoft.com/office/powerpoint/2010/main" val="130478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arn(inVertical)">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95184"/>
          </a:xfrm>
          <a:solidFill>
            <a:srgbClr val="FFFF00"/>
          </a:solidFill>
        </p:spPr>
        <p:txBody>
          <a:bodyPr>
            <a:normAutofit fontScale="90000"/>
          </a:bodyPr>
          <a:lstStyle/>
          <a:p>
            <a:pPr algn="ctr"/>
            <a:r>
              <a:rPr lang="en-GB" dirty="0">
                <a:latin typeface="Comic Sans MS" panose="030F0702030302020204" pitchFamily="66" charset="0"/>
              </a:rPr>
              <a:t>Ritualistic </a:t>
            </a:r>
            <a:r>
              <a:rPr lang="en-GB" dirty="0" smtClean="0">
                <a:latin typeface="Comic Sans MS" panose="030F0702030302020204" pitchFamily="66" charset="0"/>
              </a:rPr>
              <a:t>aggression - Lorenz</a:t>
            </a:r>
            <a:endParaRPr lang="en-GB" dirty="0">
              <a:latin typeface="Comic Sans MS" panose="030F0702030302020204" pitchFamily="66" charset="0"/>
            </a:endParaRPr>
          </a:p>
        </p:txBody>
      </p:sp>
      <p:sp>
        <p:nvSpPr>
          <p:cNvPr id="3" name="Content Placeholder 2"/>
          <p:cNvSpPr>
            <a:spLocks noGrp="1"/>
          </p:cNvSpPr>
          <p:nvPr>
            <p:ph idx="1"/>
          </p:nvPr>
        </p:nvSpPr>
        <p:spPr>
          <a:xfrm>
            <a:off x="628650" y="1825625"/>
            <a:ext cx="5171649" cy="4351338"/>
          </a:xfrm>
        </p:spPr>
        <p:txBody>
          <a:bodyPr>
            <a:normAutofit fontScale="92500" lnSpcReduction="10000"/>
          </a:bodyPr>
          <a:lstStyle/>
          <a:p>
            <a:r>
              <a:rPr lang="en-GB" sz="2000" dirty="0">
                <a:latin typeface="Comic Sans MS" panose="030F0702030302020204" pitchFamily="66" charset="0"/>
              </a:rPr>
              <a:t>Lorenz observed that little physical harm came to animals during encounters.  </a:t>
            </a:r>
          </a:p>
          <a:p>
            <a:r>
              <a:rPr lang="en-GB" sz="2000" dirty="0">
                <a:latin typeface="Comic Sans MS" panose="030F0702030302020204" pitchFamily="66" charset="0"/>
              </a:rPr>
              <a:t>Often animals display non-physical aggressive actions such as baring teeth or showing claws.  This behaviours is ritualistic and follows a set pattern.  The aim of each animal is to display strength and intimidate (</a:t>
            </a:r>
            <a:r>
              <a:rPr lang="en-GB" sz="2000" b="1" dirty="0">
                <a:solidFill>
                  <a:srgbClr val="00B050"/>
                </a:solidFill>
                <a:latin typeface="Comic Sans MS" panose="030F0702030302020204" pitchFamily="66" charset="0"/>
              </a:rPr>
              <a:t>ritualistic displays</a:t>
            </a:r>
            <a:r>
              <a:rPr lang="en-GB" sz="2000" dirty="0">
                <a:latin typeface="Comic Sans MS" panose="030F0702030302020204" pitchFamily="66" charset="0"/>
              </a:rPr>
              <a:t>).</a:t>
            </a:r>
          </a:p>
          <a:p>
            <a:r>
              <a:rPr lang="en-GB" sz="2000" dirty="0">
                <a:latin typeface="Comic Sans MS" panose="030F0702030302020204" pitchFamily="66" charset="0"/>
              </a:rPr>
              <a:t>If one animal feels the other is stronger it will show signs of submission such as rolling over and showing a vulnerable spot such as the belly or throat (</a:t>
            </a:r>
            <a:r>
              <a:rPr lang="en-GB" sz="2000" b="1" dirty="0">
                <a:solidFill>
                  <a:srgbClr val="00B050"/>
                </a:solidFill>
                <a:latin typeface="Comic Sans MS" panose="030F0702030302020204" pitchFamily="66" charset="0"/>
              </a:rPr>
              <a:t>appeasement displays</a:t>
            </a:r>
            <a:r>
              <a:rPr lang="en-GB" sz="2000" dirty="0">
                <a:latin typeface="Comic Sans MS" panose="030F0702030302020204" pitchFamily="66" charset="0"/>
              </a:rPr>
              <a:t>).</a:t>
            </a:r>
          </a:p>
          <a:p>
            <a:r>
              <a:rPr lang="en-GB" sz="2000" dirty="0">
                <a:latin typeface="Comic Sans MS" panose="030F0702030302020204" pitchFamily="66" charset="0"/>
              </a:rPr>
              <a:t>This behaviour is adaptive because if every encounter ended in death a species would quickly be wiped out.</a:t>
            </a:r>
          </a:p>
          <a:p>
            <a:pPr marL="0" indent="0">
              <a:buNone/>
            </a:pPr>
            <a:endParaRPr lang="en-GB" dirty="0">
              <a:latin typeface="Comic Sans MS" panose="030F0702030302020204" pitchFamily="66" charset="0"/>
            </a:endParaRPr>
          </a:p>
          <a:p>
            <a:pPr marL="0" indent="0">
              <a:buNone/>
            </a:pPr>
            <a:endParaRPr lang="en-GB" dirty="0">
              <a:latin typeface="Comic Sans MS" panose="030F0702030302020204" pitchFamily="66" charset="0"/>
            </a:endParaRPr>
          </a:p>
          <a:p>
            <a:pPr marL="0" indent="0">
              <a:buNone/>
            </a:pPr>
            <a:endParaRPr lang="en-GB" dirty="0">
              <a:latin typeface="Comic Sans MS" panose="030F0702030302020204" pitchFamily="66" charset="0"/>
            </a:endParaRPr>
          </a:p>
          <a:p>
            <a:pPr marL="0" indent="0">
              <a:buNone/>
            </a:pPr>
            <a:endParaRPr lang="en-GB" u="sng" dirty="0">
              <a:latin typeface="Comic Sans MS" panose="030F0702030302020204" pitchFamily="66" charset="0"/>
            </a:endParaRPr>
          </a:p>
        </p:txBody>
      </p:sp>
      <p:pic>
        <p:nvPicPr>
          <p:cNvPr id="1026" name="Picture 2" descr="http://www.graywolfconservation.com/images/behavior/Puppy-Pl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2560" y="4506784"/>
            <a:ext cx="2579427" cy="16701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orilla beating chest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26297"/>
            <a:ext cx="3048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graywolfconservation.com/images/behavior/Puppy-Pl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286" y="4506784"/>
            <a:ext cx="2579427" cy="1670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97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pPr algn="ctr"/>
            <a:r>
              <a:rPr lang="en-GB" dirty="0" smtClean="0">
                <a:latin typeface="Comic Sans MS" panose="030F0702030302020204" pitchFamily="66" charset="0"/>
              </a:rPr>
              <a:t>Quick check</a:t>
            </a:r>
            <a:endParaRPr lang="en-GB" dirty="0">
              <a:latin typeface="Comic Sans MS" panose="030F0702030302020204" pitchFamily="66" charset="0"/>
            </a:endParaRPr>
          </a:p>
        </p:txBody>
      </p:sp>
      <p:sp>
        <p:nvSpPr>
          <p:cNvPr id="3" name="Content Placeholder 2"/>
          <p:cNvSpPr>
            <a:spLocks noGrp="1"/>
          </p:cNvSpPr>
          <p:nvPr>
            <p:ph idx="1"/>
          </p:nvPr>
        </p:nvSpPr>
        <p:spPr>
          <a:xfrm>
            <a:off x="628650" y="1825625"/>
            <a:ext cx="5567434" cy="4351338"/>
          </a:xfrm>
        </p:spPr>
        <p:txBody>
          <a:bodyPr/>
          <a:lstStyle/>
          <a:p>
            <a:pPr marL="514350" indent="-514350">
              <a:buFont typeface="+mj-lt"/>
              <a:buAutoNum type="arabicPeriod"/>
            </a:pPr>
            <a:r>
              <a:rPr lang="en-GB" dirty="0">
                <a:latin typeface="Comic Sans MS" panose="030F0702030302020204" pitchFamily="66" charset="0"/>
              </a:rPr>
              <a:t>What is meant by </a:t>
            </a:r>
            <a:r>
              <a:rPr lang="en-GB" dirty="0">
                <a:solidFill>
                  <a:srgbClr val="00B050"/>
                </a:solidFill>
                <a:latin typeface="Comic Sans MS" panose="030F0702030302020204" pitchFamily="66" charset="0"/>
              </a:rPr>
              <a:t>ethology</a:t>
            </a:r>
            <a:r>
              <a:rPr lang="en-GB" dirty="0">
                <a:latin typeface="Comic Sans MS" panose="030F0702030302020204" pitchFamily="66" charset="0"/>
              </a:rPr>
              <a:t>?</a:t>
            </a:r>
          </a:p>
          <a:p>
            <a:pPr marL="514350" indent="-514350">
              <a:buFont typeface="+mj-lt"/>
              <a:buAutoNum type="arabicPeriod"/>
            </a:pPr>
            <a:r>
              <a:rPr lang="en-GB" dirty="0">
                <a:latin typeface="Comic Sans MS" panose="030F0702030302020204" pitchFamily="66" charset="0"/>
              </a:rPr>
              <a:t>How did </a:t>
            </a:r>
            <a:r>
              <a:rPr lang="en-GB" dirty="0">
                <a:solidFill>
                  <a:srgbClr val="00B050"/>
                </a:solidFill>
                <a:latin typeface="Comic Sans MS" panose="030F0702030302020204" pitchFamily="66" charset="0"/>
              </a:rPr>
              <a:t>Lorenz</a:t>
            </a:r>
            <a:r>
              <a:rPr lang="en-GB" dirty="0">
                <a:latin typeface="Comic Sans MS" panose="030F0702030302020204" pitchFamily="66" charset="0"/>
              </a:rPr>
              <a:t> view aggression?</a:t>
            </a:r>
          </a:p>
          <a:p>
            <a:pPr marL="514350" indent="-514350">
              <a:buFont typeface="+mj-lt"/>
              <a:buAutoNum type="arabicPeriod"/>
            </a:pPr>
            <a:r>
              <a:rPr lang="en-GB" dirty="0">
                <a:latin typeface="Comic Sans MS" panose="030F0702030302020204" pitchFamily="66" charset="0"/>
              </a:rPr>
              <a:t>Why is aggression </a:t>
            </a:r>
            <a:r>
              <a:rPr lang="en-GB" dirty="0">
                <a:solidFill>
                  <a:srgbClr val="00B050"/>
                </a:solidFill>
                <a:latin typeface="Comic Sans MS" panose="030F0702030302020204" pitchFamily="66" charset="0"/>
              </a:rPr>
              <a:t>adaptive</a:t>
            </a:r>
            <a:r>
              <a:rPr lang="en-GB" dirty="0">
                <a:latin typeface="Comic Sans MS" panose="030F0702030302020204" pitchFamily="66" charset="0"/>
              </a:rPr>
              <a:t>? Give </a:t>
            </a:r>
            <a:r>
              <a:rPr lang="en-GB" b="1" dirty="0">
                <a:latin typeface="Comic Sans MS" panose="030F0702030302020204" pitchFamily="66" charset="0"/>
              </a:rPr>
              <a:t>two</a:t>
            </a:r>
            <a:r>
              <a:rPr lang="en-GB" dirty="0">
                <a:latin typeface="Comic Sans MS" panose="030F0702030302020204" pitchFamily="66" charset="0"/>
              </a:rPr>
              <a:t> reasons.</a:t>
            </a:r>
          </a:p>
          <a:p>
            <a:pPr marL="514350" indent="-514350">
              <a:buFont typeface="+mj-lt"/>
              <a:buAutoNum type="arabicPeriod"/>
            </a:pPr>
            <a:r>
              <a:rPr lang="en-GB" dirty="0">
                <a:latin typeface="Comic Sans MS" panose="030F0702030302020204" pitchFamily="66" charset="0"/>
              </a:rPr>
              <a:t>Describe the purpose of </a:t>
            </a:r>
            <a:r>
              <a:rPr lang="en-GB" dirty="0">
                <a:solidFill>
                  <a:srgbClr val="00B050"/>
                </a:solidFill>
                <a:latin typeface="Comic Sans MS" panose="030F0702030302020204" pitchFamily="66" charset="0"/>
              </a:rPr>
              <a:t>ritualistic displays</a:t>
            </a:r>
            <a:r>
              <a:rPr lang="en-GB" dirty="0">
                <a:latin typeface="Comic Sans MS" panose="030F0702030302020204" pitchFamily="66" charset="0"/>
              </a:rPr>
              <a:t>.</a:t>
            </a:r>
          </a:p>
          <a:p>
            <a:pPr marL="514350" indent="-514350">
              <a:buFont typeface="+mj-lt"/>
              <a:buAutoNum type="arabicPeriod"/>
            </a:pPr>
            <a:r>
              <a:rPr lang="en-GB" dirty="0">
                <a:latin typeface="Comic Sans MS" panose="030F0702030302020204" pitchFamily="66" charset="0"/>
              </a:rPr>
              <a:t>Describe the purpose of </a:t>
            </a:r>
            <a:r>
              <a:rPr lang="en-GB" dirty="0">
                <a:solidFill>
                  <a:srgbClr val="00B050"/>
                </a:solidFill>
                <a:latin typeface="Comic Sans MS" panose="030F0702030302020204" pitchFamily="66" charset="0"/>
              </a:rPr>
              <a:t>appeasement displays</a:t>
            </a:r>
            <a:r>
              <a:rPr lang="en-GB" dirty="0">
                <a:latin typeface="Comic Sans MS" panose="030F0702030302020204" pitchFamily="66" charset="0"/>
              </a:rPr>
              <a:t>.</a:t>
            </a:r>
          </a:p>
          <a:p>
            <a:pPr marL="514350" indent="-514350">
              <a:buFont typeface="+mj-lt"/>
              <a:buAutoNum type="arabicPeriod"/>
            </a:pPr>
            <a:endParaRPr lang="en-GB" dirty="0">
              <a:latin typeface="Comic Sans MS" panose="030F0702030302020204" pitchFamily="66" charset="0"/>
            </a:endParaRPr>
          </a:p>
        </p:txBody>
      </p:sp>
      <p:pic>
        <p:nvPicPr>
          <p:cNvPr id="4" name="Picture 4" descr="Image result for gorilla beating chest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63988" y="4597399"/>
            <a:ext cx="30480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91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1439</TotalTime>
  <Words>2333</Words>
  <Application>Microsoft Office PowerPoint</Application>
  <PresentationFormat>On-screen Show (4:3)</PresentationFormat>
  <Paragraphs>188</Paragraphs>
  <Slides>32</Slides>
  <Notes>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Arial Unicode MS</vt:lpstr>
      <vt:lpstr>Calibri</vt:lpstr>
      <vt:lpstr>Calibri Light</vt:lpstr>
      <vt:lpstr>Comic Sans MS</vt:lpstr>
      <vt:lpstr>Wingdings 3</vt:lpstr>
      <vt:lpstr>Office Theme</vt:lpstr>
      <vt:lpstr>Starter: With a peer – explain each of these genetic evaluation points </vt:lpstr>
      <vt:lpstr>The ethological explanation of aggression</vt:lpstr>
      <vt:lpstr>What is ethology? </vt:lpstr>
      <vt:lpstr>PowerPoint Presentation</vt:lpstr>
      <vt:lpstr>Adaptive</vt:lpstr>
      <vt:lpstr>Adaptive</vt:lpstr>
      <vt:lpstr>Adaptive functions of aggression</vt:lpstr>
      <vt:lpstr>Ritualistic aggression - Lorenz</vt:lpstr>
      <vt:lpstr>Quick check</vt:lpstr>
      <vt:lpstr>Starter</vt:lpstr>
      <vt:lpstr>AO2/AO3 Human application: The Haka is a traditional Maori dance. What is the intention of the All Blacks in performing this before a rugby match? What is this an example of?</vt:lpstr>
      <vt:lpstr>IRM’s and FAP’s</vt:lpstr>
      <vt:lpstr>Fixed Action Patterns’s</vt:lpstr>
      <vt:lpstr>FAPs: A series or sequence of acts that occur behaviourally in animals</vt:lpstr>
      <vt:lpstr>Aggression: red-bellied stickleback fish</vt:lpstr>
      <vt:lpstr>Aggression: red-bellied stickleback fish</vt:lpstr>
      <vt:lpstr>Why do they occur?</vt:lpstr>
      <vt:lpstr>PowerPoint Presentation</vt:lpstr>
      <vt:lpstr>PowerPoint Presentation</vt:lpstr>
      <vt:lpstr>Quick check</vt:lpstr>
      <vt:lpstr>Outline the Ethology approach to explaining aggression. (6 marks)</vt:lpstr>
      <vt:lpstr>Outline research into the ethological explanation of aggression (4 marks)</vt:lpstr>
      <vt:lpstr>Homework – going further</vt:lpstr>
      <vt:lpstr>AO3 - Evaluating the Ethological Explanation </vt:lpstr>
      <vt:lpstr>https://www.youtube.com/watch?v=a7XuXi3mqYM </vt:lpstr>
      <vt:lpstr>1. Killing of conspecifics is not rare  - evidence against ritualistic</vt:lpstr>
      <vt:lpstr>2. Ethologist explanation has face validity</vt:lpstr>
      <vt:lpstr>3.  Unjustified generalisation to humans – weakness of animal research </vt:lpstr>
      <vt:lpstr>FAP are not fixed</vt:lpstr>
      <vt:lpstr>Cultural differences </vt:lpstr>
      <vt:lpstr>Optional extra –    Benefits of ritualistic aggression behaviours</vt:lpstr>
      <vt:lpstr>Wider Research </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Paper 3: Issues and Options in Psychology</dc:title>
  <dc:creator>Reuben Wellstead</dc:creator>
  <cp:lastModifiedBy>Charlotte Skipp</cp:lastModifiedBy>
  <cp:revision>69</cp:revision>
  <cp:lastPrinted>2019-12-06T08:42:49Z</cp:lastPrinted>
  <dcterms:created xsi:type="dcterms:W3CDTF">2017-02-06T16:28:30Z</dcterms:created>
  <dcterms:modified xsi:type="dcterms:W3CDTF">2020-04-29T13:13:42Z</dcterms:modified>
</cp:coreProperties>
</file>