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16"/>
  </p:notesMasterIdLst>
  <p:sldIdLst>
    <p:sldId id="282" r:id="rId4"/>
    <p:sldId id="272" r:id="rId5"/>
    <p:sldId id="284" r:id="rId6"/>
    <p:sldId id="274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800080"/>
    <a:srgbClr val="008000"/>
    <a:srgbClr val="FB7171"/>
    <a:srgbClr val="CC0099"/>
    <a:srgbClr val="DC143F"/>
    <a:srgbClr val="FF99FF"/>
    <a:srgbClr val="FFCCFF"/>
    <a:srgbClr val="CC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6092" autoAdjust="0"/>
  </p:normalViewPr>
  <p:slideViewPr>
    <p:cSldViewPr snapToGrid="0" snapToObjects="1">
      <p:cViewPr varScale="1">
        <p:scale>
          <a:sx n="70" d="100"/>
          <a:sy n="70" d="100"/>
        </p:scale>
        <p:origin x="136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EF380-7871-4DAD-8DB1-9FA4808C33ED}" type="datetimeFigureOut">
              <a:rPr lang="en-GB" smtClean="0"/>
              <a:t>10/09/2015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BA272-2B44-4D0E-B37A-18A447D37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C3442387-45F0-4342-B259-F4BD0EC86414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GB" smtClean="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31451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A272-2B44-4D0E-B37A-18A447D3735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30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661B4D-C43D-C64E-9BCB-53F6DCE6BE31}" type="slidenum">
              <a:rPr lang="en-GB" smtClean="0">
                <a:solidFill>
                  <a:srgbClr val="EE2A9A"/>
                </a:solidFill>
              </a:rPr>
              <a:pPr/>
              <a:t>‹#›</a:t>
            </a:fld>
            <a:endParaRPr lang="en-GB">
              <a:solidFill>
                <a:srgbClr val="EE2A9A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134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658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36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81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938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411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64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71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947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846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9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661B4D-C43D-C64E-9BCB-53F6DCE6BE31}" type="slidenum">
              <a:rPr lang="en-GB" smtClean="0">
                <a:solidFill>
                  <a:srgbClr val="EE2A9A"/>
                </a:solidFill>
              </a:rPr>
              <a:pPr/>
              <a:t>‹#›</a:t>
            </a:fld>
            <a:endParaRPr lang="en-GB">
              <a:solidFill>
                <a:srgbClr val="EE2A9A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560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2398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9873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35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943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740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83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81250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4685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052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03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B64AEA4-AB2A-7F48-B394-53D7C18E60AB}" type="datetimeFigureOut">
              <a:rPr lang="en-US" smtClean="0"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661B4D-C43D-C64E-9BCB-53F6DCE6BE3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51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62000">
              <a:srgbClr val="FF3399"/>
            </a:gs>
            <a:gs pos="100000">
              <a:srgbClr val="FF33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BFBFB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BFBFB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BFBFB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BFBFB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B64AEA4-AB2A-7F48-B394-53D7C18E60AB}" type="datetimeFigureOut">
              <a:rPr lang="en-US" smtClean="0"/>
              <a:pPr/>
              <a:t>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>
              <a:solidFill>
                <a:srgbClr val="EE2A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661B4D-C43D-C64E-9BCB-53F6DCE6BE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73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http://www.pierrecarr.com/blog/wp-content/uploads/2010/02/Relationships_use-image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l_fi" descr="http://www.pierrecarr.com/blog/wp-content/uploads/2010/02/Relationships_use-image.jpg"/>
          <p:cNvPicPr>
            <a:picLocks noChangeAspect="1" noChangeArrowheads="1"/>
          </p:cNvPicPr>
          <p:nvPr/>
        </p:nvPicPr>
        <p:blipFill rotWithShape="1">
          <a:blip r:embed="rId2" r:link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1091" y1="16898" x2="28545" y2="46528"/>
                        <a14:foregroundMark x1="22909" y1="46296" x2="35636" y2="4167"/>
                        <a14:backgroundMark x1="33818" y1="4861" x2="37273" y2="4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749" r="6404"/>
          <a:stretch/>
        </p:blipFill>
        <p:spPr bwMode="auto">
          <a:xfrm>
            <a:off x="216288" y="1501254"/>
            <a:ext cx="4219233" cy="40466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PSYA3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733365" y="504288"/>
            <a:ext cx="3313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n w="18415" cmpd="sng">
                  <a:solidFill>
                    <a:srgbClr val="80008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Formation of Relationships</a:t>
            </a:r>
            <a:endParaRPr lang="en-GB" sz="3600" b="1" dirty="0">
              <a:ln w="18415" cmpd="sng">
                <a:solidFill>
                  <a:srgbClr val="80008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604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8386" y="642777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Essay Plan</a:t>
            </a:r>
            <a:endParaRPr lang="en-GB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8145" y="1708709"/>
            <a:ext cx="77031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Kristen ITC" pitchFamily="66" charset="0"/>
              </a:rPr>
              <a:t>“Describe and evaluate two theories of the formation of relationships” </a:t>
            </a:r>
          </a:p>
          <a:p>
            <a:pPr algn="ctr"/>
            <a:r>
              <a:rPr lang="en-GB" sz="2000" dirty="0" smtClean="0">
                <a:latin typeface="+mj-lt"/>
              </a:rPr>
              <a:t>(24 Marks, A01 = 8 marks, A02/A03 = 16 marks)</a:t>
            </a:r>
            <a:endParaRPr lang="en-GB" sz="2000" dirty="0">
              <a:latin typeface="+mj-lt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748145" y="2971318"/>
            <a:ext cx="7855528" cy="3208554"/>
          </a:xfrm>
          <a:prstGeom prst="wedgeEllipseCallout">
            <a:avLst>
              <a:gd name="adj1" fmla="val -55006"/>
              <a:gd name="adj2" fmla="val 66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517155" y="3347603"/>
            <a:ext cx="64146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In a moment you are going to plan an answer to the above question. You will be writing it out properly for homework. </a:t>
            </a:r>
          </a:p>
          <a:p>
            <a:pPr algn="ctr"/>
            <a:endParaRPr lang="en-GB" sz="2400" dirty="0">
              <a:solidFill>
                <a:schemeClr val="bg1"/>
              </a:solidFill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But first… let’s see what content you need to include to aim for the maximum 24 marks…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8386" y="565013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Essay Plan</a:t>
            </a:r>
            <a:endParaRPr lang="en-GB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8328" y="738393"/>
            <a:ext cx="508461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Kristen ITC" pitchFamily="66" charset="0"/>
              </a:rPr>
              <a:t>“Describe and evaluate two theories of the formation of relationships” </a:t>
            </a:r>
          </a:p>
          <a:p>
            <a:pPr algn="ctr"/>
            <a:r>
              <a:rPr lang="en-GB" sz="1600" dirty="0" smtClean="0">
                <a:latin typeface="+mj-lt"/>
              </a:rPr>
              <a:t>(24 Marks, A01 = 8 marks, A02/A03 = 16 marks)</a:t>
            </a:r>
            <a:endParaRPr lang="en-GB" sz="1600" dirty="0"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892536"/>
              </p:ext>
            </p:extLst>
          </p:nvPr>
        </p:nvGraphicFramePr>
        <p:xfrm>
          <a:off x="524531" y="1700109"/>
          <a:ext cx="8134560" cy="4810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6186"/>
                <a:gridCol w="4598374"/>
              </a:tblGrid>
              <a:tr h="1160367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8 marks</a:t>
                      </a:r>
                    </a:p>
                    <a:p>
                      <a:pPr algn="ctr"/>
                      <a:r>
                        <a:rPr lang="en-GB" sz="1400" dirty="0" smtClean="0">
                          <a:solidFill>
                            <a:schemeClr val="bg2"/>
                          </a:solidFill>
                        </a:rPr>
                        <a:t>Knowledge &amp; Understanding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b="0" dirty="0" smtClean="0">
                          <a:solidFill>
                            <a:schemeClr val="tx1"/>
                          </a:solidFill>
                        </a:rPr>
                        <a:t>Describe</a:t>
                      </a:r>
                      <a:r>
                        <a:rPr lang="en-GB" sz="1750" b="0" baseline="0" dirty="0" smtClean="0">
                          <a:solidFill>
                            <a:schemeClr val="tx1"/>
                          </a:solidFill>
                        </a:rPr>
                        <a:t> each of the theories above in about </a:t>
                      </a:r>
                      <a:r>
                        <a:rPr lang="en-GB" sz="1750" b="1" baseline="0" dirty="0" smtClean="0">
                          <a:solidFill>
                            <a:schemeClr val="tx1"/>
                          </a:solidFill>
                        </a:rPr>
                        <a:t>100-150 </a:t>
                      </a:r>
                      <a:r>
                        <a:rPr lang="en-GB" sz="1750" b="0" baseline="0" dirty="0" smtClean="0">
                          <a:solidFill>
                            <a:schemeClr val="tx1"/>
                          </a:solidFill>
                        </a:rPr>
                        <a:t>words.  Make </a:t>
                      </a:r>
                      <a:r>
                        <a:rPr lang="en-GB" sz="1750" b="1" baseline="0" dirty="0" smtClean="0">
                          <a:solidFill>
                            <a:schemeClr val="tx1"/>
                          </a:solidFill>
                        </a:rPr>
                        <a:t>4 clear A01 points </a:t>
                      </a:r>
                      <a:r>
                        <a:rPr lang="en-GB" sz="1750" b="0" baseline="0" dirty="0" smtClean="0">
                          <a:solidFill>
                            <a:schemeClr val="tx1"/>
                          </a:solidFill>
                        </a:rPr>
                        <a:t>with elaboration / explanation.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21107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4000" b="1" i="0" u="none" strike="noStrike" kern="1200" cap="none" spc="0" normalizeH="0" baseline="0" noProof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EE2A9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A02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marks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bg2"/>
                          </a:solidFill>
                        </a:rPr>
                        <a:t>Evaluation (Synoptic</a:t>
                      </a:r>
                      <a:r>
                        <a:rPr lang="en-GB" sz="1400" b="1" baseline="0" dirty="0" smtClean="0">
                          <a:solidFill>
                            <a:schemeClr val="bg2"/>
                          </a:solidFill>
                        </a:rPr>
                        <a:t> &amp; Evidence)</a:t>
                      </a:r>
                      <a:endParaRPr lang="en-GB" sz="1400" b="1" dirty="0" smtClean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dirty="0" smtClean="0"/>
                        <a:t>Explain</a:t>
                      </a:r>
                      <a:r>
                        <a:rPr lang="en-GB" sz="1750" baseline="0" dirty="0" smtClean="0"/>
                        <a:t> </a:t>
                      </a:r>
                      <a:r>
                        <a:rPr lang="en-GB" sz="1750" b="1" baseline="0" dirty="0" smtClean="0"/>
                        <a:t>4 A02 points for each theory </a:t>
                      </a:r>
                      <a:r>
                        <a:rPr lang="en-GB" sz="1750" baseline="0" dirty="0" smtClean="0"/>
                        <a:t>with elaboration. Try and include </a:t>
                      </a:r>
                      <a:r>
                        <a:rPr lang="en-GB" sz="1750" b="1" baseline="0" dirty="0" smtClean="0">
                          <a:solidFill>
                            <a:schemeClr val="bg2"/>
                          </a:solidFill>
                        </a:rPr>
                        <a:t>at least </a:t>
                      </a:r>
                      <a:r>
                        <a:rPr lang="en-GB" sz="1750" b="1" baseline="0" dirty="0" smtClean="0"/>
                        <a:t>1 IDA evaluation and 1 piece of research evidence for each theory</a:t>
                      </a:r>
                      <a:r>
                        <a:rPr lang="en-GB" sz="1750" baseline="0" dirty="0" smtClean="0"/>
                        <a:t>. Select a range of positive and negative A02 points. </a:t>
                      </a:r>
                      <a:r>
                        <a:rPr lang="en-GB" sz="1750" b="1" baseline="0" dirty="0" smtClean="0"/>
                        <a:t>Each point should be about 50 words.</a:t>
                      </a:r>
                      <a:r>
                        <a:rPr lang="en-GB" sz="1750" baseline="0" dirty="0" smtClean="0"/>
                        <a:t> You should have 8 well explained A02 points in total. </a:t>
                      </a:r>
                      <a:endParaRPr lang="en-GB" sz="175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15947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4000" b="1" i="0" u="none" strike="noStrike" kern="1200" cap="none" spc="0" normalizeH="0" baseline="0" noProof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EE2A9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marks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bg2"/>
                          </a:solidFill>
                        </a:rPr>
                        <a:t>Evaluation of</a:t>
                      </a:r>
                      <a:r>
                        <a:rPr lang="en-GB" sz="1400" b="1" baseline="0" dirty="0" smtClean="0">
                          <a:solidFill>
                            <a:schemeClr val="bg2"/>
                          </a:solidFill>
                        </a:rPr>
                        <a:t> Methods/Studies</a:t>
                      </a:r>
                      <a:endParaRPr kumimoji="0" lang="en-GB" sz="3200" b="1" i="0" u="none" strike="noStrike" kern="1200" cap="none" spc="0" normalizeH="0" baseline="0" noProof="0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EE2A9A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50" baseline="0" dirty="0" smtClean="0"/>
                        <a:t>Evaluate the methods of studies/evidence. Make </a:t>
                      </a:r>
                      <a:r>
                        <a:rPr lang="en-GB" sz="1750" b="1" baseline="0" dirty="0" smtClean="0">
                          <a:solidFill>
                            <a:schemeClr val="bg2"/>
                          </a:solidFill>
                        </a:rPr>
                        <a:t>at least </a:t>
                      </a:r>
                      <a:r>
                        <a:rPr lang="en-GB" sz="1750" b="1" baseline="0" dirty="0" smtClean="0"/>
                        <a:t>1 point per study used </a:t>
                      </a:r>
                      <a:r>
                        <a:rPr lang="en-GB" sz="1750" baseline="0" dirty="0" smtClean="0"/>
                        <a:t>and explain fully why it is a positive/negative evaluation of the study. </a:t>
                      </a:r>
                      <a:endParaRPr lang="en-GB" sz="175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719155" y="1716276"/>
            <a:ext cx="11384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A01</a:t>
            </a:r>
          </a:p>
        </p:txBody>
      </p:sp>
    </p:spTree>
    <p:extLst>
      <p:ext uri="{BB962C8B-B14F-4D97-AF65-F5344CB8AC3E}">
        <p14:creationId xmlns:p14="http://schemas.microsoft.com/office/powerpoint/2010/main" val="45312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8386" y="565013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Essay Plan</a:t>
            </a:r>
            <a:endParaRPr lang="en-GB" sz="4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4753" y="1630945"/>
            <a:ext cx="8139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Kristen ITC" pitchFamily="66" charset="0"/>
              </a:rPr>
              <a:t>“Describe and evaluate two theories of the formation of relationships” </a:t>
            </a:r>
          </a:p>
          <a:p>
            <a:pPr algn="ctr"/>
            <a:r>
              <a:rPr lang="en-GB" sz="2400" dirty="0" smtClean="0">
                <a:latin typeface="+mj-lt"/>
              </a:rPr>
              <a:t>(24 Marks, A01 = 8 marks, A02/A03 = 16 marks)</a:t>
            </a:r>
            <a:endParaRPr lang="en-GB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4733" y="4479844"/>
            <a:ext cx="7884129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100" dirty="0" smtClean="0"/>
              <a:t>You may now use the rest of the lesson to plan out your essay. You will have to complete the full essay answer for homework. </a:t>
            </a:r>
          </a:p>
          <a:p>
            <a:pPr algn="ctr"/>
            <a:endParaRPr lang="en-GB" sz="2100" dirty="0"/>
          </a:p>
          <a:p>
            <a:pPr algn="ctr"/>
            <a:r>
              <a:rPr lang="en-GB" sz="2100" dirty="0" smtClean="0"/>
              <a:t>The last 5 minutes of the lesson will be spent sharing your ideas. 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684318"/>
              </p:ext>
            </p:extLst>
          </p:nvPr>
        </p:nvGraphicFramePr>
        <p:xfrm>
          <a:off x="1460044" y="3801029"/>
          <a:ext cx="194297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72"/>
                <a:gridCol w="242872"/>
                <a:gridCol w="242872"/>
                <a:gridCol w="242872"/>
                <a:gridCol w="242872"/>
                <a:gridCol w="242872"/>
                <a:gridCol w="242872"/>
                <a:gridCol w="24287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091036"/>
              </p:ext>
            </p:extLst>
          </p:nvPr>
        </p:nvGraphicFramePr>
        <p:xfrm>
          <a:off x="3510517" y="3801029"/>
          <a:ext cx="301897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581"/>
                <a:gridCol w="260378"/>
                <a:gridCol w="242784"/>
                <a:gridCol w="251581"/>
                <a:gridCol w="251581"/>
                <a:gridCol w="251581"/>
                <a:gridCol w="251581"/>
                <a:gridCol w="251581"/>
                <a:gridCol w="251581"/>
                <a:gridCol w="251581"/>
                <a:gridCol w="251581"/>
                <a:gridCol w="251581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789982"/>
              </p:ext>
            </p:extLst>
          </p:nvPr>
        </p:nvGraphicFramePr>
        <p:xfrm>
          <a:off x="6655499" y="3801029"/>
          <a:ext cx="97148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72"/>
                <a:gridCol w="242872"/>
                <a:gridCol w="242872"/>
                <a:gridCol w="24287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1869171" y="3087182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45587" y="3093143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A02</a:t>
            </a:r>
            <a:endParaRPr lang="en-GB" sz="4000" b="1" dirty="0">
              <a:ln>
                <a:solidFill>
                  <a:sysClr val="windowText" lastClr="000000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84907" y="3100778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A03</a:t>
            </a:r>
            <a:endParaRPr lang="en-GB" sz="4000" b="1" dirty="0">
              <a:ln>
                <a:solidFill>
                  <a:sysClr val="windowText" lastClr="000000"/>
                </a:solidFill>
              </a:ln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61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51162" y="799709"/>
            <a:ext cx="9144001" cy="94058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Formation Theories:</a:t>
            </a:r>
          </a:p>
          <a:p>
            <a:r>
              <a:rPr lang="en-GB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What’s the difference?</a:t>
            </a:r>
            <a:endParaRPr lang="en-GB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9484" y="1973944"/>
            <a:ext cx="866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b="1" dirty="0">
              <a:latin typeface="Rockwell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65896" y="473"/>
            <a:ext cx="37227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ln w="18415" cmpd="sng">
                  <a:solidFill>
                    <a:srgbClr val="EE2A9A">
                      <a:lumMod val="5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To Start…</a:t>
            </a:r>
            <a:endParaRPr lang="en-GB" sz="3000" b="1" dirty="0">
              <a:ln w="18415" cmpd="sng">
                <a:solidFill>
                  <a:srgbClr val="EE2A9A">
                    <a:lumMod val="50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1045026" y="2090058"/>
            <a:ext cx="7053943" cy="3920280"/>
          </a:xfrm>
          <a:prstGeom prst="wedgeEllipseCallout">
            <a:avLst>
              <a:gd name="adj1" fmla="val -56635"/>
              <a:gd name="adj2" fmla="val 680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821541" y="2711370"/>
            <a:ext cx="55009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Summarise the difference between the two theories of formation we have studied. 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Your summary should be no more than 50 words!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7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2"/>
          <p:cNvSpPr txBox="1">
            <a:spLocks noChangeArrowheads="1"/>
          </p:cNvSpPr>
          <p:nvPr/>
        </p:nvSpPr>
        <p:spPr bwMode="auto">
          <a:xfrm rot="-5400000">
            <a:off x="7464425" y="1184275"/>
            <a:ext cx="287972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 sz="2400" smtClean="0">
              <a:solidFill>
                <a:prstClr val="black"/>
              </a:solidFill>
              <a:latin typeface="Arial Narrow" pitchFamily="34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8" y="1217613"/>
            <a:ext cx="2379662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Up Arrow 15"/>
          <p:cNvSpPr/>
          <p:nvPr/>
        </p:nvSpPr>
        <p:spPr>
          <a:xfrm>
            <a:off x="3276600" y="1989138"/>
            <a:ext cx="215900" cy="3887787"/>
          </a:xfrm>
          <a:prstGeom prst="upArrow">
            <a:avLst/>
          </a:prstGeom>
          <a:solidFill>
            <a:schemeClr val="bg2">
              <a:lumMod val="75000"/>
            </a:schemeClr>
          </a:solidFill>
          <a:ln w="38100" cap="flat" cmpd="sng" algn="ctr">
            <a:solidFill>
              <a:schemeClr val="accent2"/>
            </a:solidFill>
            <a:prstDash val="solid"/>
          </a:ln>
          <a:effectLst/>
        </p:spPr>
        <p:txBody>
          <a:bodyPr anchor="ctr"/>
          <a:lstStyle/>
          <a:p>
            <a:pPr algn="ctr" defTabSz="914400">
              <a:defRPr/>
            </a:pPr>
            <a:endParaRPr lang="en-GB" kern="0">
              <a:solidFill>
                <a:sysClr val="window" lastClr="FFFFFF"/>
              </a:solidFill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750" y="636588"/>
            <a:ext cx="31686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14400">
              <a:defRPr/>
            </a:pPr>
            <a:r>
              <a:rPr lang="en-GB" sz="2000" b="1" kern="0" dirty="0">
                <a:solidFill>
                  <a:srgbClr val="EE2A9A"/>
                </a:solidFill>
                <a:latin typeface="Kristen ITC" pitchFamily="66" charset="0"/>
                <a:cs typeface="Arial" charset="0"/>
              </a:rPr>
              <a:t>Thinking Ladder…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3851920" y="1036638"/>
            <a:ext cx="4823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>
              <a:buSzPct val="100000"/>
              <a:buBlip>
                <a:blip r:embed="rId4"/>
              </a:buBlip>
              <a:defRPr/>
            </a:pPr>
            <a:r>
              <a:rPr lang="en-GB" sz="2800" dirty="0">
                <a:solidFill>
                  <a:prstClr val="black"/>
                </a:solidFill>
                <a:cs typeface="Arial" charset="0"/>
              </a:rPr>
              <a:t>To </a:t>
            </a:r>
            <a:r>
              <a:rPr lang="en-GB" sz="2800" b="1" dirty="0">
                <a:ln>
                  <a:solidFill>
                    <a:prstClr val="black"/>
                  </a:solidFill>
                </a:ln>
                <a:solidFill>
                  <a:srgbClr val="FF3399"/>
                </a:solidFill>
                <a:cs typeface="Arial" charset="0"/>
              </a:rPr>
              <a:t>KNOW</a:t>
            </a:r>
            <a:r>
              <a:rPr lang="en-GB" sz="2800" b="1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cs typeface="Arial" charset="0"/>
              </a:rPr>
              <a:t>&amp; </a:t>
            </a:r>
            <a:r>
              <a:rPr lang="en-GB" sz="2800" b="1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cs typeface="Arial" charset="0"/>
              </a:rPr>
              <a:t>UNDERSTAND</a:t>
            </a:r>
            <a:r>
              <a:rPr lang="en-GB" sz="2800" b="1" dirty="0">
                <a:solidFill>
                  <a:srgbClr val="FF6600"/>
                </a:solidFill>
                <a:cs typeface="Arial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cs typeface="Arial" charset="0"/>
              </a:rPr>
              <a:t>how the marks are awarded in a 24 mark </a:t>
            </a:r>
            <a:r>
              <a:rPr lang="en-GB" sz="2800" dirty="0" smtClean="0">
                <a:solidFill>
                  <a:prstClr val="black"/>
                </a:solidFill>
                <a:cs typeface="Arial" charset="0"/>
              </a:rPr>
              <a:t>question.</a:t>
            </a:r>
          </a:p>
          <a:p>
            <a:pPr marL="457200" indent="-457200" defTabSz="914400">
              <a:buSzPct val="100000"/>
              <a:buBlip>
                <a:blip r:embed="rId4"/>
              </a:buBlip>
              <a:defRPr/>
            </a:pPr>
            <a:r>
              <a:rPr lang="en-GB" sz="2800" dirty="0" smtClean="0">
                <a:solidFill>
                  <a:prstClr val="black"/>
                </a:solidFill>
                <a:cs typeface="Arial" charset="0"/>
              </a:rPr>
              <a:t>To </a:t>
            </a:r>
            <a:r>
              <a:rPr lang="en-GB" sz="2800" b="1" dirty="0">
                <a:ln>
                  <a:solidFill>
                    <a:prstClr val="black"/>
                  </a:solidFill>
                </a:ln>
                <a:solidFill>
                  <a:srgbClr val="FF3399"/>
                </a:solidFill>
                <a:cs typeface="Arial" charset="0"/>
              </a:rPr>
              <a:t>KNOW</a:t>
            </a:r>
            <a:r>
              <a:rPr lang="en-GB" sz="2800" b="1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cs typeface="Arial" charset="0"/>
              </a:rPr>
              <a:t>&amp; </a:t>
            </a:r>
            <a:r>
              <a:rPr lang="en-GB" sz="2800" b="1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cs typeface="Arial" charset="0"/>
              </a:rPr>
              <a:t>UNDERSTAND</a:t>
            </a:r>
            <a:r>
              <a:rPr lang="en-GB" sz="2800" b="1" dirty="0">
                <a:solidFill>
                  <a:srgbClr val="FF6600"/>
                </a:solidFill>
                <a:cs typeface="Arial" charset="0"/>
              </a:rPr>
              <a:t> </a:t>
            </a:r>
            <a:r>
              <a:rPr lang="en-GB" sz="2800" dirty="0" smtClean="0">
                <a:solidFill>
                  <a:prstClr val="black"/>
                </a:solidFill>
                <a:cs typeface="Arial" charset="0"/>
              </a:rPr>
              <a:t>how to structure a 24 mark essay answer.</a:t>
            </a:r>
          </a:p>
          <a:p>
            <a:pPr marL="457200" indent="-457200" defTabSz="914400">
              <a:buSzPct val="100000"/>
              <a:buFontTx/>
              <a:buBlip>
                <a:blip r:embed="rId4"/>
              </a:buBlip>
              <a:defRPr/>
            </a:pPr>
            <a:r>
              <a:rPr lang="en-GB" sz="2800" dirty="0" smtClean="0">
                <a:solidFill>
                  <a:prstClr val="black"/>
                </a:solidFill>
                <a:cs typeface="Arial" charset="0"/>
              </a:rPr>
              <a:t>To</a:t>
            </a:r>
            <a:r>
              <a:rPr lang="en-GB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cs typeface="Arial" charset="0"/>
              </a:rPr>
              <a:t> </a:t>
            </a:r>
            <a:r>
              <a:rPr lang="en-GB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cs typeface="Arial" charset="0"/>
              </a:rPr>
              <a:t>APPLY </a:t>
            </a:r>
            <a:r>
              <a:rPr lang="en-GB" sz="2800" dirty="0" smtClean="0">
                <a:solidFill>
                  <a:prstClr val="black"/>
                </a:solidFill>
                <a:cs typeface="Arial" charset="0"/>
              </a:rPr>
              <a:t>knowledge and understanding of formation theories to an exam question.</a:t>
            </a:r>
            <a:endParaRPr lang="en-GB" sz="2800" b="1" dirty="0" smtClean="0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5896" y="473"/>
            <a:ext cx="37227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ln w="18415" cmpd="sng">
                  <a:solidFill>
                    <a:srgbClr val="EE2A9A">
                      <a:lumMod val="5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Lesson Objectives</a:t>
            </a:r>
            <a:endParaRPr lang="en-GB" sz="3000" b="1" dirty="0">
              <a:ln w="18415" cmpd="sng">
                <a:solidFill>
                  <a:srgbClr val="EE2A9A">
                    <a:lumMod val="50000"/>
                  </a:srgb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67921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15636" y="737034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Task: 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Getting to know the Mark 				             Scheme…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016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987636" y="1720727"/>
            <a:ext cx="3735450" cy="1457902"/>
          </a:xfrm>
          <a:prstGeom prst="wedgeEllipseCallout">
            <a:avLst>
              <a:gd name="adj1" fmla="val 54610"/>
              <a:gd name="adj2" fmla="val 964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9016" y="2148114"/>
            <a:ext cx="43186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What are the maximum marks that can be awarded for A01, A02 and A03?</a:t>
            </a:r>
          </a:p>
          <a:p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69016" y="4113318"/>
            <a:ext cx="7865384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dirty="0"/>
              <a:t>Describe the difference between the top mark band and the lowest mark band. </a:t>
            </a:r>
            <a:endParaRPr lang="en-GB" sz="2100" dirty="0" smtClean="0"/>
          </a:p>
          <a:p>
            <a:endParaRPr lang="en-GB" sz="2100" dirty="0"/>
          </a:p>
          <a:p>
            <a:r>
              <a:rPr lang="en-GB" sz="2100" dirty="0" smtClean="0"/>
              <a:t>Summarise what the examiners are looking for in a top mark answer (Consider A01/A02/A03)</a:t>
            </a:r>
            <a:endParaRPr lang="en-GB" sz="21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94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69016" y="737034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Getting to know the Mark 				          Scheme…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5161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024691"/>
              </p:ext>
            </p:extLst>
          </p:nvPr>
        </p:nvGraphicFramePr>
        <p:xfrm>
          <a:off x="764502" y="3116939"/>
          <a:ext cx="2419344" cy="604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18"/>
                <a:gridCol w="302418"/>
                <a:gridCol w="302418"/>
                <a:gridCol w="302418"/>
                <a:gridCol w="302418"/>
                <a:gridCol w="302418"/>
                <a:gridCol w="302418"/>
                <a:gridCol w="302418"/>
              </a:tblGrid>
              <a:tr h="6048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808114"/>
              </p:ext>
            </p:extLst>
          </p:nvPr>
        </p:nvGraphicFramePr>
        <p:xfrm>
          <a:off x="3272126" y="3116939"/>
          <a:ext cx="3759155" cy="604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263"/>
                <a:gridCol w="324216"/>
                <a:gridCol w="302309"/>
                <a:gridCol w="313263"/>
                <a:gridCol w="313263"/>
                <a:gridCol w="313263"/>
                <a:gridCol w="313263"/>
                <a:gridCol w="313263"/>
                <a:gridCol w="313263"/>
                <a:gridCol w="313263"/>
                <a:gridCol w="313263"/>
                <a:gridCol w="313263"/>
              </a:tblGrid>
              <a:tr h="6048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117366"/>
              </p:ext>
            </p:extLst>
          </p:nvPr>
        </p:nvGraphicFramePr>
        <p:xfrm>
          <a:off x="7127034" y="3117339"/>
          <a:ext cx="1209676" cy="604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19"/>
                <a:gridCol w="302419"/>
                <a:gridCol w="302419"/>
                <a:gridCol w="302419"/>
              </a:tblGrid>
              <a:tr h="6048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06624" y="5448042"/>
            <a:ext cx="752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A02 &amp; A03 are grouped together on the mark scheme to form a total of 16 marks. 12 of these will be awarded for A02, 4 will be awarded for A03. 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1425822" y="2408653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9395" y="2409453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A02</a:t>
            </a:r>
            <a:endParaRPr lang="en-GB" sz="4000" b="1" dirty="0">
              <a:ln>
                <a:solidFill>
                  <a:sysClr val="windowText" lastClr="000000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154744" y="2408112"/>
            <a:ext cx="1138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2"/>
                </a:solidFill>
              </a:rPr>
              <a:t>A03</a:t>
            </a:r>
            <a:endParaRPr lang="en-GB" sz="4000" b="1" dirty="0">
              <a:ln>
                <a:solidFill>
                  <a:sysClr val="windowText" lastClr="000000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95539" y="3777623"/>
            <a:ext cx="15713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Maximum 8 Marks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96288" y="3780121"/>
            <a:ext cx="1704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Maximum </a:t>
            </a:r>
            <a:r>
              <a:rPr lang="en-GB" b="1" dirty="0" smtClean="0"/>
              <a:t>12 </a:t>
            </a:r>
            <a:r>
              <a:rPr lang="en-GB" b="1" dirty="0"/>
              <a:t>Marks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878876" y="3768928"/>
            <a:ext cx="1704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Maximum 4</a:t>
            </a:r>
            <a:r>
              <a:rPr lang="en-GB" b="1" dirty="0" smtClean="0"/>
              <a:t> </a:t>
            </a:r>
            <a:r>
              <a:rPr lang="en-GB" b="1" dirty="0"/>
              <a:t>Marks</a:t>
            </a:r>
          </a:p>
        </p:txBody>
      </p:sp>
    </p:spTree>
    <p:extLst>
      <p:ext uri="{BB962C8B-B14F-4D97-AF65-F5344CB8AC3E}">
        <p14:creationId xmlns:p14="http://schemas.microsoft.com/office/powerpoint/2010/main" val="370668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69016" y="737034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Getting to know the Mark 				          Scheme… Key Terms Explained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016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02600"/>
              </p:ext>
            </p:extLst>
          </p:nvPr>
        </p:nvGraphicFramePr>
        <p:xfrm>
          <a:off x="835363" y="1893360"/>
          <a:ext cx="749800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551"/>
                <a:gridCol w="5372453"/>
              </a:tblGrid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Key Term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What it means in the context of</a:t>
                      </a:r>
                      <a:r>
                        <a:rPr lang="en-GB" sz="2000" baseline="0" dirty="0" smtClean="0"/>
                        <a:t> the mark scheme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Knowledge and Understanding 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Showing</a:t>
                      </a:r>
                      <a:r>
                        <a:rPr lang="en-GB" baseline="0" dirty="0" smtClean="0"/>
                        <a:t> that you understand the material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Evaluation and</a:t>
                      </a:r>
                      <a:r>
                        <a:rPr lang="en-GB" b="1" baseline="0" dirty="0" smtClean="0"/>
                        <a:t> Commentary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Critical commentary of the material</a:t>
                      </a:r>
                      <a:r>
                        <a:rPr lang="en-GB" baseline="0" dirty="0" smtClean="0"/>
                        <a:t> including use of studies and synoptic A02 points.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Range / Breadth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Have</a:t>
                      </a:r>
                      <a:r>
                        <a:rPr lang="en-GB" baseline="0" dirty="0" smtClean="0"/>
                        <a:t> you presented and explained a good variety of points</a:t>
                      </a:r>
                      <a:r>
                        <a:rPr lang="en-GB" baseline="0" dirty="0" smtClean="0"/>
                        <a:t>? (more than one or two studies?)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Depth/ 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Detailed 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 </a:t>
                      </a:r>
                      <a:r>
                        <a:rPr lang="en-GB" baseline="0" dirty="0" smtClean="0"/>
                        <a:t> Have you fully explained all your points in detail to show the ‘depth’ of your understanding? Elaboration!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219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Well Structured</a:t>
                      </a:r>
                    </a:p>
                    <a:p>
                      <a:pPr algn="ctr"/>
                      <a:r>
                        <a:rPr lang="en-GB" b="1" dirty="0" smtClean="0"/>
                        <a:t>/Coherent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Have you structured your arguments in a clear logical order? Does it flow? Have you made links</a:t>
                      </a:r>
                      <a:r>
                        <a:rPr lang="en-GB" baseline="0" dirty="0" smtClean="0"/>
                        <a:t> and used connectives?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04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8386" y="642777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Getting to know the Mark 				          Scheme… Key Terms Explained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016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43711"/>
              </p:ext>
            </p:extLst>
          </p:nvPr>
        </p:nvGraphicFramePr>
        <p:xfrm>
          <a:off x="538386" y="1758451"/>
          <a:ext cx="8025041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956"/>
                <a:gridCol w="5750085"/>
              </a:tblGrid>
              <a:tr h="67746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Key Term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What it means in the context of</a:t>
                      </a:r>
                      <a:r>
                        <a:rPr lang="en-GB" sz="2000" baseline="0" dirty="0" smtClean="0"/>
                        <a:t> the mark scheme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55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Accurate/</a:t>
                      </a:r>
                    </a:p>
                    <a:p>
                      <a:pPr algn="ctr"/>
                      <a:r>
                        <a:rPr lang="en-GB" b="1" dirty="0" smtClean="0"/>
                        <a:t>Relevant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You</a:t>
                      </a:r>
                      <a:r>
                        <a:rPr lang="en-GB" baseline="0" dirty="0" smtClean="0"/>
                        <a:t> have selected the correct material to answer the question.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55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Issue</a:t>
                      </a:r>
                      <a:r>
                        <a:rPr lang="en-GB" b="1" baseline="0" dirty="0" smtClean="0"/>
                        <a:t>s, Debates &amp; Approaches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 smtClean="0"/>
                        <a:t>This is your synoptic A02 (IDA).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55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Terminology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Have</a:t>
                      </a:r>
                      <a:r>
                        <a:rPr lang="en-GB" baseline="0" dirty="0" smtClean="0"/>
                        <a:t> you used the psychological key terms and if so, have you used them correctly?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645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Punctuation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, Grammar &amp; Spelling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The quality</a:t>
                      </a:r>
                      <a:r>
                        <a:rPr lang="en-GB" baseline="0" dirty="0" smtClean="0"/>
                        <a:t> of your English is also assessed. </a:t>
                      </a:r>
                      <a:r>
                        <a:rPr lang="en-GB" dirty="0" smtClean="0"/>
                        <a:t> 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38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Superficial</a:t>
                      </a:r>
                      <a:r>
                        <a:rPr lang="en-GB" b="1" baseline="0" dirty="0" smtClean="0"/>
                        <a:t>/</a:t>
                      </a:r>
                    </a:p>
                    <a:p>
                      <a:pPr algn="ctr"/>
                      <a:r>
                        <a:rPr lang="en-GB" b="1" baseline="0" dirty="0" smtClean="0"/>
                        <a:t>Rudimentary </a:t>
                      </a:r>
                    </a:p>
                    <a:p>
                      <a:pPr algn="ctr"/>
                      <a:r>
                        <a:rPr lang="en-GB" dirty="0" smtClean="0"/>
                        <a:t>AVOID</a:t>
                      </a:r>
                      <a:r>
                        <a:rPr lang="en-GB" baseline="0" dirty="0" smtClean="0"/>
                        <a:t> THIS AT ALL COSTS. 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71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 smtClean="0"/>
                        <a:t>Your  work is superficial or rudimentary if your explanation doesn’t adequately show that you understand. Elaborate and explain to show the examiner what you mean!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717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5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8386" y="642777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Elaboration: How do you Elaborate?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016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222293"/>
              </p:ext>
            </p:extLst>
          </p:nvPr>
        </p:nvGraphicFramePr>
        <p:xfrm>
          <a:off x="534979" y="1524607"/>
          <a:ext cx="8094900" cy="5204492"/>
        </p:xfrm>
        <a:graphic>
          <a:graphicData uri="http://schemas.openxmlformats.org/drawingml/2006/table">
            <a:tbl>
              <a:tblPr firstRow="1" bandRow="1"/>
              <a:tblGrid>
                <a:gridCol w="1815678"/>
                <a:gridCol w="1891332"/>
                <a:gridCol w="4387890"/>
              </a:tblGrid>
              <a:tr h="8084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OINT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Make your point.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l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Reward</a:t>
                      </a:r>
                      <a:r>
                        <a:rPr lang="en-GB" sz="1500" b="0" baseline="0" dirty="0" smtClean="0">
                          <a:solidFill>
                            <a:schemeClr val="tx1"/>
                          </a:solidFill>
                        </a:rPr>
                        <a:t>/Need Theory of relationship formation argues that relationships are formed on the basis of classical conditioning and association. 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932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VIDENCE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Support it with</a:t>
                      </a:r>
                      <a:r>
                        <a:rPr lang="en-GB" sz="1800" b="1" baseline="0" dirty="0" smtClean="0">
                          <a:solidFill>
                            <a:schemeClr val="tx1"/>
                          </a:solidFill>
                        </a:rPr>
                        <a:t> psychological research.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May and Hamilton (1980) conducted an experiment to look at the role that association played in relationship formation.</a:t>
                      </a:r>
                      <a:r>
                        <a:rPr lang="en-GB" sz="15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They got females to evaluate photos of men whilst they were listening to three different types of music which induced three different types of mood.</a:t>
                      </a:r>
                      <a:endParaRPr lang="en-GB" sz="15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3581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XPLAIN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Explain what the research shows or suggests.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l"/>
                      <a:r>
                        <a:rPr lang="en-GB" sz="1500" dirty="0" smtClean="0">
                          <a:solidFill>
                            <a:schemeClr val="tx1"/>
                          </a:solidFill>
                        </a:rPr>
                        <a:t>Females</a:t>
                      </a:r>
                      <a:r>
                        <a:rPr lang="en-GB" sz="1500" baseline="0" dirty="0" smtClean="0">
                          <a:solidFill>
                            <a:schemeClr val="tx1"/>
                          </a:solidFill>
                        </a:rPr>
                        <a:t> evaluated the men most positively when listening to a piece of rock music which induced a positive mood. This suggests that we find mates most attractive when we associate them with a positive feeling or experience.</a:t>
                      </a:r>
                      <a:endParaRPr lang="en-GB" sz="150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440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</a:t>
                      </a:r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INK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ctr"/>
                      <a:r>
                        <a:rPr lang="en-GB" sz="1800" b="1" dirty="0" smtClean="0">
                          <a:solidFill>
                            <a:schemeClr val="tx1"/>
                          </a:solidFill>
                        </a:rPr>
                        <a:t>Link it back to your point or the question.</a:t>
                      </a:r>
                      <a:endParaRPr lang="en-GB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</a:defRPr>
                      </a:lvl9pPr>
                    </a:lstStyle>
                    <a:p>
                      <a:pPr algn="l"/>
                      <a:r>
                        <a:rPr lang="en-GB" sz="1500" dirty="0" smtClean="0">
                          <a:solidFill>
                            <a:schemeClr val="tx1"/>
                          </a:solidFill>
                        </a:rPr>
                        <a:t>This supports</a:t>
                      </a:r>
                      <a:r>
                        <a:rPr lang="en-GB" sz="1500" baseline="0" dirty="0" smtClean="0">
                          <a:solidFill>
                            <a:schemeClr val="tx1"/>
                          </a:solidFill>
                        </a:rPr>
                        <a:t> the Reward/Need theory of relationship formation as it implies that we form relationships on the basis of learning through association. </a:t>
                      </a:r>
                      <a:endParaRPr lang="en-GB" sz="1500" dirty="0">
                        <a:solidFill>
                          <a:schemeClr val="tx1"/>
                        </a:solidFill>
                      </a:endParaRPr>
                    </a:p>
                  </a:txBody>
                  <a:tcPr marL="91431" marR="91431" marT="45715" marB="4571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8790" y="4170568"/>
            <a:ext cx="1755611" cy="2768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 rot="16200000">
            <a:off x="-2727330" y="1385543"/>
            <a:ext cx="5878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PEEL </a:t>
            </a:r>
            <a:endParaRPr lang="en-GB" sz="36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86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4750" y="5540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080875" y="127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8386" y="642777"/>
            <a:ext cx="9144001" cy="10659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Elaboration: 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PEEL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9016" y="3041570"/>
            <a:ext cx="586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84" y="48824"/>
            <a:ext cx="72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8415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Formation of Relationships </a:t>
            </a:r>
            <a:endParaRPr lang="en-GB" sz="2000" b="1" dirty="0">
              <a:ln w="18415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1886" y="1849513"/>
            <a:ext cx="2861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Look at the mark scheme for a 24 marker  and answer the questions..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913" y="1763444"/>
            <a:ext cx="3230082" cy="50945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70364" y="1763444"/>
            <a:ext cx="65947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Create two PEEL’s of your own. </a:t>
            </a:r>
          </a:p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Create one PEEL for </a:t>
            </a:r>
            <a:r>
              <a:rPr lang="en-GB" sz="2800" b="1" dirty="0" smtClean="0">
                <a:solidFill>
                  <a:schemeClr val="bg2"/>
                </a:solidFill>
              </a:rPr>
              <a:t>Reward/Need Theory</a:t>
            </a:r>
            <a:r>
              <a:rPr lang="en-GB" sz="2800" b="1" dirty="0" smtClean="0"/>
              <a:t> </a:t>
            </a:r>
            <a:r>
              <a:rPr lang="en-GB" sz="2800" dirty="0" smtClean="0"/>
              <a:t>and one for </a:t>
            </a:r>
            <a:r>
              <a:rPr lang="en-GB" sz="2800" b="1" dirty="0" smtClean="0">
                <a:solidFill>
                  <a:srgbClr val="800080"/>
                </a:solidFill>
              </a:rPr>
              <a:t>Filter Model </a:t>
            </a:r>
            <a:r>
              <a:rPr lang="en-GB" sz="2800" dirty="0" smtClean="0"/>
              <a:t>of relationship formation.</a:t>
            </a:r>
          </a:p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Be prepared to share yours later!</a:t>
            </a:r>
            <a:endParaRPr lang="en-GB" sz="2800" dirty="0"/>
          </a:p>
        </p:txBody>
      </p:sp>
      <p:pic>
        <p:nvPicPr>
          <p:cNvPr id="1026" name="Picture 2" descr="http://a.dryicons.com/images/icon_sets/colorful_stickers_part_2_icons_set/png/256x256/light_bul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388" y="5528269"/>
            <a:ext cx="701320" cy="70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29503" y="5540375"/>
            <a:ext cx="577417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Extension: </a:t>
            </a:r>
            <a:r>
              <a:rPr lang="en-GB" dirty="0" smtClean="0"/>
              <a:t>Have you finished? Try creating a PEEL for an Evaluation A02 point…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20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ustom 16">
      <a:dk1>
        <a:sysClr val="windowText" lastClr="000000"/>
      </a:dk1>
      <a:lt1>
        <a:srgbClr val="FBFBFB"/>
      </a:lt1>
      <a:dk2>
        <a:srgbClr val="595959"/>
      </a:dk2>
      <a:lt2>
        <a:srgbClr val="EE2A9A"/>
      </a:lt2>
      <a:accent1>
        <a:srgbClr val="EE2A9A"/>
      </a:accent1>
      <a:accent2>
        <a:srgbClr val="EE2A9A"/>
      </a:accent2>
      <a:accent3>
        <a:srgbClr val="EE2A9A"/>
      </a:accent3>
      <a:accent4>
        <a:srgbClr val="EE2A9A"/>
      </a:accent4>
      <a:accent5>
        <a:srgbClr val="EE2A9A"/>
      </a:accent5>
      <a:accent6>
        <a:srgbClr val="EE2A9A"/>
      </a:accent6>
      <a:hlink>
        <a:srgbClr val="EE2A9A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stin">
  <a:themeElements>
    <a:clrScheme name="Custom 16">
      <a:dk1>
        <a:sysClr val="windowText" lastClr="000000"/>
      </a:dk1>
      <a:lt1>
        <a:srgbClr val="FBFBFB"/>
      </a:lt1>
      <a:dk2>
        <a:srgbClr val="595959"/>
      </a:dk2>
      <a:lt2>
        <a:srgbClr val="EE2A9A"/>
      </a:lt2>
      <a:accent1>
        <a:srgbClr val="EE2A9A"/>
      </a:accent1>
      <a:accent2>
        <a:srgbClr val="EE2A9A"/>
      </a:accent2>
      <a:accent3>
        <a:srgbClr val="EE2A9A"/>
      </a:accent3>
      <a:accent4>
        <a:srgbClr val="EE2A9A"/>
      </a:accent4>
      <a:accent5>
        <a:srgbClr val="EE2A9A"/>
      </a:accent5>
      <a:accent6>
        <a:srgbClr val="EE2A9A"/>
      </a:accent6>
      <a:hlink>
        <a:srgbClr val="EE2A9A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ustin">
  <a:themeElements>
    <a:clrScheme name="Custom 16">
      <a:dk1>
        <a:sysClr val="windowText" lastClr="000000"/>
      </a:dk1>
      <a:lt1>
        <a:srgbClr val="FBFBFB"/>
      </a:lt1>
      <a:dk2>
        <a:srgbClr val="595959"/>
      </a:dk2>
      <a:lt2>
        <a:srgbClr val="EE2A9A"/>
      </a:lt2>
      <a:accent1>
        <a:srgbClr val="EE2A9A"/>
      </a:accent1>
      <a:accent2>
        <a:srgbClr val="EE2A9A"/>
      </a:accent2>
      <a:accent3>
        <a:srgbClr val="EE2A9A"/>
      </a:accent3>
      <a:accent4>
        <a:srgbClr val="EE2A9A"/>
      </a:accent4>
      <a:accent5>
        <a:srgbClr val="EE2A9A"/>
      </a:accent5>
      <a:accent6>
        <a:srgbClr val="EE2A9A"/>
      </a:accent6>
      <a:hlink>
        <a:srgbClr val="EE2A9A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1548</TotalTime>
  <Words>1052</Words>
  <Application>Microsoft Office PowerPoint</Application>
  <PresentationFormat>On-screen Show (4:3)</PresentationFormat>
  <Paragraphs>141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Calibri</vt:lpstr>
      <vt:lpstr>Century Gothic</vt:lpstr>
      <vt:lpstr>Kristen ITC</vt:lpstr>
      <vt:lpstr>Rockwell</vt:lpstr>
      <vt:lpstr>Wingdings 2</vt:lpstr>
      <vt:lpstr>Austin</vt:lpstr>
      <vt:lpstr>1_Austin</vt:lpstr>
      <vt:lpstr>2_Austin</vt:lpstr>
      <vt:lpstr>PSYA3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Aero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Russell</dc:creator>
  <cp:lastModifiedBy>Rhiannon Cyphus</cp:lastModifiedBy>
  <cp:revision>132</cp:revision>
  <cp:lastPrinted>2013-02-02T15:54:33Z</cp:lastPrinted>
  <dcterms:created xsi:type="dcterms:W3CDTF">2013-02-02T15:48:23Z</dcterms:created>
  <dcterms:modified xsi:type="dcterms:W3CDTF">2015-09-10T21:27:54Z</dcterms:modified>
</cp:coreProperties>
</file>