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98" r:id="rId4"/>
    <p:sldId id="297" r:id="rId5"/>
    <p:sldId id="287" r:id="rId6"/>
    <p:sldId id="291" r:id="rId7"/>
    <p:sldId id="257" r:id="rId8"/>
    <p:sldId id="308" r:id="rId9"/>
    <p:sldId id="300" r:id="rId10"/>
    <p:sldId id="301" r:id="rId11"/>
    <p:sldId id="309" r:id="rId12"/>
    <p:sldId id="261" r:id="rId13"/>
    <p:sldId id="312" r:id="rId14"/>
    <p:sldId id="296" r:id="rId15"/>
    <p:sldId id="313" r:id="rId16"/>
    <p:sldId id="314" r:id="rId17"/>
    <p:sldId id="259" r:id="rId18"/>
    <p:sldId id="264" r:id="rId19"/>
    <p:sldId id="258" r:id="rId20"/>
    <p:sldId id="315" r:id="rId21"/>
    <p:sldId id="316" r:id="rId22"/>
    <p:sldId id="320" r:id="rId23"/>
    <p:sldId id="317" r:id="rId24"/>
    <p:sldId id="318" r:id="rId25"/>
    <p:sldId id="31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948E0-AF65-44AA-A7D9-D055CC16E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2AF9F-B8B8-4FBB-9876-650B50649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03BC-CAB6-44EF-A31B-6EF7493C0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DAC50-9425-4583-9E82-9C09FC5F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7454C-6C5E-4420-9B01-57ECA4308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33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7F-870B-4C21-9121-D0BD1550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DC5E5-8FD0-41B0-8611-454625EE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65F3A-2B6B-4275-9563-0EC04C5A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D8EEC-CD51-444A-9FB0-40BC49E8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C182-1187-4321-952F-21BE06D00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12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C98B8D-5FD9-4853-A720-595314AB6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FC2D66-8A54-4B49-8645-DA1201336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6101-254B-4662-AF1E-5ED0ADF0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919E8-9BC2-4EC0-A1C7-26EAA8D2A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6DD48-08D9-4B6D-9D74-12BFBBB8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11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C546-98C7-4854-AC30-ECB9C273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E8FB-20FA-4794-9510-F6F13405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90EA9-B4E3-4E8F-B783-9069F1A3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3037F-171F-4B14-99B8-B5C014FB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6DA56-D802-4717-A412-1A2FAC25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14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4F8DF-7F3A-4585-8EA4-15EE3CC51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6EF46-D937-4EA1-AE1D-D9772D6F4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4D3EF-44F3-4E23-8AA9-985AF6CA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37DD-D1A6-460D-A306-554AD7D2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02E29-E113-4056-B15A-525E5499E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16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E455-FADE-427F-9735-0295B4DA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4D65C-B676-4FCB-8063-D2B8629E8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1CF31-4163-4CB2-871A-268993F63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3499B-9AEB-4A7C-98FC-62F2808D9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31A82-CCCC-4132-8BB5-20CDF7BF6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DB055-4481-4347-A715-8C58A158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97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4467-4228-4C6A-A1F9-A9E6EB67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A4177-68DE-4300-AC19-CB749F0AF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C4769-05B3-468C-9CC2-844A14A2B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D128C-3DB9-4758-BFBC-149DEEF29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0AF645-A557-44CA-AD3B-C413288C0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C38921-F0D9-48B1-A893-997889E04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002C91-B537-4771-9C6E-8058C0F4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D89EAA-7811-4A5A-B514-E34438A1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10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28A3-36BA-468B-9E5E-5D575D77A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5573D-04BE-4877-90F5-4DE801624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4CD00-C486-4C7B-9F50-E878C86A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F4570-79E0-4A00-A4F1-644D21D3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9B4BD-585D-4F2B-AD5F-26A7CEBF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0A695-D41A-4B86-BFB1-5EC93D9F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C03B0-E215-4B09-885D-EA7FB31D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92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D339-E726-45D8-A6E8-6D53285C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79831-C3FD-4790-A70C-02044C29B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89DF0-27C2-45B1-B1EA-83A816F15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C1DD4-19D2-4B4A-8D8B-DC772A90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B9F85-B9C4-487C-ACEE-3366B740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259D7-9CCD-4673-9130-0BBA9BA76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26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5B2C-9260-4EE0-BD30-637A9307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B0F78-E778-4E98-A085-98F9D007A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0B6DE-F197-404A-A142-7AD54FFF2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6EFE-245C-4E44-9E53-C1F8111B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4247C-76B8-461D-8166-AD16A673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D00A1-277A-4FB7-AA3C-33C25EF6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54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55AFD-B43C-4C16-B6E5-5AFD1CB1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9AA63-1529-4D7E-981E-83CCF1870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7FC36-1EAC-46B6-9624-E8267622C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CA2A-95F9-4D0B-B8A8-53C15BF6B86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00A09-C561-42FA-9A62-048D46A33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93299-6AD3-49A8-BB5F-507AEA149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B115-7717-4977-B3EF-015CC53F80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14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Ih1v7MiyV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E88B-6695-487D-AE8E-B4D4F997D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512763"/>
            <a:ext cx="9144000" cy="2387600"/>
          </a:xfrm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rgbClr val="FFC000"/>
                </a:solidFill>
                <a:latin typeface="Tempus Sans ITC" panose="04020404030D07020202" pitchFamily="82" charset="0"/>
              </a:rPr>
              <a:t>K.E.</a:t>
            </a:r>
            <a:r>
              <a:rPr lang="el-GR" sz="8000" b="1" dirty="0">
                <a:solidFill>
                  <a:srgbClr val="FFC000"/>
                </a:solidFill>
              </a:rPr>
              <a:t>Σ</a:t>
            </a:r>
            <a:r>
              <a:rPr lang="en-GB" sz="8000" b="1" dirty="0">
                <a:solidFill>
                  <a:srgbClr val="FFC000"/>
                </a:solidFill>
                <a:latin typeface="Tempus Sans ITC" panose="04020404030D07020202" pitchFamily="82" charset="0"/>
              </a:rPr>
              <a:t>. CLASSICS</a:t>
            </a:r>
            <a:br>
              <a:rPr lang="en-GB" sz="8000" b="1" dirty="0">
                <a:solidFill>
                  <a:srgbClr val="FFC000"/>
                </a:solidFill>
                <a:latin typeface="Tempus Sans ITC" panose="04020404030D07020202" pitchFamily="82" charset="0"/>
              </a:rPr>
            </a:br>
            <a:r>
              <a:rPr lang="en-GB" sz="8000" b="1" dirty="0">
                <a:solidFill>
                  <a:srgbClr val="FFC000"/>
                </a:solidFill>
                <a:latin typeface="Tempus Sans ITC" panose="04020404030D07020202" pitchFamily="82" charset="0"/>
              </a:rPr>
              <a:t>ANCIENT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71372-B15E-4DD0-A129-971256412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725" y="3338513"/>
            <a:ext cx="9144000" cy="1655762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FFC000"/>
                </a:solidFill>
                <a:latin typeface="Tempus Sans ITC" panose="04020404030D07020202" pitchFamily="82" charset="0"/>
              </a:rPr>
              <a:t>P.1 BACKGROUND TO THE PERSIAN WARS:</a:t>
            </a:r>
            <a:br>
              <a:rPr lang="en-GB" sz="3200" dirty="0">
                <a:solidFill>
                  <a:srgbClr val="FFC000"/>
                </a:solidFill>
                <a:latin typeface="Tempus Sans ITC" panose="04020404030D07020202" pitchFamily="82" charset="0"/>
              </a:rPr>
            </a:br>
            <a:r>
              <a:rPr lang="en-GB" sz="6000" dirty="0">
                <a:solidFill>
                  <a:srgbClr val="FFC000"/>
                </a:solidFill>
                <a:latin typeface="Tempus Sans ITC" panose="04020404030D07020202" pitchFamily="82" charset="0"/>
              </a:rPr>
              <a:t>THE IONIAN REVOLT 499-494BC</a:t>
            </a:r>
          </a:p>
          <a:p>
            <a:r>
              <a:rPr lang="en-GB" sz="2800" dirty="0">
                <a:solidFill>
                  <a:srgbClr val="FFC000"/>
                </a:solidFill>
                <a:latin typeface="Tempus Sans ITC" panose="04020404030D07020202" pitchFamily="82" charset="0"/>
              </a:rPr>
              <a:t>Herodotus V.28-VI.32</a:t>
            </a:r>
          </a:p>
        </p:txBody>
      </p:sp>
    </p:spTree>
    <p:extLst>
      <p:ext uri="{BB962C8B-B14F-4D97-AF65-F5344CB8AC3E}">
        <p14:creationId xmlns:p14="http://schemas.microsoft.com/office/powerpoint/2010/main" val="3194180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D48F5-5DC9-4E6F-A4DE-79B8E630E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B80468-F515-4DDD-8A59-F5692B88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"/>
          <a:stretch/>
        </p:blipFill>
        <p:spPr>
          <a:xfrm>
            <a:off x="132202" y="143220"/>
            <a:ext cx="5575338" cy="4819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B4BDB6-E077-441B-A86A-525B7F9F89F3}"/>
              </a:ext>
            </a:extLst>
          </p:cNvPr>
          <p:cNvSpPr/>
          <p:nvPr/>
        </p:nvSpPr>
        <p:spPr>
          <a:xfrm>
            <a:off x="1762699" y="4698924"/>
            <a:ext cx="3888954" cy="214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 descr="Clare Balding: Britain's love affair with the horse - Telegraph">
            <a:extLst>
              <a:ext uri="{FF2B5EF4-FFF2-40B4-BE49-F238E27FC236}">
                <a16:creationId xmlns:a16="http://schemas.microsoft.com/office/drawing/2014/main" id="{DC3B2A00-A32F-4A58-91FC-B2F71A7DB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99" y="4894752"/>
            <a:ext cx="3145255" cy="196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ersian Painting of Three Horses . Possibly from a manuscript ...">
            <a:extLst>
              <a:ext uri="{FF2B5EF4-FFF2-40B4-BE49-F238E27FC236}">
                <a16:creationId xmlns:a16="http://schemas.microsoft.com/office/drawing/2014/main" id="{11B3AF18-39A3-4DCB-B2A5-8F64FBC9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98" y="4555958"/>
            <a:ext cx="2931319" cy="23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A4EE2-C690-45E4-B1B1-C49FCAC67A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5"/>
          <a:stretch/>
        </p:blipFill>
        <p:spPr>
          <a:xfrm>
            <a:off x="6162101" y="143220"/>
            <a:ext cx="5575338" cy="209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9C852B-DD8E-47F6-BD7A-E81023058CEF}"/>
              </a:ext>
            </a:extLst>
          </p:cNvPr>
          <p:cNvSpPr/>
          <p:nvPr/>
        </p:nvSpPr>
        <p:spPr>
          <a:xfrm>
            <a:off x="6484462" y="143220"/>
            <a:ext cx="1247833" cy="257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6DC88-40A1-4749-B651-B1A7813284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2" r="5573" b="14855"/>
          <a:stretch/>
        </p:blipFill>
        <p:spPr>
          <a:xfrm>
            <a:off x="6426344" y="2874759"/>
            <a:ext cx="5311096" cy="1424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E84F0-B97D-467F-B1AD-F7E65FB0A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45" y="2680695"/>
            <a:ext cx="5505450" cy="219075"/>
          </a:xfrm>
          <a:prstGeom prst="rect">
            <a:avLst/>
          </a:prstGeom>
        </p:spPr>
      </p:pic>
      <p:pic>
        <p:nvPicPr>
          <p:cNvPr id="12" name="Picture 2" descr="اسکندر و دارا | Eastern art, Islamic art">
            <a:extLst>
              <a:ext uri="{FF2B5EF4-FFF2-40B4-BE49-F238E27FC236}">
                <a16:creationId xmlns:a16="http://schemas.microsoft.com/office/drawing/2014/main" id="{F8BBD74F-E9EF-46E6-B5D2-2C133B84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912" y="-441975"/>
            <a:ext cx="6029899" cy="830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7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7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7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D48F5-5DC9-4E6F-A4DE-79B8E630E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E495D-375E-4A56-9F40-2D00D34A8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03" r="3766"/>
          <a:stretch/>
        </p:blipFill>
        <p:spPr>
          <a:xfrm>
            <a:off x="1541536" y="2534653"/>
            <a:ext cx="9511475" cy="409497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FB0306-6503-4F91-9DB9-9B0518CB40FD}"/>
              </a:ext>
            </a:extLst>
          </p:cNvPr>
          <p:cNvSpPr/>
          <p:nvPr/>
        </p:nvSpPr>
        <p:spPr>
          <a:xfrm>
            <a:off x="866274" y="1892968"/>
            <a:ext cx="11197389" cy="1812758"/>
          </a:xfrm>
          <a:prstGeom prst="cloud">
            <a:avLst/>
          </a:prstGeom>
          <a:solidFill>
            <a:srgbClr val="FFFFE1">
              <a:alpha val="67843"/>
            </a:srgbClr>
          </a:solidFill>
          <a:ln>
            <a:solidFill>
              <a:srgbClr val="FF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DA5FA-0937-48F4-BBFF-7C35910AA8C0}"/>
              </a:ext>
            </a:extLst>
          </p:cNvPr>
          <p:cNvSpPr txBox="1"/>
          <p:nvPr/>
        </p:nvSpPr>
        <p:spPr>
          <a:xfrm>
            <a:off x="4062668" y="6030488"/>
            <a:ext cx="446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Darius: 521-486BC</a:t>
            </a:r>
          </a:p>
        </p:txBody>
      </p:sp>
    </p:spTree>
    <p:extLst>
      <p:ext uri="{BB962C8B-B14F-4D97-AF65-F5344CB8AC3E}">
        <p14:creationId xmlns:p14="http://schemas.microsoft.com/office/powerpoint/2010/main" val="117013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rsepolis | History, Ruins, Map, Images, &amp; Facts | Britannica">
            <a:extLst>
              <a:ext uri="{FF2B5EF4-FFF2-40B4-BE49-F238E27FC236}">
                <a16:creationId xmlns:a16="http://schemas.microsoft.com/office/drawing/2014/main" id="{2BFEF1C2-71A1-4221-9684-EF64CA18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0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E8855-4C21-4CE8-9B1C-EC698B21CF43}"/>
              </a:ext>
            </a:extLst>
          </p:cNvPr>
          <p:cNvSpPr txBox="1"/>
          <p:nvPr/>
        </p:nvSpPr>
        <p:spPr>
          <a:xfrm>
            <a:off x="9840913" y="1779677"/>
            <a:ext cx="235108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1A1A1A"/>
                </a:solidFill>
                <a:effectLst/>
              </a:rPr>
              <a:t>There are numerous reliefs of Persian, Median, and Elamite officials, and 23 scenes separated by cypress trees depict representatives from the remote parts of the empire who, led by a Persian or a </a:t>
            </a:r>
            <a:r>
              <a:rPr lang="en-GB" b="0" i="0" u="none" strike="noStrike" dirty="0">
                <a:effectLst/>
              </a:rPr>
              <a:t>Mede</a:t>
            </a:r>
            <a:r>
              <a:rPr lang="en-GB" b="0" i="0" dirty="0">
                <a:solidFill>
                  <a:srgbClr val="1A1A1A"/>
                </a:solidFill>
                <a:effectLst/>
              </a:rPr>
              <a:t>, made appropriate offerings to the king at the national festival of the vernal equinox.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1F8F6-EDC5-4934-B942-D891C0BD4E1F}"/>
              </a:ext>
            </a:extLst>
          </p:cNvPr>
          <p:cNvSpPr txBox="1"/>
          <p:nvPr/>
        </p:nvSpPr>
        <p:spPr>
          <a:xfrm>
            <a:off x="9954736" y="784839"/>
            <a:ext cx="212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Darius’s palace at Persepolis</a:t>
            </a:r>
          </a:p>
        </p:txBody>
      </p:sp>
    </p:spTree>
    <p:extLst>
      <p:ext uri="{BB962C8B-B14F-4D97-AF65-F5344CB8AC3E}">
        <p14:creationId xmlns:p14="http://schemas.microsoft.com/office/powerpoint/2010/main" val="28833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mb of Xerxes">
            <a:extLst>
              <a:ext uri="{FF2B5EF4-FFF2-40B4-BE49-F238E27FC236}">
                <a16:creationId xmlns:a16="http://schemas.microsoft.com/office/drawing/2014/main" id="{2E0131B3-60BC-4896-88A4-8817BD5E7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87833" r="-4774" b="-1695"/>
          <a:stretch/>
        </p:blipFill>
        <p:spPr bwMode="auto">
          <a:xfrm>
            <a:off x="-1" y="6097988"/>
            <a:ext cx="6912796" cy="124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omb of Xerxes">
            <a:extLst>
              <a:ext uri="{FF2B5EF4-FFF2-40B4-BE49-F238E27FC236}">
                <a16:creationId xmlns:a16="http://schemas.microsoft.com/office/drawing/2014/main" id="{3F2EA007-BF7A-4138-98CF-BBF3FDE5B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4" b="5501"/>
          <a:stretch/>
        </p:blipFill>
        <p:spPr bwMode="auto">
          <a:xfrm>
            <a:off x="5448729" y="-1"/>
            <a:ext cx="6743271" cy="71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043563-2D04-4D48-94ED-D4413785A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4" t="3275" r="19474"/>
          <a:stretch/>
        </p:blipFill>
        <p:spPr>
          <a:xfrm>
            <a:off x="-1" y="-1"/>
            <a:ext cx="5448727" cy="6105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6A8C00-D6C5-4427-98B6-1D10345A2A97}"/>
              </a:ext>
            </a:extLst>
          </p:cNvPr>
          <p:cNvSpPr/>
          <p:nvPr/>
        </p:nvSpPr>
        <p:spPr>
          <a:xfrm>
            <a:off x="0" y="136728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A great god is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who created this earth, who created yonder sky, who created man, who created happiness for man, who made Darius king, one king of many, one lord of many.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I am Darius the great king, king of kings, king of countries containing all kinds of men, king in this great earth far and wide, son of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Hystaspes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an Achaemenid, a Persian, son of a Persian, an Aryan, having Aryan lineage.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King Darius says: By the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favor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of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these are the countries which I seized outside of Persia; I ruled over them; they bore tribute to me; they did what was said to them by me; they held my law firmly; Media, Elam, Parthia, Aria, Bactria,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Sogdia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Chorasmia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Drangiana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Arachosia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Sattagydia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Gadara, India, the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Haoma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-drinking Scythians, with pointed caps, Babylonia, Assyria, Arabia, Egypt, Armenia, Cappadocia, Lydia, the Greeks (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Yauna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), the Scythians across the sea, Thrace, the broad-brimmed-hat-wearing Greeks (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Yauna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), the Libyans,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Nubians, the men of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Maka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and the Carians. 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King Darius says: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when he saw this earth in commotion, thereafter bestowed it upon me, made me king; I am king. By the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favor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of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I put it down in its place; what I said to them, that they did, as was my desire.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If now you shall think that "How many are the countries which King Darius held?" look at the sculptures [of those] who bear the throne, then shall you know, then shall it become known to you: the spear of a Persian man has gone forth far; then shall it become known to you: a Persian man has delivered battle far indeed from Persia.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Darius the King says: This which has been done, all that by the will of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I did.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bore me aid, until I did the work. May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protect me from harm, and my royal house, and this land: this I pray of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this may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give to me!</a:t>
            </a: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O man, that which is the command of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Ahuramazda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, let this not seem repugnant to you; do not leave the right path; do not rise in rebellion!</a:t>
            </a:r>
          </a:p>
          <a:p>
            <a:pPr algn="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</a:rPr>
              <a:t>— </a:t>
            </a:r>
            <a:r>
              <a:rPr lang="en-GB" i="1" dirty="0" err="1">
                <a:solidFill>
                  <a:schemeClr val="bg1"/>
                </a:solidFill>
                <a:latin typeface="Arial" panose="020B0604020202020204" pitchFamily="34" charset="0"/>
              </a:rPr>
              <a:t>DNa</a:t>
            </a: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</a:rPr>
              <a:t> inscription of Darius I.</a:t>
            </a:r>
            <a:endParaRPr lang="en-GB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3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6790E8-3C75-48F0-8518-BBC0621FC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4" t="3275" r="19474"/>
          <a:stretch/>
        </p:blipFill>
        <p:spPr>
          <a:xfrm>
            <a:off x="6873724" y="449179"/>
            <a:ext cx="5318276" cy="5959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31255-EA33-44D1-86E6-B0EFE4A3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0658"/>
            <a:ext cx="6769768" cy="43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74197-0C8C-49E1-8D61-C12D33A98B2A}"/>
              </a:ext>
            </a:extLst>
          </p:cNvPr>
          <p:cNvSpPr txBox="1"/>
          <p:nvPr/>
        </p:nvSpPr>
        <p:spPr>
          <a:xfrm>
            <a:off x="0" y="77742"/>
            <a:ext cx="3834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‘When in bed with Darius, Queen </a:t>
            </a:r>
            <a:r>
              <a:rPr lang="en-GB" dirty="0" err="1"/>
              <a:t>Atossa</a:t>
            </a:r>
            <a:r>
              <a:rPr lang="en-GB" dirty="0"/>
              <a:t> began the following conversation.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BB303A0-C563-4F7E-8899-7C709470CD01}"/>
              </a:ext>
            </a:extLst>
          </p:cNvPr>
          <p:cNvSpPr/>
          <p:nvPr/>
        </p:nvSpPr>
        <p:spPr>
          <a:xfrm>
            <a:off x="220419" y="1161492"/>
            <a:ext cx="4475747" cy="1957137"/>
          </a:xfrm>
          <a:prstGeom prst="wedgeEllipseCallout">
            <a:avLst>
              <a:gd name="adj1" fmla="val -56317"/>
              <a:gd name="adj2" fmla="val -5561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My lord, surely a young man like you should be seen to be engaged in some active enterprise, to show the Persians they have a man to rule them.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CB0295A-6675-4A35-8A21-0E9147602D3D}"/>
              </a:ext>
            </a:extLst>
          </p:cNvPr>
          <p:cNvSpPr/>
          <p:nvPr/>
        </p:nvSpPr>
        <p:spPr>
          <a:xfrm>
            <a:off x="2662989" y="1"/>
            <a:ext cx="4210735" cy="2117558"/>
          </a:xfrm>
          <a:prstGeom prst="cloudCallout">
            <a:avLst>
              <a:gd name="adj1" fmla="val 91624"/>
              <a:gd name="adj2" fmla="val 1964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</a:rPr>
              <a:t>I have already decided to bridge the straits between Asia and Europe, and attack the Scythians …. 3.134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109A4B6-E370-48E4-BB3A-D181716C55AA}"/>
              </a:ext>
            </a:extLst>
          </p:cNvPr>
          <p:cNvSpPr/>
          <p:nvPr/>
        </p:nvSpPr>
        <p:spPr>
          <a:xfrm>
            <a:off x="188653" y="1138990"/>
            <a:ext cx="4475747" cy="1957137"/>
          </a:xfrm>
          <a:prstGeom prst="wedgeEllipseCallout">
            <a:avLst>
              <a:gd name="adj1" fmla="val -56317"/>
              <a:gd name="adj2" fmla="val -5561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Never mind about the Scythians for the moment – they are yours for the asking any moment you please. Look – what I want you to do is invade Greece.</a:t>
            </a:r>
          </a:p>
        </p:txBody>
      </p:sp>
    </p:spTree>
    <p:extLst>
      <p:ext uri="{BB962C8B-B14F-4D97-AF65-F5344CB8AC3E}">
        <p14:creationId xmlns:p14="http://schemas.microsoft.com/office/powerpoint/2010/main" val="37972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4AA08C39-F6A4-4D99-94B8-B2EEEDF5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8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1D00BC7-90CD-46C4-A8F6-F6D1350C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60" y="-258763"/>
            <a:ext cx="5748740" cy="351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2C4B718-1550-4912-B531-9FE20AE5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18" y="355600"/>
            <a:ext cx="7551582" cy="500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35D49B-C04C-41DE-88CE-BBEF384FF1D8}"/>
              </a:ext>
            </a:extLst>
          </p:cNvPr>
          <p:cNvSpPr txBox="1"/>
          <p:nvPr/>
        </p:nvSpPr>
        <p:spPr>
          <a:xfrm>
            <a:off x="9688513" y="5464908"/>
            <a:ext cx="2310447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202122"/>
                </a:solidFill>
                <a:effectLst/>
              </a:rPr>
              <a:t>The Greeks of </a:t>
            </a:r>
            <a:r>
              <a:rPr lang="en-GB" sz="1400" b="0" i="1" u="none" strike="noStrike" dirty="0" err="1">
                <a:solidFill>
                  <a:srgbClr val="0B0080"/>
                </a:solidFill>
                <a:effectLst/>
              </a:rPr>
              <a:t>Histiaeus</a:t>
            </a:r>
            <a:r>
              <a:rPr lang="en-GB" sz="1400" b="0" i="1" u="none" strike="noStrike" dirty="0">
                <a:solidFill>
                  <a:srgbClr val="0B0080"/>
                </a:solidFill>
                <a:effectLst/>
              </a:rPr>
              <a:t> </a:t>
            </a:r>
            <a:r>
              <a:rPr lang="en-GB" sz="1400" b="0" i="1" dirty="0">
                <a:solidFill>
                  <a:srgbClr val="202122"/>
                </a:solidFill>
                <a:effectLst/>
              </a:rPr>
              <a:t>reserve the bridge of Darius I across the Danube river. </a:t>
            </a:r>
          </a:p>
          <a:p>
            <a:pPr algn="r"/>
            <a:r>
              <a:rPr lang="en-GB" sz="1000" b="0" i="1" dirty="0">
                <a:solidFill>
                  <a:srgbClr val="202122"/>
                </a:solidFill>
                <a:effectLst/>
              </a:rPr>
              <a:t>19th century illustration.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152499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5145-BB01-41F9-8489-8BCFE85D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320" y="497205"/>
            <a:ext cx="10515600" cy="1325563"/>
          </a:xfrm>
        </p:spPr>
        <p:txBody>
          <a:bodyPr/>
          <a:lstStyle/>
          <a:p>
            <a:r>
              <a:rPr lang="en-GB" dirty="0"/>
              <a:t>The origins of the Ionian Revolt</a:t>
            </a:r>
          </a:p>
        </p:txBody>
      </p:sp>
    </p:spTree>
    <p:extLst>
      <p:ext uri="{BB962C8B-B14F-4D97-AF65-F5344CB8AC3E}">
        <p14:creationId xmlns:p14="http://schemas.microsoft.com/office/powerpoint/2010/main" val="98203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8515E-0896-4A65-9895-1F60F9264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7"/>
          <a:stretch/>
        </p:blipFill>
        <p:spPr>
          <a:xfrm>
            <a:off x="2317503" y="822140"/>
            <a:ext cx="9918295" cy="6029325"/>
          </a:xfrm>
          <a:prstGeom prst="rect">
            <a:avLst/>
          </a:prstGeom>
        </p:spPr>
      </p:pic>
      <p:pic>
        <p:nvPicPr>
          <p:cNvPr id="3080" name="Picture 8" descr="Yaunâ (Greek). Relief from the eastern stairs of the Apadana at Persepolis">
            <a:extLst>
              <a:ext uri="{FF2B5EF4-FFF2-40B4-BE49-F238E27FC236}">
                <a16:creationId xmlns:a16="http://schemas.microsoft.com/office/drawing/2014/main" id="{A3E74AFF-6042-4581-8898-ABD9090D4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83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C2615C-D9AA-4752-AE69-6DF72AB859A8}"/>
              </a:ext>
            </a:extLst>
          </p:cNvPr>
          <p:cNvSpPr txBox="1"/>
          <p:nvPr/>
        </p:nvSpPr>
        <p:spPr>
          <a:xfrm>
            <a:off x="2236548" y="1138774"/>
            <a:ext cx="1116471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b="0" i="1" dirty="0" err="1">
                <a:effectLst/>
              </a:rPr>
              <a:t>Yaunâ</a:t>
            </a:r>
            <a:r>
              <a:rPr lang="en-GB" sz="1000" b="0" i="1" dirty="0">
                <a:effectLst/>
              </a:rPr>
              <a:t> (Greek). </a:t>
            </a:r>
          </a:p>
          <a:p>
            <a:pPr algn="ctr"/>
            <a:r>
              <a:rPr lang="en-GB" sz="1000" b="0" i="1" dirty="0">
                <a:effectLst/>
              </a:rPr>
              <a:t>Relief from the E. stairs of the Apadana at Persepolis</a:t>
            </a:r>
            <a:endParaRPr lang="en-GB" sz="10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63F74-E309-4094-AD06-DBA1C8C08DCE}"/>
              </a:ext>
            </a:extLst>
          </p:cNvPr>
          <p:cNvSpPr txBox="1"/>
          <p:nvPr/>
        </p:nvSpPr>
        <p:spPr>
          <a:xfrm>
            <a:off x="2238374" y="0"/>
            <a:ext cx="6580505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effectLst/>
              </a:rPr>
              <a:t>Histiaeus</a:t>
            </a:r>
            <a:r>
              <a:rPr lang="en-GB" sz="1600" b="0" dirty="0">
                <a:effectLst/>
              </a:rPr>
              <a:t>, </a:t>
            </a:r>
          </a:p>
          <a:p>
            <a:pPr algn="ctr"/>
            <a:r>
              <a:rPr lang="en-GB" sz="1600" b="1" dirty="0">
                <a:effectLst/>
              </a:rPr>
              <a:t>Tyrant of Miletus.</a:t>
            </a:r>
          </a:p>
          <a:p>
            <a:pPr algn="ctr"/>
            <a:r>
              <a:rPr lang="en-GB" sz="1400" dirty="0"/>
              <a:t>He proved his loyalty be opposing Miltiades’ proposal to destroy the pontoon bridge at the Danube mouth. He was rewarded with land in Thrace on the river </a:t>
            </a:r>
            <a:r>
              <a:rPr lang="en-GB" sz="1400" dirty="0" err="1"/>
              <a:t>Strymon</a:t>
            </a:r>
            <a:r>
              <a:rPr lang="en-GB" sz="1400" dirty="0"/>
              <a:t> near Lake </a:t>
            </a:r>
            <a:r>
              <a:rPr lang="en-GB" sz="1400" dirty="0" err="1"/>
              <a:t>Cercinnis</a:t>
            </a:r>
            <a:r>
              <a:rPr lang="en-GB" sz="1400" dirty="0"/>
              <a:t> (</a:t>
            </a:r>
            <a:r>
              <a:rPr lang="en-GB" sz="1400" dirty="0" err="1"/>
              <a:t>Myrcinus</a:t>
            </a:r>
            <a:r>
              <a:rPr lang="en-GB" sz="1400" dirty="0"/>
              <a:t>), where he wanted to found a city. 5.11 and 5.23.</a:t>
            </a:r>
            <a:endParaRPr lang="en-GB" sz="1400" b="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12EF4-7E2C-4763-90C8-B667B60FCD6B}"/>
              </a:ext>
            </a:extLst>
          </p:cNvPr>
          <p:cNvSpPr txBox="1"/>
          <p:nvPr/>
        </p:nvSpPr>
        <p:spPr>
          <a:xfrm>
            <a:off x="6603707" y="1231106"/>
            <a:ext cx="228202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effectLst/>
              </a:rPr>
              <a:t>Histiaeus</a:t>
            </a:r>
            <a:r>
              <a:rPr lang="en-GB" sz="1600" b="1" dirty="0">
                <a:effectLst/>
              </a:rPr>
              <a:t> </a:t>
            </a:r>
            <a:r>
              <a:rPr lang="en-GB" sz="1400" dirty="0">
                <a:effectLst/>
              </a:rPr>
              <a:t>was detained in Susa on the advice of </a:t>
            </a:r>
            <a:r>
              <a:rPr lang="en-GB" sz="1400" dirty="0" err="1">
                <a:effectLst/>
              </a:rPr>
              <a:t>Megabazus</a:t>
            </a:r>
            <a:r>
              <a:rPr lang="en-GB" sz="1400" dirty="0">
                <a:effectLst/>
              </a:rPr>
              <a:t> – to prevent him developing his new city. </a:t>
            </a:r>
            <a:r>
              <a:rPr lang="en-GB" sz="1400" dirty="0"/>
              <a:t>5.23-4.</a:t>
            </a:r>
            <a:endParaRPr lang="en-GB" sz="1600" dirty="0">
              <a:effectLst/>
            </a:endParaRPr>
          </a:p>
        </p:txBody>
      </p:sp>
      <p:pic>
        <p:nvPicPr>
          <p:cNvPr id="4" name="Picture 4" descr="Persepolis, Apadana, North Stairs, Courtiers (1)">
            <a:extLst>
              <a:ext uri="{FF2B5EF4-FFF2-40B4-BE49-F238E27FC236}">
                <a16:creationId xmlns:a16="http://schemas.microsoft.com/office/drawing/2014/main" id="{0A275A36-AB0F-44CB-84CE-E42752CB3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1" t="10994" r="-136" b="8570"/>
          <a:stretch/>
        </p:blipFill>
        <p:spPr bwMode="auto">
          <a:xfrm>
            <a:off x="-12271" y="2151714"/>
            <a:ext cx="2074686" cy="46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4E5813-9BC5-4283-A0EB-8E2A8772EFBF}"/>
              </a:ext>
            </a:extLst>
          </p:cNvPr>
          <p:cNvSpPr txBox="1"/>
          <p:nvPr/>
        </p:nvSpPr>
        <p:spPr>
          <a:xfrm>
            <a:off x="2994918" y="6304002"/>
            <a:ext cx="111647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00" b="0" i="1" dirty="0">
                <a:effectLst/>
              </a:rPr>
              <a:t>Relief </a:t>
            </a:r>
            <a:r>
              <a:rPr lang="en-GB" sz="1000" i="1" dirty="0"/>
              <a:t>of Persian courtier from </a:t>
            </a:r>
            <a:r>
              <a:rPr lang="en-GB" sz="1000" b="0" i="1" dirty="0">
                <a:effectLst/>
              </a:rPr>
              <a:t>Persepolis</a:t>
            </a:r>
            <a:endParaRPr lang="en-GB" sz="1000" i="1" dirty="0"/>
          </a:p>
        </p:txBody>
      </p:sp>
      <p:pic>
        <p:nvPicPr>
          <p:cNvPr id="4098" name="Picture 2" descr="Cycling around Lake Kerkini, Northern Greece">
            <a:extLst>
              <a:ext uri="{FF2B5EF4-FFF2-40B4-BE49-F238E27FC236}">
                <a16:creationId xmlns:a16="http://schemas.microsoft.com/office/drawing/2014/main" id="{967510CB-8D89-4C96-B1EC-1BC959A0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79" y="0"/>
            <a:ext cx="3354844" cy="25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4199A9C-CD5C-4B27-BB1F-15DA09CAC67A}"/>
              </a:ext>
            </a:extLst>
          </p:cNvPr>
          <p:cNvSpPr/>
          <p:nvPr/>
        </p:nvSpPr>
        <p:spPr>
          <a:xfrm>
            <a:off x="2250646" y="2951045"/>
            <a:ext cx="3488683" cy="2492990"/>
          </a:xfrm>
          <a:prstGeom prst="wedgeEllipseCallout">
            <a:avLst>
              <a:gd name="adj1" fmla="val -73955"/>
              <a:gd name="adj2" fmla="val -43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 am astonished, my lord, at your rashness in allowing an accomplished and clever Greek like </a:t>
            </a:r>
            <a:r>
              <a:rPr lang="en-GB" sz="1400" dirty="0" err="1"/>
              <a:t>Histiaeus</a:t>
            </a:r>
            <a:r>
              <a:rPr lang="en-GB" sz="1400" dirty="0"/>
              <a:t> to found a settlement in Thrace. The site with its silver mines, and abundance of timber for building ships and making oars is a very valuable one. 1.23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39DD8-CFD6-418E-9801-73718D60587F}"/>
              </a:ext>
            </a:extLst>
          </p:cNvPr>
          <p:cNvSpPr txBox="1"/>
          <p:nvPr/>
        </p:nvSpPr>
        <p:spPr>
          <a:xfrm>
            <a:off x="2062415" y="5380672"/>
            <a:ext cx="228202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effectLst/>
              </a:rPr>
              <a:t>Megabazus</a:t>
            </a:r>
            <a:r>
              <a:rPr lang="en-GB" sz="1600" b="1" dirty="0">
                <a:effectLst/>
              </a:rPr>
              <a:t> </a:t>
            </a:r>
            <a:r>
              <a:rPr lang="en-GB" sz="1600" dirty="0">
                <a:effectLst/>
              </a:rPr>
              <a:t>was Darius’ commander in Thrace.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1B9B43-0470-42D6-8099-21AA57FADEA1}"/>
              </a:ext>
            </a:extLst>
          </p:cNvPr>
          <p:cNvSpPr txBox="1"/>
          <p:nvPr/>
        </p:nvSpPr>
        <p:spPr>
          <a:xfrm>
            <a:off x="5739329" y="4916644"/>
            <a:ext cx="5792271" cy="1231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Herodotus </a:t>
            </a:r>
            <a:r>
              <a:rPr lang="en-GB" sz="1800" dirty="0">
                <a:effectLst/>
              </a:rPr>
              <a:t>7.108 ‘</a:t>
            </a:r>
            <a:r>
              <a:rPr lang="en-GB" sz="1800" i="1" dirty="0">
                <a:effectLst/>
              </a:rPr>
              <a:t>As I have already recorded, the whole country as far as Thessaly had been forced into subjection and made tributary by the conquests, </a:t>
            </a:r>
            <a:r>
              <a:rPr lang="en-GB" sz="1800" b="1" i="1" dirty="0">
                <a:effectLst/>
              </a:rPr>
              <a:t>first of </a:t>
            </a:r>
            <a:r>
              <a:rPr lang="en-GB" sz="1800" b="1" i="1" dirty="0" err="1">
                <a:effectLst/>
              </a:rPr>
              <a:t>Megabazus</a:t>
            </a:r>
            <a:r>
              <a:rPr lang="en-GB" sz="1800" i="1" dirty="0">
                <a:effectLst/>
              </a:rPr>
              <a:t>, and, later </a:t>
            </a:r>
            <a:r>
              <a:rPr lang="en-GB" sz="1800" dirty="0">
                <a:effectLst/>
              </a:rPr>
              <a:t>(492BC), </a:t>
            </a:r>
            <a:r>
              <a:rPr lang="en-GB" sz="1800" i="1" dirty="0">
                <a:effectLst/>
              </a:rPr>
              <a:t>of </a:t>
            </a:r>
            <a:r>
              <a:rPr lang="en-GB" sz="1800" i="1" dirty="0" err="1">
                <a:effectLst/>
              </a:rPr>
              <a:t>Mardonius</a:t>
            </a:r>
            <a:r>
              <a:rPr lang="en-GB" sz="1800" dirty="0">
                <a:effectLst/>
              </a:rPr>
              <a:t>.’</a:t>
            </a:r>
            <a:endParaRPr lang="en-GB" sz="2000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9677A-A3C0-4FF8-8CE0-0D6E96CFB8CB}"/>
              </a:ext>
            </a:extLst>
          </p:cNvPr>
          <p:cNvSpPr txBox="1"/>
          <p:nvPr/>
        </p:nvSpPr>
        <p:spPr>
          <a:xfrm>
            <a:off x="9249571" y="2578840"/>
            <a:ext cx="298622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effectLst/>
              </a:rPr>
              <a:t>Myrcinus</a:t>
            </a:r>
            <a:r>
              <a:rPr lang="en-GB" sz="1600" b="1" dirty="0">
                <a:effectLst/>
              </a:rPr>
              <a:t> </a:t>
            </a:r>
            <a:r>
              <a:rPr lang="en-GB" sz="1600" dirty="0">
                <a:effectLst/>
              </a:rPr>
              <a:t>was a site in the region where later Nine-Ways and eventually </a:t>
            </a:r>
            <a:r>
              <a:rPr lang="en-GB" sz="1600" b="1" dirty="0">
                <a:effectLst/>
              </a:rPr>
              <a:t>Amphipolis </a:t>
            </a:r>
            <a:r>
              <a:rPr lang="en-GB" sz="1600" dirty="0">
                <a:effectLst/>
              </a:rPr>
              <a:t>was founded in 437BC. </a:t>
            </a:r>
          </a:p>
        </p:txBody>
      </p:sp>
    </p:spTree>
    <p:extLst>
      <p:ext uri="{BB962C8B-B14F-4D97-AF65-F5344CB8AC3E}">
        <p14:creationId xmlns:p14="http://schemas.microsoft.com/office/powerpoint/2010/main" val="354524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xos Island Beaches Guide from Greek Islands Postcards">
            <a:extLst>
              <a:ext uri="{FF2B5EF4-FFF2-40B4-BE49-F238E27FC236}">
                <a16:creationId xmlns:a16="http://schemas.microsoft.com/office/drawing/2014/main" id="{4E15B4A9-D411-4B34-8D9D-5307A121D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35433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s Island Guide - Kos Island Tours">
            <a:extLst>
              <a:ext uri="{FF2B5EF4-FFF2-40B4-BE49-F238E27FC236}">
                <a16:creationId xmlns:a16="http://schemas.microsoft.com/office/drawing/2014/main" id="{D60CBF9D-BB02-4569-A6B7-3B38E014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amphora | British Museum">
            <a:extLst>
              <a:ext uri="{FF2B5EF4-FFF2-40B4-BE49-F238E27FC236}">
                <a16:creationId xmlns:a16="http://schemas.microsoft.com/office/drawing/2014/main" id="{FCFE73C0-968C-47E7-9AF5-69A564375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21093" r="13795" b="31259"/>
          <a:stretch/>
        </p:blipFill>
        <p:spPr bwMode="auto">
          <a:xfrm flipH="1">
            <a:off x="5121899" y="0"/>
            <a:ext cx="2499382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DA9E97-7069-4327-9E6F-681F15D76463}"/>
              </a:ext>
            </a:extLst>
          </p:cNvPr>
          <p:cNvSpPr txBox="1"/>
          <p:nvPr/>
        </p:nvSpPr>
        <p:spPr>
          <a:xfrm>
            <a:off x="4762500" y="2428241"/>
            <a:ext cx="32181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effectLst/>
              </a:rPr>
              <a:t>Aristagoras</a:t>
            </a:r>
            <a:r>
              <a:rPr lang="en-GB" sz="1400" b="0" dirty="0">
                <a:effectLst/>
              </a:rPr>
              <a:t>, nephew of </a:t>
            </a:r>
            <a:r>
              <a:rPr lang="en-GB" sz="1400" b="0" dirty="0" err="1">
                <a:effectLst/>
              </a:rPr>
              <a:t>Histiaeus</a:t>
            </a:r>
            <a:r>
              <a:rPr lang="en-GB" sz="1400" b="0" dirty="0">
                <a:effectLst/>
              </a:rPr>
              <a:t>, became tyrant of Miletus after </a:t>
            </a:r>
            <a:r>
              <a:rPr lang="en-GB" sz="1400" b="0" dirty="0" err="1">
                <a:effectLst/>
              </a:rPr>
              <a:t>Histaeus</a:t>
            </a:r>
            <a:r>
              <a:rPr lang="en-GB" sz="1400" b="0" dirty="0">
                <a:effectLst/>
              </a:rPr>
              <a:t> became the Great King’s ‘Table Companion’.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24023-1F14-4D38-8C5F-E17E48D82F36}"/>
              </a:ext>
            </a:extLst>
          </p:cNvPr>
          <p:cNvSpPr txBox="1"/>
          <p:nvPr/>
        </p:nvSpPr>
        <p:spPr>
          <a:xfrm>
            <a:off x="6724051" y="3810000"/>
            <a:ext cx="13512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effectLst/>
              </a:rPr>
              <a:t>Artaphernes</a:t>
            </a:r>
            <a:r>
              <a:rPr lang="en-GB" sz="1400" b="0" dirty="0">
                <a:effectLst/>
              </a:rPr>
              <a:t>, was the brother of Darius and governor of Sardis 5.25.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5BF042-DA2E-4D6B-B679-54223EC0FB49}"/>
              </a:ext>
            </a:extLst>
          </p:cNvPr>
          <p:cNvSpPr txBox="1"/>
          <p:nvPr/>
        </p:nvSpPr>
        <p:spPr>
          <a:xfrm>
            <a:off x="345440" y="3942080"/>
            <a:ext cx="2672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Some aristocrats were exiled from Naxos by the popular party. They appealed to Aristagoras, as (acting) Tyrant of Miletus for help … who appeals to </a:t>
            </a:r>
            <a:r>
              <a:rPr lang="en-GB" dirty="0" err="1"/>
              <a:t>Artaphernes</a:t>
            </a:r>
            <a:r>
              <a:rPr lang="en-GB" dirty="0"/>
              <a:t>, Darius brother and governor of Sardis. 5.28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DBDF16-136E-48EA-86A0-EFECB25F7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056" y="-46652"/>
            <a:ext cx="418394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91FEC5-0CE1-404B-85A7-CA9B1B5EB4B5}"/>
              </a:ext>
            </a:extLst>
          </p:cNvPr>
          <p:cNvSpPr txBox="1"/>
          <p:nvPr/>
        </p:nvSpPr>
        <p:spPr>
          <a:xfrm>
            <a:off x="3498562" y="6381433"/>
            <a:ext cx="3728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effectLst/>
              </a:rPr>
              <a:t>Aristo-</a:t>
            </a:r>
            <a:r>
              <a:rPr lang="en-GB" sz="1400" i="1" dirty="0">
                <a:effectLst/>
              </a:rPr>
              <a:t> in Greek means ‘</a:t>
            </a:r>
            <a:r>
              <a:rPr lang="en-GB" sz="1400" b="1" i="1" dirty="0">
                <a:effectLst/>
              </a:rPr>
              <a:t>Best</a:t>
            </a:r>
            <a:r>
              <a:rPr lang="en-GB" sz="1400" i="1" dirty="0">
                <a:effectLst/>
              </a:rPr>
              <a:t>’ </a:t>
            </a:r>
          </a:p>
          <a:p>
            <a:pPr algn="ctr"/>
            <a:r>
              <a:rPr lang="en-GB" sz="1400" i="1" dirty="0">
                <a:effectLst/>
              </a:rPr>
              <a:t> </a:t>
            </a:r>
            <a:r>
              <a:rPr lang="en-GB" sz="1400" b="1" i="1" dirty="0">
                <a:effectLst/>
              </a:rPr>
              <a:t>Arta-</a:t>
            </a:r>
            <a:r>
              <a:rPr lang="en-GB" sz="1400" i="1" dirty="0">
                <a:effectLst/>
              </a:rPr>
              <a:t> in Persian means ‘</a:t>
            </a:r>
            <a:r>
              <a:rPr lang="en-GB" sz="1400" b="1" i="1" dirty="0">
                <a:effectLst/>
              </a:rPr>
              <a:t>Truth</a:t>
            </a:r>
            <a:r>
              <a:rPr lang="en-GB" sz="1400" i="1" dirty="0">
                <a:effectLst/>
              </a:rPr>
              <a:t>’.  </a:t>
            </a:r>
            <a:endParaRPr lang="en-GB" sz="1400" b="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4116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D258D0-FBD7-49D4-9F0D-5A16A9CBF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0"/>
            <a:ext cx="5641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7FD6A-1030-4975-A80C-40E6E98A78F1}"/>
              </a:ext>
            </a:extLst>
          </p:cNvPr>
          <p:cNvSpPr txBox="1"/>
          <p:nvPr/>
        </p:nvSpPr>
        <p:spPr>
          <a:xfrm>
            <a:off x="379412" y="177800"/>
            <a:ext cx="2133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 row between Aristagoras and </a:t>
            </a:r>
            <a:r>
              <a:rPr lang="en-GB" sz="1400" dirty="0" err="1"/>
              <a:t>Megabates</a:t>
            </a:r>
            <a:r>
              <a:rPr lang="en-GB" sz="1400" dirty="0"/>
              <a:t>, the Persian commander of the Naxos expedition leads to failure …</a:t>
            </a:r>
          </a:p>
          <a:p>
            <a:pPr algn="r"/>
            <a:r>
              <a:rPr lang="en-GB" sz="1200" b="1" dirty="0"/>
              <a:t>5.33-34 </a:t>
            </a:r>
            <a:r>
              <a:rPr lang="en-GB" sz="1200" dirty="0"/>
              <a:t>p.322</a:t>
            </a:r>
            <a:endParaRPr lang="en-GB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43F75-246E-4BEA-9B68-ACF46B4BB568}"/>
              </a:ext>
            </a:extLst>
          </p:cNvPr>
          <p:cNvSpPr txBox="1"/>
          <p:nvPr/>
        </p:nvSpPr>
        <p:spPr>
          <a:xfrm>
            <a:off x="14063" y="5425321"/>
            <a:ext cx="31416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… a secret message arrived from Susa for Aristagoras from </a:t>
            </a:r>
            <a:r>
              <a:rPr lang="en-GB" sz="1400" dirty="0" err="1"/>
              <a:t>Histiaeus</a:t>
            </a:r>
            <a:r>
              <a:rPr lang="en-GB" sz="1400" dirty="0"/>
              <a:t> in Susa.  </a:t>
            </a:r>
          </a:p>
          <a:p>
            <a:endParaRPr lang="en-GB" sz="1400" dirty="0"/>
          </a:p>
          <a:p>
            <a:r>
              <a:rPr lang="en-GB" sz="1400" dirty="0"/>
              <a:t>‘</a:t>
            </a:r>
            <a:r>
              <a:rPr lang="en-GB" sz="1400" i="1" dirty="0"/>
              <a:t>What prompted </a:t>
            </a:r>
            <a:r>
              <a:rPr lang="en-GB" sz="1400" i="1" dirty="0" err="1"/>
              <a:t>Histiaeus</a:t>
            </a:r>
            <a:r>
              <a:rPr lang="en-GB" sz="1400" i="1" dirty="0"/>
              <a:t> to do it was his distress at being detained in Susa.’</a:t>
            </a:r>
            <a:endParaRPr lang="en-GB" sz="1400" dirty="0"/>
          </a:p>
          <a:p>
            <a:pPr algn="r"/>
            <a:r>
              <a:rPr lang="en-GB" sz="1200" b="1" dirty="0"/>
              <a:t>5.35 </a:t>
            </a:r>
            <a:r>
              <a:rPr lang="en-GB" sz="1200" dirty="0"/>
              <a:t>p.323</a:t>
            </a:r>
            <a:endParaRPr lang="en-GB" sz="1200" b="1" dirty="0"/>
          </a:p>
        </p:txBody>
      </p:sp>
      <p:pic>
        <p:nvPicPr>
          <p:cNvPr id="5122" name="Picture 2" descr="Best Head Tattoos - Tattoo Insider | Head tattoos, Tattoos, Writing tattoos">
            <a:extLst>
              <a:ext uri="{FF2B5EF4-FFF2-40B4-BE49-F238E27FC236}">
                <a16:creationId xmlns:a16="http://schemas.microsoft.com/office/drawing/2014/main" id="{D22C9E01-D412-457B-92B3-66C8509B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3" y="2712343"/>
            <a:ext cx="2518346" cy="25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DD497-74DF-4351-9B38-F27E06D091D8}"/>
              </a:ext>
            </a:extLst>
          </p:cNvPr>
          <p:cNvSpPr txBox="1"/>
          <p:nvPr/>
        </p:nvSpPr>
        <p:spPr>
          <a:xfrm>
            <a:off x="272033" y="1583571"/>
            <a:ext cx="2625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</a:t>
            </a:r>
            <a:r>
              <a:rPr lang="en-GB" sz="1400" i="1" dirty="0"/>
              <a:t>These various causes of alarm were already making Aristagoras contemplate rebellion, when something else occurred</a:t>
            </a:r>
            <a:r>
              <a:rPr lang="en-GB" dirty="0"/>
              <a:t>…’ </a:t>
            </a:r>
            <a:r>
              <a:rPr lang="en-GB" sz="1400" b="1" dirty="0"/>
              <a:t>5.35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0A463-CAC5-4663-A106-6F03973216E7}"/>
              </a:ext>
            </a:extLst>
          </p:cNvPr>
          <p:cNvSpPr txBox="1"/>
          <p:nvPr/>
        </p:nvSpPr>
        <p:spPr>
          <a:xfrm>
            <a:off x="9036275" y="177800"/>
            <a:ext cx="3067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Open Revolt</a:t>
            </a:r>
          </a:p>
          <a:p>
            <a:r>
              <a:rPr lang="en-GB" sz="1200" dirty="0"/>
              <a:t>Some of the Persian commanders on the Naxos campaign were captured by the Greeks.</a:t>
            </a:r>
          </a:p>
          <a:p>
            <a:endParaRPr lang="en-GB" sz="1400" dirty="0"/>
          </a:p>
          <a:p>
            <a:r>
              <a:rPr lang="en-GB" sz="1400" dirty="0"/>
              <a:t>‘</a:t>
            </a:r>
            <a:r>
              <a:rPr lang="en-GB" sz="1400" i="1" dirty="0"/>
              <a:t>After that, all disguise was thrown off  and Aristagoras, in open rebellion, set himself to damage Darius in every way he could think of….’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CB041-59BC-4BBE-A7F8-7964E2BDD2D2}"/>
              </a:ext>
            </a:extLst>
          </p:cNvPr>
          <p:cNvSpPr txBox="1"/>
          <p:nvPr/>
        </p:nvSpPr>
        <p:spPr>
          <a:xfrm>
            <a:off x="9036274" y="1993682"/>
            <a:ext cx="2984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‘</a:t>
            </a:r>
            <a:r>
              <a:rPr lang="en-GB" sz="1400" i="1" dirty="0"/>
              <a:t>He began by professing to abdicate his tyranny in favour of a popular government… in other Ionian states he got rid of the tyrants.’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A48CB-11DF-4B2A-AC73-75A7B3EC73D0}"/>
              </a:ext>
            </a:extLst>
          </p:cNvPr>
          <p:cNvSpPr txBox="1"/>
          <p:nvPr/>
        </p:nvSpPr>
        <p:spPr>
          <a:xfrm>
            <a:off x="9036275" y="3001994"/>
            <a:ext cx="29842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‘</a:t>
            </a:r>
            <a:r>
              <a:rPr lang="en-GB" sz="1400" i="1" dirty="0"/>
              <a:t>And then, as he needed to find some powerful ally, embarked on a trireme and set sail on a mission to Lacedaemon.’</a:t>
            </a:r>
          </a:p>
        </p:txBody>
      </p:sp>
    </p:spTree>
    <p:extLst>
      <p:ext uri="{BB962C8B-B14F-4D97-AF65-F5344CB8AC3E}">
        <p14:creationId xmlns:p14="http://schemas.microsoft.com/office/powerpoint/2010/main" val="29447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DB266E-953D-4475-8165-1059DB45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3705"/>
            <a:ext cx="109061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Background: The Ionian Greeks were conquered firstly by the Kings of Lydia and then by the Persians.</a:t>
            </a:r>
          </a:p>
        </p:txBody>
      </p:sp>
      <p:pic>
        <p:nvPicPr>
          <p:cNvPr id="6" name="Picture 2" descr="Prelude to the Persian Wars">
            <a:extLst>
              <a:ext uri="{FF2B5EF4-FFF2-40B4-BE49-F238E27FC236}">
                <a16:creationId xmlns:a16="http://schemas.microsoft.com/office/drawing/2014/main" id="{067707CD-74EB-425A-B4E0-4885DA8B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97" y="1853248"/>
            <a:ext cx="6345936" cy="463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63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D2232C-6E1E-4D13-A0A4-2F0B5AA39CC5}"/>
              </a:ext>
            </a:extLst>
          </p:cNvPr>
          <p:cNvSpPr txBox="1"/>
          <p:nvPr/>
        </p:nvSpPr>
        <p:spPr>
          <a:xfrm>
            <a:off x="180974" y="238125"/>
            <a:ext cx="608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Cleomenes was on the throne when he came to Sparta</a:t>
            </a:r>
            <a:r>
              <a:rPr lang="en-GB" dirty="0"/>
              <a:t>. </a:t>
            </a:r>
            <a:r>
              <a:rPr lang="en-GB" b="1" dirty="0"/>
              <a:t>5.49-52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F2EFF-A209-4131-94F3-98783510A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" y="1090691"/>
            <a:ext cx="5721986" cy="539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3F722-0CDD-4FCD-A12D-55CC33232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17274"/>
            <a:ext cx="5751577" cy="5466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5A1A36-A177-4A88-B702-96BFD190134B}"/>
              </a:ext>
            </a:extLst>
          </p:cNvPr>
          <p:cNvSpPr txBox="1"/>
          <p:nvPr/>
        </p:nvSpPr>
        <p:spPr>
          <a:xfrm>
            <a:off x="6370320" y="656983"/>
            <a:ext cx="5679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Aristagoras tries to tempt the Spartans with a long list of riches they might acquire</a:t>
            </a:r>
            <a:r>
              <a:rPr lang="en-GB" sz="12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FB7523-9D86-4FD0-A57F-49E145BEF692}"/>
              </a:ext>
            </a:extLst>
          </p:cNvPr>
          <p:cNvSpPr/>
          <p:nvPr/>
        </p:nvSpPr>
        <p:spPr>
          <a:xfrm>
            <a:off x="6370320" y="1017274"/>
            <a:ext cx="2580640" cy="2425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24047B-D43A-43C6-9C3F-5B67D6A310DA}"/>
              </a:ext>
            </a:extLst>
          </p:cNvPr>
          <p:cNvSpPr/>
          <p:nvPr/>
        </p:nvSpPr>
        <p:spPr>
          <a:xfrm>
            <a:off x="8717280" y="5201920"/>
            <a:ext cx="1513840" cy="416560"/>
          </a:xfrm>
          <a:prstGeom prst="ellipse">
            <a:avLst/>
          </a:prstGeom>
          <a:solidFill>
            <a:srgbClr val="FFC000">
              <a:alpha val="1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656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nyx - The Athens Key">
            <a:extLst>
              <a:ext uri="{FF2B5EF4-FFF2-40B4-BE49-F238E27FC236}">
                <a16:creationId xmlns:a16="http://schemas.microsoft.com/office/drawing/2014/main" id="{C6F480BB-0694-441E-9BAF-069DA2AFD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" y="-21662"/>
            <a:ext cx="9204960" cy="690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F8266-556D-48B6-BEC0-1EBF25664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97"/>
          <a:stretch/>
        </p:blipFill>
        <p:spPr>
          <a:xfrm>
            <a:off x="5784007" y="861837"/>
            <a:ext cx="6407991" cy="1058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3C89A-5D85-436A-A51F-4AE9F9D1B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006" y="1920240"/>
            <a:ext cx="6407992" cy="4937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95379-5775-4A3F-A2A9-C30D2B75B6D2}"/>
              </a:ext>
            </a:extLst>
          </p:cNvPr>
          <p:cNvSpPr txBox="1"/>
          <p:nvPr/>
        </p:nvSpPr>
        <p:spPr>
          <a:xfrm>
            <a:off x="861694" y="-25532"/>
            <a:ext cx="60877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Repulsed from Sparta, Aristagoras went on to Athens</a:t>
            </a:r>
            <a:r>
              <a:rPr lang="en-GB" dirty="0"/>
              <a:t>. </a:t>
            </a:r>
            <a:r>
              <a:rPr lang="en-GB" b="1" dirty="0"/>
              <a:t>5.55</a:t>
            </a:r>
          </a:p>
          <a:p>
            <a:r>
              <a:rPr lang="en-GB" sz="1400" i="1" dirty="0"/>
              <a:t>(There follows a long digression on the recent history of Athens and the expulsion from Athens of the tyrant </a:t>
            </a:r>
            <a:r>
              <a:rPr lang="en-GB" sz="1400" i="1" dirty="0" err="1"/>
              <a:t>Pisistratids</a:t>
            </a:r>
            <a:r>
              <a:rPr lang="en-GB" sz="1400" i="1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6D617-862A-4FA6-8416-562A8C39B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213"/>
          <a:stretch/>
        </p:blipFill>
        <p:spPr>
          <a:xfrm>
            <a:off x="368727" y="2759325"/>
            <a:ext cx="5415280" cy="1735590"/>
          </a:xfrm>
          <a:prstGeom prst="rect">
            <a:avLst/>
          </a:prstGeom>
        </p:spPr>
      </p:pic>
      <p:pic>
        <p:nvPicPr>
          <p:cNvPr id="1026" name="Picture 2" descr="Russians as Spartans? – or Putin the tyrant? - Argonauts and Emperors">
            <a:extLst>
              <a:ext uri="{FF2B5EF4-FFF2-40B4-BE49-F238E27FC236}">
                <a16:creationId xmlns:a16="http://schemas.microsoft.com/office/drawing/2014/main" id="{B993CDE1-2CB9-4D38-BE30-3AB86AD4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94" y="4955612"/>
            <a:ext cx="28575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269CFF-AF4E-4BD4-BCB0-FF92417C7575}"/>
              </a:ext>
            </a:extLst>
          </p:cNvPr>
          <p:cNvSpPr/>
          <p:nvPr/>
        </p:nvSpPr>
        <p:spPr>
          <a:xfrm>
            <a:off x="5784006" y="4592320"/>
            <a:ext cx="6407992" cy="92456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55C911-3F3A-4C0C-92F2-20373707A52C}"/>
              </a:ext>
            </a:extLst>
          </p:cNvPr>
          <p:cNvSpPr/>
          <p:nvPr/>
        </p:nvSpPr>
        <p:spPr>
          <a:xfrm>
            <a:off x="9153734" y="5709357"/>
            <a:ext cx="1513840" cy="416560"/>
          </a:xfrm>
          <a:prstGeom prst="ellipse">
            <a:avLst/>
          </a:prstGeom>
          <a:solidFill>
            <a:srgbClr val="FFC000">
              <a:alpha val="1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87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EF6565-02A3-47BA-AFC4-3EF303B83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0" r="347" b="28767"/>
          <a:stretch/>
        </p:blipFill>
        <p:spPr bwMode="auto">
          <a:xfrm>
            <a:off x="259474" y="0"/>
            <a:ext cx="11673052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ireme - Wikipedia">
            <a:extLst>
              <a:ext uri="{FF2B5EF4-FFF2-40B4-BE49-F238E27FC236}">
                <a16:creationId xmlns:a16="http://schemas.microsoft.com/office/drawing/2014/main" id="{8423AE39-43D4-4987-8AA2-CC9AA11AA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81350"/>
            <a:ext cx="47625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0ECD2B-2E67-422A-A203-093E71C5299A}"/>
              </a:ext>
            </a:extLst>
          </p:cNvPr>
          <p:cNvSpPr txBox="1"/>
          <p:nvPr/>
        </p:nvSpPr>
        <p:spPr>
          <a:xfrm>
            <a:off x="5222240" y="4836160"/>
            <a:ext cx="273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Athens:</a:t>
            </a:r>
            <a:r>
              <a:rPr lang="en-GB" dirty="0"/>
              <a:t> 20 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D51BE-5114-4271-907A-4E61CB1221CC}"/>
              </a:ext>
            </a:extLst>
          </p:cNvPr>
          <p:cNvSpPr txBox="1"/>
          <p:nvPr/>
        </p:nvSpPr>
        <p:spPr>
          <a:xfrm>
            <a:off x="5222240" y="5320268"/>
            <a:ext cx="273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Eretria:</a:t>
            </a:r>
            <a:r>
              <a:rPr lang="en-GB" dirty="0"/>
              <a:t> 5 ships</a:t>
            </a:r>
          </a:p>
        </p:txBody>
      </p:sp>
    </p:spTree>
    <p:extLst>
      <p:ext uri="{BB962C8B-B14F-4D97-AF65-F5344CB8AC3E}">
        <p14:creationId xmlns:p14="http://schemas.microsoft.com/office/powerpoint/2010/main" val="203619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rone Flight over Sardis: Panorama from above the Temple of Artemis -  YouTube">
            <a:extLst>
              <a:ext uri="{FF2B5EF4-FFF2-40B4-BE49-F238E27FC236}">
                <a16:creationId xmlns:a16="http://schemas.microsoft.com/office/drawing/2014/main" id="{11ED8C5D-3AE7-4AA8-8F7C-2B4B0649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266B1-C6FD-49F4-8125-E116A6A5F8C4}"/>
              </a:ext>
            </a:extLst>
          </p:cNvPr>
          <p:cNvSpPr txBox="1"/>
          <p:nvPr/>
        </p:nvSpPr>
        <p:spPr>
          <a:xfrm>
            <a:off x="579120" y="528320"/>
            <a:ext cx="1899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Sack of Sardis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8FF0F-D397-4212-8704-6B6F9B104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1138237"/>
            <a:ext cx="95440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F4272-5BF2-40A0-8D10-C8684955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"/>
            <a:ext cx="6721797" cy="6101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2C867-D475-49BB-AD7C-DA290B5B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58" y="6102237"/>
            <a:ext cx="6105782" cy="755764"/>
          </a:xfrm>
          <a:prstGeom prst="rect">
            <a:avLst/>
          </a:prstGeom>
        </p:spPr>
      </p:pic>
      <p:pic>
        <p:nvPicPr>
          <p:cNvPr id="3074" name="Picture 2" descr="The Persian army storms the Acropolis in Athens Stock Photo - Alamy">
            <a:extLst>
              <a:ext uri="{FF2B5EF4-FFF2-40B4-BE49-F238E27FC236}">
                <a16:creationId xmlns:a16="http://schemas.microsoft.com/office/drawing/2014/main" id="{F5F23771-EC2F-474A-9CE4-88893483C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2"/>
          <a:stretch/>
        </p:blipFill>
        <p:spPr bwMode="auto">
          <a:xfrm>
            <a:off x="6826572" y="9216"/>
            <a:ext cx="5285740" cy="341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atue of Cybele with the Temple of Zeus - Picture of Aizanoi, Kutahya -  Tripadvisor">
            <a:extLst>
              <a:ext uri="{FF2B5EF4-FFF2-40B4-BE49-F238E27FC236}">
                <a16:creationId xmlns:a16="http://schemas.microsoft.com/office/drawing/2014/main" id="{2A0D8840-FDAB-40FB-9A0A-9770D56A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642" y="2885440"/>
            <a:ext cx="5303175" cy="39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46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3ADE2-7064-4F7D-8089-F3B89294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76"/>
            <a:ext cx="7518082" cy="275483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DDCAA95-323A-4BDF-939E-0E4A24559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40" y="2430809"/>
            <a:ext cx="5140960" cy="447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rsepolis - Wikipedia">
            <a:extLst>
              <a:ext uri="{FF2B5EF4-FFF2-40B4-BE49-F238E27FC236}">
                <a16:creationId xmlns:a16="http://schemas.microsoft.com/office/drawing/2014/main" id="{C99460E3-AB59-49B8-A0B8-CCDBEBE2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2887798"/>
            <a:ext cx="5963920" cy="38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ilver Shekel - Images of Ancient Shekel (Persian Coins at Bible History  Online)">
            <a:extLst>
              <a:ext uri="{FF2B5EF4-FFF2-40B4-BE49-F238E27FC236}">
                <a16:creationId xmlns:a16="http://schemas.microsoft.com/office/drawing/2014/main" id="{2064F5BF-5F7B-4CE8-B340-2AC2D571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9876"/>
            <a:ext cx="2271160" cy="23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E3E2C-E0DA-44EF-B402-897286FD5397}"/>
              </a:ext>
            </a:extLst>
          </p:cNvPr>
          <p:cNvSpPr txBox="1"/>
          <p:nvPr/>
        </p:nvSpPr>
        <p:spPr>
          <a:xfrm>
            <a:off x="9858140" y="86180"/>
            <a:ext cx="2271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The Ionian cities were defeated at the sea </a:t>
            </a:r>
            <a:r>
              <a:rPr lang="en-GB" sz="1200" b="1" dirty="0"/>
              <a:t>Battle of Lade</a:t>
            </a:r>
            <a:r>
              <a:rPr lang="en-GB" sz="1200" dirty="0"/>
              <a:t>. Miletus was besieged its population deported to near Susa. </a:t>
            </a:r>
          </a:p>
          <a:p>
            <a:endParaRPr lang="en-GB" sz="800" dirty="0"/>
          </a:p>
          <a:p>
            <a:r>
              <a:rPr lang="en-GB" sz="1200" dirty="0"/>
              <a:t>In Athens, when </a:t>
            </a:r>
            <a:r>
              <a:rPr lang="en-GB" sz="1200" b="1" dirty="0"/>
              <a:t>Phrynichus </a:t>
            </a:r>
            <a:r>
              <a:rPr lang="en-GB" sz="1200" dirty="0"/>
              <a:t>produced his play ‘</a:t>
            </a:r>
            <a:r>
              <a:rPr lang="en-GB" sz="1200" b="1" i="1" dirty="0"/>
              <a:t>The Capture of Miletus</a:t>
            </a:r>
            <a:r>
              <a:rPr lang="en-GB" sz="1200" i="1" dirty="0"/>
              <a:t>’ the audience in the theatre burst into tears. The author was fined 1,000 drachmas for reminding them of their own evils. </a:t>
            </a:r>
            <a:r>
              <a:rPr lang="en-GB" sz="1200" dirty="0"/>
              <a:t>6.21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7AA63-8797-40C9-8AF8-4EA151CBDF69}"/>
              </a:ext>
            </a:extLst>
          </p:cNvPr>
          <p:cNvSpPr/>
          <p:nvPr/>
        </p:nvSpPr>
        <p:spPr>
          <a:xfrm>
            <a:off x="487680" y="0"/>
            <a:ext cx="4267200" cy="314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E73106E-5ADA-4A51-94F9-1CAE7B6335C3}"/>
              </a:ext>
            </a:extLst>
          </p:cNvPr>
          <p:cNvSpPr/>
          <p:nvPr/>
        </p:nvSpPr>
        <p:spPr>
          <a:xfrm>
            <a:off x="8463280" y="2430808"/>
            <a:ext cx="2113280" cy="1277593"/>
          </a:xfrm>
          <a:prstGeom prst="wedgeEllipseCallout">
            <a:avLst>
              <a:gd name="adj1" fmla="val 62076"/>
              <a:gd name="adj2" fmla="val 609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Master, remember the Athenians, remember the Athenians, remember the Athenians.</a:t>
            </a:r>
          </a:p>
        </p:txBody>
      </p:sp>
    </p:spTree>
    <p:extLst>
      <p:ext uri="{BB962C8B-B14F-4D97-AF65-F5344CB8AC3E}">
        <p14:creationId xmlns:p14="http://schemas.microsoft.com/office/powerpoint/2010/main" val="228744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ncients: LYDIAN KINGDOM. Croesus (ca. 561-546 BC). AV stater ...">
            <a:extLst>
              <a:ext uri="{FF2B5EF4-FFF2-40B4-BE49-F238E27FC236}">
                <a16:creationId xmlns:a16="http://schemas.microsoft.com/office/drawing/2014/main" id="{924F8125-DD14-4F98-BA80-F691B9D93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" b="2707"/>
          <a:stretch/>
        </p:blipFill>
        <p:spPr bwMode="auto">
          <a:xfrm>
            <a:off x="399832" y="5268077"/>
            <a:ext cx="1613282" cy="12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elude to the Persian Wars">
            <a:extLst>
              <a:ext uri="{FF2B5EF4-FFF2-40B4-BE49-F238E27FC236}">
                <a16:creationId xmlns:a16="http://schemas.microsoft.com/office/drawing/2014/main" id="{88A55396-ED72-481E-9C4D-D5BDEBAB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47" y="1532762"/>
            <a:ext cx="5101417" cy="37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E67F23-9597-47AC-81AA-404DF1233883}"/>
              </a:ext>
            </a:extLst>
          </p:cNvPr>
          <p:cNvSpPr txBox="1"/>
          <p:nvPr/>
        </p:nvSpPr>
        <p:spPr>
          <a:xfrm>
            <a:off x="166042" y="48120"/>
            <a:ext cx="77861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How Croesus ‘first injured the Greeks’. </a:t>
            </a:r>
            <a:r>
              <a:rPr lang="en-GB" sz="1200" dirty="0"/>
              <a:t>(Herodotus 1.26-7)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21814-C094-4A97-88C1-E21C491F9454}"/>
              </a:ext>
            </a:extLst>
          </p:cNvPr>
          <p:cNvSpPr txBox="1"/>
          <p:nvPr/>
        </p:nvSpPr>
        <p:spPr>
          <a:xfrm>
            <a:off x="134027" y="1151715"/>
            <a:ext cx="2030856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Croesus’ grandfather </a:t>
            </a:r>
            <a:r>
              <a:rPr lang="en-GB" sz="1200" b="1" dirty="0" err="1"/>
              <a:t>Sadyattes</a:t>
            </a:r>
            <a:r>
              <a:rPr lang="en-GB" sz="1200" dirty="0"/>
              <a:t> attacked Miletus every year for six years, without success.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C68D2E-CC5F-469F-A3AB-8E02CEC73CD6}"/>
              </a:ext>
            </a:extLst>
          </p:cNvPr>
          <p:cNvSpPr/>
          <p:nvPr/>
        </p:nvSpPr>
        <p:spPr>
          <a:xfrm>
            <a:off x="4643919" y="2571999"/>
            <a:ext cx="1130157" cy="472611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DE3A68-FDE0-4F7E-B924-644210B055BE}"/>
              </a:ext>
            </a:extLst>
          </p:cNvPr>
          <p:cNvSpPr txBox="1"/>
          <p:nvPr/>
        </p:nvSpPr>
        <p:spPr>
          <a:xfrm>
            <a:off x="160963" y="2255510"/>
            <a:ext cx="2030856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Croesus’ father </a:t>
            </a:r>
            <a:r>
              <a:rPr lang="en-GB" sz="1200" b="1" dirty="0"/>
              <a:t>Alyattes</a:t>
            </a:r>
            <a:r>
              <a:rPr lang="en-GB" sz="1200" dirty="0"/>
              <a:t>  captured Smyrna and attacked </a:t>
            </a:r>
            <a:r>
              <a:rPr lang="en-GB" sz="1200" dirty="0" err="1"/>
              <a:t>Clazomenae</a:t>
            </a:r>
            <a:r>
              <a:rPr lang="en-GB" sz="1200" dirty="0"/>
              <a:t>; he also attacked Miletus five years in a row, with no more success than his father.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DAB24-30B4-429F-89E5-BFE7AB02AB77}"/>
              </a:ext>
            </a:extLst>
          </p:cNvPr>
          <p:cNvSpPr txBox="1"/>
          <p:nvPr/>
        </p:nvSpPr>
        <p:spPr>
          <a:xfrm>
            <a:off x="2269042" y="677891"/>
            <a:ext cx="5404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There had been Lydian attacks on the prosperous Greek settlements along the Aegean coast before Croesus subjugated all the cities and made them pay tribute.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2E4A43-4FF0-48E7-A4BA-4080EDD92404}"/>
              </a:ext>
            </a:extLst>
          </p:cNvPr>
          <p:cNvSpPr/>
          <p:nvPr/>
        </p:nvSpPr>
        <p:spPr>
          <a:xfrm>
            <a:off x="4975199" y="3530409"/>
            <a:ext cx="798877" cy="334488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EFFB4-437F-4486-B53A-91DB10F8A9EB}"/>
              </a:ext>
            </a:extLst>
          </p:cNvPr>
          <p:cNvSpPr txBox="1"/>
          <p:nvPr/>
        </p:nvSpPr>
        <p:spPr>
          <a:xfrm>
            <a:off x="92467" y="6540285"/>
            <a:ext cx="2282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The Lydians were the first to invent and mint coins from precious metals.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2B988A-36CB-48C3-9E30-8E41AB7CE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4" t="1" r="4203" b="94880"/>
          <a:stretch/>
        </p:blipFill>
        <p:spPr>
          <a:xfrm>
            <a:off x="5924997" y="3121560"/>
            <a:ext cx="6106041" cy="2760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3F89F9-E599-48D0-911A-D088AA787397}"/>
              </a:ext>
            </a:extLst>
          </p:cNvPr>
          <p:cNvSpPr/>
          <p:nvPr/>
        </p:nvSpPr>
        <p:spPr>
          <a:xfrm>
            <a:off x="11075542" y="3121560"/>
            <a:ext cx="955496" cy="276070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BA7C4C-FE60-4732-AF7B-31CF5DEB35D1}"/>
              </a:ext>
            </a:extLst>
          </p:cNvPr>
          <p:cNvSpPr/>
          <p:nvPr/>
        </p:nvSpPr>
        <p:spPr>
          <a:xfrm>
            <a:off x="4971386" y="3121560"/>
            <a:ext cx="955496" cy="276070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 descr="The Temple of Artemis at Ephesus | Daydream Tourist">
            <a:extLst>
              <a:ext uri="{FF2B5EF4-FFF2-40B4-BE49-F238E27FC236}">
                <a16:creationId xmlns:a16="http://schemas.microsoft.com/office/drawing/2014/main" id="{00E1CFF5-9520-4E69-BAB4-8F3A3FE8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31" y="-25140"/>
            <a:ext cx="3598120" cy="256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1D1BB5-89CC-4C5E-B6A0-7B95BC4B103F}"/>
              </a:ext>
            </a:extLst>
          </p:cNvPr>
          <p:cNvSpPr txBox="1"/>
          <p:nvPr/>
        </p:nvSpPr>
        <p:spPr>
          <a:xfrm>
            <a:off x="8239531" y="2538521"/>
            <a:ext cx="3598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Reconstruction of the Temple of Artemis at Ephesus, built in the 6</a:t>
            </a:r>
            <a:r>
              <a:rPr lang="en-GB" sz="1000" i="1" baseline="30000" dirty="0"/>
              <a:t>th</a:t>
            </a:r>
            <a:r>
              <a:rPr lang="en-GB" sz="1000" i="1" dirty="0"/>
              <a:t> Century BC, was one of the Seven Wonders of the Ancient World, partly thanks to the wealth of Croesus.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5BB2AE-1918-45F3-A58D-5ECB110B2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647" r="-680" b="72316"/>
          <a:stretch/>
        </p:blipFill>
        <p:spPr>
          <a:xfrm>
            <a:off x="7510493" y="3583188"/>
            <a:ext cx="4659997" cy="7859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94631F-BEC9-49FA-AFBA-448376FCE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4" t="27855" r="67196" b="66298"/>
          <a:stretch/>
        </p:blipFill>
        <p:spPr>
          <a:xfrm>
            <a:off x="7689197" y="4369160"/>
            <a:ext cx="1343680" cy="199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AC7B1F-5D65-491E-9701-01237ADE4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48" r="20814" b="50433"/>
          <a:stretch/>
        </p:blipFill>
        <p:spPr>
          <a:xfrm>
            <a:off x="7360769" y="5421590"/>
            <a:ext cx="3868886" cy="1843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FAC967-90AC-48B6-8A3F-EB34FE0ADE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6" t="26831" r="-1069" b="66022"/>
          <a:stretch/>
        </p:blipFill>
        <p:spPr>
          <a:xfrm>
            <a:off x="8906298" y="4816562"/>
            <a:ext cx="3279178" cy="2507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F24043-2288-4014-B37A-FB574C432F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" t="32755" r="-680" b="55252"/>
          <a:stretch/>
        </p:blipFill>
        <p:spPr>
          <a:xfrm>
            <a:off x="7410218" y="5016051"/>
            <a:ext cx="4775258" cy="420743"/>
          </a:xfrm>
          <a:prstGeom prst="rect">
            <a:avLst/>
          </a:prstGeom>
        </p:spPr>
      </p:pic>
      <p:pic>
        <p:nvPicPr>
          <p:cNvPr id="2056" name="Picture 8" descr="HUGE Vintage 1. 1/2 Inch Thick, 77 feet long. Nautical Themed Ship ...">
            <a:extLst>
              <a:ext uri="{FF2B5EF4-FFF2-40B4-BE49-F238E27FC236}">
                <a16:creationId xmlns:a16="http://schemas.microsoft.com/office/drawing/2014/main" id="{E22DEF1F-5C45-4FCA-A46F-1652D7F2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552066" y="5656180"/>
            <a:ext cx="1289621" cy="120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685212-EEA2-40BD-B467-978A30FE1E56}"/>
              </a:ext>
            </a:extLst>
          </p:cNvPr>
          <p:cNvSpPr txBox="1"/>
          <p:nvPr/>
        </p:nvSpPr>
        <p:spPr>
          <a:xfrm>
            <a:off x="3393440" y="5656180"/>
            <a:ext cx="2282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Lydian Kings</a:t>
            </a:r>
          </a:p>
          <a:p>
            <a:r>
              <a:rPr lang="en-GB" sz="1400" dirty="0" err="1"/>
              <a:t>Sadyattes</a:t>
            </a:r>
            <a:r>
              <a:rPr lang="en-GB" sz="1400" dirty="0"/>
              <a:t> 	629-617BC</a:t>
            </a:r>
          </a:p>
          <a:p>
            <a:r>
              <a:rPr lang="en-GB" sz="1400" dirty="0"/>
              <a:t>Alyattes	617-560BC</a:t>
            </a:r>
          </a:p>
          <a:p>
            <a:r>
              <a:rPr lang="en-GB" sz="1400" b="1" dirty="0"/>
              <a:t>Croesus	560-547BC</a:t>
            </a:r>
          </a:p>
        </p:txBody>
      </p:sp>
    </p:spTree>
    <p:extLst>
      <p:ext uri="{BB962C8B-B14F-4D97-AF65-F5344CB8AC3E}">
        <p14:creationId xmlns:p14="http://schemas.microsoft.com/office/powerpoint/2010/main" val="11161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  <p:bldP spid="19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94EB6-DEBC-4C94-ACFD-78E3A722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7330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The Ionian Greeks defeated by Cyrus the Great </a:t>
            </a:r>
            <a:r>
              <a:rPr lang="en-GB" sz="2000" dirty="0"/>
              <a:t>Herodotus Book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BCAE0-0499-4E9D-A34F-D71C568ACD79}"/>
              </a:ext>
            </a:extLst>
          </p:cNvPr>
          <p:cNvSpPr/>
          <p:nvPr/>
        </p:nvSpPr>
        <p:spPr>
          <a:xfrm>
            <a:off x="319921" y="4551968"/>
            <a:ext cx="26390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Herodotus </a:t>
            </a:r>
            <a:r>
              <a:rPr lang="en-GB" dirty="0"/>
              <a:t>(c.484-425BC) devotes most of Book 1 of his </a:t>
            </a:r>
            <a:r>
              <a:rPr lang="en-GB" i="1" dirty="0"/>
              <a:t>Histories</a:t>
            </a:r>
            <a:r>
              <a:rPr lang="en-GB" dirty="0"/>
              <a:t> to describing the rapid spread of the new Persian empire at the expense of: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93215-E1D5-4936-A0CE-ABDE2DD0C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9" r="-78" b="5221"/>
          <a:stretch/>
        </p:blipFill>
        <p:spPr>
          <a:xfrm>
            <a:off x="3123345" y="1084628"/>
            <a:ext cx="8872998" cy="4238091"/>
          </a:xfrm>
          <a:prstGeom prst="rect">
            <a:avLst/>
          </a:prstGeom>
        </p:spPr>
      </p:pic>
      <p:pic>
        <p:nvPicPr>
          <p:cNvPr id="6" name="Picture 2" descr="Cyrus the Great, Persian ruler | World Biographical Encyclopedia">
            <a:extLst>
              <a:ext uri="{FF2B5EF4-FFF2-40B4-BE49-F238E27FC236}">
                <a16:creationId xmlns:a16="http://schemas.microsoft.com/office/drawing/2014/main" id="{8405C2C3-9BCA-428B-B4A9-1A8D4A09F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57" y="1132984"/>
            <a:ext cx="2639036" cy="315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2A5427-80D1-4B1A-88F6-680091B4D41A}"/>
              </a:ext>
            </a:extLst>
          </p:cNvPr>
          <p:cNvSpPr/>
          <p:nvPr/>
        </p:nvSpPr>
        <p:spPr>
          <a:xfrm>
            <a:off x="2958956" y="5534044"/>
            <a:ext cx="7099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</a:t>
            </a:r>
            <a:r>
              <a:rPr lang="en-GB" sz="2400" b="1" dirty="0"/>
              <a:t>Medes</a:t>
            </a:r>
            <a:r>
              <a:rPr lang="en-GB" sz="2400" dirty="0"/>
              <a:t>, ruled by Astyages (defeated 550BC)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B62D9-586B-42D3-AE8D-B12BE23CFFD6}"/>
              </a:ext>
            </a:extLst>
          </p:cNvPr>
          <p:cNvSpPr/>
          <p:nvPr/>
        </p:nvSpPr>
        <p:spPr>
          <a:xfrm>
            <a:off x="2958956" y="5941043"/>
            <a:ext cx="6708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</a:t>
            </a:r>
            <a:r>
              <a:rPr lang="en-GB" sz="2400" b="1" dirty="0"/>
              <a:t>Lydians</a:t>
            </a:r>
            <a:r>
              <a:rPr lang="en-GB" sz="2400" dirty="0"/>
              <a:t> ruled by Croesus (defeated 547BC)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6F173F-9B89-47A3-B51D-8D2FA1DD769B}"/>
              </a:ext>
            </a:extLst>
          </p:cNvPr>
          <p:cNvSpPr/>
          <p:nvPr/>
        </p:nvSpPr>
        <p:spPr>
          <a:xfrm>
            <a:off x="2958957" y="63813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</a:t>
            </a:r>
            <a:r>
              <a:rPr lang="en-GB" sz="2400" b="1" dirty="0"/>
              <a:t>Babylonians</a:t>
            </a:r>
            <a:r>
              <a:rPr lang="en-GB" sz="2400" dirty="0"/>
              <a:t> (conquered 539BC).</a:t>
            </a:r>
          </a:p>
        </p:txBody>
      </p:sp>
      <p:pic>
        <p:nvPicPr>
          <p:cNvPr id="10" name="Picture 2" descr="Croesus - Wikipedia">
            <a:extLst>
              <a:ext uri="{FF2B5EF4-FFF2-40B4-BE49-F238E27FC236}">
                <a16:creationId xmlns:a16="http://schemas.microsoft.com/office/drawing/2014/main" id="{DF7B0703-FA56-4AAC-88F5-B5606D26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54" y="1274972"/>
            <a:ext cx="1338277" cy="13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A5E5549-623F-4CFF-BD44-13AC5507E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56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EB53D9-1544-4533-A394-FD3AE78C6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91"/>
          <a:stretch/>
        </p:blipFill>
        <p:spPr>
          <a:xfrm>
            <a:off x="4796501" y="2705294"/>
            <a:ext cx="5314487" cy="108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380C31-D79A-4FB6-8FE3-B1EF285D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229" y="3791518"/>
            <a:ext cx="5177766" cy="2216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2ACBD-3DD3-4199-9243-21C5792DD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138"/>
          <a:stretch/>
        </p:blipFill>
        <p:spPr>
          <a:xfrm>
            <a:off x="5087236" y="6000109"/>
            <a:ext cx="5314487" cy="657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48747-4045-4FD4-A18F-0F799D8262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04" t="29565" r="60543" b="13159"/>
          <a:stretch/>
        </p:blipFill>
        <p:spPr>
          <a:xfrm>
            <a:off x="374308" y="131268"/>
            <a:ext cx="4073214" cy="65118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4F606D-1589-4D96-9ABE-553C5D01BC30}"/>
              </a:ext>
            </a:extLst>
          </p:cNvPr>
          <p:cNvSpPr/>
          <p:nvPr/>
        </p:nvSpPr>
        <p:spPr>
          <a:xfrm>
            <a:off x="4997719" y="2650026"/>
            <a:ext cx="2965999" cy="246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770" name="Picture 2" descr="File:Apollo, from the west pediment of the temple of Zeus at ...">
            <a:extLst>
              <a:ext uri="{FF2B5EF4-FFF2-40B4-BE49-F238E27FC236}">
                <a16:creationId xmlns:a16="http://schemas.microsoft.com/office/drawing/2014/main" id="{FE3FDBB1-220E-4BD3-B5EC-C51FC37EF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2" r="21341" b="-163"/>
          <a:stretch/>
        </p:blipFill>
        <p:spPr bwMode="auto">
          <a:xfrm>
            <a:off x="8307482" y="0"/>
            <a:ext cx="3884518" cy="262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Pouring Rain GIFs | Tenor">
            <a:extLst>
              <a:ext uri="{FF2B5EF4-FFF2-40B4-BE49-F238E27FC236}">
                <a16:creationId xmlns:a16="http://schemas.microsoft.com/office/drawing/2014/main" id="{F6C3F861-F1F9-4D42-9229-51EBDC8073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01" y="162339"/>
            <a:ext cx="3167217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8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E67F23-9597-47AC-81AA-404DF1233883}"/>
              </a:ext>
            </a:extLst>
          </p:cNvPr>
          <p:cNvSpPr txBox="1"/>
          <p:nvPr/>
        </p:nvSpPr>
        <p:spPr>
          <a:xfrm>
            <a:off x="166041" y="48120"/>
            <a:ext cx="90361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Cyrus the Great and the Ionian Greeks </a:t>
            </a:r>
            <a:r>
              <a:rPr lang="en-GB" sz="1200" dirty="0"/>
              <a:t>(Herodotus 1.141-171)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EFFB4-437F-4486-B53A-91DB10F8A9EB}"/>
              </a:ext>
            </a:extLst>
          </p:cNvPr>
          <p:cNvSpPr txBox="1"/>
          <p:nvPr/>
        </p:nvSpPr>
        <p:spPr>
          <a:xfrm>
            <a:off x="268715" y="6544639"/>
            <a:ext cx="1418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Achaemenid gold coin. </a:t>
            </a:r>
          </a:p>
        </p:txBody>
      </p:sp>
      <p:pic>
        <p:nvPicPr>
          <p:cNvPr id="2050" name="Picture 2" descr="Prelude to the Persian Wars">
            <a:extLst>
              <a:ext uri="{FF2B5EF4-FFF2-40B4-BE49-F238E27FC236}">
                <a16:creationId xmlns:a16="http://schemas.microsoft.com/office/drawing/2014/main" id="{88A55396-ED72-481E-9C4D-D5BDEBAB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6" y="760911"/>
            <a:ext cx="5101417" cy="37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DF432C-8AE6-48CC-893E-96C28BC4C340}"/>
              </a:ext>
            </a:extLst>
          </p:cNvPr>
          <p:cNvSpPr/>
          <p:nvPr/>
        </p:nvSpPr>
        <p:spPr>
          <a:xfrm rot="20421810">
            <a:off x="1426031" y="606622"/>
            <a:ext cx="2531833" cy="3806937"/>
          </a:xfrm>
          <a:prstGeom prst="ellipse">
            <a:avLst/>
          </a:prstGeom>
          <a:solidFill>
            <a:schemeClr val="bg1">
              <a:alpha val="2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1AA5A46-D4A4-42DD-B36A-E2599990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" y="5376414"/>
            <a:ext cx="1870822" cy="10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LY HIGH!: ELISABETH STORRS - AUTHOR'S INTERVIEW AND GIVEAWAY">
            <a:extLst>
              <a:ext uri="{FF2B5EF4-FFF2-40B4-BE49-F238E27FC236}">
                <a16:creationId xmlns:a16="http://schemas.microsoft.com/office/drawing/2014/main" id="{F2622B04-F017-4879-80E0-1FB726C63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16012" b="3241"/>
          <a:stretch/>
        </p:blipFill>
        <p:spPr bwMode="auto">
          <a:xfrm>
            <a:off x="4648320" y="4437508"/>
            <a:ext cx="1977768" cy="24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FC9A33CE-1A09-4077-95FF-60ED33572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798024">
            <a:off x="3343887" y="4593904"/>
            <a:ext cx="748668" cy="40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2E681E3F-11CE-462C-8F6A-E10BA6341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535942">
            <a:off x="1010881" y="4820046"/>
            <a:ext cx="842309" cy="3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0C1A9A83-E51D-4AB5-9D33-924DBD338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20008050">
            <a:off x="2633635" y="5495948"/>
            <a:ext cx="577504" cy="5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6962E785-62EC-4949-9892-DF0AA103F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20549882">
            <a:off x="3998115" y="5494491"/>
            <a:ext cx="477876" cy="2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64C80451-C0C1-4998-B736-2CD780E9A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325858">
            <a:off x="2735387" y="5035151"/>
            <a:ext cx="577504" cy="30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9BEB86FA-4EED-41A0-B4F9-6331F69A5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915131">
            <a:off x="2155840" y="5300378"/>
            <a:ext cx="477876" cy="2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B24FC513-F608-4A4C-81AE-CF7D73503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21187788">
            <a:off x="3412301" y="5265383"/>
            <a:ext cx="477876" cy="2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1C9AE163-A6CD-40DD-BCF5-7BD1162FF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21377830">
            <a:off x="2096895" y="4436607"/>
            <a:ext cx="945927" cy="5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Tarquinia Etruscan Museum Dish Fish Stock Photo - Image of dish ...">
            <a:extLst>
              <a:ext uri="{FF2B5EF4-FFF2-40B4-BE49-F238E27FC236}">
                <a16:creationId xmlns:a16="http://schemas.microsoft.com/office/drawing/2014/main" id="{781C99C4-87CC-4640-8210-190478A89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30341" r="33139" b="39290"/>
          <a:stretch/>
        </p:blipFill>
        <p:spPr bwMode="auto">
          <a:xfrm rot="20174721">
            <a:off x="297009" y="4807310"/>
            <a:ext cx="535187" cy="28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8A4A7-0617-4625-A4B3-5F1AD0515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4076" y="1202545"/>
            <a:ext cx="5312299" cy="3168503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09B662-02F2-419E-B17F-6D5F40BDACC4}"/>
              </a:ext>
            </a:extLst>
          </p:cNvPr>
          <p:cNvSpPr txBox="1"/>
          <p:nvPr/>
        </p:nvSpPr>
        <p:spPr>
          <a:xfrm>
            <a:off x="4859675" y="710601"/>
            <a:ext cx="7048073" cy="49244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Cyrus’ justification for his subjugation of the Greek city states on the Aegean coast. </a:t>
            </a:r>
          </a:p>
          <a:p>
            <a:pPr algn="ctr"/>
            <a:r>
              <a:rPr lang="en-GB" sz="1000" dirty="0"/>
              <a:t>(Herodotus 1.141).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D4E99-0C44-41BD-A78B-EEFE8A1A7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5330" y="5285950"/>
            <a:ext cx="4962418" cy="235965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7FDF3-7BEB-418B-9D24-51E78CF34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330" y="5521915"/>
            <a:ext cx="5181850" cy="11011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3CD0B88-B674-47AE-8F18-5A4A4F6FB847}"/>
              </a:ext>
            </a:extLst>
          </p:cNvPr>
          <p:cNvSpPr txBox="1"/>
          <p:nvPr/>
        </p:nvSpPr>
        <p:spPr>
          <a:xfrm>
            <a:off x="6733847" y="4566173"/>
            <a:ext cx="54722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The Ionian response </a:t>
            </a:r>
            <a:r>
              <a:rPr lang="en-GB" sz="1200" dirty="0"/>
              <a:t>(Herodotus 1.141-171)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38914-A03C-43CA-8BDD-21A9D1D34A1E}"/>
              </a:ext>
            </a:extLst>
          </p:cNvPr>
          <p:cNvSpPr txBox="1"/>
          <p:nvPr/>
        </p:nvSpPr>
        <p:spPr>
          <a:xfrm>
            <a:off x="9217607" y="6386062"/>
            <a:ext cx="247952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How much help was Sparta last time, when approached by Croesus?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47A413-49B8-472F-BE79-A929C8093AC5}"/>
              </a:ext>
            </a:extLst>
          </p:cNvPr>
          <p:cNvSpPr/>
          <p:nvPr/>
        </p:nvSpPr>
        <p:spPr>
          <a:xfrm>
            <a:off x="2839453" y="2839453"/>
            <a:ext cx="834189" cy="2406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D9D686-5A8D-44C7-BD13-BDFDC0BF9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41310" y="60401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4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73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73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73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73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673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673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3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2D1028-8835-4B93-89FA-EB1BE28F4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25463" cy="6858000"/>
          </a:xfrm>
          <a:prstGeom prst="rect">
            <a:avLst/>
          </a:prstGeom>
        </p:spPr>
      </p:pic>
      <p:pic>
        <p:nvPicPr>
          <p:cNvPr id="2050" name="Picture 2" descr="My dear Mr. Trump, You are no Cyrus the Great!">
            <a:extLst>
              <a:ext uri="{FF2B5EF4-FFF2-40B4-BE49-F238E27FC236}">
                <a16:creationId xmlns:a16="http://schemas.microsoft.com/office/drawing/2014/main" id="{B5AF9751-A9A7-488B-9569-9CC9C093E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" r="50000"/>
          <a:stretch/>
        </p:blipFill>
        <p:spPr bwMode="auto">
          <a:xfrm>
            <a:off x="10424319" y="-7772"/>
            <a:ext cx="1768825" cy="2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rder Of Bardiya: Son Of Cyrus The Great And The Riddle Of The Imposter">
            <a:extLst>
              <a:ext uri="{FF2B5EF4-FFF2-40B4-BE49-F238E27FC236}">
                <a16:creationId xmlns:a16="http://schemas.microsoft.com/office/drawing/2014/main" id="{96C375B8-9554-4677-A855-F98F80BCC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6705" b="-1545"/>
          <a:stretch/>
        </p:blipFill>
        <p:spPr bwMode="auto">
          <a:xfrm>
            <a:off x="10313703" y="3958040"/>
            <a:ext cx="1862455" cy="29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mb of Cyrus">
            <a:extLst>
              <a:ext uri="{FF2B5EF4-FFF2-40B4-BE49-F238E27FC236}">
                <a16:creationId xmlns:a16="http://schemas.microsoft.com/office/drawing/2014/main" id="{D4420378-E026-4F87-94F0-919D265B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13" y="0"/>
            <a:ext cx="1924050" cy="150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mbyses II - Ancient History Encyclopedia">
            <a:extLst>
              <a:ext uri="{FF2B5EF4-FFF2-40B4-BE49-F238E27FC236}">
                <a16:creationId xmlns:a16="http://schemas.microsoft.com/office/drawing/2014/main" id="{DF9DB058-5DB6-4470-B810-81895C585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438" y="2298548"/>
            <a:ext cx="2712720" cy="17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8F2340-861A-47C4-B92D-87C88763DCBB}"/>
              </a:ext>
            </a:extLst>
          </p:cNvPr>
          <p:cNvSpPr txBox="1"/>
          <p:nvPr/>
        </p:nvSpPr>
        <p:spPr>
          <a:xfrm>
            <a:off x="0" y="-10080"/>
            <a:ext cx="70408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Cyrus also brought the Ionians into the Persian empire, but ‘</a:t>
            </a:r>
            <a:r>
              <a:rPr lang="en-GB" sz="1200" i="1" dirty="0"/>
              <a:t>He did not think the Ionians important enough to constitute a primary objective, for his mind was on Babylon… Some other commander would suffice to tackle the Ionians</a:t>
            </a:r>
            <a:r>
              <a:rPr lang="en-GB" sz="1200" dirty="0"/>
              <a:t>.’ (</a:t>
            </a:r>
            <a:r>
              <a:rPr lang="en-GB" sz="1200" dirty="0" err="1"/>
              <a:t>Harpagus</a:t>
            </a:r>
            <a:r>
              <a:rPr lang="en-GB" sz="1200" dirty="0"/>
              <a:t> 1.169)</a:t>
            </a:r>
          </a:p>
          <a:p>
            <a:pPr algn="r"/>
            <a:r>
              <a:rPr lang="en-GB" sz="1200" b="1" dirty="0"/>
              <a:t>Herodotus 1.153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60F4AB-307E-461E-B1C2-1866B80B8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4950" y="3190240"/>
            <a:ext cx="5052467" cy="1872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B7D2B-B1EF-458D-AC37-96FB31404162}"/>
              </a:ext>
            </a:extLst>
          </p:cNvPr>
          <p:cNvSpPr txBox="1"/>
          <p:nvPr/>
        </p:nvSpPr>
        <p:spPr>
          <a:xfrm>
            <a:off x="4605972" y="5062688"/>
            <a:ext cx="5254674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In this way Ionia was a second time reduced to subjection</a:t>
            </a:r>
            <a:r>
              <a:rPr lang="en-GB" sz="1600" dirty="0"/>
              <a:t>; and after the defeat of the mainland towns by </a:t>
            </a:r>
            <a:r>
              <a:rPr lang="en-GB" sz="1600" dirty="0" err="1"/>
              <a:t>Harpagus</a:t>
            </a:r>
            <a:r>
              <a:rPr lang="en-GB" sz="1600" dirty="0"/>
              <a:t>, the islanders took fright and surrendered to Cyrus. In spite of their defeat the Ionians continued their practice of meeting at the </a:t>
            </a:r>
            <a:r>
              <a:rPr lang="en-GB" sz="1600" dirty="0" err="1"/>
              <a:t>Panionium</a:t>
            </a:r>
            <a:endParaRPr lang="en-GB" sz="1600" dirty="0"/>
          </a:p>
          <a:p>
            <a:r>
              <a:rPr lang="en-GB" sz="1200" dirty="0"/>
              <a:t>(cf. the anecdote about Croesus and the islanders 1.27)</a:t>
            </a:r>
          </a:p>
        </p:txBody>
      </p:sp>
    </p:spTree>
    <p:extLst>
      <p:ext uri="{BB962C8B-B14F-4D97-AF65-F5344CB8AC3E}">
        <p14:creationId xmlns:p14="http://schemas.microsoft.com/office/powerpoint/2010/main" val="40891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507B13-DA1E-4BD1-AC48-F7222C7E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1D7C9C-3B42-49CF-B1AC-BF8C77C98433}"/>
              </a:ext>
            </a:extLst>
          </p:cNvPr>
          <p:cNvSpPr/>
          <p:nvPr/>
        </p:nvSpPr>
        <p:spPr>
          <a:xfrm>
            <a:off x="5390507" y="0"/>
            <a:ext cx="6801493" cy="1094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following film lasts about 18 minutes and reviews the reign of Cyrus the Great before examining the reign of Cambyses </a:t>
            </a:r>
          </a:p>
          <a:p>
            <a:pPr algn="ctr"/>
            <a:r>
              <a:rPr lang="en-GB" dirty="0"/>
              <a:t>and accession of Darius.  </a:t>
            </a:r>
          </a:p>
          <a:p>
            <a:pPr algn="ctr"/>
            <a:r>
              <a:rPr lang="en-GB" dirty="0"/>
              <a:t> </a:t>
            </a:r>
          </a:p>
        </p:txBody>
      </p:sp>
      <p:sp>
        <p:nvSpPr>
          <p:cNvPr id="5" name="Decagon 4">
            <a:extLst>
              <a:ext uri="{FF2B5EF4-FFF2-40B4-BE49-F238E27FC236}">
                <a16:creationId xmlns:a16="http://schemas.microsoft.com/office/drawing/2014/main" id="{F9081B8F-C170-4080-99E9-2149B89E3FC6}"/>
              </a:ext>
            </a:extLst>
          </p:cNvPr>
          <p:cNvSpPr/>
          <p:nvPr/>
        </p:nvSpPr>
        <p:spPr>
          <a:xfrm>
            <a:off x="5406189" y="1710648"/>
            <a:ext cx="1379621" cy="1094874"/>
          </a:xfrm>
          <a:prstGeom prst="dec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hlinkClick r:id="rId3"/>
              </a:rPr>
              <a:t>Click to start the film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3282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A1703-ACC1-4F45-90E8-F4EAB8280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465CF"/>
          </a:solidFill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48BE70-7EB1-4C88-B805-6BF7FFE68F50}"/>
              </a:ext>
            </a:extLst>
          </p:cNvPr>
          <p:cNvSpPr/>
          <p:nvPr/>
        </p:nvSpPr>
        <p:spPr>
          <a:xfrm>
            <a:off x="3045350" y="4269850"/>
            <a:ext cx="6965341" cy="1757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debate that Herodotus presents as having taken place about the future government of Persia </a:t>
            </a:r>
          </a:p>
          <a:p>
            <a:pPr algn="ctr"/>
            <a:r>
              <a:rPr lang="en-GB" dirty="0"/>
              <a:t>(Herodotus 3.80-82). </a:t>
            </a:r>
          </a:p>
          <a:p>
            <a:pPr algn="ctr"/>
            <a:r>
              <a:rPr lang="en-GB" dirty="0"/>
              <a:t>Three of the conspirators who overthrew the Magi each championed</a:t>
            </a:r>
          </a:p>
          <a:p>
            <a:pPr algn="ctr"/>
            <a:r>
              <a:rPr lang="en-GB" dirty="0"/>
              <a:t> a different form of government. </a:t>
            </a:r>
          </a:p>
          <a:p>
            <a:pPr algn="ctr"/>
            <a:r>
              <a:rPr lang="en-GB" dirty="0"/>
              <a:t>Click on the icons above to hear these speeches.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01E962-FB43-44EC-9DBB-29EDAA409C88}"/>
              </a:ext>
            </a:extLst>
          </p:cNvPr>
          <p:cNvSpPr/>
          <p:nvPr/>
        </p:nvSpPr>
        <p:spPr>
          <a:xfrm>
            <a:off x="445274" y="6337190"/>
            <a:ext cx="3093056" cy="31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C000"/>
                </a:solidFill>
              </a:rPr>
              <a:t>Otanes</a:t>
            </a:r>
            <a:r>
              <a:rPr lang="en-GB" dirty="0">
                <a:solidFill>
                  <a:srgbClr val="FFC000"/>
                </a:solidFill>
              </a:rPr>
              <a:t> – Rule by the People</a:t>
            </a:r>
          </a:p>
        </p:txBody>
      </p:sp>
      <p:pic>
        <p:nvPicPr>
          <p:cNvPr id="5" name="Darius">
            <a:hlinkClick r:id="" action="ppaction://media"/>
            <a:extLst>
              <a:ext uri="{FF2B5EF4-FFF2-40B4-BE49-F238E27FC236}">
                <a16:creationId xmlns:a16="http://schemas.microsoft.com/office/drawing/2014/main" id="{265CDDCF-4FB9-4523-AB30-647927BE9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64800" y="1333390"/>
            <a:ext cx="406400" cy="40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E5944B-20C5-4497-BD7F-FA1D2B1B5D21}"/>
              </a:ext>
            </a:extLst>
          </p:cNvPr>
          <p:cNvSpPr/>
          <p:nvPr/>
        </p:nvSpPr>
        <p:spPr>
          <a:xfrm>
            <a:off x="4978842" y="6337190"/>
            <a:ext cx="3093056" cy="31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92D050"/>
                </a:solidFill>
              </a:rPr>
              <a:t>Megabyzus</a:t>
            </a:r>
            <a:r>
              <a:rPr lang="en-GB" dirty="0">
                <a:solidFill>
                  <a:srgbClr val="92D050"/>
                </a:solidFill>
              </a:rPr>
              <a:t> – Rule by the Few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84C65F-613C-4A21-8934-20228699CCF7}"/>
              </a:ext>
            </a:extLst>
          </p:cNvPr>
          <p:cNvSpPr/>
          <p:nvPr/>
        </p:nvSpPr>
        <p:spPr>
          <a:xfrm>
            <a:off x="8653670" y="6337190"/>
            <a:ext cx="3093056" cy="31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Darius – Rule by a Monarch</a:t>
            </a:r>
          </a:p>
        </p:txBody>
      </p:sp>
      <p:pic>
        <p:nvPicPr>
          <p:cNvPr id="8" name="Otanes">
            <a:hlinkClick r:id="" action="ppaction://media"/>
            <a:extLst>
              <a:ext uri="{FF2B5EF4-FFF2-40B4-BE49-F238E27FC236}">
                <a16:creationId xmlns:a16="http://schemas.microsoft.com/office/drawing/2014/main" id="{F5A9FAF8-4B68-4624-B80D-506F8ABE0F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677" y="1383086"/>
            <a:ext cx="406400" cy="406400"/>
          </a:xfrm>
          <a:prstGeom prst="rect">
            <a:avLst/>
          </a:prstGeom>
        </p:spPr>
      </p:pic>
      <p:pic>
        <p:nvPicPr>
          <p:cNvPr id="9" name="Megabyzus ">
            <a:hlinkClick r:id="" action="ppaction://media"/>
            <a:extLst>
              <a:ext uri="{FF2B5EF4-FFF2-40B4-BE49-F238E27FC236}">
                <a16:creationId xmlns:a16="http://schemas.microsoft.com/office/drawing/2014/main" id="{570064FF-3CD7-4BB0-A580-024110D7AB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2938" y="11798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459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6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4799</TotalTime>
  <Words>1765</Words>
  <Application>Microsoft Office PowerPoint</Application>
  <PresentationFormat>Widescreen</PresentationFormat>
  <Paragraphs>100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Tempus Sans ITC</vt:lpstr>
      <vt:lpstr>Office Theme</vt:lpstr>
      <vt:lpstr>K.E.Σ. CLASSICS ANCIENT HISTORY</vt:lpstr>
      <vt:lpstr>Background: The Ionian Greeks were conquered firstly by the Kings of Lydia and then by the Persians.</vt:lpstr>
      <vt:lpstr>PowerPoint Presentation</vt:lpstr>
      <vt:lpstr>The Ionian Greeks defeated by Cyrus the Great Herodotus Book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origins of the Ionian Revolt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K.E.Σ. CLASSICS ANCIENT HISTORY</dc:title>
  <dc:creator>Judith Letchford</dc:creator>
  <cp:lastModifiedBy>Judith Letchford</cp:lastModifiedBy>
  <cp:revision>42</cp:revision>
  <dcterms:created xsi:type="dcterms:W3CDTF">2020-08-16T10:17:08Z</dcterms:created>
  <dcterms:modified xsi:type="dcterms:W3CDTF">2020-09-15T06:33:01Z</dcterms:modified>
</cp:coreProperties>
</file>