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d9031c2d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d9031c2d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d9031c2d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d9031c2d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d9031c2d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9031c2d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adce2aa93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adce2aa9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dce2aa93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dce2aa93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adce2aa93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adce2aa93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dce2aa93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dce2aa93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adce2aa93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adce2aa932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dce2aa93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adce2aa932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dce2aa932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adce2aa932_1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adce2aa932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gadce2aa932_1_1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dce2aa932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adce2aa932_1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adce2aa932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adce2aa932_1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dce2aa932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adce2aa932_1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dce2aa932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adce2aa932_1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dce2aa93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adce2aa932_1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dce2aa932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gadce2aa932_1_1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adce2aa932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adce2aa932_1_1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dce2aa932_1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adce2aa932_1_1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dce2aa932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dce2aa93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ad454ae3a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ad454ae3a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ad9031c2d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ad9031c2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d9031c2d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d9031c2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755123" y="42730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PLATAEA</a:t>
            </a:r>
            <a:endParaRPr dirty="0"/>
          </a:p>
        </p:txBody>
      </p:sp>
      <p:sp>
        <p:nvSpPr>
          <p:cNvPr id="61" name="Google Shape;61;p14"/>
          <p:cNvSpPr txBox="1">
            <a:spLocks noGrp="1"/>
          </p:cNvSpPr>
          <p:nvPr>
            <p:ph type="subTitle" idx="1"/>
          </p:nvPr>
        </p:nvSpPr>
        <p:spPr>
          <a:xfrm>
            <a:off x="365425" y="27880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rgbClr val="000000"/>
                </a:solidFill>
              </a:rPr>
              <a:t>479BC</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The Stalemate</a:t>
            </a:r>
            <a:endParaRPr>
              <a:solidFill>
                <a:schemeClr val="lt1"/>
              </a:solidFill>
            </a:endParaRPr>
          </a:p>
        </p:txBody>
      </p:sp>
      <p:sp>
        <p:nvSpPr>
          <p:cNvPr id="114" name="Google Shape;11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-After the cavalry engagement, Mardonius held off on any further attacks, while priests on either side made sacrifices to their gods.</a:t>
            </a:r>
            <a:br>
              <a:rPr lang="en-GB">
                <a:solidFill>
                  <a:schemeClr val="lt1"/>
                </a:solidFill>
              </a:rPr>
            </a:br>
            <a:r>
              <a:rPr lang="en-GB">
                <a:solidFill>
                  <a:schemeClr val="lt1"/>
                </a:solidFill>
              </a:rPr>
              <a:t>-However, he eventually realised that he had only a few days worth of supplies left, and the Greek army was only growing stronger as more reinforcements arrived.</a:t>
            </a:r>
            <a:endParaRPr>
              <a:solidFill>
                <a:schemeClr val="lt1"/>
              </a:solidFill>
            </a:endParaRPr>
          </a:p>
          <a:p>
            <a:pPr marL="0" lvl="0" indent="0" algn="l" rtl="0">
              <a:spcBef>
                <a:spcPts val="1600"/>
              </a:spcBef>
              <a:spcAft>
                <a:spcPts val="0"/>
              </a:spcAft>
              <a:buNone/>
            </a:pPr>
            <a:r>
              <a:rPr lang="en-GB">
                <a:solidFill>
                  <a:schemeClr val="lt1"/>
                </a:solidFill>
              </a:rPr>
              <a:t>-Eventually, Mardonius decided that he would cross the Asopus at first light on the next day, and put an end to the battle once and for all.</a:t>
            </a:r>
            <a:br>
              <a:rPr lang="en-GB">
                <a:solidFill>
                  <a:schemeClr val="lt1"/>
                </a:solidFill>
              </a:rPr>
            </a:br>
            <a:endParaRPr>
              <a:solidFill>
                <a:schemeClr val="lt1"/>
              </a:solidFill>
            </a:endParaRPr>
          </a:p>
          <a:p>
            <a:pPr marL="0" lvl="0" indent="0" algn="l" rtl="0">
              <a:spcBef>
                <a:spcPts val="1600"/>
              </a:spcBef>
              <a:spcAft>
                <a:spcPts val="1600"/>
              </a:spcAft>
              <a:buNone/>
            </a:pP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Alexander’s Betrayal</a:t>
            </a:r>
            <a:endParaRPr>
              <a:solidFill>
                <a:schemeClr val="lt1"/>
              </a:solidFill>
            </a:endParaRPr>
          </a:p>
        </p:txBody>
      </p:sp>
      <p:sp>
        <p:nvSpPr>
          <p:cNvPr id="120" name="Google Shape;120;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-However, that night, Alexander of Macedon himself rode to the Greek camp and delivered warning of Mardonius’ attack to Aristides himself.</a:t>
            </a:r>
            <a:endParaRPr>
              <a:solidFill>
                <a:schemeClr val="lt1"/>
              </a:solidFill>
            </a:endParaRPr>
          </a:p>
          <a:p>
            <a:pPr marL="0" lvl="0" indent="0" algn="l" rtl="0">
              <a:spcBef>
                <a:spcPts val="1600"/>
              </a:spcBef>
              <a:spcAft>
                <a:spcPts val="1600"/>
              </a:spcAft>
              <a:buNone/>
            </a:pPr>
            <a:r>
              <a:rPr lang="en-GB">
                <a:solidFill>
                  <a:schemeClr val="lt1"/>
                </a:solidFill>
              </a:rPr>
              <a:t>-Aristides passed the word to Pausanias the Spartan, who ordered that the Athenians take up the right wing of the army, where the best of the Persian troops was expected to attack.</a:t>
            </a:r>
            <a:br>
              <a:rPr lang="en-GB">
                <a:solidFill>
                  <a:schemeClr val="lt1"/>
                </a:solidFill>
              </a:rPr>
            </a:br>
            <a:br>
              <a:rPr lang="en-GB">
                <a:solidFill>
                  <a:schemeClr val="lt1"/>
                </a:solidFill>
              </a:rPr>
            </a:br>
            <a:r>
              <a:rPr lang="en-GB">
                <a:solidFill>
                  <a:schemeClr val="lt1"/>
                </a:solidFill>
              </a:rPr>
              <a:t>-Aristides calmed his officers’ anger at being moved back and forth by pointing out that the Spartans had given up the most honourable position on the right to the Athenians.</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Confusion at Camp</a:t>
            </a:r>
            <a:endParaRPr>
              <a:solidFill>
                <a:schemeClr val="lt1"/>
              </a:solidFill>
            </a:endParaRPr>
          </a:p>
        </p:txBody>
      </p:sp>
      <p:sp>
        <p:nvSpPr>
          <p:cNvPr id="126" name="Google Shape;126;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-As night fell, the Greek generals began rearranging their army in response to the Persians’ own rearrangements.</a:t>
            </a:r>
            <a:endParaRPr>
              <a:solidFill>
                <a:schemeClr val="lt1"/>
              </a:solidFill>
            </a:endParaRPr>
          </a:p>
          <a:p>
            <a:pPr marL="0" lvl="0" indent="0" algn="l" rtl="0">
              <a:spcBef>
                <a:spcPts val="1600"/>
              </a:spcBef>
              <a:spcAft>
                <a:spcPts val="1600"/>
              </a:spcAft>
              <a:buNone/>
            </a:pPr>
            <a:r>
              <a:rPr lang="en-GB">
                <a:solidFill>
                  <a:schemeClr val="lt1"/>
                </a:solidFill>
              </a:rPr>
              <a:t>-One Sparta officer, named Amompharetus, flat-out refused to move, telling Pausanias to “Leave him out of their miserable discussions and motions”. He insisted on remaining in his present location with his Spartans, while the rest of the Greek army moved toward the town of Platea itself.</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Mardonius’ Morning Attack</a:t>
            </a:r>
            <a:endParaRPr>
              <a:solidFill>
                <a:schemeClr val="lt1"/>
              </a:solidFill>
            </a:endParaRPr>
          </a:p>
        </p:txBody>
      </p:sp>
      <p:sp>
        <p:nvSpPr>
          <p:cNvPr id="132" name="Google Shape;132;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-In the morning, Mardonius saw that the Spartans had been caught out of the formation and gave his order for the whole army to attack.</a:t>
            </a:r>
            <a:endParaRPr>
              <a:solidFill>
                <a:schemeClr val="lt1"/>
              </a:solidFill>
            </a:endParaRPr>
          </a:p>
          <a:p>
            <a:pPr marL="0" lvl="0" indent="0" algn="l" rtl="0">
              <a:spcBef>
                <a:spcPts val="1600"/>
              </a:spcBef>
              <a:spcAft>
                <a:spcPts val="0"/>
              </a:spcAft>
              <a:buNone/>
            </a:pPr>
            <a:r>
              <a:rPr lang="en-GB">
                <a:solidFill>
                  <a:schemeClr val="lt1"/>
                </a:solidFill>
              </a:rPr>
              <a:t>-Pausanias ordered his men into a battle line, but failed to give a proper signal to the rest of the Greeks, and so the other Greeks only arrived piecemeal.</a:t>
            </a:r>
            <a:endParaRPr>
              <a:solidFill>
                <a:schemeClr val="lt1"/>
              </a:solidFill>
            </a:endParaRPr>
          </a:p>
          <a:p>
            <a:pPr marL="0" lvl="0" indent="0" algn="l" rtl="0">
              <a:spcBef>
                <a:spcPts val="1600"/>
              </a:spcBef>
              <a:spcAft>
                <a:spcPts val="0"/>
              </a:spcAft>
              <a:buNone/>
            </a:pPr>
            <a:r>
              <a:rPr lang="en-GB">
                <a:solidFill>
                  <a:schemeClr val="lt1"/>
                </a:solidFill>
              </a:rPr>
              <a:t>-The Spartans held their ground under immense salvos of javelins and arrows, with Pausanias having to defend himself from a group of Lydians whilst in the middle of a sacrifice.</a:t>
            </a:r>
            <a:endParaRPr>
              <a:solidFill>
                <a:schemeClr val="lt1"/>
              </a:solidFill>
            </a:endParaRPr>
          </a:p>
          <a:p>
            <a:pPr marL="0" lvl="0" indent="0" algn="l" rtl="0">
              <a:spcBef>
                <a:spcPts val="1600"/>
              </a:spcBef>
              <a:spcAft>
                <a:spcPts val="0"/>
              </a:spcAft>
              <a:buNone/>
            </a:pPr>
            <a:endParaRPr>
              <a:solidFill>
                <a:schemeClr val="lt1"/>
              </a:solidFill>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Favourable Portents</a:t>
            </a:r>
            <a:endParaRPr>
              <a:solidFill>
                <a:schemeClr val="lt1"/>
              </a:solidFill>
            </a:endParaRPr>
          </a:p>
        </p:txBody>
      </p:sp>
      <p:sp>
        <p:nvSpPr>
          <p:cNvPr id="138" name="Google Shape;138;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-Just as Pausanias had begun to despair, a sacrifice returned good omens. </a:t>
            </a:r>
            <a:endParaRPr>
              <a:solidFill>
                <a:schemeClr val="lt1"/>
              </a:solidFill>
            </a:endParaRPr>
          </a:p>
          <a:p>
            <a:pPr marL="0" lvl="0" indent="0" algn="l" rtl="0">
              <a:spcBef>
                <a:spcPts val="1600"/>
              </a:spcBef>
              <a:spcAft>
                <a:spcPts val="1600"/>
              </a:spcAft>
              <a:buNone/>
            </a:pPr>
            <a:r>
              <a:rPr lang="en-GB">
                <a:solidFill>
                  <a:schemeClr val="lt1"/>
                </a:solidFill>
              </a:rPr>
              <a:t>-The order was finally given to the Greeks to prepare to attack.</a:t>
            </a:r>
            <a:br>
              <a:rPr lang="en-GB">
                <a:solidFill>
                  <a:schemeClr val="lt1"/>
                </a:solidFill>
              </a:rPr>
            </a:br>
            <a:br>
              <a:rPr lang="en-GB">
                <a:solidFill>
                  <a:schemeClr val="lt1"/>
                </a:solidFill>
              </a:rPr>
            </a:br>
            <a:r>
              <a:rPr lang="en-GB">
                <a:solidFill>
                  <a:schemeClr val="lt1"/>
                </a:solidFill>
              </a:rPr>
              <a:t>-The Spartans advanced on the Persians, as Plutarch describes “their shields locked edge to edge...and threw themselves upon the enemy, wrenching away their wicker shields, and thrusting with their long spears at their faces and breasts”</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The Athenians Join The Battle</a:t>
            </a:r>
            <a:endParaRPr>
              <a:solidFill>
                <a:schemeClr val="lt1"/>
              </a:solidFill>
            </a:endParaRPr>
          </a:p>
        </p:txBody>
      </p:sp>
      <p:sp>
        <p:nvSpPr>
          <p:cNvPr id="144" name="Google Shape;144;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-When word arrived from Pausanias of their situation, the Athenians immediately made to re-enforce them.</a:t>
            </a:r>
            <a:endParaRPr>
              <a:solidFill>
                <a:schemeClr val="lt1"/>
              </a:solidFill>
            </a:endParaRPr>
          </a:p>
          <a:p>
            <a:pPr marL="0" lvl="0" indent="0" algn="l" rtl="0">
              <a:spcBef>
                <a:spcPts val="1600"/>
              </a:spcBef>
              <a:spcAft>
                <a:spcPts val="0"/>
              </a:spcAft>
              <a:buNone/>
            </a:pPr>
            <a:r>
              <a:rPr lang="en-GB">
                <a:solidFill>
                  <a:schemeClr val="lt1"/>
                </a:solidFill>
              </a:rPr>
              <a:t>-As they advanced, they found themselves coming up against a group of 50,000 “Renegade” Greeks, to whom they appealed in the name of the Greek gods to stay out of the fight.</a:t>
            </a:r>
            <a:endParaRPr>
              <a:solidFill>
                <a:schemeClr val="lt1"/>
              </a:solidFill>
            </a:endParaRPr>
          </a:p>
          <a:p>
            <a:pPr marL="0" lvl="0" indent="0" algn="l" rtl="0">
              <a:spcBef>
                <a:spcPts val="1600"/>
              </a:spcBef>
              <a:spcAft>
                <a:spcPts val="1600"/>
              </a:spcAft>
              <a:buNone/>
            </a:pPr>
            <a:r>
              <a:rPr lang="en-GB">
                <a:solidFill>
                  <a:schemeClr val="lt1"/>
                </a:solidFill>
              </a:rPr>
              <a:t>-Their appeals failed, and the Athenians engaged the Medized Greeks. Most of them retreated immediately, except for the Thebans, “whose leading and most influential citizens had at that time enthusiastically taken the Persian side”</a:t>
            </a: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311700" y="438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The Persian Rout</a:t>
            </a:r>
            <a:endParaRPr>
              <a:solidFill>
                <a:schemeClr val="lt1"/>
              </a:solidFill>
            </a:endParaRPr>
          </a:p>
        </p:txBody>
      </p:sp>
      <p:sp>
        <p:nvSpPr>
          <p:cNvPr id="150" name="Google Shape;150;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-Of the two engagements in the battle, the Spartans were the first to drive off their Persians.</a:t>
            </a:r>
            <a:br>
              <a:rPr lang="en-GB">
                <a:solidFill>
                  <a:schemeClr val="lt1"/>
                </a:solidFill>
              </a:rPr>
            </a:br>
            <a:r>
              <a:rPr lang="en-GB">
                <a:solidFill>
                  <a:schemeClr val="lt1"/>
                </a:solidFill>
              </a:rPr>
              <a:t>-Mardonius was killed by the Spartan Arimnestus by a stone.</a:t>
            </a:r>
            <a:endParaRPr>
              <a:solidFill>
                <a:schemeClr val="lt1"/>
              </a:solidFill>
            </a:endParaRPr>
          </a:p>
          <a:p>
            <a:pPr marL="0" lvl="0" indent="0" algn="l" rtl="0">
              <a:spcBef>
                <a:spcPts val="1600"/>
              </a:spcBef>
              <a:spcAft>
                <a:spcPts val="0"/>
              </a:spcAft>
              <a:buNone/>
            </a:pPr>
            <a:r>
              <a:rPr lang="en-GB">
                <a:solidFill>
                  <a:schemeClr val="lt1"/>
                </a:solidFill>
              </a:rPr>
              <a:t>-In their fighting, the Athenians killed 300 “Leading Thebans”, but allowed the Greeks to retreat in favour of aiding the Spartans against the Persians, who were cowering inside a fortified wooden stockade.</a:t>
            </a:r>
            <a:endParaRPr>
              <a:solidFill>
                <a:schemeClr val="lt1"/>
              </a:solidFill>
            </a:endParaRPr>
          </a:p>
          <a:p>
            <a:pPr marL="0" lvl="0" indent="0" algn="l" rtl="0">
              <a:spcBef>
                <a:spcPts val="1600"/>
              </a:spcBef>
              <a:spcAft>
                <a:spcPts val="1600"/>
              </a:spcAft>
              <a:buNone/>
            </a:pPr>
            <a:r>
              <a:rPr lang="en-GB">
                <a:solidFill>
                  <a:schemeClr val="lt1"/>
                </a:solidFill>
              </a:rPr>
              <a:t>-In total, Plutarch claims that the Persian force was reduced from 300,000 to just 40,000</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GB">
                <a:solidFill>
                  <a:schemeClr val="lt1"/>
                </a:solidFill>
              </a:rPr>
              <a:t>General post battle accolades</a:t>
            </a:r>
            <a:endParaRPr>
              <a:solidFill>
                <a:schemeClr val="lt1"/>
              </a:solidFill>
            </a:endParaRPr>
          </a:p>
        </p:txBody>
      </p:sp>
      <p:sp>
        <p:nvSpPr>
          <p:cNvPr id="156" name="Google Shape;156;p3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Clr>
                <a:schemeClr val="dk1"/>
              </a:buClr>
              <a:buSzPts val="2100"/>
              <a:buNone/>
            </a:pPr>
            <a:r>
              <a:rPr lang="en-GB">
                <a:solidFill>
                  <a:schemeClr val="lt1"/>
                </a:solidFill>
              </a:rPr>
              <a:t>-Of the Persians, those who were actually Persian fought best out of the foot soldiers and of the cavalry, the Sacae, an Iranian people, fought the best.</a:t>
            </a:r>
            <a:endParaRPr>
              <a:solidFill>
                <a:schemeClr val="lt1"/>
              </a:solidFill>
            </a:endParaRPr>
          </a:p>
          <a:p>
            <a:pPr marL="0" lvl="0" indent="0" algn="l" rtl="0">
              <a:lnSpc>
                <a:spcPct val="80000"/>
              </a:lnSpc>
              <a:spcBef>
                <a:spcPts val="800"/>
              </a:spcBef>
              <a:spcAft>
                <a:spcPts val="0"/>
              </a:spcAft>
              <a:buClr>
                <a:schemeClr val="dk1"/>
              </a:buClr>
              <a:buSzPts val="2100"/>
              <a:buNone/>
            </a:pPr>
            <a:endParaRPr>
              <a:solidFill>
                <a:schemeClr val="lt1"/>
              </a:solidFill>
            </a:endParaRPr>
          </a:p>
          <a:p>
            <a:pPr marL="0" lvl="0" indent="0" algn="l" rtl="0">
              <a:lnSpc>
                <a:spcPct val="80000"/>
              </a:lnSpc>
              <a:spcBef>
                <a:spcPts val="800"/>
              </a:spcBef>
              <a:spcAft>
                <a:spcPts val="0"/>
              </a:spcAft>
              <a:buClr>
                <a:schemeClr val="dk1"/>
              </a:buClr>
              <a:buSzPts val="2100"/>
              <a:buNone/>
            </a:pPr>
            <a:r>
              <a:rPr lang="en-GB">
                <a:solidFill>
                  <a:schemeClr val="lt1"/>
                </a:solidFill>
              </a:rPr>
              <a:t>-Herodotus praises the Athenians and the Tegeans for their courage and fighting, but claims that the Spartans performed the best of all of those fighting the Persians.</a:t>
            </a:r>
            <a:endParaRPr>
              <a:solidFill>
                <a:schemeClr val="lt1"/>
              </a:solidFill>
            </a:endParaRPr>
          </a:p>
          <a:p>
            <a:pPr marL="0" lvl="0" indent="0" algn="l" rtl="0">
              <a:lnSpc>
                <a:spcPct val="80000"/>
              </a:lnSpc>
              <a:spcBef>
                <a:spcPts val="800"/>
              </a:spcBef>
              <a:spcAft>
                <a:spcPts val="0"/>
              </a:spcAft>
              <a:buClr>
                <a:schemeClr val="dk1"/>
              </a:buClr>
              <a:buSzPts val="2100"/>
              <a:buNone/>
            </a:pPr>
            <a:endParaRPr>
              <a:solidFill>
                <a:schemeClr val="lt1"/>
              </a:solidFill>
            </a:endParaRPr>
          </a:p>
          <a:p>
            <a:pPr marL="0" lvl="0" indent="0" algn="l" rtl="0">
              <a:lnSpc>
                <a:spcPct val="80000"/>
              </a:lnSpc>
              <a:spcBef>
                <a:spcPts val="800"/>
              </a:spcBef>
              <a:spcAft>
                <a:spcPts val="1600"/>
              </a:spcAft>
              <a:buClr>
                <a:schemeClr val="dk1"/>
              </a:buClr>
              <a:buSzPts val="2100"/>
              <a:buNone/>
            </a:pPr>
            <a:r>
              <a:rPr lang="en-GB">
                <a:solidFill>
                  <a:schemeClr val="lt1"/>
                </a:solidFill>
              </a:rPr>
              <a:t>-This is because they had the toughest job; to fight the best soldiers of the enemy, presumably the Immortals, and they still won.</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GB">
                <a:solidFill>
                  <a:schemeClr val="lt1"/>
                </a:solidFill>
              </a:rPr>
              <a:t>Spartan post battle accolades</a:t>
            </a:r>
            <a:endParaRPr>
              <a:solidFill>
                <a:schemeClr val="lt1"/>
              </a:solidFill>
            </a:endParaRPr>
          </a:p>
        </p:txBody>
      </p:sp>
      <p:sp>
        <p:nvSpPr>
          <p:cNvPr id="162" name="Google Shape;162;p3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Clr>
                <a:schemeClr val="dk1"/>
              </a:buClr>
              <a:buSzPts val="2100"/>
              <a:buNone/>
            </a:pPr>
            <a:r>
              <a:rPr lang="en-GB">
                <a:solidFill>
                  <a:schemeClr val="lt1"/>
                </a:solidFill>
              </a:rPr>
              <a:t>-According to Herodotus, Aristodemus, the only survivor of the three-hundred, showed the greatest courage.</a:t>
            </a:r>
            <a:endParaRPr b="0">
              <a:solidFill>
                <a:schemeClr val="lt1"/>
              </a:solidFill>
            </a:endParaRPr>
          </a:p>
          <a:p>
            <a:pPr marL="0" lvl="0" indent="0" algn="l" rtl="0">
              <a:lnSpc>
                <a:spcPct val="80000"/>
              </a:lnSpc>
              <a:spcBef>
                <a:spcPts val="800"/>
              </a:spcBef>
              <a:spcAft>
                <a:spcPts val="0"/>
              </a:spcAft>
              <a:buClr>
                <a:schemeClr val="dk1"/>
              </a:buClr>
              <a:buSzPts val="2100"/>
              <a:buNone/>
            </a:pPr>
            <a:r>
              <a:rPr lang="en-GB">
                <a:solidFill>
                  <a:schemeClr val="lt1"/>
                </a:solidFill>
              </a:rPr>
              <a:t>-The Spartans agree that he was courageous, but argued that he only rushed forward into battle because he wished to die as his shame of surviving was so great.</a:t>
            </a:r>
            <a:br>
              <a:rPr lang="en-GB">
                <a:solidFill>
                  <a:schemeClr val="lt1"/>
                </a:solidFill>
              </a:rPr>
            </a:br>
            <a:br>
              <a:rPr lang="en-GB">
                <a:solidFill>
                  <a:schemeClr val="lt1"/>
                </a:solidFill>
              </a:rPr>
            </a:br>
            <a:r>
              <a:rPr lang="en-GB">
                <a:solidFill>
                  <a:schemeClr val="lt1"/>
                </a:solidFill>
              </a:rPr>
              <a:t>-They argued that Posidonius, another Spartan, had fought just as bravely without wishing to die, and so he was given the title of most courageous Spartan</a:t>
            </a:r>
            <a:endParaRPr>
              <a:solidFill>
                <a:schemeClr val="lt1"/>
              </a:solidFill>
            </a:endParaRPr>
          </a:p>
          <a:p>
            <a:pPr marL="0" lvl="0" indent="0" algn="l" rtl="0">
              <a:lnSpc>
                <a:spcPct val="80000"/>
              </a:lnSpc>
              <a:spcBef>
                <a:spcPts val="800"/>
              </a:spcBef>
              <a:spcAft>
                <a:spcPts val="1600"/>
              </a:spcAft>
              <a:buClr>
                <a:schemeClr val="dk1"/>
              </a:buClr>
              <a:buSzPts val="2100"/>
              <a:buNone/>
            </a:pPr>
            <a:r>
              <a:rPr lang="en-GB" b="0">
                <a:solidFill>
                  <a:schemeClr val="lt1"/>
                </a:solidFill>
              </a:rPr>
              <a:t>-Other Spartans, such as Philocyon and Amompharetus, were given public honours, bu</a:t>
            </a:r>
            <a:r>
              <a:rPr lang="en-GB">
                <a:solidFill>
                  <a:schemeClr val="lt1"/>
                </a:solidFill>
              </a:rPr>
              <a:t>t Aristodemus got nothing.</a:t>
            </a:r>
            <a:endParaRPr b="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66"/>
        <p:cNvGrpSpPr/>
        <p:nvPr/>
      </p:nvGrpSpPr>
      <p:grpSpPr>
        <a:xfrm>
          <a:off x="0" y="0"/>
          <a:ext cx="0" cy="0"/>
          <a:chOff x="0" y="0"/>
          <a:chExt cx="0" cy="0"/>
        </a:xfrm>
      </p:grpSpPr>
      <p:sp>
        <p:nvSpPr>
          <p:cNvPr id="167" name="Google Shape;167;p3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GB">
                <a:solidFill>
                  <a:schemeClr val="lt1"/>
                </a:solidFill>
              </a:rPr>
              <a:t>Pausanias is tricked</a:t>
            </a:r>
            <a:endParaRPr>
              <a:solidFill>
                <a:schemeClr val="lt1"/>
              </a:solidFill>
            </a:endParaRPr>
          </a:p>
        </p:txBody>
      </p:sp>
      <p:sp>
        <p:nvSpPr>
          <p:cNvPr id="168" name="Google Shape;168;p3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GB">
                <a:solidFill>
                  <a:schemeClr val="lt1"/>
                </a:solidFill>
              </a:rPr>
              <a:t>-After Platea, a Persian woman, who had escaped the Persians, made her way to the Greeks.</a:t>
            </a:r>
            <a:endParaRPr>
              <a:solidFill>
                <a:schemeClr val="lt1"/>
              </a:solidFill>
            </a:endParaRPr>
          </a:p>
          <a:p>
            <a:pPr marL="0" lvl="0" indent="0" algn="l" rtl="0">
              <a:lnSpc>
                <a:spcPct val="90000"/>
              </a:lnSpc>
              <a:spcBef>
                <a:spcPts val="800"/>
              </a:spcBef>
              <a:spcAft>
                <a:spcPts val="0"/>
              </a:spcAft>
              <a:buClr>
                <a:schemeClr val="dk1"/>
              </a:buClr>
              <a:buSzPts val="2100"/>
              <a:buNone/>
            </a:pPr>
            <a:r>
              <a:rPr lang="en-GB">
                <a:solidFill>
                  <a:schemeClr val="lt1"/>
                </a:solidFill>
              </a:rPr>
              <a:t>-She, dressed in he finest clothing, begged Pausanias to save her from being a prisoner of war, claiming the Persians took her against her will.</a:t>
            </a:r>
            <a:endParaRPr>
              <a:solidFill>
                <a:schemeClr val="lt1"/>
              </a:solidFill>
            </a:endParaRPr>
          </a:p>
          <a:p>
            <a:pPr marL="0" lvl="0" indent="0" algn="l" rtl="0">
              <a:lnSpc>
                <a:spcPct val="90000"/>
              </a:lnSpc>
              <a:spcBef>
                <a:spcPts val="800"/>
              </a:spcBef>
              <a:spcAft>
                <a:spcPts val="0"/>
              </a:spcAft>
              <a:buClr>
                <a:schemeClr val="dk1"/>
              </a:buClr>
              <a:buSzPts val="2100"/>
              <a:buNone/>
            </a:pPr>
            <a:r>
              <a:rPr lang="en-GB">
                <a:solidFill>
                  <a:schemeClr val="lt1"/>
                </a:solidFill>
              </a:rPr>
              <a:t>-She claimed that she was the daughter of Hegetorides, and was a native of Cos.</a:t>
            </a:r>
            <a:endParaRPr>
              <a:solidFill>
                <a:schemeClr val="lt1"/>
              </a:solidFill>
            </a:endParaRPr>
          </a:p>
          <a:p>
            <a:pPr marL="0" lvl="0" indent="0" algn="l" rtl="0">
              <a:lnSpc>
                <a:spcPct val="90000"/>
              </a:lnSpc>
              <a:spcBef>
                <a:spcPts val="800"/>
              </a:spcBef>
              <a:spcAft>
                <a:spcPts val="0"/>
              </a:spcAft>
              <a:buClr>
                <a:schemeClr val="dk1"/>
              </a:buClr>
              <a:buSzPts val="2100"/>
              <a:buNone/>
            </a:pPr>
            <a:r>
              <a:rPr lang="en-GB">
                <a:solidFill>
                  <a:schemeClr val="lt1"/>
                </a:solidFill>
              </a:rPr>
              <a:t>-In reality, she was a Persian and a concubine of Teaspis, and made her way to the Greek lines after she saw that the Persians were losing.</a:t>
            </a:r>
            <a:endParaRPr>
              <a:solidFill>
                <a:schemeClr val="lt1"/>
              </a:solidFill>
            </a:endParaRPr>
          </a:p>
          <a:p>
            <a:pPr marL="0" lvl="0" indent="0" algn="l" rtl="0">
              <a:lnSpc>
                <a:spcPct val="90000"/>
              </a:lnSpc>
              <a:spcBef>
                <a:spcPts val="800"/>
              </a:spcBef>
              <a:spcAft>
                <a:spcPts val="1600"/>
              </a:spcAft>
              <a:buClr>
                <a:schemeClr val="dk1"/>
              </a:buClr>
              <a:buSzPts val="2100"/>
              <a:buNone/>
            </a:pPr>
            <a:r>
              <a:rPr lang="en-GB">
                <a:solidFill>
                  <a:schemeClr val="lt1"/>
                </a:solidFill>
              </a:rPr>
              <a:t>-Pausanias believed her, and sent her to Aegina, as was her own wish.</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71488" y="205383"/>
            <a:ext cx="5915100" cy="745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GB">
                <a:solidFill>
                  <a:schemeClr val="lt1"/>
                </a:solidFill>
              </a:rPr>
              <a:t>Causes of the Battle of Plataea </a:t>
            </a:r>
            <a:endParaRPr>
              <a:solidFill>
                <a:schemeClr val="lt1"/>
              </a:solidFill>
            </a:endParaRPr>
          </a:p>
        </p:txBody>
      </p:sp>
      <p:sp>
        <p:nvSpPr>
          <p:cNvPr id="67" name="Google Shape;67;p15"/>
          <p:cNvSpPr txBox="1">
            <a:spLocks noGrp="1"/>
          </p:cNvSpPr>
          <p:nvPr>
            <p:ph type="body" idx="1"/>
          </p:nvPr>
        </p:nvSpPr>
        <p:spPr>
          <a:xfrm>
            <a:off x="628650" y="1168142"/>
            <a:ext cx="7886700" cy="3701400"/>
          </a:xfrm>
          <a:prstGeom prst="rect">
            <a:avLst/>
          </a:prstGeom>
          <a:noFill/>
          <a:ln>
            <a:noFill/>
          </a:ln>
        </p:spPr>
        <p:txBody>
          <a:bodyPr spcFirstLastPara="1" wrap="square" lIns="68575" tIns="34275" rIns="68575" bIns="34275" anchor="t" anchorCtr="0">
            <a:noAutofit/>
          </a:bodyPr>
          <a:lstStyle/>
          <a:p>
            <a:pPr marL="177800" lvl="0" indent="-171450" algn="l" rtl="0">
              <a:lnSpc>
                <a:spcPct val="70000"/>
              </a:lnSpc>
              <a:spcBef>
                <a:spcPts val="0"/>
              </a:spcBef>
              <a:spcAft>
                <a:spcPts val="0"/>
              </a:spcAft>
              <a:buClr>
                <a:schemeClr val="lt1"/>
              </a:buClr>
              <a:buSzPts val="2100"/>
              <a:buChar char="●"/>
            </a:pPr>
            <a:r>
              <a:rPr lang="en-GB" sz="2100">
                <a:solidFill>
                  <a:schemeClr val="lt1"/>
                </a:solidFill>
              </a:rPr>
              <a:t>The motivations for the Battle of Plataea are mostly the same as those for the Battle of Salamis.</a:t>
            </a:r>
            <a:endParaRPr>
              <a:solidFill>
                <a:schemeClr val="lt1"/>
              </a:solidFill>
            </a:endParaRPr>
          </a:p>
          <a:p>
            <a:pPr marL="177800" lvl="0" indent="-171450" algn="l" rtl="0">
              <a:lnSpc>
                <a:spcPct val="70000"/>
              </a:lnSpc>
              <a:spcBef>
                <a:spcPts val="800"/>
              </a:spcBef>
              <a:spcAft>
                <a:spcPts val="0"/>
              </a:spcAft>
              <a:buClr>
                <a:schemeClr val="lt1"/>
              </a:buClr>
              <a:buSzPts val="2100"/>
              <a:buChar char="●"/>
            </a:pPr>
            <a:r>
              <a:rPr lang="en-GB" sz="2100">
                <a:solidFill>
                  <a:schemeClr val="lt1"/>
                </a:solidFill>
              </a:rPr>
              <a:t>The Allied Greek forces had won at Salamis – Mardonius wanted to prove himself after his two failed campaigns (in 492 BC and now at Salamis), so he would not be punished, and desperately wanted to capture Athens.</a:t>
            </a:r>
            <a:endParaRPr>
              <a:solidFill>
                <a:schemeClr val="lt1"/>
              </a:solidFill>
            </a:endParaRPr>
          </a:p>
          <a:p>
            <a:pPr marL="520700" lvl="1" indent="-171450" algn="l" rtl="0">
              <a:lnSpc>
                <a:spcPct val="70000"/>
              </a:lnSpc>
              <a:spcBef>
                <a:spcPts val="400"/>
              </a:spcBef>
              <a:spcAft>
                <a:spcPts val="0"/>
              </a:spcAft>
              <a:buClr>
                <a:schemeClr val="lt1"/>
              </a:buClr>
              <a:buSzPts val="2100"/>
              <a:buChar char="○"/>
            </a:pPr>
            <a:r>
              <a:rPr lang="en-GB" sz="2100" i="1">
                <a:solidFill>
                  <a:schemeClr val="lt1"/>
                </a:solidFill>
              </a:rPr>
              <a:t>‘he felt it would be better to renew the struggle in order either to bring Greece into subjugation or, failing that, to die nobly in a great cause’</a:t>
            </a:r>
            <a:r>
              <a:rPr lang="en-GB" sz="2100">
                <a:solidFill>
                  <a:schemeClr val="lt1"/>
                </a:solidFill>
              </a:rPr>
              <a:t> – Her,</a:t>
            </a:r>
            <a:r>
              <a:rPr lang="en-GB" sz="2100" i="1">
                <a:solidFill>
                  <a:schemeClr val="lt1"/>
                </a:solidFill>
              </a:rPr>
              <a:t> Hist</a:t>
            </a:r>
            <a:r>
              <a:rPr lang="en-GB" sz="2100">
                <a:solidFill>
                  <a:schemeClr val="lt1"/>
                </a:solidFill>
              </a:rPr>
              <a:t>,</a:t>
            </a:r>
            <a:r>
              <a:rPr lang="en-GB" sz="2100" i="1">
                <a:solidFill>
                  <a:schemeClr val="lt1"/>
                </a:solidFill>
              </a:rPr>
              <a:t> </a:t>
            </a:r>
            <a:r>
              <a:rPr lang="en-GB" sz="2100">
                <a:solidFill>
                  <a:schemeClr val="lt1"/>
                </a:solidFill>
              </a:rPr>
              <a:t>8.100</a:t>
            </a:r>
            <a:endParaRPr>
              <a:solidFill>
                <a:schemeClr val="lt1"/>
              </a:solidFill>
            </a:endParaRPr>
          </a:p>
          <a:p>
            <a:pPr marL="177800" lvl="0" indent="-171450" algn="l" rtl="0">
              <a:lnSpc>
                <a:spcPct val="70000"/>
              </a:lnSpc>
              <a:spcBef>
                <a:spcPts val="800"/>
              </a:spcBef>
              <a:spcAft>
                <a:spcPts val="0"/>
              </a:spcAft>
              <a:buClr>
                <a:schemeClr val="lt1"/>
              </a:buClr>
              <a:buSzPts val="2100"/>
              <a:buChar char="●"/>
            </a:pPr>
            <a:r>
              <a:rPr lang="en-GB" sz="2100">
                <a:solidFill>
                  <a:schemeClr val="lt1"/>
                </a:solidFill>
              </a:rPr>
              <a:t>Artemisia persuaded Xerxes to accept Mardonius’ suggestion that he would stay behind with 300,000 troops to continue the conflict, and Xerxes would leave before the Greeks had a chance to destroy the Hellespont.</a:t>
            </a:r>
            <a:endParaRPr>
              <a:solidFill>
                <a:schemeClr val="lt1"/>
              </a:solidFill>
            </a:endParaRPr>
          </a:p>
          <a:p>
            <a:pPr marL="520700" lvl="1" indent="-171450" algn="l" rtl="0">
              <a:lnSpc>
                <a:spcPct val="70000"/>
              </a:lnSpc>
              <a:spcBef>
                <a:spcPts val="400"/>
              </a:spcBef>
              <a:spcAft>
                <a:spcPts val="0"/>
              </a:spcAft>
              <a:buClr>
                <a:schemeClr val="lt1"/>
              </a:buClr>
              <a:buSzPts val="2100"/>
              <a:buChar char="○"/>
            </a:pPr>
            <a:r>
              <a:rPr lang="en-GB" sz="2100" i="1">
                <a:solidFill>
                  <a:schemeClr val="lt1"/>
                </a:solidFill>
              </a:rPr>
              <a:t>‘I think that you should yourself quit this country and leave Mardonius behind with the forces he asks for’</a:t>
            </a:r>
            <a:r>
              <a:rPr lang="en-GB" sz="2100">
                <a:solidFill>
                  <a:schemeClr val="lt1"/>
                </a:solidFill>
              </a:rPr>
              <a:t> – Her, </a:t>
            </a:r>
            <a:r>
              <a:rPr lang="en-GB" sz="2100" i="1">
                <a:solidFill>
                  <a:schemeClr val="lt1"/>
                </a:solidFill>
              </a:rPr>
              <a:t>Hist</a:t>
            </a:r>
            <a:r>
              <a:rPr lang="en-GB" sz="2100">
                <a:solidFill>
                  <a:schemeClr val="lt1"/>
                </a:solidFill>
              </a:rPr>
              <a:t>, 8.102</a:t>
            </a:r>
            <a:endParaRPr>
              <a:solidFill>
                <a:schemeClr val="lt1"/>
              </a:solidFill>
            </a:endParaRPr>
          </a:p>
          <a:p>
            <a:pPr marL="520700" lvl="1" indent="-152400" algn="l" rtl="0">
              <a:lnSpc>
                <a:spcPct val="70000"/>
              </a:lnSpc>
              <a:spcBef>
                <a:spcPts val="400"/>
              </a:spcBef>
              <a:spcAft>
                <a:spcPts val="1600"/>
              </a:spcAft>
              <a:buClr>
                <a:schemeClr val="dk1"/>
              </a:buClr>
              <a:buSzPts val="400"/>
              <a:buNone/>
            </a:pPr>
            <a:endParaRPr sz="4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72"/>
        <p:cNvGrpSpPr/>
        <p:nvPr/>
      </p:nvGrpSpPr>
      <p:grpSpPr>
        <a:xfrm>
          <a:off x="0" y="0"/>
          <a:ext cx="0" cy="0"/>
          <a:chOff x="0" y="0"/>
          <a:chExt cx="0" cy="0"/>
        </a:xfrm>
      </p:grpSpPr>
      <p:sp>
        <p:nvSpPr>
          <p:cNvPr id="173" name="Google Shape;173;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GB">
                <a:solidFill>
                  <a:schemeClr val="lt1"/>
                </a:solidFill>
              </a:rPr>
              <a:t>Late arrivals </a:t>
            </a:r>
            <a:endParaRPr>
              <a:solidFill>
                <a:schemeClr val="lt1"/>
              </a:solidFill>
            </a:endParaRPr>
          </a:p>
        </p:txBody>
      </p:sp>
      <p:sp>
        <p:nvSpPr>
          <p:cNvPr id="174" name="Google Shape;174;p33"/>
          <p:cNvSpPr txBox="1">
            <a:spLocks noGrp="1"/>
          </p:cNvSpPr>
          <p:nvPr>
            <p:ph type="body" idx="1"/>
          </p:nvPr>
        </p:nvSpPr>
        <p:spPr>
          <a:xfrm>
            <a:off x="628650" y="1347994"/>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GB">
                <a:solidFill>
                  <a:schemeClr val="lt1"/>
                </a:solidFill>
              </a:rPr>
              <a:t>-Troops from Mantina arrived for the battle, but they arrived too late as it was already over.</a:t>
            </a:r>
            <a:endParaRPr>
              <a:solidFill>
                <a:schemeClr val="lt1"/>
              </a:solidFill>
            </a:endParaRPr>
          </a:p>
          <a:p>
            <a:pPr marL="0" lvl="0" indent="0" algn="l" rtl="0">
              <a:lnSpc>
                <a:spcPct val="90000"/>
              </a:lnSpc>
              <a:spcBef>
                <a:spcPts val="800"/>
              </a:spcBef>
              <a:spcAft>
                <a:spcPts val="0"/>
              </a:spcAft>
              <a:buClr>
                <a:schemeClr val="dk1"/>
              </a:buClr>
              <a:buSzPts val="2100"/>
              <a:buNone/>
            </a:pPr>
            <a:r>
              <a:rPr lang="en-GB">
                <a:solidFill>
                  <a:schemeClr val="lt1"/>
                </a:solidFill>
              </a:rPr>
              <a:t>-They were extremely distressed at this and begged to be punished.</a:t>
            </a:r>
            <a:endParaRPr>
              <a:solidFill>
                <a:schemeClr val="lt1"/>
              </a:solidFill>
            </a:endParaRPr>
          </a:p>
          <a:p>
            <a:pPr marL="0" lvl="0" indent="0" algn="l" rtl="0">
              <a:lnSpc>
                <a:spcPct val="90000"/>
              </a:lnSpc>
              <a:spcBef>
                <a:spcPts val="800"/>
              </a:spcBef>
              <a:spcAft>
                <a:spcPts val="0"/>
              </a:spcAft>
              <a:buClr>
                <a:schemeClr val="dk1"/>
              </a:buClr>
              <a:buSzPts val="2100"/>
              <a:buNone/>
            </a:pPr>
            <a:r>
              <a:rPr lang="en-GB">
                <a:solidFill>
                  <a:schemeClr val="lt1"/>
                </a:solidFill>
              </a:rPr>
              <a:t>-They were then told that the Persian force escaped with Artabazus, and they wished to follow, but the Spartans refused to allow them, so the Mantians drove their own army leaders into exile.</a:t>
            </a:r>
            <a:endParaRPr>
              <a:solidFill>
                <a:schemeClr val="lt1"/>
              </a:solidFill>
            </a:endParaRPr>
          </a:p>
          <a:p>
            <a:pPr marL="0" lvl="0" indent="0" algn="l" rtl="0">
              <a:lnSpc>
                <a:spcPct val="90000"/>
              </a:lnSpc>
              <a:spcBef>
                <a:spcPts val="800"/>
              </a:spcBef>
              <a:spcAft>
                <a:spcPts val="1600"/>
              </a:spcAft>
              <a:buClr>
                <a:schemeClr val="dk1"/>
              </a:buClr>
              <a:buSzPts val="2100"/>
              <a:buNone/>
            </a:pPr>
            <a:r>
              <a:rPr lang="en-GB">
                <a:solidFill>
                  <a:schemeClr val="lt1"/>
                </a:solidFill>
              </a:rPr>
              <a:t>Troops from Elis also arrived too late, and had a very similar reaction, also driving their army leaders into exile.</a:t>
            </a:r>
            <a:endParaRPr>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78"/>
        <p:cNvGrpSpPr/>
        <p:nvPr/>
      </p:nvGrpSpPr>
      <p:grpSpPr>
        <a:xfrm>
          <a:off x="0" y="0"/>
          <a:ext cx="0" cy="0"/>
          <a:chOff x="0" y="0"/>
          <a:chExt cx="0" cy="0"/>
        </a:xfrm>
      </p:grpSpPr>
      <p:sp>
        <p:nvSpPr>
          <p:cNvPr id="179" name="Google Shape;179;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GB">
                <a:solidFill>
                  <a:schemeClr val="lt1"/>
                </a:solidFill>
              </a:rPr>
              <a:t>Mardonius’s body.</a:t>
            </a:r>
            <a:endParaRPr>
              <a:solidFill>
                <a:schemeClr val="lt1"/>
              </a:solidFill>
            </a:endParaRPr>
          </a:p>
        </p:txBody>
      </p:sp>
      <p:sp>
        <p:nvSpPr>
          <p:cNvPr id="180" name="Google Shape;180;p3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GB">
                <a:solidFill>
                  <a:schemeClr val="lt1"/>
                </a:solidFill>
              </a:rPr>
              <a:t>-Lampon, son of Pythias, went to Pausanias and suggested that they impale Mardonius’s body with a pike.</a:t>
            </a:r>
            <a:endParaRPr>
              <a:solidFill>
                <a:schemeClr val="lt1"/>
              </a:solidFill>
            </a:endParaRPr>
          </a:p>
          <a:p>
            <a:pPr marL="0" lvl="0" indent="0" algn="l" rtl="0">
              <a:lnSpc>
                <a:spcPct val="90000"/>
              </a:lnSpc>
              <a:spcBef>
                <a:spcPts val="800"/>
              </a:spcBef>
              <a:spcAft>
                <a:spcPts val="0"/>
              </a:spcAft>
              <a:buClr>
                <a:schemeClr val="dk1"/>
              </a:buClr>
              <a:buSzPts val="2100"/>
              <a:buNone/>
            </a:pPr>
            <a:r>
              <a:rPr lang="en-GB">
                <a:solidFill>
                  <a:schemeClr val="lt1"/>
                </a:solidFill>
              </a:rPr>
              <a:t>-His arguments for this were that Mardonius and Xerxes had done the same to Pausanias’s uncle, Leonidas, and that not just Sparta, but all of Greece would rejoice at this.</a:t>
            </a:r>
            <a:endParaRPr>
              <a:solidFill>
                <a:schemeClr val="lt1"/>
              </a:solidFill>
            </a:endParaRPr>
          </a:p>
          <a:p>
            <a:pPr marL="0" lvl="0" indent="0" algn="l" rtl="0">
              <a:lnSpc>
                <a:spcPct val="90000"/>
              </a:lnSpc>
              <a:spcBef>
                <a:spcPts val="800"/>
              </a:spcBef>
              <a:spcAft>
                <a:spcPts val="0"/>
              </a:spcAft>
              <a:buClr>
                <a:schemeClr val="dk1"/>
              </a:buClr>
              <a:buSzPts val="2100"/>
              <a:buNone/>
            </a:pPr>
            <a:r>
              <a:rPr lang="en-GB">
                <a:solidFill>
                  <a:schemeClr val="lt1"/>
                </a:solidFill>
              </a:rPr>
              <a:t>-Pausanias refused to do so, as it was felt wrong to defile and insult a body in this way. He claims that Leonidas, and all others who fell at Thermopylae, are already avenged because of this victory.</a:t>
            </a:r>
            <a:endParaRPr>
              <a:solidFill>
                <a:schemeClr val="lt1"/>
              </a:solidFill>
            </a:endParaRPr>
          </a:p>
          <a:p>
            <a:pPr marL="0" lvl="0" indent="0" algn="l" rtl="0">
              <a:lnSpc>
                <a:spcPct val="90000"/>
              </a:lnSpc>
              <a:spcBef>
                <a:spcPts val="800"/>
              </a:spcBef>
              <a:spcAft>
                <a:spcPts val="1600"/>
              </a:spcAft>
              <a:buClr>
                <a:schemeClr val="dk1"/>
              </a:buClr>
              <a:buSzPts val="2100"/>
              <a:buNone/>
            </a:pPr>
            <a:r>
              <a:rPr lang="en-GB">
                <a:solidFill>
                  <a:schemeClr val="lt1"/>
                </a:solidFill>
              </a:rPr>
              <a:t>-A day after the Battle though, Mardonius’s body was missing and was presumed to be buried.</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84"/>
        <p:cNvGrpSpPr/>
        <p:nvPr/>
      </p:nvGrpSpPr>
      <p:grpSpPr>
        <a:xfrm>
          <a:off x="0" y="0"/>
          <a:ext cx="0" cy="0"/>
          <a:chOff x="0" y="0"/>
          <a:chExt cx="0" cy="0"/>
        </a:xfrm>
      </p:grpSpPr>
      <p:sp>
        <p:nvSpPr>
          <p:cNvPr id="185" name="Google Shape;185;p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GB">
                <a:solidFill>
                  <a:schemeClr val="lt1"/>
                </a:solidFill>
              </a:rPr>
              <a:t>The Plunder</a:t>
            </a:r>
            <a:endParaRPr>
              <a:solidFill>
                <a:schemeClr val="lt1"/>
              </a:solidFill>
            </a:endParaRPr>
          </a:p>
        </p:txBody>
      </p:sp>
      <p:sp>
        <p:nvSpPr>
          <p:cNvPr id="186" name="Google Shape;186;p3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GB">
                <a:solidFill>
                  <a:schemeClr val="lt1"/>
                </a:solidFill>
              </a:rPr>
              <a:t>-Pausanias ordered the Helots to collect everything valuable that had fallen to Greek hands.</a:t>
            </a:r>
            <a:endParaRPr>
              <a:solidFill>
                <a:schemeClr val="lt1"/>
              </a:solidFill>
            </a:endParaRPr>
          </a:p>
          <a:p>
            <a:pPr marL="0" lvl="0" indent="0" algn="l" rtl="0">
              <a:lnSpc>
                <a:spcPct val="90000"/>
              </a:lnSpc>
              <a:spcBef>
                <a:spcPts val="800"/>
              </a:spcBef>
              <a:spcAft>
                <a:spcPts val="0"/>
              </a:spcAft>
              <a:buClr>
                <a:schemeClr val="dk1"/>
              </a:buClr>
              <a:buSzPts val="2100"/>
              <a:buNone/>
            </a:pPr>
            <a:r>
              <a:rPr lang="en-GB">
                <a:solidFill>
                  <a:schemeClr val="lt1"/>
                </a:solidFill>
              </a:rPr>
              <a:t>-The Helots steal and conceal as much as they can, which, because of the wealth of the Persians, was only a small fraction of the booty.</a:t>
            </a:r>
            <a:endParaRPr>
              <a:solidFill>
                <a:schemeClr val="lt1"/>
              </a:solidFill>
            </a:endParaRPr>
          </a:p>
          <a:p>
            <a:pPr marL="0" lvl="0" indent="0" algn="l" rtl="0">
              <a:lnSpc>
                <a:spcPct val="90000"/>
              </a:lnSpc>
              <a:spcBef>
                <a:spcPts val="800"/>
              </a:spcBef>
              <a:spcAft>
                <a:spcPts val="0"/>
              </a:spcAft>
              <a:buClr>
                <a:schemeClr val="dk1"/>
              </a:buClr>
              <a:buSzPts val="2100"/>
              <a:buNone/>
            </a:pPr>
            <a:r>
              <a:rPr lang="en-GB">
                <a:solidFill>
                  <a:schemeClr val="lt1"/>
                </a:solidFill>
              </a:rPr>
              <a:t>-What they could not hide was declared to the Spartans, and what they could hide was sold to the Aeginetans for a lot of money.</a:t>
            </a:r>
            <a:endParaRPr>
              <a:solidFill>
                <a:schemeClr val="lt1"/>
              </a:solidFill>
            </a:endParaRPr>
          </a:p>
          <a:p>
            <a:pPr marL="0" lvl="0" indent="0" algn="l" rtl="0">
              <a:lnSpc>
                <a:spcPct val="90000"/>
              </a:lnSpc>
              <a:spcBef>
                <a:spcPts val="800"/>
              </a:spcBef>
              <a:spcAft>
                <a:spcPts val="1600"/>
              </a:spcAft>
              <a:buClr>
                <a:schemeClr val="dk1"/>
              </a:buClr>
              <a:buSzPts val="2100"/>
              <a:buNone/>
            </a:pPr>
            <a:r>
              <a:rPr lang="en-GB">
                <a:solidFill>
                  <a:schemeClr val="lt1"/>
                </a:solidFill>
              </a:rPr>
              <a:t>-It was decided that a tenth of the plunder was to be given to Delphi, and from some of this, the Serpent Column was created.</a:t>
            </a:r>
            <a:endParaRPr>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90"/>
        <p:cNvGrpSpPr/>
        <p:nvPr/>
      </p:nvGrpSpPr>
      <p:grpSpPr>
        <a:xfrm>
          <a:off x="0" y="0"/>
          <a:ext cx="0" cy="0"/>
          <a:chOff x="0" y="0"/>
          <a:chExt cx="0" cy="0"/>
        </a:xfrm>
      </p:grpSpPr>
      <p:sp>
        <p:nvSpPr>
          <p:cNvPr id="191" name="Google Shape;191;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GB">
                <a:solidFill>
                  <a:schemeClr val="lt1"/>
                </a:solidFill>
              </a:rPr>
              <a:t>The Serpent Column.</a:t>
            </a:r>
            <a:endParaRPr>
              <a:solidFill>
                <a:schemeClr val="lt1"/>
              </a:solidFill>
            </a:endParaRPr>
          </a:p>
        </p:txBody>
      </p:sp>
      <p:sp>
        <p:nvSpPr>
          <p:cNvPr id="192" name="Google Shape;192;p3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Clr>
                <a:schemeClr val="dk1"/>
              </a:buClr>
              <a:buSzPts val="2100"/>
              <a:buNone/>
            </a:pPr>
            <a:r>
              <a:rPr lang="en-GB">
                <a:solidFill>
                  <a:schemeClr val="lt1"/>
                </a:solidFill>
              </a:rPr>
              <a:t>-It was created in 478 BC to commemorate the battle of Platea.</a:t>
            </a:r>
            <a:endParaRPr>
              <a:solidFill>
                <a:schemeClr val="lt1"/>
              </a:solidFill>
            </a:endParaRPr>
          </a:p>
          <a:p>
            <a:pPr marL="0" lvl="0" indent="0" algn="l" rtl="0">
              <a:lnSpc>
                <a:spcPct val="80000"/>
              </a:lnSpc>
              <a:spcBef>
                <a:spcPts val="800"/>
              </a:spcBef>
              <a:spcAft>
                <a:spcPts val="0"/>
              </a:spcAft>
              <a:buClr>
                <a:schemeClr val="dk1"/>
              </a:buClr>
              <a:buSzPts val="2100"/>
              <a:buNone/>
            </a:pPr>
            <a:r>
              <a:rPr lang="en-GB">
                <a:solidFill>
                  <a:schemeClr val="lt1"/>
                </a:solidFill>
              </a:rPr>
              <a:t>-It is roughly 8 metres high and is made to look like a column of three snakes twisting around each other, and it would have had a tripod and cauldron, but they are now both missing and the heads have by now fallen off.</a:t>
            </a:r>
            <a:endParaRPr>
              <a:solidFill>
                <a:schemeClr val="lt1"/>
              </a:solidFill>
            </a:endParaRPr>
          </a:p>
          <a:p>
            <a:pPr marL="0" lvl="0" indent="0" algn="l" rtl="0">
              <a:lnSpc>
                <a:spcPct val="80000"/>
              </a:lnSpc>
              <a:spcBef>
                <a:spcPts val="800"/>
              </a:spcBef>
              <a:spcAft>
                <a:spcPts val="0"/>
              </a:spcAft>
              <a:buClr>
                <a:schemeClr val="dk1"/>
              </a:buClr>
              <a:buSzPts val="2100"/>
              <a:buNone/>
            </a:pPr>
            <a:r>
              <a:rPr lang="en-GB">
                <a:solidFill>
                  <a:schemeClr val="lt1"/>
                </a:solidFill>
              </a:rPr>
              <a:t>-It had a list of 31 Greek city states carved into it, from the top down, but only those that fought for the Greeks against the Persians.</a:t>
            </a:r>
            <a:endParaRPr>
              <a:solidFill>
                <a:schemeClr val="lt1"/>
              </a:solidFill>
            </a:endParaRPr>
          </a:p>
          <a:p>
            <a:pPr marL="0" lvl="0" indent="0" algn="l" rtl="0">
              <a:lnSpc>
                <a:spcPct val="80000"/>
              </a:lnSpc>
              <a:spcBef>
                <a:spcPts val="800"/>
              </a:spcBef>
              <a:spcAft>
                <a:spcPts val="0"/>
              </a:spcAft>
              <a:buClr>
                <a:schemeClr val="dk1"/>
              </a:buClr>
              <a:buSzPts val="2100"/>
              <a:buNone/>
            </a:pPr>
            <a:r>
              <a:rPr lang="en-GB">
                <a:solidFill>
                  <a:schemeClr val="lt1"/>
                </a:solidFill>
              </a:rPr>
              <a:t>-The only visible name on it now is Eretria.</a:t>
            </a:r>
            <a:endParaRPr>
              <a:solidFill>
                <a:schemeClr val="lt1"/>
              </a:solidFill>
            </a:endParaRPr>
          </a:p>
          <a:p>
            <a:pPr marL="0" lvl="0" indent="0" algn="l" rtl="0">
              <a:lnSpc>
                <a:spcPct val="80000"/>
              </a:lnSpc>
              <a:spcBef>
                <a:spcPts val="800"/>
              </a:spcBef>
              <a:spcAft>
                <a:spcPts val="1600"/>
              </a:spcAft>
              <a:buClr>
                <a:schemeClr val="dk1"/>
              </a:buClr>
              <a:buSzPts val="2100"/>
              <a:buNone/>
            </a:pPr>
            <a:r>
              <a:rPr lang="en-GB">
                <a:solidFill>
                  <a:schemeClr val="lt1"/>
                </a:solidFill>
              </a:rPr>
              <a:t>-Accompanying that, were offerings at Olympia, and inscribed on it were the names of 27 of the cities that had fought against the Persians.</a:t>
            </a:r>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96"/>
        <p:cNvGrpSpPr/>
        <p:nvPr/>
      </p:nvGrpSpPr>
      <p:grpSpPr>
        <a:xfrm>
          <a:off x="0" y="0"/>
          <a:ext cx="0" cy="0"/>
          <a:chOff x="0" y="0"/>
          <a:chExt cx="0" cy="0"/>
        </a:xfrm>
      </p:grpSpPr>
      <p:sp>
        <p:nvSpPr>
          <p:cNvPr id="197" name="Google Shape;197;p37"/>
          <p:cNvSpPr txBox="1">
            <a:spLocks noGrp="1"/>
          </p:cNvSpPr>
          <p:nvPr>
            <p:ph type="title"/>
          </p:nvPr>
        </p:nvSpPr>
        <p:spPr>
          <a:xfrm>
            <a:off x="6003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GB">
                <a:solidFill>
                  <a:schemeClr val="lt1"/>
                </a:solidFill>
              </a:rPr>
              <a:t>The Siege of Thebes.</a:t>
            </a:r>
            <a:endParaRPr>
              <a:solidFill>
                <a:schemeClr val="lt1"/>
              </a:solidFill>
            </a:endParaRPr>
          </a:p>
        </p:txBody>
      </p:sp>
      <p:sp>
        <p:nvSpPr>
          <p:cNvPr id="198" name="Google Shape;198;p3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GB">
                <a:solidFill>
                  <a:srgbClr val="FFFFFF"/>
                </a:solidFill>
              </a:rPr>
              <a:t>-As Thebes had sided with the Persians, and the remaining Persians had pulled out of Boeotia, the alliance of Greeks decided to besiege Persia, demanding the surrender of the Theban leaders.</a:t>
            </a:r>
            <a:endParaRPr>
              <a:solidFill>
                <a:srgbClr val="FFFFFF"/>
              </a:solidFill>
            </a:endParaRPr>
          </a:p>
          <a:p>
            <a:pPr marL="0" lvl="0" indent="0" algn="l" rtl="0">
              <a:lnSpc>
                <a:spcPct val="90000"/>
              </a:lnSpc>
              <a:spcBef>
                <a:spcPts val="800"/>
              </a:spcBef>
              <a:spcAft>
                <a:spcPts val="0"/>
              </a:spcAft>
              <a:buClr>
                <a:schemeClr val="dk1"/>
              </a:buClr>
              <a:buSzPts val="2100"/>
              <a:buNone/>
            </a:pPr>
            <a:r>
              <a:rPr lang="en-GB">
                <a:solidFill>
                  <a:srgbClr val="FFFFFF"/>
                </a:solidFill>
              </a:rPr>
              <a:t>-Thebes held out for 20 days, but eventually Timagenides offered to give himself up as well as his fellow leaders. </a:t>
            </a:r>
            <a:endParaRPr>
              <a:solidFill>
                <a:srgbClr val="FFFFFF"/>
              </a:solidFill>
            </a:endParaRPr>
          </a:p>
          <a:p>
            <a:pPr marL="0" lvl="0" indent="0" algn="l" rtl="0">
              <a:lnSpc>
                <a:spcPct val="90000"/>
              </a:lnSpc>
              <a:spcBef>
                <a:spcPts val="800"/>
              </a:spcBef>
              <a:spcAft>
                <a:spcPts val="0"/>
              </a:spcAft>
              <a:buClr>
                <a:schemeClr val="dk1"/>
              </a:buClr>
              <a:buSzPts val="2100"/>
              <a:buNone/>
            </a:pPr>
            <a:r>
              <a:rPr lang="en-GB">
                <a:solidFill>
                  <a:srgbClr val="FFFFFF"/>
                </a:solidFill>
              </a:rPr>
              <a:t>-This was favourable to the Greeks, and Timagenides gave himself up, but Attaginus, another Theban leader, escaped the town.</a:t>
            </a:r>
            <a:endParaRPr>
              <a:solidFill>
                <a:srgbClr val="FFFFFF"/>
              </a:solidFill>
            </a:endParaRPr>
          </a:p>
          <a:p>
            <a:pPr marL="0" lvl="0" indent="0" algn="l" rtl="0">
              <a:lnSpc>
                <a:spcPct val="90000"/>
              </a:lnSpc>
              <a:spcBef>
                <a:spcPts val="800"/>
              </a:spcBef>
              <a:spcAft>
                <a:spcPts val="1600"/>
              </a:spcAft>
              <a:buClr>
                <a:schemeClr val="dk1"/>
              </a:buClr>
              <a:buSzPts val="2100"/>
              <a:buNone/>
            </a:pPr>
            <a:r>
              <a:rPr lang="en-GB">
                <a:solidFill>
                  <a:srgbClr val="FFFFFF"/>
                </a:solidFill>
              </a:rPr>
              <a:t>-His sons were seized, but not executed as Pausanias refused to punish Attaginus’s sons for their father’s crimes.</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71488" y="226608"/>
            <a:ext cx="5915100" cy="745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GB">
                <a:solidFill>
                  <a:srgbClr val="FFFFFF"/>
                </a:solidFill>
              </a:rPr>
              <a:t>Sparta’s Role</a:t>
            </a:r>
            <a:endParaRPr>
              <a:solidFill>
                <a:srgbClr val="FFFFFF"/>
              </a:solidFill>
            </a:endParaRPr>
          </a:p>
        </p:txBody>
      </p:sp>
      <p:sp>
        <p:nvSpPr>
          <p:cNvPr id="73" name="Google Shape;73;p16"/>
          <p:cNvSpPr txBox="1">
            <a:spLocks noGrp="1"/>
          </p:cNvSpPr>
          <p:nvPr>
            <p:ph type="body" idx="1"/>
          </p:nvPr>
        </p:nvSpPr>
        <p:spPr>
          <a:xfrm>
            <a:off x="471488" y="1026914"/>
            <a:ext cx="5915100" cy="244770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rgbClr val="FFFFFF"/>
              </a:buClr>
              <a:buSzPts val="2100"/>
              <a:buChar char="●"/>
            </a:pPr>
            <a:r>
              <a:rPr lang="en-GB">
                <a:solidFill>
                  <a:srgbClr val="FFFFFF"/>
                </a:solidFill>
              </a:rPr>
              <a:t>Sparta were unwilling to help Athens, who wouldn’t be able to defend themselves on their own, and delayed coming to help, using religious rites as an excuse. </a:t>
            </a:r>
            <a:endParaRPr>
              <a:solidFill>
                <a:srgbClr val="FFFFFF"/>
              </a:solidFill>
            </a:endParaRPr>
          </a:p>
          <a:p>
            <a:pPr marL="520700" lvl="1" indent="-171450" algn="l" rtl="0">
              <a:lnSpc>
                <a:spcPct val="90000"/>
              </a:lnSpc>
              <a:spcBef>
                <a:spcPts val="400"/>
              </a:spcBef>
              <a:spcAft>
                <a:spcPts val="0"/>
              </a:spcAft>
              <a:buClr>
                <a:srgbClr val="FFFFFF"/>
              </a:buClr>
              <a:buSzPts val="2100"/>
              <a:buChar char="○"/>
            </a:pPr>
            <a:r>
              <a:rPr lang="en-GB" sz="2100">
                <a:solidFill>
                  <a:srgbClr val="FFFFFF"/>
                </a:solidFill>
              </a:rPr>
              <a:t>Herodotus argues that this was because </a:t>
            </a:r>
            <a:r>
              <a:rPr lang="en-GB" sz="2100" i="1">
                <a:solidFill>
                  <a:srgbClr val="FFFFFF"/>
                </a:solidFill>
              </a:rPr>
              <a:t>‘the fortifications of the Isthmus were now complete, and they therefore felt that Athenian help was no longer necessary’. </a:t>
            </a:r>
            <a:endParaRPr>
              <a:solidFill>
                <a:srgbClr val="FFFFFF"/>
              </a:solidFill>
            </a:endParaRPr>
          </a:p>
          <a:p>
            <a:pPr marL="177800" lvl="0" indent="-171450" algn="l" rtl="0">
              <a:lnSpc>
                <a:spcPct val="90000"/>
              </a:lnSpc>
              <a:spcBef>
                <a:spcPts val="800"/>
              </a:spcBef>
              <a:spcAft>
                <a:spcPts val="1600"/>
              </a:spcAft>
              <a:buClr>
                <a:srgbClr val="FFFFFF"/>
              </a:buClr>
              <a:buSzPts val="2100"/>
              <a:buChar char="●"/>
            </a:pPr>
            <a:r>
              <a:rPr lang="en-GB">
                <a:solidFill>
                  <a:srgbClr val="FFFFFF"/>
                </a:solidFill>
              </a:rPr>
              <a:t>However the Spartans did eventually come to help, and played a significant role in the battle, and the Athenians were even </a:t>
            </a:r>
            <a:r>
              <a:rPr lang="en-GB" i="1">
                <a:solidFill>
                  <a:srgbClr val="FFFFFF"/>
                </a:solidFill>
              </a:rPr>
              <a:t>‘surpassed by the Lacedaemonians’</a:t>
            </a:r>
            <a:r>
              <a:rPr lang="en-GB">
                <a:solidFill>
                  <a:srgbClr val="FFFFFF"/>
                </a:solidFill>
              </a:rPr>
              <a:t> in their fighting.</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71488" y="205383"/>
            <a:ext cx="5915100" cy="745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GB">
                <a:solidFill>
                  <a:schemeClr val="lt1"/>
                </a:solidFill>
              </a:rPr>
              <a:t>The Beginning of the Battle</a:t>
            </a:r>
            <a:endParaRPr>
              <a:solidFill>
                <a:schemeClr val="lt1"/>
              </a:solidFill>
            </a:endParaRPr>
          </a:p>
        </p:txBody>
      </p:sp>
      <p:sp>
        <p:nvSpPr>
          <p:cNvPr id="79" name="Google Shape;79;p17"/>
          <p:cNvSpPr txBox="1">
            <a:spLocks noGrp="1"/>
          </p:cNvSpPr>
          <p:nvPr>
            <p:ph type="body" idx="1"/>
          </p:nvPr>
        </p:nvSpPr>
        <p:spPr>
          <a:xfrm>
            <a:off x="471488" y="1026914"/>
            <a:ext cx="5915100" cy="244770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lt1"/>
              </a:buClr>
              <a:buSzPts val="2100"/>
              <a:buChar char="●"/>
            </a:pPr>
            <a:r>
              <a:rPr lang="en-GB">
                <a:solidFill>
                  <a:schemeClr val="lt1"/>
                </a:solidFill>
              </a:rPr>
              <a:t>The Persian forces retreated to Boeotia and built a fortified camp near Plataea. </a:t>
            </a:r>
            <a:endParaRPr>
              <a:solidFill>
                <a:schemeClr val="lt1"/>
              </a:solidFill>
            </a:endParaRPr>
          </a:p>
          <a:p>
            <a:pPr marL="177800" lvl="0" indent="-171450" algn="l" rtl="0">
              <a:lnSpc>
                <a:spcPct val="90000"/>
              </a:lnSpc>
              <a:spcBef>
                <a:spcPts val="800"/>
              </a:spcBef>
              <a:spcAft>
                <a:spcPts val="0"/>
              </a:spcAft>
              <a:buClr>
                <a:schemeClr val="lt1"/>
              </a:buClr>
              <a:buSzPts val="2100"/>
              <a:buChar char="●"/>
            </a:pPr>
            <a:r>
              <a:rPr lang="en-GB">
                <a:solidFill>
                  <a:schemeClr val="lt1"/>
                </a:solidFill>
              </a:rPr>
              <a:t>The Greek forces didn’t want to be drawn into this prime cavalry terrain, leading to a stalemate for 11 days. </a:t>
            </a:r>
            <a:endParaRPr>
              <a:solidFill>
                <a:schemeClr val="lt1"/>
              </a:solidFill>
            </a:endParaRPr>
          </a:p>
          <a:p>
            <a:pPr marL="177800" lvl="0" indent="-171450" algn="l" rtl="0">
              <a:lnSpc>
                <a:spcPct val="90000"/>
              </a:lnSpc>
              <a:spcBef>
                <a:spcPts val="800"/>
              </a:spcBef>
              <a:spcAft>
                <a:spcPts val="1600"/>
              </a:spcAft>
              <a:buClr>
                <a:schemeClr val="lt1"/>
              </a:buClr>
              <a:buSzPts val="2100"/>
              <a:buChar char="●"/>
            </a:pPr>
            <a:r>
              <a:rPr lang="en-GB">
                <a:solidFill>
                  <a:schemeClr val="lt1"/>
                </a:solidFill>
              </a:rPr>
              <a:t>There was a back and forth between the Greeks and Persians, each trying to provoke the other to attack. The Thebans were particularly aggressive to the Greeks when trying to start the battle.</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00738" y="212458"/>
            <a:ext cx="5915100" cy="745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GB">
                <a:solidFill>
                  <a:schemeClr val="lt1"/>
                </a:solidFill>
              </a:rPr>
              <a:t>Forces</a:t>
            </a:r>
            <a:endParaRPr>
              <a:solidFill>
                <a:schemeClr val="lt1"/>
              </a:solidFill>
            </a:endParaRPr>
          </a:p>
        </p:txBody>
      </p:sp>
      <p:sp>
        <p:nvSpPr>
          <p:cNvPr id="85" name="Google Shape;85;p18"/>
          <p:cNvSpPr txBox="1">
            <a:spLocks noGrp="1"/>
          </p:cNvSpPr>
          <p:nvPr>
            <p:ph type="body" idx="1"/>
          </p:nvPr>
        </p:nvSpPr>
        <p:spPr>
          <a:xfrm>
            <a:off x="628650" y="1062940"/>
            <a:ext cx="7886700" cy="37176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lt1"/>
              </a:buClr>
              <a:buSzPts val="1800"/>
              <a:buChar char="●"/>
            </a:pPr>
            <a:r>
              <a:rPr lang="en-GB" sz="1800">
                <a:solidFill>
                  <a:schemeClr val="lt1"/>
                </a:solidFill>
              </a:rPr>
              <a:t>31 Greek states combined to a force of </a:t>
            </a:r>
            <a:r>
              <a:rPr lang="en-GB" sz="1800" i="1">
                <a:solidFill>
                  <a:schemeClr val="lt1"/>
                </a:solidFill>
              </a:rPr>
              <a:t>‘thirty-eight thousand and seven hundred’</a:t>
            </a:r>
            <a:r>
              <a:rPr lang="en-GB" sz="1800">
                <a:solidFill>
                  <a:schemeClr val="lt1"/>
                </a:solidFill>
              </a:rPr>
              <a:t>, although Herodotus doesn’t name 8 of these states.</a:t>
            </a:r>
            <a:endParaRPr>
              <a:solidFill>
                <a:schemeClr val="lt1"/>
              </a:solidFill>
            </a:endParaRPr>
          </a:p>
          <a:p>
            <a:pPr marL="520700" lvl="1" indent="-177800" algn="l" rtl="0">
              <a:lnSpc>
                <a:spcPct val="90000"/>
              </a:lnSpc>
              <a:spcBef>
                <a:spcPts val="400"/>
              </a:spcBef>
              <a:spcAft>
                <a:spcPts val="0"/>
              </a:spcAft>
              <a:buClr>
                <a:schemeClr val="lt1"/>
              </a:buClr>
              <a:buSzPts val="1800"/>
              <a:buChar char="○"/>
            </a:pPr>
            <a:r>
              <a:rPr lang="en-GB">
                <a:solidFill>
                  <a:schemeClr val="lt1"/>
                </a:solidFill>
              </a:rPr>
              <a:t>The states named are Sparta, Athens, Corinth, Megara, Sicyon, Tegea, Phlius, Troezen, Anactorion, Leukas, Epidaurus, Arcadian Orchomenans, Arcadians, Eretria, Styra, Plataea, Aegina, Ambracia, Chalcis, Mycenae, Tiryns, Hermione, Potidaea, Cephalonia and Lepreum	</a:t>
            </a:r>
            <a:endParaRPr>
              <a:solidFill>
                <a:schemeClr val="lt1"/>
              </a:solidFill>
            </a:endParaRPr>
          </a:p>
          <a:p>
            <a:pPr marL="177800" lvl="0" indent="-177800" algn="l" rtl="0">
              <a:lnSpc>
                <a:spcPct val="90000"/>
              </a:lnSpc>
              <a:spcBef>
                <a:spcPts val="800"/>
              </a:spcBef>
              <a:spcAft>
                <a:spcPts val="0"/>
              </a:spcAft>
              <a:buClr>
                <a:schemeClr val="lt1"/>
              </a:buClr>
              <a:buSzPts val="1800"/>
              <a:buChar char="●"/>
            </a:pPr>
            <a:r>
              <a:rPr lang="en-GB" sz="1800">
                <a:solidFill>
                  <a:schemeClr val="lt1"/>
                </a:solidFill>
              </a:rPr>
              <a:t>Of the Persians, </a:t>
            </a:r>
            <a:r>
              <a:rPr lang="en-GB" sz="1800" i="1">
                <a:solidFill>
                  <a:schemeClr val="lt1"/>
                </a:solidFill>
              </a:rPr>
              <a:t>‘there were three hundred thousand, as I have already shown. As for the Greek allies of Mardonius, no one knows the number of them (for they were not counted), I suppose them to have been mustered to the number of fifty thousand. These were the footmen that were set in array; the cavalry were separately ordered’</a:t>
            </a:r>
            <a:r>
              <a:rPr lang="en-GB" sz="1800">
                <a:solidFill>
                  <a:schemeClr val="lt1"/>
                </a:solidFill>
              </a:rPr>
              <a:t>.</a:t>
            </a:r>
            <a:endParaRPr>
              <a:solidFill>
                <a:schemeClr val="lt1"/>
              </a:solidFill>
            </a:endParaRPr>
          </a:p>
          <a:p>
            <a:pPr marL="520700" lvl="1" indent="-177800" algn="l" rtl="0">
              <a:lnSpc>
                <a:spcPct val="90000"/>
              </a:lnSpc>
              <a:spcBef>
                <a:spcPts val="400"/>
              </a:spcBef>
              <a:spcAft>
                <a:spcPts val="1600"/>
              </a:spcAft>
              <a:buClr>
                <a:schemeClr val="lt1"/>
              </a:buClr>
              <a:buSzPts val="1800"/>
              <a:buChar char="○"/>
            </a:pPr>
            <a:r>
              <a:rPr lang="en-GB">
                <a:solidFill>
                  <a:schemeClr val="lt1"/>
                </a:solidFill>
              </a:rPr>
              <a:t>This would mean that the Greeks were outnumbered by around 9 to 1, which is regarded by many as an exaggeration, and modern estimates range from around 70,000 to 120,000.</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9"/>
          <p:cNvPicPr preferRelativeResize="0"/>
          <p:nvPr/>
        </p:nvPicPr>
        <p:blipFill>
          <a:blip r:embed="rId3">
            <a:alphaModFix/>
          </a:blip>
          <a:stretch>
            <a:fillRect/>
          </a:stretch>
        </p:blipFill>
        <p:spPr>
          <a:xfrm rot="-5400000">
            <a:off x="1995075" y="-1989225"/>
            <a:ext cx="5145325" cy="9135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Mardonius’ Cavalry Charge</a:t>
            </a:r>
            <a:endParaRPr>
              <a:solidFill>
                <a:schemeClr val="lt1"/>
              </a:solidFill>
            </a:endParaRPr>
          </a:p>
        </p:txBody>
      </p:sp>
      <p:sp>
        <p:nvSpPr>
          <p:cNvPr id="96" name="Google Shape;9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-With the armies arranged, Mardonius began the battle by sending his entire force of cavalry in a frontal attack, led by a renowned Persian officer named Masistius.</a:t>
            </a:r>
            <a:endParaRPr>
              <a:solidFill>
                <a:schemeClr val="lt1"/>
              </a:solidFill>
            </a:endParaRPr>
          </a:p>
          <a:p>
            <a:pPr marL="0" lvl="0" indent="0" algn="l" rtl="0">
              <a:spcBef>
                <a:spcPts val="1600"/>
              </a:spcBef>
              <a:spcAft>
                <a:spcPts val="0"/>
              </a:spcAft>
              <a:buNone/>
            </a:pPr>
            <a:r>
              <a:rPr lang="en-GB">
                <a:solidFill>
                  <a:schemeClr val="lt1"/>
                </a:solidFill>
              </a:rPr>
              <a:t>-Most of the Greek Army was positioned on rocky ground at the foot of the Cithaeron mountain.</a:t>
            </a:r>
            <a:br>
              <a:rPr lang="en-GB">
                <a:solidFill>
                  <a:schemeClr val="lt1"/>
                </a:solidFill>
              </a:rPr>
            </a:br>
            <a:endParaRPr>
              <a:solidFill>
                <a:schemeClr val="lt1"/>
              </a:solidFill>
            </a:endParaRPr>
          </a:p>
          <a:p>
            <a:pPr marL="0" lvl="0" indent="0" algn="l" rtl="0">
              <a:spcBef>
                <a:spcPts val="1600"/>
              </a:spcBef>
              <a:spcAft>
                <a:spcPts val="1600"/>
              </a:spcAft>
              <a:buNone/>
            </a:pPr>
            <a:r>
              <a:rPr lang="en-GB">
                <a:solidFill>
                  <a:schemeClr val="lt1"/>
                </a:solidFill>
              </a:rPr>
              <a:t>-The 3,000 Megarian troops were caught out on an open plain, and bore the brunt of the attack.</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Olympiodorus</a:t>
            </a:r>
            <a:endParaRPr>
              <a:solidFill>
                <a:schemeClr val="lt1"/>
              </a:solidFill>
            </a:endParaRPr>
          </a:p>
        </p:txBody>
      </p:sp>
      <p:sp>
        <p:nvSpPr>
          <p:cNvPr id="102" name="Google Shape;10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-The Megarians pleaded to the Spartans for help, as the Persian cavalry “blotted out the sun” (Plutarch, </a:t>
            </a:r>
            <a:r>
              <a:rPr lang="en-GB" i="1">
                <a:solidFill>
                  <a:schemeClr val="lt1"/>
                </a:solidFill>
              </a:rPr>
              <a:t>Aristides</a:t>
            </a:r>
            <a:r>
              <a:rPr lang="en-GB">
                <a:solidFill>
                  <a:schemeClr val="lt1"/>
                </a:solidFill>
              </a:rPr>
              <a:t> 14) with the sheer number of their javelins and arrows.</a:t>
            </a:r>
            <a:endParaRPr>
              <a:solidFill>
                <a:schemeClr val="lt1"/>
              </a:solidFill>
            </a:endParaRPr>
          </a:p>
          <a:p>
            <a:pPr marL="0" lvl="0" indent="0" algn="l" rtl="0">
              <a:spcBef>
                <a:spcPts val="1600"/>
              </a:spcBef>
              <a:spcAft>
                <a:spcPts val="0"/>
              </a:spcAft>
              <a:buNone/>
            </a:pPr>
            <a:r>
              <a:rPr lang="en-GB">
                <a:solidFill>
                  <a:schemeClr val="lt1"/>
                </a:solidFill>
              </a:rPr>
              <a:t>-Pausanias, the Spartan commander, could not help, as his soldiers were too heavily armoured and slow, but while the other Greek states dithered, Aristides sent one of his officers, named Olympiodorus, with a force of 300 soldiers and some archers to relieve the Megarians</a:t>
            </a:r>
            <a:endParaRPr>
              <a:solidFill>
                <a:schemeClr val="lt1"/>
              </a:solidFill>
            </a:endParaRPr>
          </a:p>
          <a:p>
            <a:pPr marL="0" lvl="0" indent="0" algn="l" rtl="0">
              <a:spcBef>
                <a:spcPts val="1600"/>
              </a:spcBef>
              <a:spcAft>
                <a:spcPts val="1600"/>
              </a:spcAft>
              <a:buNone/>
            </a:pP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68CEF"/>
        </a:solidFill>
        <a:effectLst/>
      </p:bgPr>
    </p:bg>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Masistius’ Death And Retreat</a:t>
            </a:r>
            <a:endParaRPr>
              <a:solidFill>
                <a:schemeClr val="lt1"/>
              </a:solidFill>
            </a:endParaRPr>
          </a:p>
        </p:txBody>
      </p:sp>
      <p:sp>
        <p:nvSpPr>
          <p:cNvPr id="108" name="Google Shape;108;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-Olympiodorus’ Athenians met the Persian cavalry at a charge, each side believing the fight to be the deciding moment in the battle.</a:t>
            </a:r>
            <a:endParaRPr>
              <a:solidFill>
                <a:schemeClr val="lt1"/>
              </a:solidFill>
            </a:endParaRPr>
          </a:p>
          <a:p>
            <a:pPr marL="0" lvl="0" indent="0" algn="l" rtl="0">
              <a:spcBef>
                <a:spcPts val="1600"/>
              </a:spcBef>
              <a:spcAft>
                <a:spcPts val="0"/>
              </a:spcAft>
              <a:buNone/>
            </a:pPr>
            <a:r>
              <a:rPr lang="en-GB">
                <a:solidFill>
                  <a:schemeClr val="lt1"/>
                </a:solidFill>
              </a:rPr>
              <a:t>-Eventually, the Persians were forced to retreat when Masistius’ horse was hit by an arrow and threw him. Unable to get up because of the wait of his armour, he was hacked at for several minutes before an Athenian managed to jam his spear-tip down the eye-hole of Masistius’ helmet, killing him.</a:t>
            </a:r>
            <a:endParaRPr>
              <a:solidFill>
                <a:schemeClr val="lt1"/>
              </a:solidFill>
            </a:endParaRPr>
          </a:p>
          <a:p>
            <a:pPr marL="0" lvl="0" indent="0" algn="l" rtl="0">
              <a:spcBef>
                <a:spcPts val="1600"/>
              </a:spcBef>
              <a:spcAft>
                <a:spcPts val="1600"/>
              </a:spcAft>
              <a:buNone/>
            </a:pPr>
            <a:r>
              <a:rPr lang="en-GB">
                <a:solidFill>
                  <a:schemeClr val="lt1"/>
                </a:solidFill>
              </a:rPr>
              <a:t>-Though only a small number of Persians were killed, the death of Masistius caused great mourning through the ranks of the Persians.</a:t>
            </a:r>
            <a:endParaRPr>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2331</Words>
  <Application>Microsoft Office PowerPoint</Application>
  <PresentationFormat>On-screen Show (16:9)</PresentationFormat>
  <Paragraphs>99</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Simple Light</vt:lpstr>
      <vt:lpstr>PLATAEA</vt:lpstr>
      <vt:lpstr>Causes of the Battle of Plataea </vt:lpstr>
      <vt:lpstr>Sparta’s Role</vt:lpstr>
      <vt:lpstr>The Beginning of the Battle</vt:lpstr>
      <vt:lpstr>Forces</vt:lpstr>
      <vt:lpstr>PowerPoint Presentation</vt:lpstr>
      <vt:lpstr>Mardonius’ Cavalry Charge</vt:lpstr>
      <vt:lpstr>Olympiodorus</vt:lpstr>
      <vt:lpstr>Masistius’ Death And Retreat</vt:lpstr>
      <vt:lpstr>The Stalemate</vt:lpstr>
      <vt:lpstr>Alexander’s Betrayal</vt:lpstr>
      <vt:lpstr>Confusion at Camp</vt:lpstr>
      <vt:lpstr>Mardonius’ Morning Attack</vt:lpstr>
      <vt:lpstr>Favourable Portents</vt:lpstr>
      <vt:lpstr>The Athenians Join The Battle</vt:lpstr>
      <vt:lpstr>The Persian Rout</vt:lpstr>
      <vt:lpstr>General post battle accolades</vt:lpstr>
      <vt:lpstr>Spartan post battle accolades</vt:lpstr>
      <vt:lpstr>Pausanias is tricked</vt:lpstr>
      <vt:lpstr>Late arrivals </vt:lpstr>
      <vt:lpstr>Mardonius’s body.</vt:lpstr>
      <vt:lpstr>The Plunder</vt:lpstr>
      <vt:lpstr>The Serpent Column.</vt:lpstr>
      <vt:lpstr>The Siege of Thebes.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PLATAEA</dc:title>
  <dc:creator>Judith Letchford</dc:creator>
  <cp:lastModifiedBy>Judith Letchford</cp:lastModifiedBy>
  <cp:revision>1</cp:revision>
  <dcterms:modified xsi:type="dcterms:W3CDTF">2020-12-01T18:37:03Z</dcterms:modified>
</cp:coreProperties>
</file>