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5"/>
  </p:notesMasterIdLst>
  <p:sldIdLst>
    <p:sldId id="257" r:id="rId3"/>
    <p:sldId id="267" r:id="rId4"/>
    <p:sldId id="273" r:id="rId5"/>
    <p:sldId id="262" r:id="rId6"/>
    <p:sldId id="275" r:id="rId7"/>
    <p:sldId id="270" r:id="rId8"/>
    <p:sldId id="276" r:id="rId9"/>
    <p:sldId id="269" r:id="rId10"/>
    <p:sldId id="263" r:id="rId11"/>
    <p:sldId id="266" r:id="rId12"/>
    <p:sldId id="268"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B0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33" autoAdjust="0"/>
    <p:restoredTop sz="94660"/>
  </p:normalViewPr>
  <p:slideViewPr>
    <p:cSldViewPr>
      <p:cViewPr varScale="1">
        <p:scale>
          <a:sx n="69" d="100"/>
          <a:sy n="69" d="100"/>
        </p:scale>
        <p:origin x="-76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8EF9B2-0EC5-4F87-9E86-91F1355ED8FB}" type="datetimeFigureOut">
              <a:rPr lang="en-GB" smtClean="0"/>
              <a:t>11/01/2016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A10A8E-AFC5-4794-ACF8-E7A5C779EC2A}" type="slidenum">
              <a:rPr lang="en-GB" smtClean="0"/>
              <a:t>‹#›</a:t>
            </a:fld>
            <a:endParaRPr lang="en-GB"/>
          </a:p>
        </p:txBody>
      </p:sp>
    </p:spTree>
    <p:extLst>
      <p:ext uri="{BB962C8B-B14F-4D97-AF65-F5344CB8AC3E}">
        <p14:creationId xmlns:p14="http://schemas.microsoft.com/office/powerpoint/2010/main" val="465186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http://podcast.open.ac.uk/oulearn/psychology/podcast-dd307-social-psychology#!7dd034fa46 </a:t>
            </a:r>
            <a:endParaRPr lang="en-GB"/>
          </a:p>
        </p:txBody>
      </p:sp>
      <p:sp>
        <p:nvSpPr>
          <p:cNvPr id="4" name="Slide Number Placeholder 3"/>
          <p:cNvSpPr>
            <a:spLocks noGrp="1"/>
          </p:cNvSpPr>
          <p:nvPr>
            <p:ph type="sldNum" sz="quarter" idx="10"/>
          </p:nvPr>
        </p:nvSpPr>
        <p:spPr/>
        <p:txBody>
          <a:bodyPr/>
          <a:lstStyle/>
          <a:p>
            <a:fld id="{3DA10A8E-AFC5-4794-ACF8-E7A5C779EC2A}" type="slidenum">
              <a:rPr lang="en-GB" smtClean="0"/>
              <a:t>4</a:t>
            </a:fld>
            <a:endParaRPr lang="en-GB"/>
          </a:p>
        </p:txBody>
      </p:sp>
    </p:spTree>
    <p:extLst>
      <p:ext uri="{BB962C8B-B14F-4D97-AF65-F5344CB8AC3E}">
        <p14:creationId xmlns:p14="http://schemas.microsoft.com/office/powerpoint/2010/main" val="1107339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http://podcast.open.ac.uk/oulearn/psychology/podcast-dd307-social-psychology#!79543b3f81</a:t>
            </a:r>
            <a:endParaRPr lang="en-GB" dirty="0"/>
          </a:p>
        </p:txBody>
      </p:sp>
      <p:sp>
        <p:nvSpPr>
          <p:cNvPr id="4" name="Slide Number Placeholder 3"/>
          <p:cNvSpPr>
            <a:spLocks noGrp="1"/>
          </p:cNvSpPr>
          <p:nvPr>
            <p:ph type="sldNum" sz="quarter" idx="10"/>
          </p:nvPr>
        </p:nvSpPr>
        <p:spPr/>
        <p:txBody>
          <a:bodyPr/>
          <a:lstStyle/>
          <a:p>
            <a:fld id="{3DA10A8E-AFC5-4794-ACF8-E7A5C779EC2A}" type="slidenum">
              <a:rPr lang="en-GB" smtClean="0"/>
              <a:t>8</a:t>
            </a:fld>
            <a:endParaRPr lang="en-GB"/>
          </a:p>
        </p:txBody>
      </p:sp>
    </p:spTree>
    <p:extLst>
      <p:ext uri="{BB962C8B-B14F-4D97-AF65-F5344CB8AC3E}">
        <p14:creationId xmlns:p14="http://schemas.microsoft.com/office/powerpoint/2010/main" val="4165502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48186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8650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72530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972850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34128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457285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8534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408958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833220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322137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98156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48150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451692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887977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754970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D6EC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D6EC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2C4A5B-BDBD-4846-83D6-680D0B7804A1}" type="slidenum">
              <a:rPr lang="en-US">
                <a:solidFill>
                  <a:srgbClr val="D6ECFF"/>
                </a:solidFill>
              </a:rPr>
              <a:pPr>
                <a:defRPr/>
              </a:pPr>
              <a:t>‹#›</a:t>
            </a:fld>
            <a:endParaRPr lang="en-US">
              <a:solidFill>
                <a:srgbClr val="D6ECFF"/>
              </a:solidFill>
            </a:endParaRPr>
          </a:p>
        </p:txBody>
      </p:sp>
    </p:spTree>
    <p:extLst>
      <p:ext uri="{BB962C8B-B14F-4D97-AF65-F5344CB8AC3E}">
        <p14:creationId xmlns:p14="http://schemas.microsoft.com/office/powerpoint/2010/main" val="377220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4922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0685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00984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25802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71697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15044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35189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90000"/>
            <a:lum/>
          </a:blip>
          <a:srcRect/>
          <a:stretch>
            <a:fillRect l="-13000" r="-1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0192A8-1D78-4DE8-A853-08CDC71504EA}"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44F2A1-DFA8-45D4-A98D-10FB5BBB7D16}"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7682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ED3C74-367C-4CB7-B2A7-6135CD5E07EB}" type="datetimeFigureOut">
              <a:rPr lang="en-GB" smtClean="0">
                <a:solidFill>
                  <a:prstClr val="black">
                    <a:tint val="75000"/>
                  </a:prstClr>
                </a:solidFill>
              </a:rPr>
              <a:pPr/>
              <a:t>11/01/2016</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699737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L_LKzEqlPt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podcast.open.ac.uk/oulearn/psychology/podcast-dd307-social-psychology#!7dd034fa46"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podcast.open.ac.uk/oulearn/psychology/podcast-dd307-social-psychology#!79543b3f8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ted.com/talks/philip_zimbardo_on_the_psychology_of_evil#t-31011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9497" y="4221088"/>
            <a:ext cx="8460432" cy="1944215"/>
          </a:xfrm>
        </p:spPr>
        <p:txBody>
          <a:bodyPr>
            <a:noAutofit/>
          </a:bodyPr>
          <a:lstStyle/>
          <a:p>
            <a:r>
              <a:rPr lang="en-GB" dirty="0" smtClean="0">
                <a:solidFill>
                  <a:schemeClr val="bg1"/>
                </a:solidFill>
                <a:latin typeface="Comic Sans MS" panose="030F0702030302020204" pitchFamily="66" charset="0"/>
                <a:cs typeface="Arial" panose="020B0604020202020204" pitchFamily="34" charset="0"/>
              </a:rPr>
              <a:t>What was </a:t>
            </a:r>
            <a:br>
              <a:rPr lang="en-GB" dirty="0" smtClean="0">
                <a:solidFill>
                  <a:schemeClr val="bg1"/>
                </a:solidFill>
                <a:latin typeface="Comic Sans MS" panose="030F0702030302020204" pitchFamily="66" charset="0"/>
                <a:cs typeface="Arial" panose="020B0604020202020204" pitchFamily="34" charset="0"/>
              </a:rPr>
            </a:br>
            <a:r>
              <a:rPr lang="en-GB" dirty="0" smtClean="0">
                <a:solidFill>
                  <a:schemeClr val="bg1"/>
                </a:solidFill>
                <a:latin typeface="Comic Sans MS" panose="030F0702030302020204" pitchFamily="66" charset="0"/>
                <a:cs typeface="Arial" panose="020B0604020202020204" pitchFamily="34" charset="0"/>
              </a:rPr>
              <a:t>Zimbardo’s (1973) </a:t>
            </a:r>
            <a:br>
              <a:rPr lang="en-GB" dirty="0" smtClean="0">
                <a:solidFill>
                  <a:schemeClr val="bg1"/>
                </a:solidFill>
                <a:latin typeface="Comic Sans MS" panose="030F0702030302020204" pitchFamily="66" charset="0"/>
                <a:cs typeface="Arial" panose="020B0604020202020204" pitchFamily="34" charset="0"/>
              </a:rPr>
            </a:br>
            <a:r>
              <a:rPr lang="en-GB" dirty="0" smtClean="0">
                <a:solidFill>
                  <a:schemeClr val="bg1"/>
                </a:solidFill>
                <a:latin typeface="Comic Sans MS" panose="030F0702030302020204" pitchFamily="66" charset="0"/>
                <a:cs typeface="Arial" panose="020B0604020202020204" pitchFamily="34" charset="0"/>
              </a:rPr>
              <a:t>‘</a:t>
            </a:r>
            <a:r>
              <a:rPr lang="en-GB" b="1" i="1" dirty="0" smtClean="0">
                <a:solidFill>
                  <a:schemeClr val="bg1"/>
                </a:solidFill>
                <a:latin typeface="Comic Sans MS" panose="030F0702030302020204" pitchFamily="66" charset="0"/>
                <a:cs typeface="Arial" panose="020B0604020202020204" pitchFamily="34" charset="0"/>
              </a:rPr>
              <a:t>Stanford Prison </a:t>
            </a:r>
            <a:br>
              <a:rPr lang="en-GB" b="1" i="1" dirty="0" smtClean="0">
                <a:solidFill>
                  <a:schemeClr val="bg1"/>
                </a:solidFill>
                <a:latin typeface="Comic Sans MS" panose="030F0702030302020204" pitchFamily="66" charset="0"/>
                <a:cs typeface="Arial" panose="020B0604020202020204" pitchFamily="34" charset="0"/>
              </a:rPr>
            </a:br>
            <a:r>
              <a:rPr lang="en-GB" b="1" i="1" dirty="0" smtClean="0">
                <a:solidFill>
                  <a:schemeClr val="bg1"/>
                </a:solidFill>
                <a:latin typeface="Comic Sans MS" panose="030F0702030302020204" pitchFamily="66" charset="0"/>
                <a:cs typeface="Arial" panose="020B0604020202020204" pitchFamily="34" charset="0"/>
              </a:rPr>
              <a:t>Experiment </a:t>
            </a:r>
            <a:r>
              <a:rPr lang="en-GB" dirty="0" smtClean="0">
                <a:solidFill>
                  <a:schemeClr val="bg1"/>
                </a:solidFill>
                <a:latin typeface="Comic Sans MS" panose="030F0702030302020204" pitchFamily="66" charset="0"/>
                <a:cs typeface="Arial" panose="020B0604020202020204" pitchFamily="34" charset="0"/>
              </a:rPr>
              <a:t>’?</a:t>
            </a:r>
            <a:br>
              <a:rPr lang="en-GB" dirty="0" smtClean="0">
                <a:solidFill>
                  <a:schemeClr val="bg1"/>
                </a:solidFill>
                <a:latin typeface="Comic Sans MS" panose="030F0702030302020204" pitchFamily="66" charset="0"/>
                <a:cs typeface="Arial" panose="020B0604020202020204" pitchFamily="34" charset="0"/>
              </a:rPr>
            </a:br>
            <a:r>
              <a:rPr lang="en-GB" dirty="0" smtClean="0">
                <a:solidFill>
                  <a:schemeClr val="bg1"/>
                </a:solidFill>
                <a:latin typeface="Comic Sans MS" panose="030F0702030302020204" pitchFamily="66" charset="0"/>
                <a:cs typeface="Arial" panose="020B0604020202020204" pitchFamily="34" charset="0"/>
              </a:rPr>
              <a:t>And why was it so problematic?</a:t>
            </a:r>
            <a:endParaRPr lang="en-GB" dirty="0">
              <a:solidFill>
                <a:schemeClr val="bg1"/>
              </a:solidFill>
              <a:latin typeface="Comic Sans MS" panose="030F0702030302020204" pitchFamily="66" charset="0"/>
              <a:cs typeface="Arial" panose="020B0604020202020204" pitchFamily="34" charset="0"/>
            </a:endParaRPr>
          </a:p>
        </p:txBody>
      </p:sp>
      <p:sp>
        <p:nvSpPr>
          <p:cNvPr id="3" name="TextBox 2"/>
          <p:cNvSpPr txBox="1"/>
          <p:nvPr/>
        </p:nvSpPr>
        <p:spPr>
          <a:xfrm rot="389035">
            <a:off x="6855200" y="185838"/>
            <a:ext cx="1999668" cy="1015663"/>
          </a:xfrm>
          <a:prstGeom prst="rect">
            <a:avLst/>
          </a:prstGeom>
          <a:solidFill>
            <a:srgbClr val="C00000"/>
          </a:solidFill>
          <a:ln w="28575">
            <a:solidFill>
              <a:schemeClr val="tx1"/>
            </a:solidFill>
          </a:ln>
        </p:spPr>
        <p:txBody>
          <a:bodyPr wrap="square" rtlCol="0">
            <a:spAutoFit/>
          </a:bodyPr>
          <a:lstStyle/>
          <a:p>
            <a:pPr algn="ctr"/>
            <a:r>
              <a:rPr lang="en-GB" sz="2000" dirty="0">
                <a:solidFill>
                  <a:prstClr val="black"/>
                </a:solidFill>
              </a:rPr>
              <a:t>Social Psychology</a:t>
            </a:r>
          </a:p>
          <a:p>
            <a:pPr algn="ctr"/>
            <a:r>
              <a:rPr lang="en-GB" sz="2000" dirty="0">
                <a:solidFill>
                  <a:prstClr val="black"/>
                </a:solidFill>
              </a:rPr>
              <a:t>KEY STUDY</a:t>
            </a:r>
          </a:p>
        </p:txBody>
      </p:sp>
    </p:spTree>
    <p:extLst>
      <p:ext uri="{BB962C8B-B14F-4D97-AF65-F5344CB8AC3E}">
        <p14:creationId xmlns:p14="http://schemas.microsoft.com/office/powerpoint/2010/main" val="30302532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5121"/>
            <a:ext cx="8229600" cy="1143000"/>
          </a:xfrm>
        </p:spPr>
        <p:txBody>
          <a:bodyPr>
            <a:normAutofit fontScale="90000"/>
          </a:bodyPr>
          <a:lstStyle/>
          <a:p>
            <a:r>
              <a:rPr lang="en-GB" b="1" dirty="0" smtClean="0">
                <a:solidFill>
                  <a:schemeClr val="accent6">
                    <a:lumMod val="75000"/>
                  </a:schemeClr>
                </a:solidFill>
              </a:rPr>
              <a:t>Peer </a:t>
            </a:r>
            <a:br>
              <a:rPr lang="en-GB" b="1" dirty="0" smtClean="0">
                <a:solidFill>
                  <a:schemeClr val="accent6">
                    <a:lumMod val="75000"/>
                  </a:schemeClr>
                </a:solidFill>
              </a:rPr>
            </a:br>
            <a:r>
              <a:rPr lang="en-GB" b="1" dirty="0" smtClean="0">
                <a:solidFill>
                  <a:schemeClr val="accent6">
                    <a:lumMod val="75000"/>
                  </a:schemeClr>
                </a:solidFill>
              </a:rPr>
              <a:t>assessment</a:t>
            </a:r>
            <a:endParaRPr lang="en-GB" b="1" dirty="0">
              <a:solidFill>
                <a:schemeClr val="accent6">
                  <a:lumMod val="75000"/>
                </a:schemeClr>
              </a:solidFill>
            </a:endParaRPr>
          </a:p>
        </p:txBody>
      </p:sp>
      <p:sp>
        <p:nvSpPr>
          <p:cNvPr id="3" name="Content Placeholder 2"/>
          <p:cNvSpPr>
            <a:spLocks noGrp="1"/>
          </p:cNvSpPr>
          <p:nvPr>
            <p:ph idx="1"/>
          </p:nvPr>
        </p:nvSpPr>
        <p:spPr>
          <a:xfrm>
            <a:off x="459338" y="1628800"/>
            <a:ext cx="8229600" cy="2880320"/>
          </a:xfrm>
          <a:solidFill>
            <a:schemeClr val="bg1"/>
          </a:solidFill>
          <a:ln>
            <a:solidFill>
              <a:schemeClr val="tx1"/>
            </a:solidFill>
          </a:ln>
        </p:spPr>
        <p:txBody>
          <a:bodyPr/>
          <a:lstStyle/>
          <a:p>
            <a:pPr marL="0" indent="0">
              <a:buNone/>
            </a:pPr>
            <a:r>
              <a:rPr lang="en-GB" dirty="0" smtClean="0"/>
              <a:t>Past question practice – Peer assessed answer.</a:t>
            </a:r>
          </a:p>
          <a:p>
            <a:pPr marL="0" indent="0">
              <a:buNone/>
            </a:pPr>
            <a:r>
              <a:rPr lang="en-GB" b="1" dirty="0" smtClean="0"/>
              <a:t>Outline </a:t>
            </a:r>
            <a:r>
              <a:rPr lang="en-GB" b="1" dirty="0"/>
              <a:t>and evaluate research into conformity. (</a:t>
            </a:r>
            <a:r>
              <a:rPr lang="en-GB" b="1" i="1" dirty="0"/>
              <a:t>12 marks</a:t>
            </a:r>
            <a:r>
              <a:rPr lang="en-GB" b="1" dirty="0"/>
              <a:t>)</a:t>
            </a:r>
          </a:p>
        </p:txBody>
      </p:sp>
      <p:sp>
        <p:nvSpPr>
          <p:cNvPr id="4" name="TextBox 3"/>
          <p:cNvSpPr txBox="1"/>
          <p:nvPr/>
        </p:nvSpPr>
        <p:spPr>
          <a:xfrm>
            <a:off x="2138" y="5727197"/>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smtClean="0">
                <a:solidFill>
                  <a:prstClr val="black"/>
                </a:solidFill>
              </a:rPr>
              <a:t>Learning objectives:</a:t>
            </a:r>
          </a:p>
          <a:p>
            <a:pPr marL="285750" indent="-285750">
              <a:buFont typeface="Arial" panose="020B0604020202020204" pitchFamily="34" charset="0"/>
              <a:buChar char="•"/>
            </a:pPr>
            <a:r>
              <a:rPr lang="en-GB" sz="1650" dirty="0" smtClean="0">
                <a:solidFill>
                  <a:prstClr val="black"/>
                </a:solidFill>
              </a:rPr>
              <a:t>To KNOW how the ‘power of social roles’ can affect conformity.</a:t>
            </a:r>
          </a:p>
          <a:p>
            <a:pPr marL="285750" indent="-285750">
              <a:buFont typeface="Arial" panose="020B0604020202020204" pitchFamily="34" charset="0"/>
              <a:buChar char="•"/>
            </a:pPr>
            <a:r>
              <a:rPr lang="en-GB" sz="1650" dirty="0" smtClean="0">
                <a:solidFill>
                  <a:prstClr val="black"/>
                </a:solidFill>
              </a:rPr>
              <a:t>To DESCRIBE and EXPLAIN Zimbardo’s (1973) Stanford prison experiment and findings into conforming to social roles.</a:t>
            </a:r>
          </a:p>
        </p:txBody>
      </p:sp>
    </p:spTree>
    <p:extLst>
      <p:ext uri="{BB962C8B-B14F-4D97-AF65-F5344CB8AC3E}">
        <p14:creationId xmlns:p14="http://schemas.microsoft.com/office/powerpoint/2010/main" val="13216769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5121"/>
            <a:ext cx="8229600" cy="1143000"/>
          </a:xfrm>
        </p:spPr>
        <p:txBody>
          <a:bodyPr>
            <a:normAutofit fontScale="90000"/>
          </a:bodyPr>
          <a:lstStyle/>
          <a:p>
            <a:r>
              <a:rPr lang="en-GB" b="1" dirty="0" smtClean="0">
                <a:solidFill>
                  <a:schemeClr val="accent6">
                    <a:lumMod val="75000"/>
                  </a:schemeClr>
                </a:solidFill>
              </a:rPr>
              <a:t>Peer </a:t>
            </a:r>
            <a:br>
              <a:rPr lang="en-GB" b="1" dirty="0" smtClean="0">
                <a:solidFill>
                  <a:schemeClr val="accent6">
                    <a:lumMod val="75000"/>
                  </a:schemeClr>
                </a:solidFill>
              </a:rPr>
            </a:br>
            <a:r>
              <a:rPr lang="en-GB" b="1" dirty="0" smtClean="0">
                <a:solidFill>
                  <a:schemeClr val="accent6">
                    <a:lumMod val="75000"/>
                  </a:schemeClr>
                </a:solidFill>
              </a:rPr>
              <a:t>assessment</a:t>
            </a:r>
            <a:endParaRPr lang="en-GB" b="1" dirty="0">
              <a:solidFill>
                <a:schemeClr val="accent6">
                  <a:lumMod val="75000"/>
                </a:schemeClr>
              </a:solidFill>
            </a:endParaRPr>
          </a:p>
        </p:txBody>
      </p:sp>
      <p:sp>
        <p:nvSpPr>
          <p:cNvPr id="3" name="Content Placeholder 2"/>
          <p:cNvSpPr>
            <a:spLocks noGrp="1"/>
          </p:cNvSpPr>
          <p:nvPr>
            <p:ph idx="1"/>
          </p:nvPr>
        </p:nvSpPr>
        <p:spPr>
          <a:xfrm>
            <a:off x="459338" y="1412776"/>
            <a:ext cx="8229600" cy="3960440"/>
          </a:xfrm>
          <a:solidFill>
            <a:schemeClr val="bg1"/>
          </a:solidFill>
          <a:ln>
            <a:solidFill>
              <a:schemeClr val="tx1"/>
            </a:solidFill>
          </a:ln>
        </p:spPr>
        <p:txBody>
          <a:bodyPr>
            <a:noAutofit/>
          </a:bodyPr>
          <a:lstStyle/>
          <a:p>
            <a:pPr marL="0" indent="0">
              <a:buNone/>
            </a:pPr>
            <a:r>
              <a:rPr lang="en-GB" sz="2800" b="1" dirty="0" smtClean="0"/>
              <a:t>Use the mark scheme you have been given to given your partner:</a:t>
            </a:r>
          </a:p>
          <a:p>
            <a:r>
              <a:rPr lang="en-GB" sz="2800" dirty="0" smtClean="0"/>
              <a:t>A mark out of 6 for A01 (accurate knowledge).</a:t>
            </a:r>
          </a:p>
          <a:p>
            <a:r>
              <a:rPr lang="en-GB" sz="2800" dirty="0" smtClean="0"/>
              <a:t>A mark out of 6 for A02 (evaluation)</a:t>
            </a:r>
          </a:p>
          <a:p>
            <a:r>
              <a:rPr lang="en-GB" sz="2800" dirty="0" smtClean="0"/>
              <a:t>One things they do particularly well.</a:t>
            </a:r>
          </a:p>
          <a:p>
            <a:r>
              <a:rPr lang="en-GB" sz="2800" dirty="0" smtClean="0"/>
              <a:t>One or two key things they should work on to improve their answer.</a:t>
            </a:r>
          </a:p>
        </p:txBody>
      </p:sp>
      <p:sp>
        <p:nvSpPr>
          <p:cNvPr id="4" name="TextBox 3"/>
          <p:cNvSpPr txBox="1"/>
          <p:nvPr/>
        </p:nvSpPr>
        <p:spPr>
          <a:xfrm>
            <a:off x="2138" y="5727197"/>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smtClean="0">
                <a:solidFill>
                  <a:prstClr val="black"/>
                </a:solidFill>
              </a:rPr>
              <a:t>Learning objectives:</a:t>
            </a:r>
          </a:p>
          <a:p>
            <a:pPr marL="285750" indent="-285750">
              <a:buFont typeface="Arial" panose="020B0604020202020204" pitchFamily="34" charset="0"/>
              <a:buChar char="•"/>
            </a:pPr>
            <a:r>
              <a:rPr lang="en-GB" sz="1650" dirty="0" smtClean="0">
                <a:solidFill>
                  <a:prstClr val="black"/>
                </a:solidFill>
              </a:rPr>
              <a:t>To KNOW how the ‘power of social roles’ can affect conformity.</a:t>
            </a:r>
          </a:p>
          <a:p>
            <a:pPr marL="285750" indent="-285750">
              <a:buFont typeface="Arial" panose="020B0604020202020204" pitchFamily="34" charset="0"/>
              <a:buChar char="•"/>
            </a:pPr>
            <a:r>
              <a:rPr lang="en-GB" sz="1650" dirty="0" smtClean="0">
                <a:solidFill>
                  <a:prstClr val="black"/>
                </a:solidFill>
              </a:rPr>
              <a:t>To DESCRIBE and EXPLAIN Zimbardo’s (1973) Stanford prison experiment and findings into conforming to social roles.</a:t>
            </a:r>
          </a:p>
        </p:txBody>
      </p:sp>
    </p:spTree>
    <p:extLst>
      <p:ext uri="{BB962C8B-B14F-4D97-AF65-F5344CB8AC3E}">
        <p14:creationId xmlns:p14="http://schemas.microsoft.com/office/powerpoint/2010/main" val="1163620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hlinkClick r:id="rId2"/>
              </a:rPr>
              <a:t>https://</a:t>
            </a:r>
            <a:r>
              <a:rPr lang="en-GB" dirty="0" smtClean="0">
                <a:hlinkClick r:id="rId2"/>
              </a:rPr>
              <a:t>www.youtube.com/watch?v=L_LKzEqlPto</a:t>
            </a:r>
            <a:r>
              <a:rPr lang="en-GB" dirty="0" smtClean="0"/>
              <a:t>    watch longer one</a:t>
            </a:r>
            <a:endParaRPr lang="en-GB" dirty="0"/>
          </a:p>
        </p:txBody>
      </p:sp>
    </p:spTree>
    <p:extLst>
      <p:ext uri="{BB962C8B-B14F-4D97-AF65-F5344CB8AC3E}">
        <p14:creationId xmlns:p14="http://schemas.microsoft.com/office/powerpoint/2010/main" val="1985152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338" y="0"/>
            <a:ext cx="8229600" cy="868958"/>
          </a:xfrm>
        </p:spPr>
        <p:txBody>
          <a:bodyPr/>
          <a:lstStyle/>
          <a:p>
            <a:r>
              <a:rPr lang="en-GB" b="1" dirty="0" smtClean="0">
                <a:solidFill>
                  <a:schemeClr val="accent6">
                    <a:lumMod val="75000"/>
                  </a:schemeClr>
                </a:solidFill>
              </a:rPr>
              <a:t>Home learning</a:t>
            </a:r>
            <a:endParaRPr lang="en-GB" b="1" dirty="0">
              <a:solidFill>
                <a:schemeClr val="accent6">
                  <a:lumMod val="75000"/>
                </a:schemeClr>
              </a:solidFill>
            </a:endParaRPr>
          </a:p>
        </p:txBody>
      </p:sp>
      <p:sp>
        <p:nvSpPr>
          <p:cNvPr id="4" name="TextBox 3"/>
          <p:cNvSpPr txBox="1"/>
          <p:nvPr/>
        </p:nvSpPr>
        <p:spPr>
          <a:xfrm>
            <a:off x="2138" y="5760176"/>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smtClean="0">
                <a:solidFill>
                  <a:prstClr val="black"/>
                </a:solidFill>
              </a:rPr>
              <a:t>Learning objectives:</a:t>
            </a:r>
          </a:p>
          <a:p>
            <a:pPr marL="285750" indent="-285750">
              <a:buFont typeface="Arial" panose="020B0604020202020204" pitchFamily="34" charset="0"/>
              <a:buChar char="•"/>
            </a:pPr>
            <a:r>
              <a:rPr lang="en-GB" sz="1650" dirty="0" smtClean="0">
                <a:solidFill>
                  <a:prstClr val="black"/>
                </a:solidFill>
              </a:rPr>
              <a:t>To KNOW how the ‘power of social roles’ can affect conformity.</a:t>
            </a:r>
          </a:p>
          <a:p>
            <a:pPr marL="285750" indent="-285750">
              <a:buFont typeface="Arial" panose="020B0604020202020204" pitchFamily="34" charset="0"/>
              <a:buChar char="•"/>
            </a:pPr>
            <a:r>
              <a:rPr lang="en-GB" sz="1650" dirty="0" smtClean="0">
                <a:solidFill>
                  <a:prstClr val="black"/>
                </a:solidFill>
              </a:rPr>
              <a:t>To DESCRIBE and </a:t>
            </a:r>
            <a:r>
              <a:rPr lang="en-GB" sz="1650" dirty="0" smtClean="0">
                <a:solidFill>
                  <a:prstClr val="black"/>
                </a:solidFill>
              </a:rPr>
              <a:t>EVALUATE </a:t>
            </a:r>
            <a:r>
              <a:rPr lang="en-GB" sz="1650" dirty="0" smtClean="0">
                <a:solidFill>
                  <a:prstClr val="black"/>
                </a:solidFill>
              </a:rPr>
              <a:t>Zimbardo’s (1973) Stanford prison experiment and findings into conforming to social roles.</a:t>
            </a:r>
          </a:p>
        </p:txBody>
      </p:sp>
      <p:sp>
        <p:nvSpPr>
          <p:cNvPr id="3" name="Content Placeholder 2"/>
          <p:cNvSpPr>
            <a:spLocks noGrp="1"/>
          </p:cNvSpPr>
          <p:nvPr>
            <p:ph idx="1"/>
          </p:nvPr>
        </p:nvSpPr>
        <p:spPr>
          <a:xfrm>
            <a:off x="323528" y="908720"/>
            <a:ext cx="8568952" cy="4536503"/>
          </a:xfrm>
          <a:solidFill>
            <a:schemeClr val="tx2">
              <a:lumMod val="50000"/>
              <a:alpha val="45000"/>
            </a:schemeClr>
          </a:solidFill>
          <a:ln>
            <a:noFill/>
          </a:ln>
        </p:spPr>
        <p:txBody>
          <a:bodyPr>
            <a:normAutofit fontScale="55000" lnSpcReduction="20000"/>
          </a:bodyPr>
          <a:lstStyle/>
          <a:p>
            <a:pPr marL="0" indent="0">
              <a:buNone/>
            </a:pPr>
            <a:r>
              <a:rPr lang="en-GB" sz="3600" b="1" dirty="0" smtClean="0">
                <a:solidFill>
                  <a:schemeClr val="accent6">
                    <a:lumMod val="75000"/>
                  </a:schemeClr>
                </a:solidFill>
              </a:rPr>
              <a:t>1.</a:t>
            </a:r>
            <a:r>
              <a:rPr lang="en-GB" sz="3600" b="1" dirty="0" smtClean="0">
                <a:solidFill>
                  <a:schemeClr val="bg1"/>
                </a:solidFill>
              </a:rPr>
              <a:t> Listen </a:t>
            </a:r>
            <a:r>
              <a:rPr lang="en-GB" sz="3600" b="1" dirty="0">
                <a:solidFill>
                  <a:schemeClr val="bg1"/>
                </a:solidFill>
              </a:rPr>
              <a:t>to the ‘mind changer’s episode on Zimbardo’s Stanford Prison Experiment research at:</a:t>
            </a:r>
          </a:p>
          <a:p>
            <a:pPr marL="0" indent="0">
              <a:buNone/>
            </a:pPr>
            <a:r>
              <a:rPr lang="en-GB" sz="3600" dirty="0">
                <a:solidFill>
                  <a:schemeClr val="bg1"/>
                </a:solidFill>
              </a:rPr>
              <a:t>http://www.bbc.co.uk/programmes/b008crhv </a:t>
            </a:r>
          </a:p>
          <a:p>
            <a:pPr marL="0" indent="0">
              <a:buNone/>
            </a:pPr>
            <a:endParaRPr lang="en-GB" sz="3600" b="1" dirty="0" smtClean="0">
              <a:solidFill>
                <a:schemeClr val="bg1"/>
              </a:solidFill>
            </a:endParaRPr>
          </a:p>
          <a:p>
            <a:pPr marL="0" indent="0">
              <a:buNone/>
            </a:pPr>
            <a:endParaRPr lang="en-GB" sz="3600" b="1" dirty="0">
              <a:solidFill>
                <a:schemeClr val="bg1"/>
              </a:solidFill>
            </a:endParaRPr>
          </a:p>
          <a:p>
            <a:pPr marL="0" indent="0">
              <a:buNone/>
            </a:pPr>
            <a:r>
              <a:rPr lang="en-GB" sz="3600" b="1" dirty="0" smtClean="0">
                <a:solidFill>
                  <a:schemeClr val="bg1"/>
                </a:solidFill>
              </a:rPr>
              <a:t>OR </a:t>
            </a:r>
          </a:p>
          <a:p>
            <a:pPr marL="0" indent="0">
              <a:buNone/>
            </a:pPr>
            <a:endParaRPr lang="en-GB" sz="3600" b="1" dirty="0">
              <a:solidFill>
                <a:schemeClr val="bg1"/>
              </a:solidFill>
            </a:endParaRPr>
          </a:p>
          <a:p>
            <a:pPr marL="0" indent="0">
              <a:buNone/>
            </a:pPr>
            <a:r>
              <a:rPr lang="en-GB" sz="3600" b="1" dirty="0">
                <a:solidFill>
                  <a:schemeClr val="bg1"/>
                </a:solidFill>
              </a:rPr>
              <a:t>Watch: http://www.learner.org/series/discoveringpsychology/19/e19expand.html</a:t>
            </a:r>
            <a:endParaRPr lang="en-GB" sz="3600" b="1" dirty="0">
              <a:solidFill>
                <a:schemeClr val="bg1"/>
              </a:solidFill>
            </a:endParaRPr>
          </a:p>
          <a:p>
            <a:pPr marL="0" indent="0">
              <a:buNone/>
            </a:pPr>
            <a:endParaRPr lang="en-GB" sz="3600" b="1" dirty="0">
              <a:solidFill>
                <a:schemeClr val="bg1"/>
              </a:solidFill>
            </a:endParaRPr>
          </a:p>
          <a:p>
            <a:pPr marL="0" indent="0">
              <a:buNone/>
            </a:pPr>
            <a:endParaRPr lang="en-GB" sz="3600" b="1" dirty="0">
              <a:solidFill>
                <a:schemeClr val="bg1"/>
              </a:solidFill>
            </a:endParaRPr>
          </a:p>
          <a:p>
            <a:pPr marL="0" indent="0">
              <a:buNone/>
            </a:pPr>
            <a:endParaRPr lang="en-GB" sz="3600" b="1" dirty="0">
              <a:solidFill>
                <a:schemeClr val="accent6">
                  <a:lumMod val="75000"/>
                </a:schemeClr>
              </a:solidFill>
            </a:endParaRPr>
          </a:p>
          <a:p>
            <a:pPr marL="0" indent="0">
              <a:buNone/>
            </a:pPr>
            <a:r>
              <a:rPr lang="en-GB" sz="3600" b="1" dirty="0">
                <a:solidFill>
                  <a:schemeClr val="accent6">
                    <a:lumMod val="75000"/>
                  </a:schemeClr>
                </a:solidFill>
              </a:rPr>
              <a:t>2.</a:t>
            </a:r>
            <a:r>
              <a:rPr lang="en-GB" sz="3600" b="1" dirty="0">
                <a:solidFill>
                  <a:schemeClr val="bg1"/>
                </a:solidFill>
              </a:rPr>
              <a:t>	Answer the </a:t>
            </a:r>
            <a:r>
              <a:rPr lang="en-GB" sz="3600" b="1" dirty="0" smtClean="0">
                <a:solidFill>
                  <a:schemeClr val="bg1"/>
                </a:solidFill>
              </a:rPr>
              <a:t>exam practice question </a:t>
            </a:r>
            <a:r>
              <a:rPr lang="en-GB" sz="3600" b="1" dirty="0">
                <a:solidFill>
                  <a:schemeClr val="bg1"/>
                </a:solidFill>
              </a:rPr>
              <a:t>below:</a:t>
            </a:r>
          </a:p>
          <a:p>
            <a:pPr marL="0" indent="0">
              <a:buNone/>
            </a:pPr>
            <a:r>
              <a:rPr lang="en-GB" sz="3600" dirty="0" smtClean="0">
                <a:solidFill>
                  <a:schemeClr val="bg1"/>
                </a:solidFill>
              </a:rPr>
              <a:t>Outline and evaluate research into conformity.   [16 </a:t>
            </a:r>
            <a:r>
              <a:rPr lang="en-GB" sz="3600" dirty="0">
                <a:solidFill>
                  <a:schemeClr val="bg1"/>
                </a:solidFill>
              </a:rPr>
              <a:t>marks]</a:t>
            </a:r>
          </a:p>
        </p:txBody>
      </p:sp>
    </p:spTree>
    <p:extLst>
      <p:ext uri="{BB962C8B-B14F-4D97-AF65-F5344CB8AC3E}">
        <p14:creationId xmlns:p14="http://schemas.microsoft.com/office/powerpoint/2010/main" val="2552767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5544616" cy="4886003"/>
          </a:xfrm>
          <a:solidFill>
            <a:schemeClr val="bg1"/>
          </a:solidFill>
          <a:ln>
            <a:solidFill>
              <a:schemeClr val="tx1"/>
            </a:solidFill>
          </a:ln>
        </p:spPr>
        <p:txBody>
          <a:bodyPr>
            <a:normAutofit fontScale="92500" lnSpcReduction="10000"/>
          </a:bodyPr>
          <a:lstStyle/>
          <a:p>
            <a:pPr marL="0" indent="0">
              <a:buNone/>
            </a:pPr>
            <a:r>
              <a:rPr lang="en-GB" b="1" dirty="0" smtClean="0">
                <a:solidFill>
                  <a:schemeClr val="tx2">
                    <a:lumMod val="60000"/>
                    <a:lumOff val="40000"/>
                  </a:schemeClr>
                </a:solidFill>
              </a:rPr>
              <a:t>Conforming to </a:t>
            </a:r>
            <a:r>
              <a:rPr lang="en-GB" b="1" dirty="0" smtClean="0">
                <a:solidFill>
                  <a:srgbClr val="FFC000"/>
                </a:solidFill>
              </a:rPr>
              <a:t>social roles </a:t>
            </a:r>
            <a:r>
              <a:rPr lang="en-GB" b="1" dirty="0" smtClean="0">
                <a:solidFill>
                  <a:schemeClr val="tx2">
                    <a:lumMod val="60000"/>
                    <a:lumOff val="40000"/>
                  </a:schemeClr>
                </a:solidFill>
              </a:rPr>
              <a:t>is a special kind of conformity.</a:t>
            </a:r>
          </a:p>
          <a:p>
            <a:pPr marL="0" indent="0">
              <a:buNone/>
            </a:pPr>
            <a:endParaRPr lang="en-GB" dirty="0"/>
          </a:p>
          <a:p>
            <a:pPr marL="0" indent="0">
              <a:buNone/>
            </a:pPr>
            <a:r>
              <a:rPr lang="en-GB" dirty="0" smtClean="0"/>
              <a:t>Instead of conforming to the behaviours or opinions of the majority group, the power of social roles means that we conform to the </a:t>
            </a:r>
            <a:r>
              <a:rPr lang="en-GB" i="1" u="sng" dirty="0" smtClean="0"/>
              <a:t>expectations</a:t>
            </a:r>
            <a:r>
              <a:rPr lang="en-GB" dirty="0" smtClean="0"/>
              <a:t> others have of our </a:t>
            </a:r>
            <a:r>
              <a:rPr lang="en-GB" i="1" dirty="0" smtClean="0"/>
              <a:t>societal roles</a:t>
            </a:r>
            <a:r>
              <a:rPr lang="en-GB" dirty="0"/>
              <a:t> </a:t>
            </a:r>
            <a:r>
              <a:rPr lang="en-GB" dirty="0" smtClean="0"/>
              <a:t>e.g. parent, student, passenger, office worker.</a:t>
            </a: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52939">
            <a:off x="5592209" y="832819"/>
            <a:ext cx="3148930" cy="38523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2138" y="5760176"/>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smtClean="0">
                <a:solidFill>
                  <a:prstClr val="black"/>
                </a:solidFill>
              </a:rPr>
              <a:t>Learning objectives:</a:t>
            </a:r>
          </a:p>
          <a:p>
            <a:pPr marL="285750" indent="-285750">
              <a:buFont typeface="Arial" panose="020B0604020202020204" pitchFamily="34" charset="0"/>
              <a:buChar char="•"/>
            </a:pPr>
            <a:r>
              <a:rPr lang="en-GB" sz="1650" dirty="0" smtClean="0">
                <a:solidFill>
                  <a:prstClr val="black"/>
                </a:solidFill>
              </a:rPr>
              <a:t>To KNOW how the ‘power of social roles’ can affect conformity.</a:t>
            </a:r>
          </a:p>
          <a:p>
            <a:pPr marL="285750" indent="-285750">
              <a:buFont typeface="Arial" panose="020B0604020202020204" pitchFamily="34" charset="0"/>
              <a:buChar char="•"/>
            </a:pPr>
            <a:r>
              <a:rPr lang="en-GB" sz="1650" dirty="0" smtClean="0">
                <a:solidFill>
                  <a:prstClr val="black"/>
                </a:solidFill>
              </a:rPr>
              <a:t>To DESCRIBE and </a:t>
            </a:r>
            <a:r>
              <a:rPr lang="en-GB" sz="1650" dirty="0" smtClean="0">
                <a:solidFill>
                  <a:prstClr val="black"/>
                </a:solidFill>
              </a:rPr>
              <a:t>EVALUATE </a:t>
            </a:r>
            <a:r>
              <a:rPr lang="en-GB" sz="1650" dirty="0" smtClean="0">
                <a:solidFill>
                  <a:prstClr val="black"/>
                </a:solidFill>
              </a:rPr>
              <a:t>Zimbardo’s (1973) Stanford prison experiment and findings into conforming to social roles.</a:t>
            </a:r>
          </a:p>
        </p:txBody>
      </p:sp>
    </p:spTree>
    <p:extLst>
      <p:ext uri="{BB962C8B-B14F-4D97-AF65-F5344CB8AC3E}">
        <p14:creationId xmlns:p14="http://schemas.microsoft.com/office/powerpoint/2010/main" val="25275496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9338" y="388634"/>
            <a:ext cx="8229600" cy="2192300"/>
          </a:xfrm>
          <a:prstGeom prst="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en-GB" sz="2400" dirty="0" smtClean="0">
                <a:solidFill>
                  <a:schemeClr val="tx1"/>
                </a:solidFill>
              </a:rPr>
              <a:t>Zimbardo </a:t>
            </a:r>
            <a:r>
              <a:rPr lang="en-GB" sz="2400" dirty="0" smtClean="0">
                <a:solidFill>
                  <a:schemeClr val="tx1"/>
                </a:solidFill>
              </a:rPr>
              <a:t>(1973) investigated </a:t>
            </a:r>
            <a:r>
              <a:rPr lang="en-GB" sz="2400" dirty="0" smtClean="0">
                <a:solidFill>
                  <a:schemeClr val="tx1"/>
                </a:solidFill>
              </a:rPr>
              <a:t>the ‘</a:t>
            </a:r>
            <a:r>
              <a:rPr lang="en-GB" sz="2400" b="1" dirty="0" smtClean="0">
                <a:solidFill>
                  <a:schemeClr val="tx1"/>
                </a:solidFill>
              </a:rPr>
              <a:t>power of social roles</a:t>
            </a:r>
            <a:r>
              <a:rPr lang="en-GB" sz="2400" dirty="0" smtClean="0">
                <a:solidFill>
                  <a:schemeClr val="tx1"/>
                </a:solidFill>
              </a:rPr>
              <a:t>’ in his ‘Stanford Prison Experiment’</a:t>
            </a:r>
            <a:endParaRPr lang="en-GB" sz="2400" dirty="0">
              <a:solidFill>
                <a:schemeClr val="tx1"/>
              </a:solidFill>
            </a:endParaRPr>
          </a:p>
          <a:p>
            <a:pPr algn="ctr"/>
            <a:endParaRPr lang="en-GB" sz="2400" dirty="0">
              <a:solidFill>
                <a:schemeClr val="tx1"/>
              </a:solidFill>
            </a:endParaRPr>
          </a:p>
        </p:txBody>
      </p:sp>
      <p:grpSp>
        <p:nvGrpSpPr>
          <p:cNvPr id="6" name="Group 5"/>
          <p:cNvGrpSpPr/>
          <p:nvPr/>
        </p:nvGrpSpPr>
        <p:grpSpPr>
          <a:xfrm>
            <a:off x="433678" y="404664"/>
            <a:ext cx="8280920" cy="2448272"/>
            <a:chOff x="433678" y="332656"/>
            <a:chExt cx="8280920" cy="2448272"/>
          </a:xfrm>
        </p:grpSpPr>
        <p:sp>
          <p:nvSpPr>
            <p:cNvPr id="5" name="Rectangle 4"/>
            <p:cNvSpPr/>
            <p:nvPr/>
          </p:nvSpPr>
          <p:spPr>
            <a:xfrm>
              <a:off x="433678" y="332656"/>
              <a:ext cx="8280920" cy="2448272"/>
            </a:xfrm>
            <a:prstGeom prst="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smtClean="0">
                  <a:solidFill>
                    <a:schemeClr val="tx1"/>
                  </a:solidFill>
                </a:rPr>
                <a:t>Zimbardo (1973) was interested in finding out whether the brutality reported among guards in American prisons was due to the sadistic personalities of the guards, or whether these were ‘ordinary’ people and the brutality had more to do with the prison environment.</a:t>
              </a:r>
            </a:p>
            <a:p>
              <a:pPr algn="ctr"/>
              <a:endParaRPr lang="en-GB" sz="2400" dirty="0">
                <a:solidFill>
                  <a:schemeClr val="tx1"/>
                </a:solidFill>
              </a:endParaRPr>
            </a:p>
            <a:p>
              <a:pPr algn="ctr"/>
              <a:endParaRPr lang="en-GB" sz="2400"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280" y="1740756"/>
              <a:ext cx="1133148" cy="1040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3" name="Rectangle 2"/>
          <p:cNvSpPr/>
          <p:nvPr/>
        </p:nvSpPr>
        <p:spPr>
          <a:xfrm>
            <a:off x="433678" y="3212976"/>
            <a:ext cx="8280920" cy="20882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Watch the </a:t>
            </a:r>
            <a:r>
              <a:rPr lang="en-GB" sz="2400" dirty="0" smtClean="0">
                <a:solidFill>
                  <a:schemeClr val="tx1"/>
                </a:solidFill>
                <a:hlinkClick r:id="rId4"/>
              </a:rPr>
              <a:t>video</a:t>
            </a:r>
            <a:r>
              <a:rPr lang="en-GB" sz="2400" dirty="0" smtClean="0">
                <a:solidFill>
                  <a:schemeClr val="tx1"/>
                </a:solidFill>
              </a:rPr>
              <a:t> explaining his experiment with real footage from the experiment.</a:t>
            </a:r>
            <a:endParaRPr lang="en-GB" sz="2400" dirty="0">
              <a:solidFill>
                <a:schemeClr val="tx1"/>
              </a:solidFill>
            </a:endParaRPr>
          </a:p>
        </p:txBody>
      </p:sp>
      <p:sp>
        <p:nvSpPr>
          <p:cNvPr id="9" name="TextBox 8"/>
          <p:cNvSpPr txBox="1"/>
          <p:nvPr/>
        </p:nvSpPr>
        <p:spPr>
          <a:xfrm>
            <a:off x="2138" y="5760176"/>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smtClean="0">
                <a:solidFill>
                  <a:prstClr val="black"/>
                </a:solidFill>
              </a:rPr>
              <a:t>Learning objectives:</a:t>
            </a:r>
          </a:p>
          <a:p>
            <a:pPr marL="285750" indent="-285750">
              <a:buFont typeface="Arial" panose="020B0604020202020204" pitchFamily="34" charset="0"/>
              <a:buChar char="•"/>
            </a:pPr>
            <a:r>
              <a:rPr lang="en-GB" sz="1650" dirty="0" smtClean="0">
                <a:solidFill>
                  <a:prstClr val="black"/>
                </a:solidFill>
              </a:rPr>
              <a:t>To KNOW how the ‘power of social roles’ can affect conformity.</a:t>
            </a:r>
          </a:p>
          <a:p>
            <a:pPr marL="285750" indent="-285750">
              <a:buFont typeface="Arial" panose="020B0604020202020204" pitchFamily="34" charset="0"/>
              <a:buChar char="•"/>
            </a:pPr>
            <a:r>
              <a:rPr lang="en-GB" sz="1650" dirty="0" smtClean="0">
                <a:solidFill>
                  <a:prstClr val="black"/>
                </a:solidFill>
              </a:rPr>
              <a:t>To DESCRIBE and </a:t>
            </a:r>
            <a:r>
              <a:rPr lang="en-GB" sz="1650" dirty="0" smtClean="0">
                <a:solidFill>
                  <a:prstClr val="black"/>
                </a:solidFill>
              </a:rPr>
              <a:t>EVALUATE </a:t>
            </a:r>
            <a:r>
              <a:rPr lang="en-GB" sz="1650" dirty="0" smtClean="0">
                <a:solidFill>
                  <a:prstClr val="black"/>
                </a:solidFill>
              </a:rPr>
              <a:t>Zimbardo’s (1973) Stanford prison experiment and findings into conforming to social roles.</a:t>
            </a:r>
          </a:p>
        </p:txBody>
      </p:sp>
      <p:sp>
        <p:nvSpPr>
          <p:cNvPr id="10" name="Oval 9"/>
          <p:cNvSpPr/>
          <p:nvPr/>
        </p:nvSpPr>
        <p:spPr>
          <a:xfrm>
            <a:off x="5148064" y="4797152"/>
            <a:ext cx="3312368"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Create an APFC</a:t>
            </a:r>
            <a:endParaRPr lang="en-GB" dirty="0"/>
          </a:p>
        </p:txBody>
      </p:sp>
    </p:spTree>
    <p:extLst>
      <p:ext uri="{BB962C8B-B14F-4D97-AF65-F5344CB8AC3E}">
        <p14:creationId xmlns:p14="http://schemas.microsoft.com/office/powerpoint/2010/main" val="216338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9830" y="0"/>
            <a:ext cx="8734170" cy="5750004"/>
          </a:xfrm>
        </p:spPr>
        <p:txBody>
          <a:bodyPr>
            <a:normAutofit fontScale="70000" lnSpcReduction="20000"/>
          </a:bodyPr>
          <a:lstStyle/>
          <a:p>
            <a:pPr marL="0" indent="0">
              <a:buNone/>
            </a:pPr>
            <a:r>
              <a:rPr lang="en-GB" dirty="0" smtClean="0">
                <a:solidFill>
                  <a:srgbClr val="FFC000"/>
                </a:solidFill>
              </a:rPr>
              <a:t>Investigated whether </a:t>
            </a:r>
            <a:r>
              <a:rPr lang="en-GB" i="1" dirty="0" smtClean="0">
                <a:solidFill>
                  <a:srgbClr val="FFC000"/>
                </a:solidFill>
              </a:rPr>
              <a:t>situational factors,</a:t>
            </a:r>
            <a:r>
              <a:rPr lang="en-GB" dirty="0" smtClean="0">
                <a:solidFill>
                  <a:srgbClr val="FFC000"/>
                </a:solidFill>
              </a:rPr>
              <a:t> such as </a:t>
            </a:r>
            <a:r>
              <a:rPr lang="en-GB" b="1" dirty="0" smtClean="0">
                <a:solidFill>
                  <a:srgbClr val="FFC000"/>
                </a:solidFill>
              </a:rPr>
              <a:t>social roles</a:t>
            </a:r>
            <a:r>
              <a:rPr lang="en-GB" dirty="0" smtClean="0">
                <a:solidFill>
                  <a:srgbClr val="FFC000"/>
                </a:solidFill>
              </a:rPr>
              <a:t>, influence sadistic conformist behaviour, or whether this was due to inherent ‘bad apple’ personalities.</a:t>
            </a:r>
          </a:p>
          <a:p>
            <a:pPr marL="0" indent="0">
              <a:buNone/>
            </a:pPr>
            <a:r>
              <a:rPr lang="en-GB" dirty="0" smtClean="0">
                <a:solidFill>
                  <a:schemeClr val="tx2">
                    <a:lumMod val="60000"/>
                    <a:lumOff val="40000"/>
                  </a:schemeClr>
                </a:solidFill>
              </a:rPr>
              <a:t>Student volunteers deemed ‘</a:t>
            </a:r>
            <a:r>
              <a:rPr lang="en-GB" b="1" dirty="0" smtClean="0">
                <a:solidFill>
                  <a:schemeClr val="tx2">
                    <a:lumMod val="60000"/>
                    <a:lumOff val="40000"/>
                  </a:schemeClr>
                </a:solidFill>
              </a:rPr>
              <a:t>emotionally stable</a:t>
            </a:r>
            <a:r>
              <a:rPr lang="en-GB" dirty="0" smtClean="0">
                <a:solidFill>
                  <a:schemeClr val="tx2">
                    <a:lumMod val="60000"/>
                    <a:lumOff val="40000"/>
                  </a:schemeClr>
                </a:solidFill>
              </a:rPr>
              <a:t>’ from extensive psychological testing,  were placed in a </a:t>
            </a:r>
            <a:r>
              <a:rPr lang="en-GB" b="1" dirty="0" smtClean="0">
                <a:solidFill>
                  <a:schemeClr val="tx2">
                    <a:lumMod val="60000"/>
                    <a:lumOff val="40000"/>
                  </a:schemeClr>
                </a:solidFill>
              </a:rPr>
              <a:t>realistic mock prison situation </a:t>
            </a:r>
            <a:r>
              <a:rPr lang="en-GB" dirty="0" smtClean="0">
                <a:solidFill>
                  <a:schemeClr val="tx2">
                    <a:lumMod val="60000"/>
                    <a:lumOff val="40000"/>
                  </a:schemeClr>
                </a:solidFill>
              </a:rPr>
              <a:t>in which they were </a:t>
            </a:r>
            <a:r>
              <a:rPr lang="en-GB" b="1" u="sng" dirty="0" smtClean="0">
                <a:solidFill>
                  <a:schemeClr val="tx2">
                    <a:lumMod val="60000"/>
                    <a:lumOff val="40000"/>
                  </a:schemeClr>
                </a:solidFill>
              </a:rPr>
              <a:t>randomly assigned</a:t>
            </a:r>
            <a:r>
              <a:rPr lang="en-GB" dirty="0" smtClean="0">
                <a:solidFill>
                  <a:schemeClr val="tx2">
                    <a:lumMod val="60000"/>
                    <a:lumOff val="40000"/>
                  </a:schemeClr>
                </a:solidFill>
              </a:rPr>
              <a:t> to play the role of either </a:t>
            </a:r>
            <a:r>
              <a:rPr lang="en-GB" i="1" dirty="0" smtClean="0">
                <a:solidFill>
                  <a:schemeClr val="tx2">
                    <a:lumMod val="60000"/>
                    <a:lumOff val="40000"/>
                  </a:schemeClr>
                </a:solidFill>
              </a:rPr>
              <a:t>guards or prisoners</a:t>
            </a:r>
            <a:r>
              <a:rPr lang="en-GB" dirty="0" smtClean="0">
                <a:solidFill>
                  <a:schemeClr val="tx2">
                    <a:lumMod val="60000"/>
                    <a:lumOff val="40000"/>
                  </a:schemeClr>
                </a:solidFill>
              </a:rPr>
              <a:t>. Guards and prisoners had their own uniforms, responsibilities and powers to emphasise their roles.</a:t>
            </a:r>
          </a:p>
          <a:p>
            <a:pPr marL="0" indent="0">
              <a:buNone/>
            </a:pPr>
            <a:r>
              <a:rPr lang="en-GB" dirty="0" smtClean="0">
                <a:solidFill>
                  <a:srgbClr val="C00000"/>
                </a:solidFill>
              </a:rPr>
              <a:t>Guards were quickly found to treat prisoners (who were recently their class mates) harshly, and at times </a:t>
            </a:r>
            <a:r>
              <a:rPr lang="en-GB" b="1" dirty="0" smtClean="0">
                <a:solidFill>
                  <a:srgbClr val="C00000"/>
                </a:solidFill>
              </a:rPr>
              <a:t>brutally</a:t>
            </a:r>
            <a:r>
              <a:rPr lang="en-GB" dirty="0" smtClean="0">
                <a:solidFill>
                  <a:srgbClr val="C00000"/>
                </a:solidFill>
              </a:rPr>
              <a:t>, especially after supressing an attempted ‘rebellion’. Prisoners became more </a:t>
            </a:r>
            <a:r>
              <a:rPr lang="en-GB" b="1" dirty="0" smtClean="0">
                <a:solidFill>
                  <a:srgbClr val="C00000"/>
                </a:solidFill>
              </a:rPr>
              <a:t>depressed and  submissive</a:t>
            </a:r>
            <a:r>
              <a:rPr lang="en-GB" dirty="0" smtClean="0">
                <a:solidFill>
                  <a:srgbClr val="C00000"/>
                </a:solidFill>
              </a:rPr>
              <a:t>. The experiment was stopped by an outside academic after 6 days, due the aggressive and sadistic behaviour exhibited by the guards towards the prisoners. Zimbardo had himself conformed to the social role of ‘prison warden’ and had lost sight of what was going on in his experiment.</a:t>
            </a:r>
          </a:p>
          <a:p>
            <a:pPr marL="0" indent="0">
              <a:buNone/>
            </a:pPr>
            <a:endParaRPr lang="en-GB" dirty="0" smtClean="0">
              <a:solidFill>
                <a:schemeClr val="bg1"/>
              </a:solidFill>
            </a:endParaRPr>
          </a:p>
          <a:p>
            <a:pPr marL="0" indent="0">
              <a:buNone/>
            </a:pPr>
            <a:r>
              <a:rPr lang="en-GB" dirty="0" smtClean="0">
                <a:solidFill>
                  <a:schemeClr val="bg1"/>
                </a:solidFill>
              </a:rPr>
              <a:t>Guards and prisoners all </a:t>
            </a:r>
            <a:r>
              <a:rPr lang="en-GB" b="1" dirty="0" smtClean="0">
                <a:solidFill>
                  <a:schemeClr val="bg1"/>
                </a:solidFill>
              </a:rPr>
              <a:t>conformed strongly to their roles </a:t>
            </a:r>
            <a:r>
              <a:rPr lang="en-GB" dirty="0" smtClean="0">
                <a:solidFill>
                  <a:schemeClr val="bg1"/>
                </a:solidFill>
              </a:rPr>
              <a:t>within the mock prison. The study therefore demonstrated the </a:t>
            </a:r>
            <a:r>
              <a:rPr lang="en-GB" b="1" i="1" dirty="0" smtClean="0">
                <a:solidFill>
                  <a:schemeClr val="bg1"/>
                </a:solidFill>
              </a:rPr>
              <a:t>power of the situation </a:t>
            </a:r>
            <a:r>
              <a:rPr lang="en-GB" dirty="0" smtClean="0">
                <a:solidFill>
                  <a:schemeClr val="bg1"/>
                </a:solidFill>
              </a:rPr>
              <a:t>to influence behaviour.</a:t>
            </a:r>
          </a:p>
          <a:p>
            <a:pPr marL="0" indent="0">
              <a:buNone/>
            </a:pPr>
            <a:endParaRPr lang="en-GB" dirty="0">
              <a:solidFill>
                <a:schemeClr val="bg1"/>
              </a:solidFill>
            </a:endParaRPr>
          </a:p>
        </p:txBody>
      </p:sp>
      <p:sp>
        <p:nvSpPr>
          <p:cNvPr id="4" name="TextBox 3"/>
          <p:cNvSpPr txBox="1"/>
          <p:nvPr/>
        </p:nvSpPr>
        <p:spPr>
          <a:xfrm>
            <a:off x="0" y="5750004"/>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a:solidFill>
                  <a:prstClr val="black"/>
                </a:solidFill>
                <a:latin typeface="Comic Sans MS" panose="030F0702030302020204" pitchFamily="66" charset="0"/>
              </a:rPr>
              <a:t>Learning objectives:</a:t>
            </a:r>
          </a:p>
          <a:p>
            <a:pPr marL="285750" indent="-285750">
              <a:buFont typeface="Arial" panose="020B0604020202020204" pitchFamily="34" charset="0"/>
              <a:buChar char="•"/>
            </a:pPr>
            <a:r>
              <a:rPr lang="en-GB" sz="1650" dirty="0">
                <a:solidFill>
                  <a:prstClr val="black"/>
                </a:solidFill>
                <a:latin typeface="Comic Sans MS" panose="030F0702030302020204" pitchFamily="66" charset="0"/>
              </a:rPr>
              <a:t>To KNOW how the ‘power of social roles’ can affect conformity.</a:t>
            </a:r>
          </a:p>
          <a:p>
            <a:pPr marL="285750" indent="-285750">
              <a:buFont typeface="Arial" panose="020B0604020202020204" pitchFamily="34" charset="0"/>
              <a:buChar char="•"/>
            </a:pPr>
            <a:r>
              <a:rPr lang="en-GB" sz="1650" dirty="0" smtClean="0">
                <a:solidFill>
                  <a:prstClr val="black"/>
                </a:solidFill>
                <a:latin typeface="Comic Sans MS" panose="030F0702030302020204" pitchFamily="66" charset="0"/>
              </a:rPr>
              <a:t>To OUTLINE Zimbardo’s “Stanford Prison Experiment”.</a:t>
            </a:r>
          </a:p>
          <a:p>
            <a:pPr marL="285750" indent="-285750">
              <a:buFont typeface="Arial" panose="020B0604020202020204" pitchFamily="34" charset="0"/>
              <a:buChar char="•"/>
            </a:pPr>
            <a:r>
              <a:rPr lang="en-GB" sz="1650" dirty="0" smtClean="0">
                <a:solidFill>
                  <a:prstClr val="black"/>
                </a:solidFill>
                <a:latin typeface="Comic Sans MS" panose="030F0702030302020204" pitchFamily="66" charset="0"/>
              </a:rPr>
              <a:t>To EVALUATE the SPE in terms of ethics and methodological issues.</a:t>
            </a:r>
            <a:endParaRPr lang="en-GB" sz="1650" dirty="0">
              <a:solidFill>
                <a:prstClr val="black"/>
              </a:solidFill>
              <a:latin typeface="Comic Sans MS" panose="030F0702030302020204" pitchFamily="66" charset="0"/>
            </a:endParaRPr>
          </a:p>
        </p:txBody>
      </p:sp>
      <p:sp>
        <p:nvSpPr>
          <p:cNvPr id="2" name="Rectangle 1"/>
          <p:cNvSpPr/>
          <p:nvPr/>
        </p:nvSpPr>
        <p:spPr>
          <a:xfrm>
            <a:off x="-16775" y="0"/>
            <a:ext cx="604653" cy="923330"/>
          </a:xfrm>
          <a:prstGeom prst="rect">
            <a:avLst/>
          </a:prstGeom>
          <a:noFill/>
        </p:spPr>
        <p:txBody>
          <a:bodyPr wrap="none" lIns="91440" tIns="45720" rIns="91440" bIns="45720">
            <a:spAutoFit/>
          </a:bodyPr>
          <a:lstStyle/>
          <a:p>
            <a:pPr algn="ctr"/>
            <a:r>
              <a:rPr lang="en-US" sz="5400" dirty="0" smtClean="0">
                <a:ln w="18415" cmpd="sng">
                  <a:solidFill>
                    <a:srgbClr val="FFFFFF"/>
                  </a:solidFill>
                  <a:prstDash val="solid"/>
                </a:ln>
                <a:solidFill>
                  <a:srgbClr val="FFC000"/>
                </a:solidFill>
                <a:effectLst>
                  <a:outerShdw blurRad="63500" dir="3600000" algn="tl" rotWithShape="0">
                    <a:srgbClr val="000000">
                      <a:alpha val="70000"/>
                    </a:srgbClr>
                  </a:outerShdw>
                </a:effectLst>
              </a:rPr>
              <a:t>A</a:t>
            </a:r>
            <a:endParaRPr lang="en-US" sz="5400" dirty="0">
              <a:ln w="18415" cmpd="sng">
                <a:solidFill>
                  <a:srgbClr val="FFFFFF"/>
                </a:solidFill>
                <a:prstDash val="solid"/>
              </a:ln>
              <a:solidFill>
                <a:srgbClr val="FFC000"/>
              </a:solidFill>
              <a:effectLst>
                <a:outerShdw blurRad="63500" dir="3600000" algn="tl" rotWithShape="0">
                  <a:srgbClr val="000000">
                    <a:alpha val="70000"/>
                  </a:srgbClr>
                </a:outerShdw>
              </a:effectLst>
            </a:endParaRPr>
          </a:p>
        </p:txBody>
      </p:sp>
      <p:sp>
        <p:nvSpPr>
          <p:cNvPr id="5" name="Rectangle 4"/>
          <p:cNvSpPr/>
          <p:nvPr/>
        </p:nvSpPr>
        <p:spPr>
          <a:xfrm>
            <a:off x="7303" y="1124744"/>
            <a:ext cx="542135" cy="923330"/>
          </a:xfrm>
          <a:prstGeom prst="rect">
            <a:avLst/>
          </a:prstGeom>
          <a:noFill/>
        </p:spPr>
        <p:txBody>
          <a:bodyPr wrap="none" lIns="91440" tIns="45720" rIns="91440" bIns="45720">
            <a:spAutoFit/>
          </a:bodyPr>
          <a:lstStyle/>
          <a:p>
            <a:pPr algn="ctr"/>
            <a:r>
              <a:rPr lang="en-US" sz="5400" dirty="0" smtClean="0">
                <a:ln w="18415" cmpd="sng">
                  <a:solidFill>
                    <a:srgbClr val="FFFFFF"/>
                  </a:solidFill>
                  <a:prstDash val="solid"/>
                </a:ln>
                <a:solidFill>
                  <a:srgbClr val="1F497D">
                    <a:lumMod val="60000"/>
                    <a:lumOff val="40000"/>
                  </a:srgbClr>
                </a:solidFill>
                <a:effectLst>
                  <a:outerShdw blurRad="63500" dir="3600000" algn="tl" rotWithShape="0">
                    <a:srgbClr val="000000">
                      <a:alpha val="70000"/>
                    </a:srgbClr>
                  </a:outerShdw>
                </a:effectLst>
              </a:rPr>
              <a:t>P</a:t>
            </a:r>
            <a:endParaRPr lang="en-US" sz="5400" dirty="0">
              <a:ln w="18415" cmpd="sng">
                <a:solidFill>
                  <a:srgbClr val="FFFFFF"/>
                </a:solidFill>
                <a:prstDash val="solid"/>
              </a:ln>
              <a:solidFill>
                <a:srgbClr val="1F497D">
                  <a:lumMod val="60000"/>
                  <a:lumOff val="40000"/>
                </a:srgbClr>
              </a:solidFill>
              <a:effectLst>
                <a:outerShdw blurRad="63500" dir="3600000" algn="tl" rotWithShape="0">
                  <a:srgbClr val="000000">
                    <a:alpha val="70000"/>
                  </a:srgbClr>
                </a:outerShdw>
              </a:effectLst>
            </a:endParaRPr>
          </a:p>
        </p:txBody>
      </p:sp>
      <p:sp>
        <p:nvSpPr>
          <p:cNvPr id="6" name="Rectangle 5"/>
          <p:cNvSpPr/>
          <p:nvPr/>
        </p:nvSpPr>
        <p:spPr>
          <a:xfrm>
            <a:off x="-16775" y="2780928"/>
            <a:ext cx="502061" cy="923330"/>
          </a:xfrm>
          <a:prstGeom prst="rect">
            <a:avLst/>
          </a:prstGeom>
          <a:noFill/>
        </p:spPr>
        <p:txBody>
          <a:bodyPr wrap="none" lIns="91440" tIns="45720" rIns="91440" bIns="45720">
            <a:spAutoFit/>
          </a:bodyPr>
          <a:lstStyle/>
          <a:p>
            <a:pPr algn="ctr"/>
            <a:r>
              <a:rPr lang="en-US" sz="5400" dirty="0">
                <a:ln w="18415" cmpd="sng">
                  <a:solidFill>
                    <a:srgbClr val="FFFFFF"/>
                  </a:solidFill>
                  <a:prstDash val="solid"/>
                </a:ln>
                <a:solidFill>
                  <a:srgbClr val="C00000"/>
                </a:solidFill>
                <a:effectLst>
                  <a:outerShdw blurRad="63500" dir="3600000" algn="tl" rotWithShape="0">
                    <a:srgbClr val="000000">
                      <a:alpha val="70000"/>
                    </a:srgbClr>
                  </a:outerShdw>
                </a:effectLst>
              </a:rPr>
              <a:t>F</a:t>
            </a:r>
          </a:p>
        </p:txBody>
      </p:sp>
      <p:sp>
        <p:nvSpPr>
          <p:cNvPr id="7" name="Rectangle 6"/>
          <p:cNvSpPr/>
          <p:nvPr/>
        </p:nvSpPr>
        <p:spPr>
          <a:xfrm>
            <a:off x="-42424" y="4437112"/>
            <a:ext cx="553357" cy="923330"/>
          </a:xfrm>
          <a:prstGeom prst="rect">
            <a:avLst/>
          </a:prstGeom>
          <a:noFill/>
        </p:spPr>
        <p:txBody>
          <a:bodyPr wrap="none" lIns="91440" tIns="45720" rIns="91440" bIns="45720">
            <a:spAutoFit/>
          </a:bodyPr>
          <a:lstStyle/>
          <a:p>
            <a:pPr algn="ctr"/>
            <a:r>
              <a:rPr lang="en-US"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a:t>
            </a:r>
            <a:endParaRPr lang="en-US" sz="5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2590347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1043608" y="1600201"/>
            <a:ext cx="7344816" cy="2764903"/>
          </a:xfrm>
          <a:solidFill>
            <a:schemeClr val="tx2">
              <a:lumMod val="50000"/>
              <a:alpha val="45000"/>
            </a:schemeClr>
          </a:solidFill>
          <a:ln>
            <a:noFill/>
          </a:ln>
        </p:spPr>
        <p:txBody>
          <a:bodyPr>
            <a:normAutofit/>
          </a:bodyPr>
          <a:lstStyle/>
          <a:p>
            <a:pPr marL="0" indent="0">
              <a:buNone/>
            </a:pPr>
            <a:r>
              <a:rPr lang="en-GB" sz="3600" b="1" dirty="0" smtClean="0">
                <a:solidFill>
                  <a:schemeClr val="bg1"/>
                </a:solidFill>
              </a:rPr>
              <a:t>Was Zimbardo’s study valid?</a:t>
            </a:r>
          </a:p>
          <a:p>
            <a:pPr marL="0" indent="0">
              <a:buNone/>
            </a:pPr>
            <a:r>
              <a:rPr lang="en-GB" sz="3600" b="1" dirty="0" smtClean="0">
                <a:solidFill>
                  <a:schemeClr val="bg1"/>
                </a:solidFill>
              </a:rPr>
              <a:t>Was is ethical?</a:t>
            </a:r>
          </a:p>
          <a:p>
            <a:pPr marL="0" indent="0">
              <a:buNone/>
            </a:pPr>
            <a:r>
              <a:rPr lang="en-GB" sz="3600" b="1" dirty="0" smtClean="0">
                <a:solidFill>
                  <a:schemeClr val="bg1"/>
                </a:solidFill>
              </a:rPr>
              <a:t>Does it have any practical applications to real life?</a:t>
            </a:r>
            <a:endParaRPr lang="en-GB" sz="3600" b="1" dirty="0">
              <a:solidFill>
                <a:schemeClr val="bg1"/>
              </a:solidFill>
            </a:endParaRPr>
          </a:p>
        </p:txBody>
      </p:sp>
      <p:sp>
        <p:nvSpPr>
          <p:cNvPr id="8" name="Rounded Rectangle 7"/>
          <p:cNvSpPr/>
          <p:nvPr/>
        </p:nvSpPr>
        <p:spPr>
          <a:xfrm rot="21270208">
            <a:off x="5867002" y="4197312"/>
            <a:ext cx="2800697"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i="1" dirty="0" smtClean="0">
                <a:solidFill>
                  <a:prstClr val="white"/>
                </a:solidFill>
              </a:rPr>
              <a:t>Use page 15 in the textbook to help you.</a:t>
            </a:r>
            <a:endParaRPr lang="en-GB" sz="2400" b="1" i="1" dirty="0">
              <a:solidFill>
                <a:prstClr val="white"/>
              </a:solidFill>
            </a:endParaRPr>
          </a:p>
        </p:txBody>
      </p:sp>
      <p:sp>
        <p:nvSpPr>
          <p:cNvPr id="6" name="TextBox 5"/>
          <p:cNvSpPr txBox="1"/>
          <p:nvPr/>
        </p:nvSpPr>
        <p:spPr>
          <a:xfrm>
            <a:off x="2138" y="5760176"/>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smtClean="0">
                <a:solidFill>
                  <a:prstClr val="black"/>
                </a:solidFill>
              </a:rPr>
              <a:t>Learning objectives:</a:t>
            </a:r>
          </a:p>
          <a:p>
            <a:pPr marL="285750" indent="-285750">
              <a:buFont typeface="Arial" panose="020B0604020202020204" pitchFamily="34" charset="0"/>
              <a:buChar char="•"/>
            </a:pPr>
            <a:r>
              <a:rPr lang="en-GB" sz="1650" dirty="0" smtClean="0">
                <a:solidFill>
                  <a:prstClr val="black"/>
                </a:solidFill>
              </a:rPr>
              <a:t>To KNOW how the ‘power of social roles’ can affect conformity.</a:t>
            </a:r>
          </a:p>
          <a:p>
            <a:pPr marL="285750" indent="-285750">
              <a:buFont typeface="Arial" panose="020B0604020202020204" pitchFamily="34" charset="0"/>
              <a:buChar char="•"/>
            </a:pPr>
            <a:r>
              <a:rPr lang="en-GB" sz="1650" dirty="0" smtClean="0">
                <a:solidFill>
                  <a:prstClr val="black"/>
                </a:solidFill>
              </a:rPr>
              <a:t>To DESCRIBE and </a:t>
            </a:r>
            <a:r>
              <a:rPr lang="en-GB" sz="1650" dirty="0" smtClean="0">
                <a:solidFill>
                  <a:prstClr val="black"/>
                </a:solidFill>
              </a:rPr>
              <a:t>EVALUATE </a:t>
            </a:r>
            <a:r>
              <a:rPr lang="en-GB" sz="1650" dirty="0" smtClean="0">
                <a:solidFill>
                  <a:prstClr val="black"/>
                </a:solidFill>
              </a:rPr>
              <a:t>Zimbardo’s (1973) Stanford prison experiment and findings into conforming to social roles.</a:t>
            </a:r>
          </a:p>
        </p:txBody>
      </p:sp>
    </p:spTree>
    <p:extLst>
      <p:ext uri="{BB962C8B-B14F-4D97-AF65-F5344CB8AC3E}">
        <p14:creationId xmlns:p14="http://schemas.microsoft.com/office/powerpoint/2010/main" val="3301745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3001" y="3052393"/>
            <a:ext cx="2857500" cy="1828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0" y="5750004"/>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a:solidFill>
                  <a:prstClr val="black"/>
                </a:solidFill>
                <a:latin typeface="Comic Sans MS" panose="030F0702030302020204" pitchFamily="66" charset="0"/>
              </a:rPr>
              <a:t>Learning objectives:</a:t>
            </a:r>
          </a:p>
          <a:p>
            <a:pPr marL="285750" indent="-285750">
              <a:buFont typeface="Arial" panose="020B0604020202020204" pitchFamily="34" charset="0"/>
              <a:buChar char="•"/>
            </a:pPr>
            <a:r>
              <a:rPr lang="en-GB" sz="1650" dirty="0">
                <a:solidFill>
                  <a:prstClr val="black"/>
                </a:solidFill>
                <a:latin typeface="Comic Sans MS" panose="030F0702030302020204" pitchFamily="66" charset="0"/>
              </a:rPr>
              <a:t>To KNOW how the ‘power of social roles’ can affect conformity.</a:t>
            </a:r>
          </a:p>
          <a:p>
            <a:pPr marL="285750" indent="-285750">
              <a:buFont typeface="Arial" panose="020B0604020202020204" pitchFamily="34" charset="0"/>
              <a:buChar char="•"/>
            </a:pPr>
            <a:r>
              <a:rPr lang="en-GB" sz="1650" dirty="0" smtClean="0">
                <a:solidFill>
                  <a:prstClr val="black"/>
                </a:solidFill>
                <a:latin typeface="Comic Sans MS" panose="030F0702030302020204" pitchFamily="66" charset="0"/>
              </a:rPr>
              <a:t>To OUTLINE Zimbardo’s “Stanford Prison Experiment”.</a:t>
            </a:r>
          </a:p>
          <a:p>
            <a:pPr marL="285750" indent="-285750">
              <a:buFont typeface="Arial" panose="020B0604020202020204" pitchFamily="34" charset="0"/>
              <a:buChar char="•"/>
            </a:pPr>
            <a:r>
              <a:rPr lang="en-GB" sz="1650" dirty="0" smtClean="0">
                <a:solidFill>
                  <a:prstClr val="black"/>
                </a:solidFill>
                <a:latin typeface="Comic Sans MS" panose="030F0702030302020204" pitchFamily="66" charset="0"/>
              </a:rPr>
              <a:t>To EVALUATE the SPE in terms of ethics and methodological issues.</a:t>
            </a:r>
            <a:endParaRPr lang="en-GB" sz="1650" dirty="0">
              <a:solidFill>
                <a:prstClr val="black"/>
              </a:solidFill>
              <a:latin typeface="Comic Sans MS" panose="030F0702030302020204" pitchFamily="66" charset="0"/>
            </a:endParaRPr>
          </a:p>
        </p:txBody>
      </p:sp>
      <p:sp>
        <p:nvSpPr>
          <p:cNvPr id="4" name="Rectangle 3"/>
          <p:cNvSpPr/>
          <p:nvPr/>
        </p:nvSpPr>
        <p:spPr>
          <a:xfrm>
            <a:off x="137569" y="16317"/>
            <a:ext cx="8824852" cy="646331"/>
          </a:xfrm>
          <a:prstGeom prst="rect">
            <a:avLst/>
          </a:prstGeom>
          <a:noFill/>
        </p:spPr>
        <p:txBody>
          <a:bodyPr wrap="none" lIns="91440" tIns="45720" rIns="91440" bIns="45720">
            <a:spAutoFit/>
          </a:bodyPr>
          <a:lstStyle/>
          <a:p>
            <a:pPr algn="ctr"/>
            <a:r>
              <a:rPr lang="en-US"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Evaluating (A02) the SPE experiment…</a:t>
            </a:r>
            <a:endParaRPr lang="en-US" sz="3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Rounded Rectangle 5"/>
          <p:cNvSpPr/>
          <p:nvPr/>
        </p:nvSpPr>
        <p:spPr>
          <a:xfrm>
            <a:off x="5617496" y="785758"/>
            <a:ext cx="3253006" cy="211049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GB" dirty="0" smtClean="0">
                <a:latin typeface="Comic Sans MS" panose="030F0702030302020204" pitchFamily="66" charset="0"/>
              </a:rPr>
              <a:t>+ Some </a:t>
            </a:r>
            <a:r>
              <a:rPr lang="en-GB" sz="2400" b="1" dirty="0" smtClean="0">
                <a:latin typeface="Comic Sans MS" panose="030F0702030302020204" pitchFamily="66" charset="0"/>
              </a:rPr>
              <a:t>control over variables </a:t>
            </a:r>
            <a:r>
              <a:rPr lang="en-GB" dirty="0" smtClean="0">
                <a:latin typeface="Comic Sans MS" panose="030F0702030302020204" pitchFamily="66" charset="0"/>
              </a:rPr>
              <a:t>leading to reasonable </a:t>
            </a:r>
            <a:r>
              <a:rPr lang="en-GB" b="1" dirty="0" smtClean="0">
                <a:latin typeface="Comic Sans MS" panose="030F0702030302020204" pitchFamily="66" charset="0"/>
              </a:rPr>
              <a:t>internal validity  </a:t>
            </a:r>
            <a:r>
              <a:rPr lang="en-GB" dirty="0" smtClean="0">
                <a:latin typeface="Comic Sans MS" panose="030F0702030302020204" pitchFamily="66" charset="0"/>
              </a:rPr>
              <a:t>e.g. </a:t>
            </a:r>
            <a:r>
              <a:rPr lang="en-GB" i="1" dirty="0" smtClean="0">
                <a:latin typeface="Comic Sans MS" panose="030F0702030302020204" pitchFamily="66" charset="0"/>
              </a:rPr>
              <a:t>randomly assigning </a:t>
            </a:r>
            <a:r>
              <a:rPr lang="en-GB" dirty="0" err="1" smtClean="0">
                <a:latin typeface="Comic Sans MS" panose="030F0702030302020204" pitchFamily="66" charset="0"/>
              </a:rPr>
              <a:t>ppts</a:t>
            </a:r>
            <a:r>
              <a:rPr lang="en-GB" dirty="0" smtClean="0">
                <a:latin typeface="Comic Sans MS" panose="030F0702030302020204" pitchFamily="66" charset="0"/>
              </a:rPr>
              <a:t> in order to minimise individual differences as EVs.</a:t>
            </a:r>
            <a:endParaRPr lang="en-GB" dirty="0">
              <a:latin typeface="Comic Sans MS" panose="030F0702030302020204" pitchFamily="66" charset="0"/>
            </a:endParaRPr>
          </a:p>
        </p:txBody>
      </p:sp>
      <p:sp>
        <p:nvSpPr>
          <p:cNvPr id="8" name="Rounded Rectangle 7"/>
          <p:cNvSpPr/>
          <p:nvPr/>
        </p:nvSpPr>
        <p:spPr>
          <a:xfrm rot="21377834">
            <a:off x="149366" y="942071"/>
            <a:ext cx="5410997" cy="137334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GB" sz="1600" dirty="0" smtClean="0">
                <a:latin typeface="Comic Sans MS" panose="030F0702030302020204" pitchFamily="66" charset="0"/>
              </a:rPr>
              <a:t>+ </a:t>
            </a:r>
            <a:r>
              <a:rPr lang="en-GB" sz="2000" b="1" dirty="0" smtClean="0">
                <a:latin typeface="Comic Sans MS" panose="030F0702030302020204" pitchFamily="66" charset="0"/>
              </a:rPr>
              <a:t>High ecological validity</a:t>
            </a:r>
            <a:r>
              <a:rPr lang="en-GB" sz="1600" dirty="0" smtClean="0">
                <a:latin typeface="Comic Sans MS" panose="030F0702030302020204" pitchFamily="66" charset="0"/>
              </a:rPr>
              <a:t>. Situation experienced in real-life, and quantitative data gathered during the experiment demonstrated that the </a:t>
            </a:r>
            <a:r>
              <a:rPr lang="en-GB" sz="1600" b="1" dirty="0" smtClean="0">
                <a:latin typeface="Comic Sans MS" panose="030F0702030302020204" pitchFamily="66" charset="0"/>
              </a:rPr>
              <a:t>situation felt very real </a:t>
            </a:r>
            <a:r>
              <a:rPr lang="en-GB" sz="1600" dirty="0" smtClean="0">
                <a:latin typeface="Comic Sans MS" panose="030F0702030302020204" pitchFamily="66" charset="0"/>
              </a:rPr>
              <a:t>to the </a:t>
            </a:r>
            <a:r>
              <a:rPr lang="en-GB" sz="1600" dirty="0" err="1" smtClean="0">
                <a:latin typeface="Comic Sans MS" panose="030F0702030302020204" pitchFamily="66" charset="0"/>
              </a:rPr>
              <a:t>ppts</a:t>
            </a:r>
            <a:r>
              <a:rPr lang="en-GB" sz="1600" dirty="0" smtClean="0">
                <a:latin typeface="Comic Sans MS" panose="030F0702030302020204" pitchFamily="66" charset="0"/>
              </a:rPr>
              <a:t>. Results potentially </a:t>
            </a:r>
            <a:r>
              <a:rPr lang="en-GB" sz="1600" i="1" dirty="0" smtClean="0">
                <a:latin typeface="Comic Sans MS" panose="030F0702030302020204" pitchFamily="66" charset="0"/>
              </a:rPr>
              <a:t>therefore generalisable to other settings.</a:t>
            </a:r>
          </a:p>
        </p:txBody>
      </p:sp>
      <p:sp>
        <p:nvSpPr>
          <p:cNvPr id="9" name="Rounded Rectangle 8"/>
          <p:cNvSpPr/>
          <p:nvPr/>
        </p:nvSpPr>
        <p:spPr>
          <a:xfrm>
            <a:off x="22951" y="2488708"/>
            <a:ext cx="5861757" cy="167788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600" dirty="0" smtClean="0">
                <a:latin typeface="Comic Sans MS" panose="030F0702030302020204" pitchFamily="66" charset="0"/>
              </a:rPr>
              <a:t>- </a:t>
            </a:r>
            <a:r>
              <a:rPr lang="en-GB" b="1" dirty="0" smtClean="0">
                <a:latin typeface="Comic Sans MS" panose="030F0702030302020204" pitchFamily="66" charset="0"/>
              </a:rPr>
              <a:t>Conclusions criticised for exaggerating the power of conforming to social roles over personality factors. </a:t>
            </a:r>
            <a:r>
              <a:rPr lang="en-GB" sz="1600" dirty="0" smtClean="0">
                <a:latin typeface="Comic Sans MS" panose="030F0702030302020204" pitchFamily="66" charset="0"/>
              </a:rPr>
              <a:t>Based on the fact that a third of the guards were brutal, </a:t>
            </a:r>
            <a:r>
              <a:rPr lang="en-GB" sz="1600" i="1" dirty="0" smtClean="0">
                <a:latin typeface="Comic Sans MS" panose="030F0702030302020204" pitchFamily="66" charset="0"/>
              </a:rPr>
              <a:t>but a third actively tried to help prisoners</a:t>
            </a:r>
            <a:r>
              <a:rPr lang="en-GB" sz="1600" dirty="0" smtClean="0">
                <a:latin typeface="Comic Sans MS" panose="030F0702030302020204" pitchFamily="66" charset="0"/>
              </a:rPr>
              <a:t> and treated them well. Shows </a:t>
            </a:r>
            <a:r>
              <a:rPr lang="en-GB" sz="1600" dirty="0" err="1" smtClean="0">
                <a:latin typeface="Comic Sans MS" panose="030F0702030302020204" pitchFamily="66" charset="0"/>
              </a:rPr>
              <a:t>ppts</a:t>
            </a:r>
            <a:r>
              <a:rPr lang="en-GB" sz="1600" dirty="0" smtClean="0">
                <a:latin typeface="Comic Sans MS" panose="030F0702030302020204" pitchFamily="66" charset="0"/>
              </a:rPr>
              <a:t> did have a choice over whether to act badly or not.</a:t>
            </a:r>
            <a:endParaRPr lang="en-GB" sz="1600" i="1" dirty="0" smtClean="0">
              <a:latin typeface="Comic Sans MS" panose="030F0702030302020204" pitchFamily="66" charset="0"/>
            </a:endParaRPr>
          </a:p>
        </p:txBody>
      </p:sp>
      <p:sp>
        <p:nvSpPr>
          <p:cNvPr id="10" name="Rounded Rectangle 9"/>
          <p:cNvSpPr/>
          <p:nvPr/>
        </p:nvSpPr>
        <p:spPr>
          <a:xfrm rot="177535">
            <a:off x="4852077" y="5011496"/>
            <a:ext cx="4247914" cy="97783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latin typeface="Comic Sans MS" panose="030F0702030302020204" pitchFamily="66" charset="0"/>
              </a:rPr>
              <a:t>- </a:t>
            </a:r>
            <a:r>
              <a:rPr lang="en-GB" sz="2000" b="1" dirty="0" smtClean="0">
                <a:latin typeface="Comic Sans MS" panose="030F0702030302020204" pitchFamily="66" charset="0"/>
              </a:rPr>
              <a:t>Ethical issues. </a:t>
            </a:r>
            <a:r>
              <a:rPr lang="en-GB" sz="2000" dirty="0" err="1" smtClean="0">
                <a:latin typeface="Comic Sans MS" panose="030F0702030302020204" pitchFamily="66" charset="0"/>
              </a:rPr>
              <a:t>Ppts</a:t>
            </a:r>
            <a:r>
              <a:rPr lang="en-GB" sz="2000" dirty="0" smtClean="0">
                <a:latin typeface="Comic Sans MS" panose="030F0702030302020204" pitchFamily="66" charset="0"/>
              </a:rPr>
              <a:t> </a:t>
            </a:r>
            <a:r>
              <a:rPr lang="en-GB" sz="2000" i="1" dirty="0" smtClean="0">
                <a:latin typeface="Comic Sans MS" panose="030F0702030302020204" pitchFamily="66" charset="0"/>
              </a:rPr>
              <a:t>harmed</a:t>
            </a:r>
            <a:r>
              <a:rPr lang="en-GB" sz="2000" dirty="0" smtClean="0">
                <a:latin typeface="Comic Sans MS" panose="030F0702030302020204" pitchFamily="66" charset="0"/>
              </a:rPr>
              <a:t> physically and psychologically.</a:t>
            </a:r>
            <a:endParaRPr lang="en-GB" i="1" dirty="0" smtClean="0">
              <a:latin typeface="Comic Sans MS" panose="030F0702030302020204" pitchFamily="66" charset="0"/>
            </a:endParaRPr>
          </a:p>
        </p:txBody>
      </p:sp>
      <p:sp>
        <p:nvSpPr>
          <p:cNvPr id="11" name="Rounded Rectangle 10"/>
          <p:cNvSpPr/>
          <p:nvPr/>
        </p:nvSpPr>
        <p:spPr>
          <a:xfrm rot="177535">
            <a:off x="139266" y="4221307"/>
            <a:ext cx="4513485" cy="168185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600" dirty="0" smtClean="0">
                <a:latin typeface="Comic Sans MS" panose="030F0702030302020204" pitchFamily="66" charset="0"/>
              </a:rPr>
              <a:t>- </a:t>
            </a:r>
            <a:r>
              <a:rPr lang="en-GB" b="1" dirty="0" smtClean="0">
                <a:latin typeface="Comic Sans MS" panose="030F0702030302020204" pitchFamily="66" charset="0"/>
              </a:rPr>
              <a:t>Lack of replication results (reduces reliability). </a:t>
            </a:r>
            <a:r>
              <a:rPr lang="en-GB" dirty="0" smtClean="0">
                <a:latin typeface="Comic Sans MS" panose="030F0702030302020204" pitchFamily="66" charset="0"/>
              </a:rPr>
              <a:t>BBC prison experiment </a:t>
            </a:r>
            <a:r>
              <a:rPr lang="en-GB" dirty="0">
                <a:latin typeface="Comic Sans MS" panose="030F0702030302020204" pitchFamily="66" charset="0"/>
              </a:rPr>
              <a:t>f</a:t>
            </a:r>
            <a:r>
              <a:rPr lang="en-GB" dirty="0" smtClean="0">
                <a:latin typeface="Comic Sans MS" panose="030F0702030302020204" pitchFamily="66" charset="0"/>
              </a:rPr>
              <a:t>ound that </a:t>
            </a:r>
            <a:r>
              <a:rPr lang="en-GB" i="1" dirty="0" smtClean="0">
                <a:latin typeface="Comic Sans MS" panose="030F0702030302020204" pitchFamily="66" charset="0"/>
              </a:rPr>
              <a:t>social identity and cohesion were more important</a:t>
            </a:r>
            <a:r>
              <a:rPr lang="en-GB" dirty="0" smtClean="0">
                <a:latin typeface="Comic Sans MS" panose="030F0702030302020204" pitchFamily="66" charset="0"/>
              </a:rPr>
              <a:t> in determining behaviour in the prison situation not the power of social roles.</a:t>
            </a:r>
            <a:endParaRPr lang="en-GB" sz="1600" i="1" dirty="0" smtClean="0">
              <a:latin typeface="Comic Sans MS" panose="030F0702030302020204" pitchFamily="66" charset="0"/>
            </a:endParaRPr>
          </a:p>
        </p:txBody>
      </p:sp>
    </p:spTree>
    <p:extLst>
      <p:ext uri="{BB962C8B-B14F-4D97-AF65-F5344CB8AC3E}">
        <p14:creationId xmlns:p14="http://schemas.microsoft.com/office/powerpoint/2010/main" val="8936669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68121"/>
          </a:xfrm>
          <a:solidFill>
            <a:schemeClr val="accent5">
              <a:lumMod val="20000"/>
              <a:lumOff val="80000"/>
            </a:schemeClr>
          </a:solidFill>
        </p:spPr>
        <p:txBody>
          <a:bodyPr>
            <a:normAutofit fontScale="90000"/>
          </a:bodyPr>
          <a:lstStyle/>
          <a:p>
            <a:r>
              <a:rPr lang="en-GB" b="1" dirty="0" smtClean="0">
                <a:solidFill>
                  <a:schemeClr val="accent6">
                    <a:lumMod val="75000"/>
                  </a:schemeClr>
                </a:solidFill>
              </a:rPr>
              <a:t>BBC prison study (follow up to </a:t>
            </a:r>
            <a:r>
              <a:rPr lang="en-GB" b="1" dirty="0">
                <a:solidFill>
                  <a:schemeClr val="accent6">
                    <a:lumMod val="75000"/>
                  </a:schemeClr>
                </a:solidFill>
              </a:rPr>
              <a:t>Zimbardo) </a:t>
            </a:r>
            <a:r>
              <a:rPr lang="en-GB" b="1" dirty="0" smtClean="0">
                <a:solidFill>
                  <a:schemeClr val="accent6">
                    <a:lumMod val="75000"/>
                  </a:schemeClr>
                </a:solidFill>
              </a:rPr>
              <a:t>-  </a:t>
            </a:r>
            <a:r>
              <a:rPr lang="en-GB" b="1" dirty="0" smtClean="0">
                <a:solidFill>
                  <a:schemeClr val="accent6">
                    <a:lumMod val="75000"/>
                  </a:schemeClr>
                </a:solidFill>
                <a:latin typeface="Angsana New" panose="02020603050405020304" pitchFamily="18" charset="-34"/>
                <a:cs typeface="Angsana New" panose="02020603050405020304" pitchFamily="18" charset="-34"/>
              </a:rPr>
              <a:t>Haslam </a:t>
            </a:r>
            <a:r>
              <a:rPr lang="en-GB" b="1" dirty="0">
                <a:solidFill>
                  <a:schemeClr val="accent6">
                    <a:lumMod val="75000"/>
                  </a:schemeClr>
                </a:solidFill>
                <a:latin typeface="Angsana New" panose="02020603050405020304" pitchFamily="18" charset="-34"/>
                <a:cs typeface="Angsana New" panose="02020603050405020304" pitchFamily="18" charset="-34"/>
              </a:rPr>
              <a:t>&amp; </a:t>
            </a:r>
            <a:r>
              <a:rPr lang="en-GB" b="1" dirty="0" err="1">
                <a:solidFill>
                  <a:schemeClr val="accent6">
                    <a:lumMod val="75000"/>
                  </a:schemeClr>
                </a:solidFill>
                <a:latin typeface="Angsana New" panose="02020603050405020304" pitchFamily="18" charset="-34"/>
                <a:cs typeface="Angsana New" panose="02020603050405020304" pitchFamily="18" charset="-34"/>
              </a:rPr>
              <a:t>Reicher</a:t>
            </a:r>
            <a:r>
              <a:rPr lang="en-GB" b="1" dirty="0">
                <a:solidFill>
                  <a:schemeClr val="accent6">
                    <a:lumMod val="75000"/>
                  </a:schemeClr>
                </a:solidFill>
                <a:latin typeface="Angsana New" panose="02020603050405020304" pitchFamily="18" charset="-34"/>
                <a:cs typeface="Angsana New" panose="02020603050405020304" pitchFamily="18" charset="-34"/>
              </a:rPr>
              <a:t> (2005)</a:t>
            </a:r>
          </a:p>
        </p:txBody>
      </p:sp>
      <p:sp>
        <p:nvSpPr>
          <p:cNvPr id="3" name="Content Placeholder 2"/>
          <p:cNvSpPr>
            <a:spLocks noGrp="1"/>
          </p:cNvSpPr>
          <p:nvPr>
            <p:ph idx="1"/>
          </p:nvPr>
        </p:nvSpPr>
        <p:spPr>
          <a:xfrm>
            <a:off x="107504" y="1268760"/>
            <a:ext cx="8928992" cy="4320480"/>
          </a:xfrm>
          <a:solidFill>
            <a:schemeClr val="bg1"/>
          </a:solidFill>
          <a:ln>
            <a:solidFill>
              <a:schemeClr val="tx1"/>
            </a:solidFill>
          </a:ln>
        </p:spPr>
        <p:txBody>
          <a:bodyPr>
            <a:noAutofit/>
          </a:bodyPr>
          <a:lstStyle/>
          <a:p>
            <a:pPr marL="0" indent="0">
              <a:buNone/>
            </a:pPr>
            <a:r>
              <a:rPr lang="en-GB" sz="2000" dirty="0" smtClean="0">
                <a:solidFill>
                  <a:srgbClr val="7030A0"/>
                </a:solidFill>
              </a:rPr>
              <a:t>Watch an </a:t>
            </a:r>
            <a:r>
              <a:rPr lang="en-GB" sz="2000" dirty="0" smtClean="0">
                <a:solidFill>
                  <a:srgbClr val="7030A0"/>
                </a:solidFill>
                <a:hlinkClick r:id="rId3"/>
              </a:rPr>
              <a:t>OU documentary</a:t>
            </a:r>
            <a:r>
              <a:rPr lang="en-GB" sz="2000" dirty="0" smtClean="0">
                <a:solidFill>
                  <a:srgbClr val="7030A0"/>
                </a:solidFill>
              </a:rPr>
              <a:t> this follow up research.</a:t>
            </a:r>
          </a:p>
          <a:p>
            <a:pPr>
              <a:lnSpc>
                <a:spcPct val="80000"/>
              </a:lnSpc>
            </a:pPr>
            <a:r>
              <a:rPr lang="en-GB" sz="1800" dirty="0"/>
              <a:t>Similar set-up to Zimbardo…..but:</a:t>
            </a:r>
          </a:p>
          <a:p>
            <a:pPr lvl="1">
              <a:lnSpc>
                <a:spcPct val="80000"/>
              </a:lnSpc>
            </a:pPr>
            <a:r>
              <a:rPr lang="en-GB" sz="1800" dirty="0"/>
              <a:t>Ethics committee and clinical psychologists oversaw everything</a:t>
            </a:r>
          </a:p>
          <a:p>
            <a:pPr lvl="1">
              <a:lnSpc>
                <a:spcPct val="80000"/>
              </a:lnSpc>
            </a:pPr>
            <a:r>
              <a:rPr lang="en-GB" sz="1800" dirty="0"/>
              <a:t>Researchers did not have a role</a:t>
            </a:r>
          </a:p>
          <a:p>
            <a:pPr>
              <a:lnSpc>
                <a:spcPct val="80000"/>
              </a:lnSpc>
            </a:pPr>
            <a:endParaRPr lang="en-GB" sz="1800" dirty="0"/>
          </a:p>
          <a:p>
            <a:pPr>
              <a:lnSpc>
                <a:spcPct val="80000"/>
              </a:lnSpc>
            </a:pPr>
            <a:r>
              <a:rPr lang="en-GB" sz="1800" dirty="0"/>
              <a:t>Guards uncomfortable about using power and so became divided and powerless – no group identity</a:t>
            </a:r>
          </a:p>
          <a:p>
            <a:pPr>
              <a:lnSpc>
                <a:spcPct val="80000"/>
              </a:lnSpc>
            </a:pPr>
            <a:endParaRPr lang="en-GB" sz="1800" dirty="0"/>
          </a:p>
          <a:p>
            <a:pPr>
              <a:lnSpc>
                <a:spcPct val="80000"/>
              </a:lnSpc>
            </a:pPr>
            <a:r>
              <a:rPr lang="en-GB" sz="1800" dirty="0"/>
              <a:t>Prisoners had a strong united identity as they were unhappy about the inequalities they experienced</a:t>
            </a:r>
          </a:p>
          <a:p>
            <a:pPr>
              <a:lnSpc>
                <a:spcPct val="80000"/>
              </a:lnSpc>
            </a:pPr>
            <a:endParaRPr lang="en-GB" sz="1800" dirty="0"/>
          </a:p>
          <a:p>
            <a:pPr>
              <a:lnSpc>
                <a:spcPct val="80000"/>
              </a:lnSpc>
            </a:pPr>
            <a:r>
              <a:rPr lang="en-GB" sz="1800" dirty="0"/>
              <a:t>A commune was established of ex-guards and ex-prisoners. Not everyone supported it and it broke down</a:t>
            </a:r>
          </a:p>
          <a:p>
            <a:pPr>
              <a:lnSpc>
                <a:spcPct val="80000"/>
              </a:lnSpc>
            </a:pPr>
            <a:endParaRPr lang="en-GB" sz="1800" dirty="0">
              <a:solidFill>
                <a:srgbClr val="FF0080"/>
              </a:solidFill>
            </a:endParaRPr>
          </a:p>
          <a:p>
            <a:pPr>
              <a:lnSpc>
                <a:spcPct val="80000"/>
              </a:lnSpc>
            </a:pPr>
            <a:r>
              <a:rPr lang="en-GB" sz="2000" dirty="0">
                <a:solidFill>
                  <a:srgbClr val="002060"/>
                </a:solidFill>
                <a:effectLst>
                  <a:outerShdw blurRad="38100" dist="38100" dir="2700000" algn="tl">
                    <a:srgbClr val="000000">
                      <a:alpha val="43137"/>
                    </a:srgbClr>
                  </a:outerShdw>
                </a:effectLst>
              </a:rPr>
              <a:t>Shared social identity can lead to social power</a:t>
            </a:r>
          </a:p>
          <a:p>
            <a:pPr marL="0" indent="0">
              <a:buNone/>
            </a:pPr>
            <a:endParaRPr lang="en-GB" sz="1800" dirty="0" smtClean="0"/>
          </a:p>
        </p:txBody>
      </p:sp>
      <p:sp>
        <p:nvSpPr>
          <p:cNvPr id="4" name="TextBox 3"/>
          <p:cNvSpPr txBox="1"/>
          <p:nvPr/>
        </p:nvSpPr>
        <p:spPr>
          <a:xfrm>
            <a:off x="2138" y="5727197"/>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smtClean="0">
                <a:solidFill>
                  <a:prstClr val="black"/>
                </a:solidFill>
              </a:rPr>
              <a:t>Learning objectives:</a:t>
            </a:r>
          </a:p>
          <a:p>
            <a:pPr marL="285750" indent="-285750">
              <a:buFont typeface="Arial" panose="020B0604020202020204" pitchFamily="34" charset="0"/>
              <a:buChar char="•"/>
            </a:pPr>
            <a:r>
              <a:rPr lang="en-GB" sz="1650" dirty="0" smtClean="0">
                <a:solidFill>
                  <a:prstClr val="black"/>
                </a:solidFill>
              </a:rPr>
              <a:t>To KNOW how the ‘power of social roles’ can affect conformity.</a:t>
            </a:r>
          </a:p>
          <a:p>
            <a:pPr marL="285750" indent="-285750">
              <a:buFont typeface="Arial" panose="020B0604020202020204" pitchFamily="34" charset="0"/>
              <a:buChar char="•"/>
            </a:pPr>
            <a:r>
              <a:rPr lang="en-GB" sz="1650" dirty="0" smtClean="0">
                <a:solidFill>
                  <a:prstClr val="black"/>
                </a:solidFill>
              </a:rPr>
              <a:t>To DESCRIBE and EXPLAIN Zimbardo’s (1973) Stanford prison experiment and findings into conforming to social roles.</a:t>
            </a:r>
          </a:p>
        </p:txBody>
      </p:sp>
    </p:spTree>
    <p:extLst>
      <p:ext uri="{BB962C8B-B14F-4D97-AF65-F5344CB8AC3E}">
        <p14:creationId xmlns:p14="http://schemas.microsoft.com/office/powerpoint/2010/main" val="6104922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endParaRPr lang="en-GB" sz="4800" dirty="0">
              <a:solidFill>
                <a:schemeClr val="bg1"/>
              </a:solidFill>
            </a:endParaRPr>
          </a:p>
        </p:txBody>
      </p:sp>
      <p:sp>
        <p:nvSpPr>
          <p:cNvPr id="4" name="TextBox 3"/>
          <p:cNvSpPr txBox="1"/>
          <p:nvPr/>
        </p:nvSpPr>
        <p:spPr>
          <a:xfrm>
            <a:off x="2138" y="5727197"/>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50" b="1" i="1" u="sng" dirty="0">
                <a:solidFill>
                  <a:prstClr val="black"/>
                </a:solidFill>
              </a:rPr>
              <a:t>Learning objectives:</a:t>
            </a:r>
          </a:p>
          <a:p>
            <a:pPr marL="285750" indent="-285750">
              <a:buFont typeface="Arial" panose="020B0604020202020204" pitchFamily="34" charset="0"/>
              <a:buChar char="•"/>
            </a:pPr>
            <a:r>
              <a:rPr lang="en-GB" sz="1650" dirty="0">
                <a:solidFill>
                  <a:prstClr val="black"/>
                </a:solidFill>
              </a:rPr>
              <a:t>To KNOW how the ‘power of social roles’ can affect conformity.</a:t>
            </a:r>
          </a:p>
          <a:p>
            <a:pPr marL="285750" indent="-285750">
              <a:buFont typeface="Arial" panose="020B0604020202020204" pitchFamily="34" charset="0"/>
              <a:buChar char="•"/>
            </a:pPr>
            <a:r>
              <a:rPr lang="en-GB" sz="1650" dirty="0">
                <a:solidFill>
                  <a:prstClr val="black"/>
                </a:solidFill>
              </a:rPr>
              <a:t>To DESCRIBE and EXPLAIN Zimbardo’s (1973) Stanford prison experiment and findings into conforming to social roles.</a:t>
            </a:r>
          </a:p>
        </p:txBody>
      </p:sp>
      <p:sp>
        <p:nvSpPr>
          <p:cNvPr id="5" name="Rectangle 4"/>
          <p:cNvSpPr/>
          <p:nvPr/>
        </p:nvSpPr>
        <p:spPr>
          <a:xfrm>
            <a:off x="439327" y="476672"/>
            <a:ext cx="8280920" cy="3816424"/>
          </a:xfrm>
          <a:prstGeom prst="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b="1" dirty="0" smtClean="0">
                <a:solidFill>
                  <a:prstClr val="black"/>
                </a:solidFill>
              </a:rPr>
              <a:t>Watch Zimbardo’s </a:t>
            </a:r>
            <a:r>
              <a:rPr lang="en-GB" sz="2200" b="1" dirty="0" smtClean="0">
                <a:solidFill>
                  <a:prstClr val="black"/>
                </a:solidFill>
                <a:hlinkClick r:id="rId2"/>
              </a:rPr>
              <a:t>‘TED talks’</a:t>
            </a:r>
            <a:r>
              <a:rPr lang="en-GB" sz="2200" b="1" dirty="0" smtClean="0">
                <a:solidFill>
                  <a:prstClr val="black"/>
                </a:solidFill>
              </a:rPr>
              <a:t> and answer the following questions:</a:t>
            </a:r>
          </a:p>
          <a:p>
            <a:pPr marL="342900" indent="-342900" algn="ctr">
              <a:buFont typeface="Arial" panose="020B0604020202020204" pitchFamily="34" charset="0"/>
              <a:buChar char="•"/>
            </a:pPr>
            <a:r>
              <a:rPr lang="en-GB" sz="2200" dirty="0" smtClean="0">
                <a:solidFill>
                  <a:prstClr val="black"/>
                </a:solidFill>
              </a:rPr>
              <a:t>Are people who commit atrocities inherently ‘evil’, or is it the influence of power, conformity and dehumanisation?</a:t>
            </a:r>
          </a:p>
          <a:p>
            <a:pPr marL="342900" indent="-342900" algn="ctr">
              <a:buFont typeface="Arial" panose="020B0604020202020204" pitchFamily="34" charset="0"/>
              <a:buChar char="•"/>
            </a:pPr>
            <a:r>
              <a:rPr lang="en-GB" sz="2200" dirty="0" smtClean="0">
                <a:solidFill>
                  <a:prstClr val="black"/>
                </a:solidFill>
              </a:rPr>
              <a:t>What other famous research did Zimbardo do in addition to the ‘Stanford prison experiment’? What were the results?</a:t>
            </a:r>
          </a:p>
          <a:p>
            <a:pPr marL="342900" indent="-342900" algn="ctr">
              <a:buFont typeface="Arial" panose="020B0604020202020204" pitchFamily="34" charset="0"/>
              <a:buChar char="•"/>
            </a:pPr>
            <a:r>
              <a:rPr lang="en-GB" sz="2200" dirty="0" smtClean="0">
                <a:solidFill>
                  <a:prstClr val="black"/>
                </a:solidFill>
              </a:rPr>
              <a:t>What is Zimbardo’s </a:t>
            </a:r>
            <a:r>
              <a:rPr lang="en-GB" sz="2200" dirty="0">
                <a:solidFill>
                  <a:prstClr val="black"/>
                </a:solidFill>
              </a:rPr>
              <a:t>concept of “social </a:t>
            </a:r>
            <a:r>
              <a:rPr lang="en-GB" sz="2200" dirty="0" smtClean="0">
                <a:solidFill>
                  <a:prstClr val="black"/>
                </a:solidFill>
              </a:rPr>
              <a:t>heroism”?</a:t>
            </a:r>
          </a:p>
          <a:p>
            <a:pPr algn="ctr"/>
            <a:endParaRPr lang="en-GB" sz="2200" dirty="0" smtClean="0">
              <a:solidFill>
                <a:prstClr val="black"/>
              </a:solidFill>
            </a:endParaRPr>
          </a:p>
          <a:p>
            <a:pPr algn="ctr"/>
            <a:r>
              <a:rPr lang="en-GB" sz="2200" dirty="0" smtClean="0">
                <a:solidFill>
                  <a:prstClr val="black"/>
                </a:solidFill>
              </a:rPr>
              <a:t>Make any other notes you think are appropriate.</a:t>
            </a:r>
            <a:endParaRPr lang="en-GB" sz="2200" dirty="0">
              <a:solidFill>
                <a:prstClr val="black"/>
              </a:solidFill>
            </a:endParaRPr>
          </a:p>
        </p:txBody>
      </p:sp>
    </p:spTree>
    <p:extLst>
      <p:ext uri="{BB962C8B-B14F-4D97-AF65-F5344CB8AC3E}">
        <p14:creationId xmlns:p14="http://schemas.microsoft.com/office/powerpoint/2010/main" val="23506292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mic">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1198</Words>
  <Application>Microsoft Office PowerPoint</Application>
  <PresentationFormat>On-screen Show (4:3)</PresentationFormat>
  <Paragraphs>107</Paragraphs>
  <Slides>12</Slides>
  <Notes>2</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1_Office Theme</vt:lpstr>
      <vt:lpstr>2_Office Theme</vt:lpstr>
      <vt:lpstr>What was  Zimbardo’s (1973)  ‘Stanford Prison  Experiment ’? And why was it so problematic?</vt:lpstr>
      <vt:lpstr>Home learning</vt:lpstr>
      <vt:lpstr>PowerPoint Presentation</vt:lpstr>
      <vt:lpstr>PowerPoint Presentation</vt:lpstr>
      <vt:lpstr>PowerPoint Presentation</vt:lpstr>
      <vt:lpstr>PowerPoint Presentation</vt:lpstr>
      <vt:lpstr>PowerPoint Presentation</vt:lpstr>
      <vt:lpstr>BBC prison study (follow up to Zimbardo) -  Haslam &amp; Reicher (2005)</vt:lpstr>
      <vt:lpstr>PowerPoint Presentation</vt:lpstr>
      <vt:lpstr>Peer  assessment</vt:lpstr>
      <vt:lpstr>Peer  assessment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Kirsty</dc:creator>
  <cp:lastModifiedBy>Kirsty</cp:lastModifiedBy>
  <cp:revision>26</cp:revision>
  <dcterms:created xsi:type="dcterms:W3CDTF">2014-11-27T11:00:21Z</dcterms:created>
  <dcterms:modified xsi:type="dcterms:W3CDTF">2016-01-11T17:56:40Z</dcterms:modified>
</cp:coreProperties>
</file>