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4"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07425-A73B-47C1-A3CE-40C408F3AF18}" type="datetimeFigureOut">
              <a:rPr lang="en-GB" smtClean="0"/>
              <a:t>13/03/2016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9D05E-391C-46C6-9AD0-62048C05770B}" type="slidenum">
              <a:rPr lang="en-GB" smtClean="0"/>
              <a:t>‹#›</a:t>
            </a:fld>
            <a:endParaRPr lang="en-GB"/>
          </a:p>
        </p:txBody>
      </p:sp>
    </p:spTree>
    <p:extLst>
      <p:ext uri="{BB962C8B-B14F-4D97-AF65-F5344CB8AC3E}">
        <p14:creationId xmlns:p14="http://schemas.microsoft.com/office/powerpoint/2010/main" val="225346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70074B5-1A59-4018-90D0-5F4F03AB462E}" type="slidenum">
              <a:rPr lang="en-GB" altLang="en-US" smtClean="0">
                <a:solidFill>
                  <a:prstClr val="black"/>
                </a:solidFill>
              </a:rPr>
              <a:pPr eaLnBrk="1" hangingPunct="1">
                <a:spcBef>
                  <a:spcPct val="0"/>
                </a:spcBef>
              </a:pPr>
              <a:t>1</a:t>
            </a:fld>
            <a:endParaRPr lang="en-GB" altLang="en-US"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D2C99-958B-4C94-90F5-C3C68E4D5EB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3757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25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74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008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34950"/>
            <a:ext cx="7772400" cy="11366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701800"/>
            <a:ext cx="7772400" cy="4089400"/>
          </a:xfrm>
        </p:spPr>
        <p:txBody>
          <a:bodyPr>
            <a:normAutofit/>
          </a:bodyPr>
          <a:lstStyle/>
          <a:p>
            <a:pPr lvl="0"/>
            <a:endParaRPr lang="en-GB"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64B80B-4433-4899-8563-2E8B4E079CDE}" type="slidenum">
              <a:rPr lang="en-US"/>
              <a:pPr>
                <a:defRPr/>
              </a:pPr>
              <a:t>‹#›</a:t>
            </a:fld>
            <a:endParaRPr lang="en-US"/>
          </a:p>
        </p:txBody>
      </p:sp>
    </p:spTree>
    <p:extLst>
      <p:ext uri="{BB962C8B-B14F-4D97-AF65-F5344CB8AC3E}">
        <p14:creationId xmlns:p14="http://schemas.microsoft.com/office/powerpoint/2010/main" val="343670819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510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47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905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4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20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51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919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794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62E50-F122-4525-8B6E-267F3F3DE205}" type="datetimeFigureOut">
              <a:rPr lang="en-GB">
                <a:solidFill>
                  <a:prstClr val="black">
                    <a:tint val="75000"/>
                  </a:prstClr>
                </a:solidFill>
              </a:rPr>
              <a:pPr/>
              <a:t>13/03/2016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BCA8-F9A0-4AD5-BFE7-1647E26821B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05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5445224"/>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sp>
        <p:nvSpPr>
          <p:cNvPr id="16" name="TextBox 15"/>
          <p:cNvSpPr txBox="1"/>
          <p:nvPr/>
        </p:nvSpPr>
        <p:spPr>
          <a:xfrm>
            <a:off x="289167" y="213404"/>
            <a:ext cx="4464496" cy="2554545"/>
          </a:xfrm>
          <a:prstGeom prst="rect">
            <a:avLst/>
          </a:prstGeom>
          <a:solidFill>
            <a:schemeClr val="accent4">
              <a:lumMod val="20000"/>
              <a:lumOff val="80000"/>
            </a:schemeClr>
          </a:solidFill>
          <a:ln w="63500">
            <a:solidFill>
              <a:schemeClr val="tx1"/>
            </a:solidFill>
          </a:ln>
        </p:spPr>
        <p:txBody>
          <a:bodyPr wrap="square" rtlCol="0">
            <a:spAutoFit/>
          </a:bodyPr>
          <a:lstStyle/>
          <a:p>
            <a:pPr algn="ctr"/>
            <a:r>
              <a:rPr lang="en-GB" sz="4000" b="1" dirty="0" smtClean="0">
                <a:solidFill>
                  <a:prstClr val="black"/>
                </a:solidFill>
                <a:latin typeface="Comic Sans MS" panose="030F0702030302020204" pitchFamily="66" charset="0"/>
              </a:rPr>
              <a:t>Does attachment vary by culture around the world?</a:t>
            </a:r>
            <a:endParaRPr lang="en-GB" sz="4000" b="1" dirty="0">
              <a:solidFill>
                <a:prstClr val="black"/>
              </a:solidFill>
              <a:latin typeface="Comic Sans MS" panose="030F0702030302020204" pitchFamily="66" charset="0"/>
            </a:endParaRPr>
          </a:p>
        </p:txBody>
      </p:sp>
      <p:sp>
        <p:nvSpPr>
          <p:cNvPr id="2" name="Rounded Rectangle 1"/>
          <p:cNvSpPr/>
          <p:nvPr/>
        </p:nvSpPr>
        <p:spPr>
          <a:xfrm rot="20926179">
            <a:off x="467544" y="3284984"/>
            <a:ext cx="3816424" cy="15841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anose="030F0702030302020204" pitchFamily="66" charset="0"/>
              </a:rPr>
              <a:t>Starter: </a:t>
            </a:r>
            <a:r>
              <a:rPr lang="en-GB" sz="2400" dirty="0" smtClean="0">
                <a:solidFill>
                  <a:schemeClr val="tx1"/>
                </a:solidFill>
                <a:latin typeface="Comic Sans MS" panose="030F0702030302020204" pitchFamily="66" charset="0"/>
              </a:rPr>
              <a:t>Read through the sheet and correctly order the ‘episodes’ of the strange situation.</a:t>
            </a:r>
            <a:endParaRPr lang="en-GB" sz="2400" dirty="0">
              <a:solidFill>
                <a:schemeClr val="tx1"/>
              </a:solidFill>
              <a:latin typeface="Comic Sans MS" panose="030F0702030302020204" pitchFamily="66" charset="0"/>
            </a:endParaRPr>
          </a:p>
        </p:txBody>
      </p:sp>
      <p:pic>
        <p:nvPicPr>
          <p:cNvPr id="1029" name="Picture 5" descr="C:\Users\Kirsty\AppData\Local\Microsoft\Windows\Temporary Internet Files\Content.IE5\A9G3Z0II\MC9000158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077072"/>
            <a:ext cx="1920187" cy="1547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rsty\AppData\Local\Microsoft\Windows\Temporary Internet Files\Content.IE5\0KUDSV5B\MC9000188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31114">
            <a:off x="6078108" y="167398"/>
            <a:ext cx="2094983" cy="14832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irsty\AppData\Local\Microsoft\Windows\Temporary Internet Files\Content.IE5\0KUDSV5B\MC91021637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1520">
            <a:off x="4593469" y="1268760"/>
            <a:ext cx="4362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9480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0176879"/>
              </p:ext>
            </p:extLst>
          </p:nvPr>
        </p:nvGraphicFramePr>
        <p:xfrm>
          <a:off x="395536" y="836712"/>
          <a:ext cx="8640960" cy="5853684"/>
        </p:xfrm>
        <a:graphic>
          <a:graphicData uri="http://schemas.openxmlformats.org/drawingml/2006/table">
            <a:tbl>
              <a:tblPr firstRow="1" firstCol="1" bandRow="1"/>
              <a:tblGrid>
                <a:gridCol w="6768752"/>
                <a:gridCol w="1872208"/>
              </a:tblGrid>
              <a:tr h="0">
                <a:tc>
                  <a:txBody>
                    <a:bodyPr/>
                    <a:lstStyle/>
                    <a:p>
                      <a:pPr algn="ctr">
                        <a:lnSpc>
                          <a:spcPct val="115000"/>
                        </a:lnSpc>
                        <a:spcAft>
                          <a:spcPts val="0"/>
                        </a:spcAft>
                      </a:pPr>
                      <a:r>
                        <a:rPr lang="en-GB" sz="1400" b="1" dirty="0">
                          <a:effectLst/>
                          <a:latin typeface="Verdana"/>
                          <a:ea typeface="Calibri"/>
                          <a:cs typeface="David"/>
                        </a:rPr>
                        <a:t>Stage of procedure</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effectLst/>
                          <a:latin typeface="Verdana"/>
                          <a:ea typeface="Calibri"/>
                          <a:cs typeface="David"/>
                        </a:rPr>
                        <a:t>Order number</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A stranger enters the room and talks with the caregiver. The stranger approaches the child with a toy.</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2</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caregiver leaves. The stranger tries to interest the child in a toy if the child is passive towards the mother leaving, or give comfort if the child becomes distressed. The child’s reaction to separation from caregiver is observed.</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3</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stranger returns and tries to play and/or comfort the child. The child’s reaction to comfort from a stranger is observed.</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6</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caregiver (usually mother) brings the child into the room and puts the child on the floor with some toys. The caregiver sits on the chair passively and does not interact with the child unless the child seeks attention. The child’s happiness to explore the world with its caregiver present is observed.</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1</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caregiver returns and the stranger leaves.</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7</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caregiver leaves, this time leaving the child completely alone. The child’s reaction to being left alone is observed.</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5</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nSpc>
                          <a:spcPct val="115000"/>
                        </a:lnSpc>
                        <a:spcAft>
                          <a:spcPts val="0"/>
                        </a:spcAft>
                      </a:pPr>
                      <a:r>
                        <a:rPr lang="en-GB" sz="1600" dirty="0">
                          <a:effectLst/>
                          <a:latin typeface="Verdana"/>
                          <a:ea typeface="Calibri"/>
                          <a:cs typeface="David"/>
                        </a:rPr>
                        <a:t>The caregiver returns and the stranger leaves. The child’s response to the return of the caregiver is observed, as is its happiness to return to a state of contentment after the caregiver returns.</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600" dirty="0">
                          <a:effectLst/>
                          <a:latin typeface="Verdana"/>
                          <a:ea typeface="Calibri"/>
                          <a:cs typeface="David"/>
                        </a:rPr>
                        <a:t> </a:t>
                      </a:r>
                      <a:r>
                        <a:rPr lang="en-GB" sz="1600" dirty="0" smtClean="0">
                          <a:effectLst/>
                          <a:latin typeface="Verdana"/>
                          <a:ea typeface="Calibri"/>
                          <a:cs typeface="David"/>
                        </a:rPr>
                        <a:t>4</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0" y="0"/>
            <a:ext cx="9144000" cy="646331"/>
          </a:xfrm>
          <a:prstGeom prst="rect">
            <a:avLst/>
          </a:prstGeom>
          <a:solidFill>
            <a:schemeClr val="accent4">
              <a:lumMod val="20000"/>
              <a:lumOff val="80000"/>
            </a:schemeClr>
          </a:solidFill>
          <a:ln w="63500">
            <a:solidFill>
              <a:schemeClr val="tx1"/>
            </a:solidFill>
          </a:ln>
        </p:spPr>
        <p:txBody>
          <a:bodyPr wrap="square" rtlCol="0">
            <a:spAutoFit/>
          </a:bodyPr>
          <a:lstStyle/>
          <a:p>
            <a:pPr algn="ctr"/>
            <a:r>
              <a:rPr lang="en-GB" sz="3600" b="1" dirty="0" smtClean="0">
                <a:solidFill>
                  <a:prstClr val="black"/>
                </a:solidFill>
                <a:latin typeface="Comic Sans MS" panose="030F0702030302020204" pitchFamily="66" charset="0"/>
              </a:rPr>
              <a:t>Check your order….</a:t>
            </a:r>
            <a:endParaRPr lang="en-GB" sz="36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28755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58" y="1147603"/>
            <a:ext cx="8856984" cy="4525963"/>
          </a:xfrm>
        </p:spPr>
        <p:txBody>
          <a:bodyPr/>
          <a:lstStyle/>
          <a:p>
            <a:pPr marL="0" indent="0">
              <a:buNone/>
            </a:pPr>
            <a:r>
              <a:rPr lang="en-GB" dirty="0" smtClean="0">
                <a:latin typeface="Comic Sans MS" panose="030F0702030302020204" pitchFamily="66" charset="0"/>
              </a:rPr>
              <a:t>What is culture?</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Why is it important to look at cultural differences with regards to Bowlby’s theory?</a:t>
            </a:r>
          </a:p>
          <a:p>
            <a:pPr marL="0" indent="0">
              <a:buNone/>
            </a:pPr>
            <a:r>
              <a:rPr lang="en-GB" dirty="0" smtClean="0">
                <a:latin typeface="Comic Sans MS" panose="030F0702030302020204" pitchFamily="66" charset="0"/>
              </a:rPr>
              <a:t>Do </a:t>
            </a:r>
            <a:r>
              <a:rPr lang="en-GB" dirty="0">
                <a:latin typeface="Comic Sans MS" panose="030F0702030302020204" pitchFamily="66" charset="0"/>
              </a:rPr>
              <a:t>you think attachments </a:t>
            </a:r>
            <a:r>
              <a:rPr lang="en-GB" dirty="0" smtClean="0">
                <a:latin typeface="Comic Sans MS" panose="030F0702030302020204" pitchFamily="66" charset="0"/>
              </a:rPr>
              <a:t>would </a:t>
            </a:r>
            <a:r>
              <a:rPr lang="en-GB" dirty="0">
                <a:latin typeface="Comic Sans MS" panose="030F0702030302020204" pitchFamily="66" charset="0"/>
              </a:rPr>
              <a:t>differ between cultures</a:t>
            </a:r>
            <a:r>
              <a:rPr lang="en-GB" dirty="0" smtClean="0">
                <a:latin typeface="Comic Sans MS" panose="030F0702030302020204" pitchFamily="66" charset="0"/>
              </a:rPr>
              <a:t>? Why?</a:t>
            </a:r>
          </a:p>
          <a:p>
            <a:pPr marL="0" indent="0">
              <a:buNone/>
            </a:pPr>
            <a:endParaRPr lang="en-GB" dirty="0">
              <a:latin typeface="Comic Sans MS" panose="030F0702030302020204" pitchFamily="66" charset="0"/>
            </a:endParaRPr>
          </a:p>
          <a:p>
            <a:pPr marL="0" indent="0">
              <a:buNone/>
            </a:pPr>
            <a:r>
              <a:rPr lang="en-GB" i="1" dirty="0" smtClean="0">
                <a:latin typeface="Comic Sans MS" panose="030F0702030302020204" pitchFamily="66" charset="0"/>
              </a:rPr>
              <a:t>A/A* extension</a:t>
            </a:r>
            <a:r>
              <a:rPr lang="en-GB" dirty="0" smtClean="0">
                <a:latin typeface="Comic Sans MS" panose="030F0702030302020204" pitchFamily="66" charset="0"/>
              </a:rPr>
              <a:t>: What do you think ethnocentrism is?</a:t>
            </a:r>
            <a:endParaRPr lang="en-GB" dirty="0">
              <a:latin typeface="Comic Sans MS" panose="030F0702030302020204" pitchFamily="66" charset="0"/>
            </a:endParaRP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785">
            <a:off x="7563496" y="268310"/>
            <a:ext cx="1420937" cy="175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 y="5445224"/>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sp>
        <p:nvSpPr>
          <p:cNvPr id="7" name="TextBox 6"/>
          <p:cNvSpPr txBox="1"/>
          <p:nvPr/>
        </p:nvSpPr>
        <p:spPr>
          <a:xfrm rot="508122">
            <a:off x="7189083" y="4426584"/>
            <a:ext cx="1910828" cy="1323439"/>
          </a:xfrm>
          <a:prstGeom prst="rect">
            <a:avLst/>
          </a:prstGeom>
          <a:solidFill>
            <a:schemeClr val="bg1"/>
          </a:solidFill>
          <a:ln w="31750">
            <a:solidFill>
              <a:schemeClr val="tx1"/>
            </a:solidFill>
          </a:ln>
        </p:spPr>
        <p:txBody>
          <a:bodyPr wrap="square" rtlCol="0">
            <a:spAutoFit/>
          </a:bodyPr>
          <a:lstStyle/>
          <a:p>
            <a:r>
              <a:rPr lang="en-GB" sz="2000" i="1"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Cross cultural</a:t>
            </a:r>
          </a:p>
          <a:p>
            <a:r>
              <a:rPr lang="en-GB" sz="2000" dirty="0" smtClean="0">
                <a:solidFill>
                  <a:srgbClr val="000000"/>
                </a:solidFill>
                <a:latin typeface="Comic Sans MS" panose="030F0702030302020204" pitchFamily="66" charset="0"/>
              </a:rPr>
              <a:t>Ethnocentric</a:t>
            </a:r>
          </a:p>
          <a:p>
            <a:r>
              <a:rPr lang="en-GB" sz="2000" dirty="0" smtClean="0">
                <a:solidFill>
                  <a:srgbClr val="000000"/>
                </a:solidFill>
                <a:latin typeface="Comic Sans MS" panose="030F0702030302020204" pitchFamily="66" charset="0"/>
              </a:rPr>
              <a:t>Meta-analysis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90" y="934698"/>
            <a:ext cx="8826411" cy="415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1121" y="-99392"/>
            <a:ext cx="1452643" cy="145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00818"/>
            <a:ext cx="9135081" cy="634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23528" y="221875"/>
            <a:ext cx="3960440" cy="11313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tx1"/>
                </a:solidFill>
                <a:latin typeface="Comic Sans MS" panose="030F0702030302020204" pitchFamily="66" charset="0"/>
              </a:rPr>
              <a:t>Eurocentrism</a:t>
            </a:r>
            <a:endParaRPr lang="en-GB"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25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par>
                                <p:cTn id="10" presetID="22" presetClass="exit" presetSubtype="4" fill="hold" nodeType="withEffect">
                                  <p:stCondLst>
                                    <p:cond delay="0"/>
                                  </p:stCondLst>
                                  <p:childTnLst>
                                    <p:animEffect transition="out" filter="wipe(down)">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3">
                                            <p:txEl>
                                              <p:pRg st="0" end="0"/>
                                            </p:txEl>
                                          </p:spTgt>
                                        </p:tgtEl>
                                        <p:attrNameLst>
                                          <p:attrName>ppt_w</p:attrName>
                                        </p:attrNameLst>
                                      </p:cBhvr>
                                      <p:tavLst>
                                        <p:tav tm="0">
                                          <p:val>
                                            <p:strVal val="ppt_w"/>
                                          </p:val>
                                        </p:tav>
                                        <p:tav tm="100000">
                                          <p:val>
                                            <p:fltVal val="0"/>
                                          </p:val>
                                        </p:tav>
                                      </p:tavLst>
                                    </p:anim>
                                    <p:anim calcmode="lin" valueType="num">
                                      <p:cBhvr>
                                        <p:cTn id="1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3">
                                            <p:txEl>
                                              <p:pRg st="1" end="1"/>
                                            </p:txEl>
                                          </p:spTgt>
                                        </p:tgtEl>
                                        <p:attrNameLst>
                                          <p:attrName>ppt_w</p:attrName>
                                        </p:attrNameLst>
                                      </p:cBhvr>
                                      <p:tavLst>
                                        <p:tav tm="0">
                                          <p:val>
                                            <p:strVal val="ppt_w"/>
                                          </p:val>
                                        </p:tav>
                                        <p:tav tm="100000">
                                          <p:val>
                                            <p:fltVal val="0"/>
                                          </p:val>
                                        </p:tav>
                                      </p:tavLst>
                                    </p:anim>
                                    <p:anim calcmode="lin" valueType="num">
                                      <p:cBhvr>
                                        <p:cTn id="23"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53" presetClass="exit" presetSubtype="32" fill="hold" grpId="0" nodeType="withEffect">
                                  <p:stCondLst>
                                    <p:cond delay="0"/>
                                  </p:stCondLst>
                                  <p:childTnLst>
                                    <p:anim calcmode="lin" valueType="num">
                                      <p:cBhvr>
                                        <p:cTn id="27" dur="500"/>
                                        <p:tgtEl>
                                          <p:spTgt spid="3">
                                            <p:txEl>
                                              <p:pRg st="2" end="2"/>
                                            </p:txEl>
                                          </p:spTgt>
                                        </p:tgtEl>
                                        <p:attrNameLst>
                                          <p:attrName>ppt_w</p:attrName>
                                        </p:attrNameLst>
                                      </p:cBhvr>
                                      <p:tavLst>
                                        <p:tav tm="0">
                                          <p:val>
                                            <p:strVal val="ppt_w"/>
                                          </p:val>
                                        </p:tav>
                                        <p:tav tm="100000">
                                          <p:val>
                                            <p:fltVal val="0"/>
                                          </p:val>
                                        </p:tav>
                                      </p:tavLst>
                                    </p:anim>
                                    <p:anim calcmode="lin" valueType="num">
                                      <p:cBhvr>
                                        <p:cTn id="28"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53" presetClass="exit" presetSubtype="32" fill="hold" grpId="0" nodeType="withEffect">
                                  <p:stCondLst>
                                    <p:cond delay="0"/>
                                  </p:stCondLst>
                                  <p:childTnLst>
                                    <p:anim calcmode="lin" valueType="num">
                                      <p:cBhvr>
                                        <p:cTn id="32" dur="500"/>
                                        <p:tgtEl>
                                          <p:spTgt spid="3">
                                            <p:txEl>
                                              <p:pRg st="4" end="4"/>
                                            </p:txEl>
                                          </p:spTgt>
                                        </p:tgtEl>
                                        <p:attrNameLst>
                                          <p:attrName>ppt_w</p:attrName>
                                        </p:attrNameLst>
                                      </p:cBhvr>
                                      <p:tavLst>
                                        <p:tav tm="0">
                                          <p:val>
                                            <p:strVal val="ppt_w"/>
                                          </p:val>
                                        </p:tav>
                                        <p:tav tm="100000">
                                          <p:val>
                                            <p:fltVal val="0"/>
                                          </p:val>
                                        </p:tav>
                                      </p:tavLst>
                                    </p:anim>
                                    <p:anim calcmode="lin" valueType="num">
                                      <p:cBhvr>
                                        <p:cTn id="33"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34" dur="500"/>
                                        <p:tgtEl>
                                          <p:spTgt spid="3">
                                            <p:txEl>
                                              <p:pRg st="4" end="4"/>
                                            </p:txEl>
                                          </p:spTgt>
                                        </p:tgtEl>
                                      </p:cBhvr>
                                    </p:animEffect>
                                    <p:set>
                                      <p:cBhvr>
                                        <p:cTn id="3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solidFill>
            <a:schemeClr val="accent4">
              <a:lumMod val="20000"/>
              <a:lumOff val="80000"/>
            </a:schemeClr>
          </a:solidFill>
          <a:ln w="28575">
            <a:solidFill>
              <a:schemeClr val="tx1"/>
            </a:solidFill>
          </a:ln>
        </p:spPr>
        <p:txBody>
          <a:bodyPr/>
          <a:lstStyle/>
          <a:p>
            <a:pPr eaLnBrk="1" hangingPunct="1"/>
            <a:r>
              <a:rPr lang="en-US" dirty="0" smtClean="0">
                <a:latin typeface="Comic Sans MS" panose="030F0702030302020204" pitchFamily="66" charset="0"/>
              </a:rPr>
              <a:t>Cross-cultural Variation</a:t>
            </a:r>
          </a:p>
        </p:txBody>
      </p:sp>
      <p:sp>
        <p:nvSpPr>
          <p:cNvPr id="3075" name="Rectangle 6"/>
          <p:cNvSpPr>
            <a:spLocks noGrp="1" noChangeArrowheads="1"/>
          </p:cNvSpPr>
          <p:nvPr>
            <p:ph idx="1"/>
          </p:nvPr>
        </p:nvSpPr>
        <p:spPr>
          <a:xfrm>
            <a:off x="251520" y="1772816"/>
            <a:ext cx="7705725" cy="3984625"/>
          </a:xfrm>
        </p:spPr>
        <p:txBody>
          <a:bodyPr/>
          <a:lstStyle/>
          <a:p>
            <a:pPr marL="0" indent="0" eaLnBrk="1" hangingPunct="1">
              <a:lnSpc>
                <a:spcPct val="90000"/>
              </a:lnSpc>
              <a:buNone/>
            </a:pPr>
            <a:r>
              <a:rPr lang="en-US" dirty="0" smtClean="0">
                <a:latin typeface="Comic Sans MS" panose="030F0702030302020204" pitchFamily="66" charset="0"/>
              </a:rPr>
              <a:t>Child rearing practices vary considerably from place to place….why?</a:t>
            </a:r>
          </a:p>
          <a:p>
            <a:pPr lvl="1" eaLnBrk="1" hangingPunct="1">
              <a:lnSpc>
                <a:spcPct val="90000"/>
              </a:lnSpc>
            </a:pPr>
            <a:r>
              <a:rPr lang="en-US" dirty="0" smtClean="0">
                <a:solidFill>
                  <a:srgbClr val="821A50"/>
                </a:solidFill>
                <a:latin typeface="Comic Sans MS" panose="030F0702030302020204" pitchFamily="66" charset="0"/>
              </a:rPr>
              <a:t>Environment</a:t>
            </a:r>
          </a:p>
          <a:p>
            <a:pPr lvl="1" eaLnBrk="1" hangingPunct="1">
              <a:lnSpc>
                <a:spcPct val="90000"/>
              </a:lnSpc>
            </a:pPr>
            <a:r>
              <a:rPr lang="en-US" dirty="0" smtClean="0">
                <a:solidFill>
                  <a:srgbClr val="821A50"/>
                </a:solidFill>
                <a:latin typeface="Comic Sans MS" panose="030F0702030302020204" pitchFamily="66" charset="0"/>
              </a:rPr>
              <a:t>Traditions</a:t>
            </a:r>
          </a:p>
          <a:p>
            <a:pPr lvl="1" eaLnBrk="1" hangingPunct="1">
              <a:lnSpc>
                <a:spcPct val="90000"/>
              </a:lnSpc>
            </a:pPr>
            <a:r>
              <a:rPr lang="en-US" dirty="0" smtClean="0">
                <a:solidFill>
                  <a:srgbClr val="821A50"/>
                </a:solidFill>
                <a:latin typeface="Comic Sans MS" panose="030F0702030302020204" pitchFamily="66" charset="0"/>
              </a:rPr>
              <a:t>Beliefs about children</a:t>
            </a:r>
          </a:p>
        </p:txBody>
      </p:sp>
      <p:sp>
        <p:nvSpPr>
          <p:cNvPr id="5" name="TextBox 4"/>
          <p:cNvSpPr txBox="1"/>
          <p:nvPr/>
        </p:nvSpPr>
        <p:spPr>
          <a:xfrm>
            <a:off x="-1" y="5445224"/>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476672"/>
            <a:ext cx="783531" cy="78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508122">
            <a:off x="7017106" y="4354576"/>
            <a:ext cx="1910828" cy="1323439"/>
          </a:xfrm>
          <a:prstGeom prst="rect">
            <a:avLst/>
          </a:prstGeom>
          <a:solidFill>
            <a:schemeClr val="bg1"/>
          </a:solidFill>
          <a:ln w="31750">
            <a:solidFill>
              <a:schemeClr val="tx1"/>
            </a:solidFill>
          </a:ln>
        </p:spPr>
        <p:txBody>
          <a:bodyPr wrap="square" rtlCol="0">
            <a:spAutoFit/>
          </a:bodyPr>
          <a:lstStyle/>
          <a:p>
            <a:r>
              <a:rPr lang="en-GB" sz="2000" i="1"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Cross cultural</a:t>
            </a:r>
          </a:p>
          <a:p>
            <a:r>
              <a:rPr lang="en-GB" sz="2000" dirty="0" smtClean="0">
                <a:solidFill>
                  <a:srgbClr val="000000"/>
                </a:solidFill>
                <a:latin typeface="Comic Sans MS" panose="030F0702030302020204" pitchFamily="66" charset="0"/>
              </a:rPr>
              <a:t>Ethnocentric</a:t>
            </a:r>
          </a:p>
          <a:p>
            <a:r>
              <a:rPr lang="en-GB" sz="2000" dirty="0" smtClean="0">
                <a:solidFill>
                  <a:srgbClr val="000000"/>
                </a:solidFill>
                <a:latin typeface="Comic Sans MS" panose="030F0702030302020204" pitchFamily="66" charset="0"/>
              </a:rPr>
              <a:t>Meta-analysis</a:t>
            </a:r>
          </a:p>
        </p:txBody>
      </p:sp>
    </p:spTree>
    <p:extLst>
      <p:ext uri="{BB962C8B-B14F-4D97-AF65-F5344CB8AC3E}">
        <p14:creationId xmlns:p14="http://schemas.microsoft.com/office/powerpoint/2010/main" val="4365889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000"/>
                                        <p:tgtEl>
                                          <p:spTgt spid="3075">
                                            <p:txEl>
                                              <p:pRg st="3" end="3"/>
                                            </p:txEl>
                                          </p:spTgt>
                                        </p:tgtEl>
                                      </p:cBhvr>
                                    </p:animEffect>
                                  </p:childTnLst>
                                </p:cTn>
                              </p:par>
                              <p:par>
                                <p:cTn id="23" presetID="10" presetClass="exit" presetSubtype="0" fill="hold" grpId="0"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5445224"/>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sp>
        <p:nvSpPr>
          <p:cNvPr id="2" name="Title 1"/>
          <p:cNvSpPr>
            <a:spLocks noGrp="1"/>
          </p:cNvSpPr>
          <p:nvPr>
            <p:ph type="title"/>
          </p:nvPr>
        </p:nvSpPr>
        <p:spPr>
          <a:xfrm>
            <a:off x="467544" y="116632"/>
            <a:ext cx="8229600" cy="720080"/>
          </a:xfrm>
          <a:solidFill>
            <a:schemeClr val="accent4">
              <a:lumMod val="20000"/>
              <a:lumOff val="80000"/>
            </a:schemeClr>
          </a:solidFill>
          <a:ln w="50800">
            <a:solidFill>
              <a:schemeClr val="tx1"/>
            </a:solidFill>
          </a:ln>
        </p:spPr>
        <p:txBody>
          <a:bodyPr>
            <a:normAutofit fontScale="90000"/>
          </a:bodyPr>
          <a:lstStyle/>
          <a:p>
            <a:r>
              <a:rPr lang="en-GB" dirty="0" smtClean="0">
                <a:latin typeface="Comic Sans MS" panose="030F0702030302020204" pitchFamily="66" charset="0"/>
              </a:rPr>
              <a:t>Cultural comparison…</a:t>
            </a:r>
            <a:endParaRPr lang="en-GB" dirty="0">
              <a:latin typeface="Comic Sans MS" panose="030F0702030302020204" pitchFamily="66" charset="0"/>
            </a:endParaRPr>
          </a:p>
        </p:txBody>
      </p:sp>
      <p:sp>
        <p:nvSpPr>
          <p:cNvPr id="3" name="Text Placeholder 2"/>
          <p:cNvSpPr>
            <a:spLocks noGrp="1"/>
          </p:cNvSpPr>
          <p:nvPr>
            <p:ph type="body" idx="1"/>
          </p:nvPr>
        </p:nvSpPr>
        <p:spPr>
          <a:xfrm>
            <a:off x="531812" y="1084273"/>
            <a:ext cx="4040188" cy="639762"/>
          </a:xfrm>
        </p:spPr>
        <p:txBody>
          <a:bodyPr>
            <a:normAutofit/>
          </a:bodyPr>
          <a:lstStyle/>
          <a:p>
            <a:r>
              <a:rPr lang="en-GB" sz="3200" dirty="0" smtClean="0"/>
              <a:t>Germany</a:t>
            </a:r>
            <a:endParaRPr lang="en-GB" sz="3200" dirty="0"/>
          </a:p>
        </p:txBody>
      </p:sp>
      <p:sp>
        <p:nvSpPr>
          <p:cNvPr id="4" name="Content Placeholder 3"/>
          <p:cNvSpPr>
            <a:spLocks noGrp="1"/>
          </p:cNvSpPr>
          <p:nvPr>
            <p:ph sz="half" idx="2"/>
          </p:nvPr>
        </p:nvSpPr>
        <p:spPr>
          <a:xfrm>
            <a:off x="251520" y="2090279"/>
            <a:ext cx="4542509" cy="2835797"/>
          </a:xfrm>
        </p:spPr>
        <p:txBody>
          <a:bodyPr>
            <a:normAutofit/>
          </a:bodyPr>
          <a:lstStyle/>
          <a:p>
            <a:pPr marL="0" indent="0">
              <a:buNone/>
            </a:pPr>
            <a:r>
              <a:rPr lang="en-GB" i="1" dirty="0">
                <a:latin typeface="Comic Sans MS" panose="030F0702030302020204" pitchFamily="66" charset="0"/>
              </a:rPr>
              <a:t>Individualist </a:t>
            </a:r>
            <a:r>
              <a:rPr lang="en-GB" dirty="0" smtClean="0">
                <a:latin typeface="Comic Sans MS" panose="030F0702030302020204" pitchFamily="66" charset="0"/>
              </a:rPr>
              <a:t>cultures such as Germany </a:t>
            </a:r>
            <a:r>
              <a:rPr lang="en-GB" dirty="0">
                <a:latin typeface="Comic Sans MS" panose="030F0702030302020204" pitchFamily="66" charset="0"/>
              </a:rPr>
              <a:t>emphasise </a:t>
            </a:r>
            <a:r>
              <a:rPr lang="en-GB" b="1" dirty="0" smtClean="0">
                <a:latin typeface="Comic Sans MS" panose="030F0702030302020204" pitchFamily="66" charset="0"/>
              </a:rPr>
              <a:t>independence</a:t>
            </a:r>
            <a:r>
              <a:rPr lang="en-GB" dirty="0" smtClean="0">
                <a:latin typeface="Comic Sans MS" panose="030F0702030302020204" pitchFamily="66" charset="0"/>
              </a:rPr>
              <a:t> and </a:t>
            </a:r>
            <a:r>
              <a:rPr lang="en-GB" b="1" dirty="0">
                <a:latin typeface="Comic Sans MS" panose="030F0702030302020204" pitchFamily="66" charset="0"/>
              </a:rPr>
              <a:t>individual </a:t>
            </a:r>
            <a:r>
              <a:rPr lang="en-GB" b="1" dirty="0" smtClean="0">
                <a:latin typeface="Comic Sans MS" panose="030F0702030302020204" pitchFamily="66" charset="0"/>
              </a:rPr>
              <a:t>achievement</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5" name="Text Placeholder 4"/>
          <p:cNvSpPr>
            <a:spLocks noGrp="1"/>
          </p:cNvSpPr>
          <p:nvPr>
            <p:ph type="body" sz="quarter" idx="3"/>
          </p:nvPr>
        </p:nvSpPr>
        <p:spPr>
          <a:xfrm>
            <a:off x="5364088" y="1040313"/>
            <a:ext cx="4041775" cy="639762"/>
          </a:xfrm>
        </p:spPr>
        <p:txBody>
          <a:bodyPr/>
          <a:lstStyle/>
          <a:p>
            <a:r>
              <a:rPr lang="en-GB" sz="3200" dirty="0" smtClean="0"/>
              <a:t>Japan</a:t>
            </a:r>
            <a:endParaRPr lang="en-GB" dirty="0"/>
          </a:p>
        </p:txBody>
      </p:sp>
      <p:sp>
        <p:nvSpPr>
          <p:cNvPr id="6" name="Content Placeholder 5"/>
          <p:cNvSpPr>
            <a:spLocks noGrp="1"/>
          </p:cNvSpPr>
          <p:nvPr>
            <p:ph sz="quarter" idx="4"/>
          </p:nvPr>
        </p:nvSpPr>
        <p:spPr>
          <a:xfrm>
            <a:off x="4824536" y="2030520"/>
            <a:ext cx="4319463" cy="3951288"/>
          </a:xfrm>
        </p:spPr>
        <p:txBody>
          <a:bodyPr>
            <a:normAutofit/>
          </a:bodyPr>
          <a:lstStyle/>
          <a:p>
            <a:pPr marL="0" indent="0">
              <a:buNone/>
            </a:pPr>
            <a:r>
              <a:rPr lang="en-GB" i="1" dirty="0">
                <a:latin typeface="Comic Sans MS" panose="030F0702030302020204" pitchFamily="66" charset="0"/>
              </a:rPr>
              <a:t>Collectivist</a:t>
            </a:r>
            <a:r>
              <a:rPr lang="en-GB" dirty="0">
                <a:latin typeface="Comic Sans MS" panose="030F0702030302020204" pitchFamily="66" charset="0"/>
              </a:rPr>
              <a:t> </a:t>
            </a:r>
            <a:r>
              <a:rPr lang="en-GB" dirty="0" smtClean="0">
                <a:latin typeface="Comic Sans MS" panose="030F0702030302020204" pitchFamily="66" charset="0"/>
              </a:rPr>
              <a:t>cultures such as Japan </a:t>
            </a:r>
            <a:r>
              <a:rPr lang="en-GB" dirty="0">
                <a:latin typeface="Comic Sans MS" panose="030F0702030302020204" pitchFamily="66" charset="0"/>
              </a:rPr>
              <a:t>emphasise </a:t>
            </a:r>
            <a:r>
              <a:rPr lang="en-GB" b="1" dirty="0">
                <a:latin typeface="Comic Sans MS" panose="030F0702030302020204" pitchFamily="66" charset="0"/>
              </a:rPr>
              <a:t>social cooperation </a:t>
            </a:r>
            <a:r>
              <a:rPr lang="en-GB" dirty="0">
                <a:latin typeface="Comic Sans MS" panose="030F0702030302020204" pitchFamily="66" charset="0"/>
              </a:rPr>
              <a:t>and </a:t>
            </a:r>
            <a:r>
              <a:rPr lang="en-GB" b="1" dirty="0">
                <a:latin typeface="Comic Sans MS" panose="030F0702030302020204" pitchFamily="66" charset="0"/>
              </a:rPr>
              <a:t>compliance</a:t>
            </a:r>
            <a:r>
              <a:rPr lang="en-GB" dirty="0">
                <a:latin typeface="Comic Sans MS" panose="030F0702030302020204" pitchFamily="66"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088" y="736611"/>
            <a:ext cx="10668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38534"/>
            <a:ext cx="1371216" cy="9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6931" y="3789040"/>
            <a:ext cx="9144000" cy="3068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smtClean="0">
                <a:solidFill>
                  <a:schemeClr val="tx1"/>
                </a:solidFill>
              </a:rPr>
              <a:t>Task: </a:t>
            </a:r>
            <a:r>
              <a:rPr lang="en-GB" sz="2400" b="1" dirty="0" smtClean="0">
                <a:solidFill>
                  <a:schemeClr val="tx1"/>
                </a:solidFill>
              </a:rPr>
              <a:t>Use the information to answer the following questions about the differences between across these two cultures:</a:t>
            </a:r>
          </a:p>
          <a:p>
            <a:pPr marL="342900" indent="-342900" algn="ctr">
              <a:buAutoNum type="arabicParenR"/>
            </a:pPr>
            <a:r>
              <a:rPr lang="en-GB" sz="2000" dirty="0" smtClean="0">
                <a:solidFill>
                  <a:schemeClr val="tx1"/>
                </a:solidFill>
              </a:rPr>
              <a:t>What differences in parental behaviours are there between the two cultures?</a:t>
            </a:r>
          </a:p>
          <a:p>
            <a:pPr marL="342900" indent="-342900" algn="ctr">
              <a:buAutoNum type="arabicParenR"/>
            </a:pPr>
            <a:r>
              <a:rPr lang="en-GB" sz="2000" dirty="0" smtClean="0">
                <a:solidFill>
                  <a:schemeClr val="tx1"/>
                </a:solidFill>
              </a:rPr>
              <a:t>What sort of differences in percentages of attachment types does this lead to?</a:t>
            </a:r>
          </a:p>
          <a:p>
            <a:pPr marL="342900" indent="-342900" algn="ctr">
              <a:buAutoNum type="arabicParenR"/>
            </a:pPr>
            <a:r>
              <a:rPr lang="en-GB" sz="2000" dirty="0" smtClean="0">
                <a:solidFill>
                  <a:schemeClr val="tx1"/>
                </a:solidFill>
              </a:rPr>
              <a:t>What evidence is there to support cultural differences in attachment? (describe procedure, findings and conclusions)</a:t>
            </a:r>
          </a:p>
          <a:p>
            <a:pPr marL="342900" indent="-342900" algn="ctr">
              <a:buAutoNum type="arabicParenR"/>
            </a:pPr>
            <a:r>
              <a:rPr lang="en-GB" sz="2000" dirty="0" smtClean="0">
                <a:solidFill>
                  <a:schemeClr val="tx1"/>
                </a:solidFill>
              </a:rPr>
              <a:t>What problems are there with cross-cultural research?</a:t>
            </a:r>
          </a:p>
          <a:p>
            <a:pPr algn="ctr"/>
            <a:r>
              <a:rPr lang="en-GB" sz="2000" dirty="0" smtClean="0">
                <a:solidFill>
                  <a:schemeClr val="tx1"/>
                </a:solidFill>
              </a:rPr>
              <a:t>A/A* extension: What other countries are likely to be similar to Japan and Germany in terms of attachment, and are there any cultures that are likely to be completely different again?</a:t>
            </a:r>
          </a:p>
        </p:txBody>
      </p:sp>
    </p:spTree>
    <p:extLst>
      <p:ext uri="{BB962C8B-B14F-4D97-AF65-F5344CB8AC3E}">
        <p14:creationId xmlns:p14="http://schemas.microsoft.com/office/powerpoint/2010/main" val="14032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11399" y="188640"/>
            <a:ext cx="8359080" cy="1136650"/>
          </a:xfrm>
          <a:solidFill>
            <a:schemeClr val="accent4">
              <a:lumMod val="20000"/>
              <a:lumOff val="80000"/>
            </a:schemeClr>
          </a:solidFill>
          <a:ln w="38100">
            <a:solidFill>
              <a:schemeClr val="tx1"/>
            </a:solidFill>
          </a:ln>
        </p:spPr>
        <p:txBody>
          <a:bodyPr>
            <a:normAutofit/>
          </a:bodyPr>
          <a:lstStyle/>
          <a:p>
            <a:pPr algn="l" eaLnBrk="1" hangingPunct="1"/>
            <a:r>
              <a:rPr lang="en-US" sz="2400" dirty="0" smtClean="0">
                <a:latin typeface="Comic Sans MS" panose="030F0702030302020204" pitchFamily="66" charset="0"/>
              </a:rPr>
              <a:t>Cross-cultural research – </a:t>
            </a:r>
            <a:r>
              <a:rPr lang="en-US" sz="2400" b="1" dirty="0" smtClean="0">
                <a:latin typeface="Comic Sans MS" panose="030F0702030302020204" pitchFamily="66" charset="0"/>
              </a:rPr>
              <a:t>Van </a:t>
            </a:r>
            <a:r>
              <a:rPr lang="en-US" sz="2400" b="1" dirty="0" err="1" smtClean="0">
                <a:latin typeface="Comic Sans MS" panose="030F0702030302020204" pitchFamily="66" charset="0"/>
              </a:rPr>
              <a:t>Ijzendoorn</a:t>
            </a:r>
            <a:r>
              <a:rPr lang="en-US" sz="2400" b="1" dirty="0" smtClean="0">
                <a:latin typeface="Comic Sans MS" panose="030F0702030302020204" pitchFamily="66" charset="0"/>
              </a:rPr>
              <a:t> and </a:t>
            </a:r>
            <a:r>
              <a:rPr lang="en-US" sz="2400" b="1" dirty="0" err="1" smtClean="0">
                <a:latin typeface="Comic Sans MS" panose="030F0702030302020204" pitchFamily="66" charset="0"/>
              </a:rPr>
              <a:t>Kroonenberg</a:t>
            </a:r>
            <a:r>
              <a:rPr lang="en-US" sz="2400" b="1" dirty="0" smtClean="0">
                <a:latin typeface="Comic Sans MS" panose="030F0702030302020204" pitchFamily="66" charset="0"/>
              </a:rPr>
              <a:t> (1989)…</a:t>
            </a:r>
          </a:p>
        </p:txBody>
      </p:sp>
      <p:graphicFrame>
        <p:nvGraphicFramePr>
          <p:cNvPr id="16451" name="Group 67"/>
          <p:cNvGraphicFramePr>
            <a:graphicFrameLocks noGrp="1"/>
          </p:cNvGraphicFramePr>
          <p:nvPr>
            <p:ph type="tbl" idx="1"/>
            <p:extLst>
              <p:ext uri="{D42A27DB-BD31-4B8C-83A1-F6EECF244321}">
                <p14:modId xmlns:p14="http://schemas.microsoft.com/office/powerpoint/2010/main" val="2441280080"/>
              </p:ext>
            </p:extLst>
          </p:nvPr>
        </p:nvGraphicFramePr>
        <p:xfrm>
          <a:off x="688032" y="1484784"/>
          <a:ext cx="7772400" cy="3841751"/>
        </p:xfrm>
        <a:graphic>
          <a:graphicData uri="http://schemas.openxmlformats.org/drawingml/2006/table">
            <a:tbl>
              <a:tblPr/>
              <a:tblGrid>
                <a:gridCol w="1246168"/>
                <a:gridCol w="1090138"/>
                <a:gridCol w="1040007"/>
                <a:gridCol w="1084565"/>
                <a:gridCol w="1357322"/>
                <a:gridCol w="1954200"/>
              </a:tblGrid>
              <a:tr h="941384">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endParaRPr kumimoji="0" lang="en-GB" sz="1400" b="0" i="0" u="none" strike="noStrike" cap="none" normalizeH="0" baseline="0" dirty="0" smtClean="0">
                        <a:ln>
                          <a:noFill/>
                        </a:ln>
                        <a:solidFill>
                          <a:schemeClr val="tx1"/>
                        </a:solidFill>
                        <a:effectLst/>
                        <a:latin typeface="HelveticaNeue LightEx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Number of studies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Secure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Avoidant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Resistant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endParaRPr kumimoji="0" lang="en-GB" sz="1400" b="0" i="0" u="none" strike="noStrike" cap="none" normalizeH="0" baseline="0" dirty="0" smtClean="0">
                        <a:ln>
                          <a:noFill/>
                        </a:ln>
                        <a:solidFill>
                          <a:schemeClr val="tx1"/>
                        </a:solidFill>
                        <a:effectLst/>
                        <a:latin typeface="HelveticaNeue LightEx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9">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Regular close contact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6">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Germany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Independence is valued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6">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Israel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Communal care in kibbutz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6">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Japan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smtClean="0">
                          <a:ln>
                            <a:noFill/>
                          </a:ln>
                          <a:solidFill>
                            <a:schemeClr val="tx1"/>
                          </a:solidFill>
                          <a:effectLst/>
                          <a:latin typeface="HelveticaNeue LightExt" pitchFamily="34"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smtClean="0">
                          <a:ln>
                            <a:noFill/>
                          </a:ln>
                          <a:solidFill>
                            <a:schemeClr val="tx1"/>
                          </a:solidFill>
                          <a:effectLst/>
                          <a:latin typeface="HelveticaNeue LightExt"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pPr>
                      <a:r>
                        <a:rPr kumimoji="0" lang="en-GB" sz="1400" b="0" i="0" u="none" strike="noStrike" cap="none" normalizeH="0" baseline="0" dirty="0" smtClean="0">
                          <a:ln>
                            <a:noFill/>
                          </a:ln>
                          <a:solidFill>
                            <a:schemeClr val="tx1"/>
                          </a:solidFill>
                          <a:effectLst/>
                          <a:latin typeface="HelveticaNeue LightExt" pitchFamily="34" charset="0"/>
                        </a:rPr>
                        <a:t>Mother &amp; child rarely separated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9" name="Rectangle 5"/>
          <p:cNvSpPr>
            <a:spLocks noChangeArrowheads="1"/>
          </p:cNvSpPr>
          <p:nvPr/>
        </p:nvSpPr>
        <p:spPr bwMode="auto">
          <a:xfrm>
            <a:off x="611560" y="5805264"/>
            <a:ext cx="7603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Consistency across </a:t>
            </a:r>
            <a:r>
              <a:rPr lang="en-US" dirty="0" smtClean="0"/>
              <a:t>cultures secure attachment is the norm  and the ‘best’ for healthy social and emotional development. </a:t>
            </a:r>
            <a:endParaRPr lang="en-US" dirty="0"/>
          </a:p>
        </p:txBody>
      </p:sp>
      <p:cxnSp>
        <p:nvCxnSpPr>
          <p:cNvPr id="8" name="Straight Arrow Connector 7"/>
          <p:cNvCxnSpPr/>
          <p:nvPr/>
        </p:nvCxnSpPr>
        <p:spPr>
          <a:xfrm rot="5400000" flipH="1" flipV="1">
            <a:off x="3205956" y="5586735"/>
            <a:ext cx="428625"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Rounded Rectangle 2"/>
          <p:cNvSpPr/>
          <p:nvPr/>
        </p:nvSpPr>
        <p:spPr>
          <a:xfrm>
            <a:off x="236972" y="1469270"/>
            <a:ext cx="8352928" cy="4118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…conducted a </a:t>
            </a:r>
            <a:r>
              <a:rPr lang="en-GB" sz="2400" i="1" u="sng" dirty="0" smtClean="0">
                <a:latin typeface="Comic Sans MS" panose="030F0702030302020204" pitchFamily="66" charset="0"/>
              </a:rPr>
              <a:t>meta-analysis</a:t>
            </a:r>
            <a:r>
              <a:rPr lang="en-GB" sz="2400" dirty="0" smtClean="0">
                <a:latin typeface="Comic Sans MS" panose="030F0702030302020204" pitchFamily="66" charset="0"/>
              </a:rPr>
              <a:t> of studies of attachment in different countries. Looked at proportions of different SSC attachment types.</a:t>
            </a:r>
          </a:p>
          <a:p>
            <a:pPr algn="ctr"/>
            <a:endParaRPr lang="en-GB" dirty="0" smtClean="0">
              <a:latin typeface="Comic Sans MS" panose="030F0702030302020204" pitchFamily="66" charset="0"/>
            </a:endParaRPr>
          </a:p>
          <a:p>
            <a:pPr algn="ctr"/>
            <a:r>
              <a:rPr lang="en-GB" sz="3600" dirty="0" smtClean="0">
                <a:latin typeface="Comic Sans MS" panose="030F0702030302020204" pitchFamily="66" charset="0"/>
              </a:rPr>
              <a:t>Secure attachment always the most common, but significant variation by culture</a:t>
            </a:r>
            <a:r>
              <a:rPr lang="en-GB" dirty="0">
                <a:latin typeface="Comic Sans MS" panose="030F0702030302020204" pitchFamily="66" charset="0"/>
              </a:rPr>
              <a:t>. </a:t>
            </a:r>
            <a:r>
              <a:rPr lang="en-GB" dirty="0">
                <a:solidFill>
                  <a:schemeClr val="accent3">
                    <a:lumMod val="60000"/>
                    <a:lumOff val="40000"/>
                  </a:schemeClr>
                </a:solidFill>
                <a:latin typeface="Comic Sans MS" panose="030F0702030302020204" pitchFamily="66" charset="0"/>
              </a:rPr>
              <a:t>Germany</a:t>
            </a:r>
            <a:r>
              <a:rPr lang="en-GB" dirty="0">
                <a:latin typeface="Comic Sans MS" panose="030F0702030302020204" pitchFamily="66" charset="0"/>
              </a:rPr>
              <a:t> found to have the highest </a:t>
            </a:r>
            <a:r>
              <a:rPr lang="en-GB" dirty="0">
                <a:solidFill>
                  <a:schemeClr val="accent3">
                    <a:lumMod val="60000"/>
                    <a:lumOff val="40000"/>
                  </a:schemeClr>
                </a:solidFill>
                <a:latin typeface="Comic Sans MS" panose="030F0702030302020204" pitchFamily="66" charset="0"/>
              </a:rPr>
              <a:t>anxious-avoidant</a:t>
            </a:r>
            <a:r>
              <a:rPr lang="en-GB" dirty="0">
                <a:latin typeface="Comic Sans MS" panose="030F0702030302020204" pitchFamily="66" charset="0"/>
              </a:rPr>
              <a:t> percentage of </a:t>
            </a:r>
            <a:r>
              <a:rPr lang="en-GB" dirty="0" smtClean="0">
                <a:latin typeface="Comic Sans MS" panose="030F0702030302020204" pitchFamily="66" charset="0"/>
              </a:rPr>
              <a:t>children. </a:t>
            </a:r>
            <a:r>
              <a:rPr lang="en-GB" dirty="0" smtClean="0">
                <a:solidFill>
                  <a:schemeClr val="accent6">
                    <a:lumMod val="60000"/>
                    <a:lumOff val="40000"/>
                  </a:schemeClr>
                </a:solidFill>
                <a:latin typeface="Comic Sans MS" panose="030F0702030302020204" pitchFamily="66" charset="0"/>
              </a:rPr>
              <a:t>Japan</a:t>
            </a:r>
            <a:r>
              <a:rPr lang="en-GB" dirty="0" smtClean="0">
                <a:latin typeface="Comic Sans MS" panose="030F0702030302020204" pitchFamily="66" charset="0"/>
              </a:rPr>
              <a:t> </a:t>
            </a:r>
            <a:r>
              <a:rPr lang="en-GB" dirty="0">
                <a:latin typeface="Comic Sans MS" panose="030F0702030302020204" pitchFamily="66" charset="0"/>
              </a:rPr>
              <a:t>highest percentage </a:t>
            </a:r>
            <a:r>
              <a:rPr lang="en-GB" dirty="0" smtClean="0">
                <a:solidFill>
                  <a:schemeClr val="accent6">
                    <a:lumMod val="60000"/>
                    <a:lumOff val="40000"/>
                  </a:schemeClr>
                </a:solidFill>
                <a:latin typeface="Comic Sans MS" panose="030F0702030302020204" pitchFamily="66" charset="0"/>
              </a:rPr>
              <a:t>anxious-resistant.</a:t>
            </a:r>
            <a:endParaRPr lang="en-GB" dirty="0">
              <a:solidFill>
                <a:schemeClr val="accent6">
                  <a:lumMod val="60000"/>
                  <a:lumOff val="40000"/>
                </a:schemeClr>
              </a:solidFill>
              <a:latin typeface="Comic Sans MS" panose="030F0702030302020204" pitchFamily="66" charset="0"/>
            </a:endParaRPr>
          </a:p>
        </p:txBody>
      </p:sp>
      <p:sp>
        <p:nvSpPr>
          <p:cNvPr id="2" name="Rectangle 1"/>
          <p:cNvSpPr/>
          <p:nvPr/>
        </p:nvSpPr>
        <p:spPr>
          <a:xfrm rot="808984">
            <a:off x="7501297" y="260648"/>
            <a:ext cx="1428031" cy="1080120"/>
          </a:xfrm>
          <a:prstGeom prst="rect">
            <a:avLst/>
          </a:prstGeom>
          <a:solidFill>
            <a:srgbClr val="FF0000"/>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Key </a:t>
            </a:r>
          </a:p>
          <a:p>
            <a:pPr algn="ctr"/>
            <a:r>
              <a:rPr lang="en-GB" sz="2800" b="1" dirty="0" smtClean="0">
                <a:solidFill>
                  <a:schemeClr val="tx1"/>
                </a:solidFill>
              </a:rPr>
              <a:t>study!</a:t>
            </a:r>
            <a:endParaRPr lang="en-GB" sz="2800" b="1" dirty="0">
              <a:solidFill>
                <a:schemeClr val="tx1"/>
              </a:solidFill>
            </a:endParaRPr>
          </a:p>
        </p:txBody>
      </p:sp>
      <p:sp>
        <p:nvSpPr>
          <p:cNvPr id="9" name="TextBox 8"/>
          <p:cNvSpPr txBox="1"/>
          <p:nvPr/>
        </p:nvSpPr>
        <p:spPr>
          <a:xfrm>
            <a:off x="-14865"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spTree>
    <p:extLst>
      <p:ext uri="{BB962C8B-B14F-4D97-AF65-F5344CB8AC3E}">
        <p14:creationId xmlns:p14="http://schemas.microsoft.com/office/powerpoint/2010/main" val="33247160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17" y="116632"/>
            <a:ext cx="8229600" cy="1012974"/>
          </a:xfrm>
          <a:solidFill>
            <a:schemeClr val="accent4">
              <a:lumMod val="20000"/>
              <a:lumOff val="80000"/>
            </a:schemeClr>
          </a:solidFill>
          <a:ln w="38100">
            <a:solidFill>
              <a:schemeClr val="tx1"/>
            </a:solidFill>
          </a:ln>
        </p:spPr>
        <p:txBody>
          <a:bodyPr>
            <a:normAutofit/>
          </a:bodyPr>
          <a:lstStyle/>
          <a:p>
            <a:r>
              <a:rPr lang="en-GB" sz="3600" dirty="0" smtClean="0">
                <a:latin typeface="Comic Sans MS" panose="030F0702030302020204" pitchFamily="66" charset="0"/>
              </a:rPr>
              <a:t>Evaluating cultural variation research</a:t>
            </a:r>
            <a:endParaRPr lang="en-GB" sz="3600" dirty="0">
              <a:latin typeface="Comic Sans MS" panose="030F0702030302020204" pitchFamily="66" charset="0"/>
            </a:endParaRPr>
          </a:p>
        </p:txBody>
      </p:sp>
      <p:sp>
        <p:nvSpPr>
          <p:cNvPr id="7" name="Content Placeholder 6"/>
          <p:cNvSpPr>
            <a:spLocks noGrp="1"/>
          </p:cNvSpPr>
          <p:nvPr>
            <p:ph idx="1"/>
          </p:nvPr>
        </p:nvSpPr>
        <p:spPr>
          <a:xfrm>
            <a:off x="303491" y="1412776"/>
            <a:ext cx="8507288" cy="4525963"/>
          </a:xfrm>
        </p:spPr>
        <p:txBody>
          <a:bodyPr>
            <a:normAutofit fontScale="77500" lnSpcReduction="20000"/>
          </a:bodyPr>
          <a:lstStyle/>
          <a:p>
            <a:pPr marL="68580" indent="0">
              <a:buNone/>
            </a:pPr>
            <a:r>
              <a:rPr lang="en-GB" sz="3100" i="1" dirty="0" smtClean="0">
                <a:latin typeface="Comic Sans MS" panose="030F0702030302020204" pitchFamily="66" charset="0"/>
              </a:rPr>
              <a:t>Limitations of the research:</a:t>
            </a:r>
          </a:p>
          <a:p>
            <a:pPr marL="0" indent="0">
              <a:buNone/>
            </a:pPr>
            <a:r>
              <a:rPr lang="en-GB" sz="3100" dirty="0" smtClean="0">
                <a:latin typeface="Comic Sans MS" panose="030F0702030302020204" pitchFamily="66" charset="0"/>
                <a:sym typeface="Wingdings" panose="05000000000000000000" pitchFamily="2" charset="2"/>
              </a:rPr>
              <a:t> </a:t>
            </a:r>
            <a:r>
              <a:rPr lang="en-GB" sz="3100" dirty="0" smtClean="0">
                <a:latin typeface="Comic Sans MS" panose="030F0702030302020204" pitchFamily="66" charset="0"/>
              </a:rPr>
              <a:t>The Strange Situation was </a:t>
            </a:r>
            <a:r>
              <a:rPr lang="en-GB" sz="3100" b="1" dirty="0" smtClean="0">
                <a:latin typeface="Comic Sans MS" panose="030F0702030302020204" pitchFamily="66" charset="0"/>
              </a:rPr>
              <a:t>created in America </a:t>
            </a:r>
            <a:r>
              <a:rPr lang="en-GB" sz="3100" dirty="0" smtClean="0">
                <a:latin typeface="Comic Sans MS" panose="030F0702030302020204" pitchFamily="66" charset="0"/>
              </a:rPr>
              <a:t>and may not be suitable to use for other cultures.</a:t>
            </a:r>
          </a:p>
          <a:p>
            <a:pPr>
              <a:buFont typeface="Wingdings"/>
              <a:buChar char="L"/>
            </a:pPr>
            <a:r>
              <a:rPr lang="en-GB" sz="3100" dirty="0" smtClean="0">
                <a:latin typeface="Comic Sans MS" panose="030F0702030302020204" pitchFamily="66" charset="0"/>
              </a:rPr>
              <a:t>Low sample sizes in many, therefore may not represent the whole population i.e. </a:t>
            </a:r>
            <a:r>
              <a:rPr lang="en-GB" sz="3100" b="1" dirty="0" smtClean="0">
                <a:latin typeface="Comic Sans MS" panose="030F0702030302020204" pitchFamily="66" charset="0"/>
              </a:rPr>
              <a:t>difficult to generalise.</a:t>
            </a:r>
          </a:p>
          <a:p>
            <a:pPr>
              <a:buFont typeface="Wingdings"/>
              <a:buChar char="L"/>
            </a:pPr>
            <a:r>
              <a:rPr lang="en-GB" sz="3100" dirty="0" smtClean="0">
                <a:latin typeface="Comic Sans MS" panose="030F0702030302020204" pitchFamily="66" charset="0"/>
              </a:rPr>
              <a:t>Over half of the studies were carried out in the </a:t>
            </a:r>
            <a:r>
              <a:rPr lang="en-GB" sz="3100" b="1" dirty="0" smtClean="0">
                <a:latin typeface="Comic Sans MS" panose="030F0702030302020204" pitchFamily="66" charset="0"/>
              </a:rPr>
              <a:t>US</a:t>
            </a:r>
            <a:r>
              <a:rPr lang="en-GB" sz="3100" dirty="0" smtClean="0">
                <a:latin typeface="Comic Sans MS" panose="030F0702030302020204" pitchFamily="66" charset="0"/>
              </a:rPr>
              <a:t> and only 5 took place in collectivist cultures.</a:t>
            </a:r>
          </a:p>
          <a:p>
            <a:pPr>
              <a:buFont typeface="Wingdings"/>
              <a:buChar char="L"/>
            </a:pPr>
            <a:r>
              <a:rPr lang="en-GB" sz="3100" dirty="0" smtClean="0">
                <a:latin typeface="Comic Sans MS" panose="030F0702030302020204" pitchFamily="66" charset="0"/>
              </a:rPr>
              <a:t>Cross-cultural research usually looks at countries. There are likely to be cultural differences </a:t>
            </a:r>
            <a:r>
              <a:rPr lang="en-GB" sz="3100" b="1" dirty="0" smtClean="0">
                <a:latin typeface="Comic Sans MS" panose="030F0702030302020204" pitchFamily="66" charset="0"/>
              </a:rPr>
              <a:t>within countries</a:t>
            </a:r>
            <a:r>
              <a:rPr lang="en-GB" sz="3100" dirty="0" smtClean="0">
                <a:latin typeface="Comic Sans MS" panose="030F0702030302020204" pitchFamily="66" charset="0"/>
              </a:rPr>
              <a:t> that are therefore not taken account of. E.g. China – 1.3 Billion people, distinct ethnicities/ regions/ language etc</a:t>
            </a:r>
            <a:r>
              <a:rPr lang="en-GB" sz="3100" dirty="0">
                <a:latin typeface="Comic Sans MS" panose="030F0702030302020204" pitchFamily="66" charset="0"/>
              </a:rPr>
              <a:t>. </a:t>
            </a:r>
            <a:endParaRPr lang="en-GB" sz="3100" dirty="0" smtClean="0">
              <a:latin typeface="Comic Sans MS" panose="030F0702030302020204" pitchFamily="66" charset="0"/>
            </a:endParaRPr>
          </a:p>
          <a:p>
            <a:pPr>
              <a:buFont typeface="Wingdings"/>
              <a:buChar char="L"/>
            </a:pPr>
            <a:r>
              <a:rPr lang="en-GB" sz="3100" dirty="0" smtClean="0">
                <a:latin typeface="Comic Sans MS" panose="030F0702030302020204" pitchFamily="66" charset="0"/>
              </a:rPr>
              <a:t>Variation </a:t>
            </a:r>
            <a:r>
              <a:rPr lang="en-GB" sz="3100" dirty="0">
                <a:latin typeface="Comic Sans MS" panose="030F0702030302020204" pitchFamily="66" charset="0"/>
              </a:rPr>
              <a:t>between cultures </a:t>
            </a:r>
            <a:r>
              <a:rPr lang="en-GB" sz="3100" dirty="0" smtClean="0">
                <a:latin typeface="Comic Sans MS" panose="030F0702030302020204" pitchFamily="66" charset="0"/>
              </a:rPr>
              <a:t>greater.</a:t>
            </a:r>
            <a:endParaRPr lang="en-GB" sz="3100" dirty="0" smtClean="0">
              <a:latin typeface="Comic Sans MS" panose="030F0702030302020204" pitchFamily="66" charset="0"/>
            </a:endParaRPr>
          </a:p>
          <a:p>
            <a:endParaRPr lang="en-GB" dirty="0"/>
          </a:p>
        </p:txBody>
      </p:sp>
      <p:sp>
        <p:nvSpPr>
          <p:cNvPr id="4" name="TextBox 3"/>
          <p:cNvSpPr txBox="1"/>
          <p:nvPr/>
        </p:nvSpPr>
        <p:spPr>
          <a:xfrm>
            <a:off x="-14865"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60" y="1268760"/>
            <a:ext cx="3875112" cy="2464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8760"/>
            <a:ext cx="4248472" cy="2457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4089083" y="1124744"/>
            <a:ext cx="936104" cy="648072"/>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Vs</a:t>
            </a:r>
            <a:r>
              <a:rPr lang="en-GB" b="1" dirty="0" smtClean="0">
                <a:solidFill>
                  <a:schemeClr val="tx1"/>
                </a:solidFill>
              </a:rPr>
              <a:t>.</a:t>
            </a:r>
            <a:endParaRPr lang="en-GB" b="1" dirty="0">
              <a:solidFill>
                <a:schemeClr val="tx1"/>
              </a:solidFill>
            </a:endParaRPr>
          </a:p>
        </p:txBody>
      </p:sp>
    </p:spTree>
    <p:extLst>
      <p:ext uri="{BB962C8B-B14F-4D97-AF65-F5344CB8AC3E}">
        <p14:creationId xmlns:p14="http://schemas.microsoft.com/office/powerpoint/2010/main" val="141568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10" presetClass="exit" presetSubtype="0" fill="hold" grpId="0"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par>
                                <p:cTn id="33" presetID="10" presetClass="entr" presetSubtype="0"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500"/>
                                        <p:tgtEl>
                                          <p:spTgt spid="4099"/>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mywretchedconsciousness.files.wordpress.com/2009/03/african-woman-trib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00250" cy="300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683568" y="197768"/>
            <a:ext cx="7312776" cy="1143000"/>
          </a:xfrm>
          <a:solidFill>
            <a:schemeClr val="accent4">
              <a:lumMod val="20000"/>
              <a:lumOff val="80000"/>
            </a:schemeClr>
          </a:solidFill>
          <a:ln w="38100">
            <a:solidFill>
              <a:schemeClr val="tx1"/>
            </a:solidFill>
          </a:ln>
        </p:spPr>
        <p:txBody>
          <a:bodyPr>
            <a:normAutofit fontScale="90000"/>
          </a:bodyPr>
          <a:lstStyle/>
          <a:p>
            <a:pPr eaLnBrk="1" fontAlgn="auto" hangingPunct="1">
              <a:spcAft>
                <a:spcPts val="0"/>
              </a:spcAft>
              <a:defRPr/>
            </a:pPr>
            <a:r>
              <a:rPr lang="en-GB" dirty="0" smtClean="0">
                <a:latin typeface="Comic Sans MS" panose="030F0702030302020204" pitchFamily="66" charset="0"/>
              </a:rPr>
              <a:t>Research on </a:t>
            </a:r>
            <a:r>
              <a:rPr lang="en-GB" dirty="0" err="1" smtClean="0">
                <a:latin typeface="Comic Sans MS" panose="030F0702030302020204" pitchFamily="66" charset="0"/>
              </a:rPr>
              <a:t>Montropy</a:t>
            </a:r>
            <a:r>
              <a:rPr lang="en-GB" dirty="0" smtClean="0">
                <a:latin typeface="Comic Sans MS" panose="030F0702030302020204" pitchFamily="66" charset="0"/>
              </a:rPr>
              <a:t> Vs Multiple attachments</a:t>
            </a:r>
            <a:endParaRPr lang="en-GB" dirty="0">
              <a:latin typeface="Comic Sans MS" panose="030F0702030302020204" pitchFamily="66" charset="0"/>
            </a:endParaRPr>
          </a:p>
        </p:txBody>
      </p:sp>
      <p:sp>
        <p:nvSpPr>
          <p:cNvPr id="3" name="Content Placeholder 2"/>
          <p:cNvSpPr>
            <a:spLocks noGrp="1"/>
          </p:cNvSpPr>
          <p:nvPr>
            <p:ph idx="1"/>
          </p:nvPr>
        </p:nvSpPr>
        <p:spPr>
          <a:xfrm>
            <a:off x="-6895" y="1628800"/>
            <a:ext cx="6883152" cy="4028871"/>
          </a:xfrm>
        </p:spPr>
        <p:txBody>
          <a:bodyPr>
            <a:normAutofit fontScale="70000" lnSpcReduction="20000"/>
          </a:bodyPr>
          <a:lstStyle/>
          <a:p>
            <a:pPr marL="109728" indent="0">
              <a:buClr>
                <a:schemeClr val="accent3"/>
              </a:buClr>
              <a:buNone/>
              <a:defRPr/>
            </a:pPr>
            <a:r>
              <a:rPr lang="en-GB" dirty="0" smtClean="0">
                <a:latin typeface="Comic Sans MS" panose="030F0702030302020204" pitchFamily="66" charset="0"/>
              </a:rPr>
              <a:t>Multiple attachments common in certain cultures</a:t>
            </a:r>
          </a:p>
          <a:p>
            <a:pPr marL="658368" lvl="1" indent="-246888">
              <a:buFont typeface="Georgia"/>
              <a:buChar char="▫"/>
              <a:defRPr/>
            </a:pPr>
            <a:r>
              <a:rPr lang="en-GB" dirty="0" smtClean="0">
                <a:latin typeface="Comic Sans MS" panose="030F0702030302020204" pitchFamily="66" charset="0"/>
              </a:rPr>
              <a:t>E.g. Caribbean cultures.</a:t>
            </a:r>
          </a:p>
          <a:p>
            <a:pPr marL="68580" indent="0" eaLnBrk="1" hangingPunct="1">
              <a:buNone/>
            </a:pPr>
            <a:r>
              <a:rPr lang="en-GB" dirty="0" smtClean="0">
                <a:latin typeface="Comic Sans MS" panose="030F0702030302020204" pitchFamily="66" charset="0"/>
              </a:rPr>
              <a:t>However,  there are cultures with multiple caregivers that do demonstrate one ‘special’ attachment.</a:t>
            </a:r>
          </a:p>
          <a:p>
            <a:pPr lvl="1" eaLnBrk="1" hangingPunct="1"/>
            <a:r>
              <a:rPr lang="en-GB" dirty="0" smtClean="0">
                <a:latin typeface="Comic Sans MS" panose="030F0702030302020204" pitchFamily="66" charset="0"/>
              </a:rPr>
              <a:t>Ganda tribe of Uganda – (Ainsworth 1967)</a:t>
            </a:r>
          </a:p>
          <a:p>
            <a:pPr lvl="1" eaLnBrk="1" hangingPunct="1"/>
            <a:r>
              <a:rPr lang="en-GB" dirty="0" err="1" smtClean="0">
                <a:latin typeface="Comic Sans MS" panose="030F0702030302020204" pitchFamily="66" charset="0"/>
              </a:rPr>
              <a:t>Efe</a:t>
            </a:r>
            <a:r>
              <a:rPr lang="en-GB" dirty="0" smtClean="0">
                <a:latin typeface="Comic Sans MS" panose="030F0702030302020204" pitchFamily="66" charset="0"/>
              </a:rPr>
              <a:t> African tribe from Zaire – (</a:t>
            </a:r>
            <a:r>
              <a:rPr lang="en-GB" dirty="0" err="1" smtClean="0">
                <a:latin typeface="Comic Sans MS" panose="030F0702030302020204" pitchFamily="66" charset="0"/>
              </a:rPr>
              <a:t>Tronick</a:t>
            </a:r>
            <a:r>
              <a:rPr lang="en-GB" dirty="0" smtClean="0">
                <a:latin typeface="Comic Sans MS" panose="030F0702030302020204" pitchFamily="66" charset="0"/>
              </a:rPr>
              <a:t> et al 1992)</a:t>
            </a:r>
          </a:p>
          <a:p>
            <a:pPr lvl="1" eaLnBrk="1" hangingPunct="1"/>
            <a:r>
              <a:rPr lang="en-GB" dirty="0" smtClean="0">
                <a:latin typeface="Comic Sans MS" panose="030F0702030302020204" pitchFamily="66" charset="0"/>
              </a:rPr>
              <a:t>Kibbutz in Israel – Fox 1977</a:t>
            </a:r>
          </a:p>
          <a:p>
            <a:pPr marL="457200" lvl="1" indent="0" eaLnBrk="1" hangingPunct="1">
              <a:buNone/>
            </a:pPr>
            <a:endParaRPr lang="en-GB" dirty="0">
              <a:latin typeface="Comic Sans MS" panose="030F0702030302020204" pitchFamily="66" charset="0"/>
            </a:endParaRPr>
          </a:p>
          <a:p>
            <a:pPr marL="457200" lvl="1" indent="0" eaLnBrk="1" hangingPunct="1">
              <a:buNone/>
            </a:pPr>
            <a:r>
              <a:rPr lang="en-GB" b="1" dirty="0" smtClean="0">
                <a:latin typeface="Comic Sans MS" panose="030F0702030302020204" pitchFamily="66" charset="0"/>
              </a:rPr>
              <a:t>This shows that despite differences in infant care the strongest attachments form with the mother</a:t>
            </a:r>
            <a:r>
              <a:rPr lang="en-GB" b="1" dirty="0" smtClean="0"/>
              <a:t>.</a:t>
            </a:r>
          </a:p>
        </p:txBody>
      </p:sp>
      <p:sp>
        <p:nvSpPr>
          <p:cNvPr id="5" name="TextBox 4"/>
          <p:cNvSpPr txBox="1"/>
          <p:nvPr/>
        </p:nvSpPr>
        <p:spPr>
          <a:xfrm>
            <a:off x="14567"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r>
              <a:rPr lang="en-GB" i="1" u="sng"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UNDERSTAND the attachment differences found across the world.</a:t>
            </a:r>
          </a:p>
          <a:p>
            <a:pPr marL="285750" indent="-285750">
              <a:buFont typeface="Arial" panose="020B0604020202020204" pitchFamily="34" charset="0"/>
              <a:buChar char="•"/>
              <a:defRPr/>
            </a:pPr>
            <a:r>
              <a:rPr lang="en-GB" kern="0" dirty="0" smtClean="0">
                <a:solidFill>
                  <a:srgbClr val="FFFFFF"/>
                </a:solidFill>
                <a:latin typeface="Comic Sans MS"/>
              </a:rPr>
              <a:t>To KNOW and EVALUATE research into attachment differences across cultures (particularly </a:t>
            </a:r>
            <a:r>
              <a:rPr lang="nl-NL" kern="0" dirty="0">
                <a:solidFill>
                  <a:srgbClr val="FFFFFF"/>
                </a:solidFill>
                <a:latin typeface="Comic Sans MS"/>
              </a:rPr>
              <a:t>Van Ijzendoorn and Kroonenberg’s </a:t>
            </a:r>
            <a:r>
              <a:rPr lang="nl-NL" kern="0" dirty="0" smtClean="0">
                <a:solidFill>
                  <a:srgbClr val="FFFFFF"/>
                </a:solidFill>
                <a:latin typeface="Comic Sans MS"/>
              </a:rPr>
              <a:t> 1988 metaanalysis).</a:t>
            </a:r>
            <a:endParaRPr lang="en-GB" kern="0" dirty="0" smtClean="0">
              <a:solidFill>
                <a:srgbClr val="FFFFFF"/>
              </a:solidFill>
              <a:latin typeface="Comic Sans M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894738"/>
            <a:ext cx="1636922" cy="129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99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1003</Words>
  <Application>Microsoft Office PowerPoint</Application>
  <PresentationFormat>On-screen Show (4:3)</PresentationFormat>
  <Paragraphs>124</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PowerPoint Presentation</vt:lpstr>
      <vt:lpstr>PowerPoint Presentation</vt:lpstr>
      <vt:lpstr>PowerPoint Presentation</vt:lpstr>
      <vt:lpstr>Cross-cultural Variation</vt:lpstr>
      <vt:lpstr>Cultural comparison…</vt:lpstr>
      <vt:lpstr>Cross-cultural research – Van Ijzendoorn and Kroonenberg (1989)…</vt:lpstr>
      <vt:lpstr>Evaluating cultural variation research</vt:lpstr>
      <vt:lpstr>Research on Montropy Vs Multiple attachments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26</cp:revision>
  <dcterms:created xsi:type="dcterms:W3CDTF">2014-10-24T11:55:38Z</dcterms:created>
  <dcterms:modified xsi:type="dcterms:W3CDTF">2016-03-13T09:19:57Z</dcterms:modified>
</cp:coreProperties>
</file>