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01" r:id="rId2"/>
    <p:sldId id="502" r:id="rId3"/>
    <p:sldId id="439" r:id="rId4"/>
    <p:sldId id="494" r:id="rId5"/>
    <p:sldId id="500" r:id="rId6"/>
    <p:sldId id="353" r:id="rId7"/>
    <p:sldId id="503" r:id="rId8"/>
    <p:sldId id="473" r:id="rId9"/>
    <p:sldId id="355" r:id="rId10"/>
    <p:sldId id="449" r:id="rId11"/>
    <p:sldId id="450" r:id="rId12"/>
    <p:sldId id="515" r:id="rId13"/>
    <p:sldId id="516" r:id="rId14"/>
    <p:sldId id="532" r:id="rId15"/>
    <p:sldId id="517" r:id="rId16"/>
    <p:sldId id="518" r:id="rId17"/>
    <p:sldId id="519" r:id="rId18"/>
    <p:sldId id="536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9" r:id="rId27"/>
    <p:sldId id="533" r:id="rId28"/>
    <p:sldId id="527" r:id="rId29"/>
    <p:sldId id="530" r:id="rId30"/>
    <p:sldId id="535" r:id="rId31"/>
    <p:sldId id="531" r:id="rId32"/>
    <p:sldId id="534" r:id="rId33"/>
    <p:sldId id="528" r:id="rId34"/>
    <p:sldId id="472" r:id="rId35"/>
  </p:sldIdLst>
  <p:sldSz cx="12192000" cy="6858000"/>
  <p:notesSz cx="6797675" cy="9926638"/>
  <p:embeddedFontLst>
    <p:embeddedFont>
      <p:font typeface="New Rail Alphabet Black" panose="02000503040000020004" charset="0"/>
      <p:bold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New Rail Alphabet Light" panose="00000500000000000000" charset="0"/>
      <p:regular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00"/>
    <a:srgbClr val="3333CC"/>
    <a:srgbClr val="FF33CC"/>
    <a:srgbClr val="FFFFFF"/>
    <a:srgbClr val="80808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280" autoAdjust="0"/>
  </p:normalViewPr>
  <p:slideViewPr>
    <p:cSldViewPr snapToGrid="0" showGuides="1">
      <p:cViewPr>
        <p:scale>
          <a:sx n="60" d="100"/>
          <a:sy n="60" d="100"/>
        </p:scale>
        <p:origin x="-1334" y="-504"/>
      </p:cViewPr>
      <p:guideLst>
        <p:guide orient="horz" pos="2120"/>
        <p:guide pos="3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043E8F5D-8E8A-4A82-83D1-2F2A8A21FF8C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46AAC16D-7D5F-4EBB-8898-F7CB4AA07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28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F0D7B3E7-584E-4972-BE02-62DD6A5A1B9E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77782"/>
            <a:ext cx="5438748" cy="3907834"/>
          </a:xfrm>
          <a:prstGeom prst="rect">
            <a:avLst/>
          </a:prstGeom>
        </p:spPr>
        <p:txBody>
          <a:bodyPr vert="horz" lIns="88221" tIns="44111" rIns="88221" bIns="44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3AD936AB-435F-414D-A81D-79B7167909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6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0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8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1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7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3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5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04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1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5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0A5B-D77C-457C-B26E-F763D7C7ECC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9142-A69A-46C1-B49F-B1FF7DBAD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1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700" y="689788"/>
            <a:ext cx="12179300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5000" b="1" dirty="0" smtClean="0">
                <a:latin typeface="New Rail Alphabet Black" panose="02000503040000020004" pitchFamily="50" charset="0"/>
              </a:rPr>
              <a:t>Skills</a:t>
            </a:r>
            <a:endParaRPr lang="en-GB" sz="35000" dirty="0">
              <a:latin typeface="New Rail Alphabet Black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81088" y="1547446"/>
            <a:ext cx="9210912" cy="483209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ew Rail Alphabet Black" panose="02000503040000020004" pitchFamily="50" charset="0"/>
              </a:rPr>
              <a:t>Question analysis:</a:t>
            </a:r>
          </a:p>
          <a:p>
            <a:endParaRPr lang="en-GB" sz="2800" b="1" dirty="0">
              <a:latin typeface="New Rail Alphabet Black" panose="02000503040000020004" charset="0"/>
            </a:endParaRPr>
          </a:p>
          <a:p>
            <a:r>
              <a:rPr lang="en-GB" sz="2800" b="1" dirty="0" smtClean="0">
                <a:latin typeface="New Rail Alphabet Black" panose="02000503040000020004" charset="0"/>
              </a:rPr>
              <a:t>‘The power of Parliament grew consistently in the period 1603-1640’</a:t>
            </a:r>
            <a:endParaRPr lang="en-GB" sz="2800" b="1" dirty="0">
              <a:latin typeface="New Rail Alphabet Black" panose="02000503040000020004" charset="0"/>
            </a:endParaRPr>
          </a:p>
          <a:p>
            <a:r>
              <a:rPr lang="en-GB" sz="2800" b="1" dirty="0">
                <a:latin typeface="New Rail Alphabet Black" panose="02000503040000020004" charset="0"/>
              </a:rPr>
              <a:t>Assess the validity of this view.</a:t>
            </a:r>
          </a:p>
          <a:p>
            <a:endParaRPr lang="en-GB" sz="2800" b="1" dirty="0">
              <a:latin typeface="New Rail Alphabet Black" panose="02000503040000020004" pitchFamily="50" charset="0"/>
            </a:endParaRPr>
          </a:p>
          <a:p>
            <a:r>
              <a:rPr lang="en-GB" sz="2800" b="1" dirty="0">
                <a:latin typeface="New Rail Alphabet Black" panose="02000503040000020004" pitchFamily="50" charset="0"/>
              </a:rPr>
              <a:t>Topic focus</a:t>
            </a:r>
          </a:p>
          <a:p>
            <a:r>
              <a:rPr lang="en-GB" sz="2800" b="1" dirty="0">
                <a:latin typeface="New Rail Alphabet Black" panose="02000503040000020004" pitchFamily="50" charset="0"/>
              </a:rPr>
              <a:t>Conceptual focus</a:t>
            </a:r>
          </a:p>
          <a:p>
            <a:r>
              <a:rPr lang="en-GB" sz="2800" b="1" dirty="0">
                <a:latin typeface="New Rail Alphabet Black" panose="02000503040000020004" pitchFamily="50" charset="0"/>
              </a:rPr>
              <a:t>Chronological focus</a:t>
            </a:r>
          </a:p>
          <a:p>
            <a:endParaRPr lang="en-GB" sz="2800" b="1" dirty="0">
              <a:latin typeface="New Rail Alphabet Black" panose="02000503040000020004" pitchFamily="50" charset="0"/>
            </a:endParaRPr>
          </a:p>
          <a:p>
            <a:r>
              <a:rPr lang="en-GB" sz="2800" dirty="0">
                <a:latin typeface="New Rail Alphabet Black" panose="02000503040000020004" pitchFamily="50" charset="0"/>
              </a:rPr>
              <a:t>Adjectival Qualifiers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0" y="19050"/>
              <a:ext cx="1769202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>
                  <a:latin typeface="New Rail Alphabet Black" panose="02000503040000020004" pitchFamily="50" charset="0"/>
                </a:rPr>
                <a:t>AO1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AO1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81088" y="1547446"/>
            <a:ext cx="9210912" cy="483209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ew Rail Alphabet Black" panose="02000503040000020004" pitchFamily="50" charset="0"/>
              </a:rPr>
              <a:t>Question analysis:</a:t>
            </a:r>
          </a:p>
          <a:p>
            <a:endParaRPr lang="en-GB" sz="2800" b="1" dirty="0">
              <a:latin typeface="New Rail Alphabet Black" panose="02000503040000020004" pitchFamily="50" charset="0"/>
            </a:endParaRPr>
          </a:p>
          <a:p>
            <a:r>
              <a:rPr lang="en-GB" sz="2800" b="1" dirty="0" smtClean="0">
                <a:latin typeface="New Rail Alphabet Black" panose="02000503040000020004" charset="0"/>
              </a:rPr>
              <a:t>To what extent did the character of Charles I cause irresolvable problems between the Crown and Parliament in the period 1625-1640?</a:t>
            </a:r>
            <a:endParaRPr lang="en-GB" sz="2800" b="1" dirty="0">
              <a:latin typeface="New Rail Alphabet Black" panose="02000503040000020004" charset="0"/>
            </a:endParaRPr>
          </a:p>
          <a:p>
            <a:endParaRPr lang="en-GB" sz="2800" b="1" dirty="0">
              <a:latin typeface="New Rail Alphabet Black" panose="02000503040000020004" pitchFamily="50" charset="0"/>
            </a:endParaRPr>
          </a:p>
          <a:p>
            <a:r>
              <a:rPr lang="en-GB" sz="2800" b="1" dirty="0">
                <a:latin typeface="New Rail Alphabet Black" panose="02000503040000020004" pitchFamily="50" charset="0"/>
              </a:rPr>
              <a:t>Topic focus</a:t>
            </a:r>
          </a:p>
          <a:p>
            <a:r>
              <a:rPr lang="en-GB" sz="2800" b="1" dirty="0">
                <a:latin typeface="New Rail Alphabet Black" panose="02000503040000020004" pitchFamily="50" charset="0"/>
              </a:rPr>
              <a:t>Conceptual focus</a:t>
            </a:r>
          </a:p>
          <a:p>
            <a:r>
              <a:rPr lang="en-GB" sz="2800" b="1" dirty="0">
                <a:latin typeface="New Rail Alphabet Black" panose="02000503040000020004" pitchFamily="50" charset="0"/>
              </a:rPr>
              <a:t>Chronological focus</a:t>
            </a:r>
          </a:p>
          <a:p>
            <a:endParaRPr lang="en-GB" sz="2800" b="1" dirty="0">
              <a:latin typeface="New Rail Alphabet Black" panose="02000503040000020004" pitchFamily="50" charset="0"/>
            </a:endParaRPr>
          </a:p>
          <a:p>
            <a:r>
              <a:rPr lang="en-GB" sz="2800" dirty="0">
                <a:latin typeface="New Rail Alphabet Black" panose="02000503040000020004" pitchFamily="50" charset="0"/>
              </a:rPr>
              <a:t>Adjectival Qualifiers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0" y="19050"/>
              <a:ext cx="1769202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>
                  <a:latin typeface="New Rail Alphabet Black" panose="02000503040000020004" pitchFamily="50" charset="0"/>
                </a:rPr>
                <a:t>AO1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AO1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8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63159" y="2194989"/>
            <a:ext cx="6225872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AO1: </a:t>
            </a:r>
            <a:r>
              <a:rPr lang="en-GB" sz="4400" dirty="0">
                <a:latin typeface="New Rail Alphabet Black" panose="02000503040000020004" pitchFamily="50" charset="0"/>
              </a:rPr>
              <a:t>Question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3159" y="2990009"/>
            <a:ext cx="5040354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AO3: Text Analysis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159" y="3774869"/>
            <a:ext cx="7072705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New Rail Alphabet Black" panose="02000503040000020004" pitchFamily="50" charset="0"/>
              </a:rPr>
              <a:t>AO3: </a:t>
            </a:r>
            <a:r>
              <a:rPr lang="en-GB" sz="4400" dirty="0" smtClean="0">
                <a:latin typeface="New Rail Alphabet Black" panose="02000503040000020004" pitchFamily="50" charset="0"/>
              </a:rPr>
              <a:t>Planning (Synthesis)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658" y="123109"/>
            <a:ext cx="801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New Rail Alphabet Black" panose="02000503040000020004" pitchFamily="50" charset="0"/>
              </a:rPr>
              <a:t>AQA: Essay Technique for AO1 &amp; AO3</a:t>
            </a:r>
            <a:endParaRPr lang="en-GB" sz="3600" dirty="0">
              <a:latin typeface="New Rail Alphabet Black" panose="0200050304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8872" y="4595110"/>
            <a:ext cx="3492303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AO3: Writing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pic>
        <p:nvPicPr>
          <p:cNvPr id="7" name="Picture 2" descr="https://openclipart.org/image/2400px/svg_to_png/167549/Kliponious-green-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17" y="1805009"/>
            <a:ext cx="119843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199" y="1143000"/>
            <a:ext cx="10007600" cy="45085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0" dirty="0" smtClean="0">
                <a:solidFill>
                  <a:schemeClr val="tx1"/>
                </a:solidFill>
                <a:latin typeface="New Rail Alphabet Black" panose="02000503040000020004" charset="0"/>
              </a:rPr>
              <a:t>AO3</a:t>
            </a:r>
            <a:endParaRPr lang="en-GB" sz="30000" dirty="0">
              <a:solidFill>
                <a:schemeClr val="tx1"/>
              </a:solidFill>
              <a:latin typeface="New Rail Alphabet Black" panose="0200050304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25301" cy="1446550"/>
            <a:chOff x="0" y="0"/>
            <a:chExt cx="11925301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2863935" y="225084"/>
              <a:ext cx="90613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  <a:p>
              <a:endParaRPr lang="en-GB" sz="36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0"/>
              <a:ext cx="2382255" cy="1446550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8800" dirty="0" smtClean="0">
                  <a:latin typeface="New Rail Alphabet Black" panose="02000503040000020004" pitchFamily="50" charset="0"/>
                </a:rPr>
                <a:t>AO3</a:t>
              </a:r>
              <a:endParaRPr lang="en-GB" sz="8800" dirty="0">
                <a:latin typeface="New Rail Alphabet Black" panose="02000503040000020004" pitchFamily="50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63158" y="2258489"/>
            <a:ext cx="4227696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ii. </a:t>
            </a:r>
            <a:r>
              <a:rPr lang="en-GB" sz="4400" dirty="0">
                <a:latin typeface="New Rail Alphabet Black" panose="02000503040000020004" pitchFamily="50" charset="0"/>
              </a:rPr>
              <a:t>Text Analysis</a:t>
            </a:r>
          </a:p>
        </p:txBody>
      </p:sp>
    </p:spTree>
    <p:extLst>
      <p:ext uri="{BB962C8B-B14F-4D97-AF65-F5344CB8AC3E}">
        <p14:creationId xmlns:p14="http://schemas.microsoft.com/office/powerpoint/2010/main" val="4677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93901" y="1829375"/>
            <a:ext cx="833022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Read the question – what is the issue you should focus on?</a:t>
            </a:r>
            <a:endParaRPr lang="en-GB" sz="3200" dirty="0">
              <a:latin typeface="New Rail Alphabet Black" panose="020005030400000200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56019" r="19063" b="17870"/>
          <a:stretch/>
        </p:blipFill>
        <p:spPr bwMode="auto">
          <a:xfrm>
            <a:off x="0" y="2965450"/>
            <a:ext cx="12186866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400" y="2667575"/>
            <a:ext cx="861998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Read Extract A, what is it’s main argument?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399" y="3431300"/>
            <a:ext cx="833022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Summarise the main argument in one or two sentences, in total less than 25 words.</a:t>
            </a:r>
            <a:endParaRPr lang="en-GB" sz="3200" dirty="0">
              <a:latin typeface="New Rail Alphabet Black" panose="020005030400000200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80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905000"/>
            <a:ext cx="35965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latin typeface="New Rail Alphabet Black" panose="02000503040000020004" charset="0"/>
              </a:rPr>
              <a:t>i</a:t>
            </a:r>
            <a:r>
              <a:rPr lang="en-GB" sz="3200" dirty="0" smtClean="0">
                <a:latin typeface="New Rail Alphabet Black" panose="02000503040000020004" charset="0"/>
              </a:rPr>
              <a:t>. Comprehension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0" y="2667575"/>
            <a:ext cx="861998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Read Extract </a:t>
            </a:r>
            <a:r>
              <a:rPr lang="en-GB" sz="3200" dirty="0">
                <a:latin typeface="New Rail Alphabet Black" panose="02000503040000020004" charset="0"/>
              </a:rPr>
              <a:t>B</a:t>
            </a:r>
            <a:r>
              <a:rPr lang="en-GB" sz="3200" dirty="0" smtClean="0">
                <a:latin typeface="New Rail Alphabet Black" panose="02000503040000020004" charset="0"/>
              </a:rPr>
              <a:t>, what is it’s main argument?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399" y="3431300"/>
            <a:ext cx="833022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Summarise the main argument in one or two sentences, in total less than 25 words.</a:t>
            </a:r>
            <a:endParaRPr lang="en-GB" sz="3200" dirty="0">
              <a:latin typeface="New Rail Alphabet Black" panose="020005030400000200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88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905000"/>
            <a:ext cx="359656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latin typeface="New Rail Alphabet Black" panose="02000503040000020004" charset="0"/>
              </a:rPr>
              <a:t>i</a:t>
            </a:r>
            <a:r>
              <a:rPr lang="en-GB" sz="3200" dirty="0" smtClean="0">
                <a:latin typeface="New Rail Alphabet Black" panose="02000503040000020004" charset="0"/>
              </a:rPr>
              <a:t>. Comprehension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0" y="2667575"/>
            <a:ext cx="921149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Highlight the adjectival qualifiers in Extract A.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8400" y="3404750"/>
            <a:ext cx="902875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Highlight the adjectival qualifiers in Extract B.</a:t>
            </a:r>
            <a:endParaRPr lang="en-GB" sz="3200" dirty="0">
              <a:latin typeface="New Rail Alphabet Black" panose="0200050304000002000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2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905000"/>
            <a:ext cx="29674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ii. Comparison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1" y="2667575"/>
            <a:ext cx="83302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Having read Extracts A and B, what is the main difference between the two arguments?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399" y="4421900"/>
            <a:ext cx="83302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Summarise the main difference in one sentences, in total less than 25 words.</a:t>
            </a:r>
            <a:endParaRPr lang="en-GB" sz="3200" dirty="0">
              <a:latin typeface="New Rail Alphabet Black" panose="020005030400000200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98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800" y="1931432"/>
            <a:ext cx="10287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New Rail Alphabet Black" panose="02000503040000020004" charset="0"/>
              </a:rPr>
              <a:t>AO1</a:t>
            </a:r>
            <a:endParaRPr lang="en-GB" sz="3200" dirty="0">
              <a:solidFill>
                <a:schemeClr val="tx1"/>
              </a:solidFill>
              <a:latin typeface="New Rail Alphabet Black" panose="020005030400000200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500" y="2972832"/>
            <a:ext cx="10160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New Rail Alphabet Black" panose="02000503040000020004" charset="0"/>
              </a:rPr>
              <a:t>AO2</a:t>
            </a:r>
            <a:endParaRPr lang="en-GB" sz="3200" dirty="0">
              <a:solidFill>
                <a:schemeClr val="bg1"/>
              </a:solidFill>
              <a:latin typeface="New Rail Alphabet Black" panose="0200050304000002000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500" y="4039632"/>
            <a:ext cx="1016000" cy="914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New Rail Alphabet Black" panose="02000503040000020004" charset="0"/>
              </a:rPr>
              <a:t>AO3</a:t>
            </a:r>
            <a:endParaRPr lang="en-GB" sz="3200" dirty="0">
              <a:solidFill>
                <a:schemeClr val="tx1"/>
              </a:solidFill>
              <a:latin typeface="New Rail Alphabet Black" panose="020005030400000200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900" y="1931432"/>
            <a:ext cx="54864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New Rail Alphabet Black" panose="02000503040000020004" charset="0"/>
              </a:rPr>
              <a:t>Own knowledge</a:t>
            </a:r>
            <a:endParaRPr lang="en-GB" sz="3200" dirty="0">
              <a:solidFill>
                <a:schemeClr val="tx1"/>
              </a:solidFill>
              <a:latin typeface="New Rail Alphabet Black" panose="020005030400000200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2900" y="2986564"/>
            <a:ext cx="5486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New Rail Alphabet Black" panose="02000503040000020004" charset="0"/>
              </a:rPr>
              <a:t>Source Skills</a:t>
            </a:r>
            <a:endParaRPr lang="en-GB" sz="3200" dirty="0">
              <a:solidFill>
                <a:schemeClr val="bg1"/>
              </a:solidFill>
              <a:latin typeface="New Rail Alphabet Black" panose="020005030400000200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2900" y="4039632"/>
            <a:ext cx="5486400" cy="914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New Rail Alphabet Black" panose="02000503040000020004" charset="0"/>
              </a:rPr>
              <a:t>Historical Interpretations</a:t>
            </a:r>
            <a:endParaRPr lang="en-GB" sz="3200" dirty="0">
              <a:solidFill>
                <a:schemeClr val="tx1"/>
              </a:solidFill>
              <a:latin typeface="New Rail Alphabet Black" panose="020005030400000200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1700" y="1931432"/>
            <a:ext cx="20701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New Rail Alphabet Black" panose="02000503040000020004" charset="0"/>
              </a:rPr>
              <a:t>Germany</a:t>
            </a:r>
            <a:endParaRPr lang="en-GB" sz="3200" dirty="0">
              <a:solidFill>
                <a:schemeClr val="tx1"/>
              </a:solidFill>
              <a:latin typeface="New Rail Alphabet Black" panose="020005030400000200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74200" y="1931432"/>
            <a:ext cx="20701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New Rail Alphabet Black" panose="02000503040000020004" charset="0"/>
              </a:rPr>
              <a:t>Stuarts</a:t>
            </a:r>
            <a:endParaRPr lang="en-GB" sz="3200" dirty="0">
              <a:solidFill>
                <a:schemeClr val="bg1"/>
              </a:solidFill>
              <a:latin typeface="New Rail Alphabet Black" panose="020005030400000200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45350" y="2986564"/>
            <a:ext cx="20701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New Rail Alphabet Black" panose="02000503040000020004" charset="0"/>
              </a:rPr>
              <a:t>Germany</a:t>
            </a:r>
            <a:endParaRPr lang="en-GB" sz="3200" dirty="0">
              <a:solidFill>
                <a:schemeClr val="tx1"/>
              </a:solidFill>
              <a:latin typeface="New Rail Alphabet Black" panose="020005030400000200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74200" y="4053364"/>
            <a:ext cx="20701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New Rail Alphabet Black" panose="02000503040000020004" charset="0"/>
              </a:rPr>
              <a:t>Stuarts</a:t>
            </a:r>
            <a:endParaRPr lang="en-GB" sz="3200" dirty="0">
              <a:solidFill>
                <a:schemeClr val="bg1"/>
              </a:solidFill>
              <a:latin typeface="New Rail Alphabet Black" panose="020005030400000200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0613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New Rail Alphabet Black" panose="02000503040000020004" pitchFamily="50" charset="0"/>
              </a:rPr>
              <a:t>Skills</a:t>
            </a:r>
            <a:endParaRPr lang="en-GB" sz="3600" dirty="0">
              <a:latin typeface="New Rail Alphabet Black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905000"/>
            <a:ext cx="29674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ii. Comparison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1" y="2667575"/>
            <a:ext cx="83302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Having read Extracts A and B, what is the main difference between the two arguments?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399" y="4421900"/>
            <a:ext cx="83302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Summarise the main difference in one sentences, in total less than 25 words.</a:t>
            </a:r>
            <a:endParaRPr lang="en-GB" sz="3200" dirty="0">
              <a:latin typeface="New Rail Alphabet Black" panose="020005030400000200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8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905000"/>
            <a:ext cx="29674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ii. Comparison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1" y="2667575"/>
            <a:ext cx="833022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Having read Extracts A and B, what are the similarities between the two arguments?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399" y="4421900"/>
            <a:ext cx="833022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List the similarities in the form of bullet points.</a:t>
            </a:r>
            <a:endParaRPr lang="en-GB" sz="3200" dirty="0">
              <a:latin typeface="New Rail Alphabet Black" panose="020005030400000200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905000"/>
            <a:ext cx="233615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iii. Analysis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1" y="2667575"/>
            <a:ext cx="833022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ew Rail Alphabet Black" panose="02000503040000020004" charset="0"/>
              </a:rPr>
              <a:t>R</a:t>
            </a:r>
            <a:r>
              <a:rPr lang="en-GB" sz="3200" dirty="0" smtClean="0">
                <a:latin typeface="New Rail Alphabet Black" panose="02000503040000020004" charset="0"/>
              </a:rPr>
              <a:t>ead Extract </a:t>
            </a:r>
            <a:r>
              <a:rPr lang="en-GB" sz="3200" dirty="0">
                <a:latin typeface="New Rail Alphabet Black" panose="02000503040000020004" charset="0"/>
              </a:rPr>
              <a:t>A</a:t>
            </a:r>
            <a:r>
              <a:rPr lang="en-GB" sz="3200" dirty="0" smtClean="0">
                <a:latin typeface="New Rail Alphabet Black" panose="02000503040000020004" charset="0"/>
              </a:rPr>
              <a:t>:</a:t>
            </a:r>
          </a:p>
          <a:p>
            <a:r>
              <a:rPr lang="en-GB" sz="3200" dirty="0">
                <a:latin typeface="New Rail Alphabet Black" panose="02000503040000020004" charset="0"/>
              </a:rPr>
              <a:t>Highlight the </a:t>
            </a:r>
            <a:r>
              <a:rPr lang="en-GB" sz="3200" dirty="0" smtClean="0">
                <a:solidFill>
                  <a:srgbClr val="FF0000"/>
                </a:solidFill>
                <a:latin typeface="New Rail Alphabet Black" panose="02000503040000020004" charset="0"/>
              </a:rPr>
              <a:t>main argument</a:t>
            </a:r>
            <a:r>
              <a:rPr lang="en-GB" sz="3200" dirty="0" smtClean="0">
                <a:latin typeface="New Rail Alphabet Black" panose="02000503040000020004" charset="0"/>
              </a:rPr>
              <a:t> </a:t>
            </a:r>
            <a:r>
              <a:rPr lang="en-GB" sz="3200" dirty="0">
                <a:latin typeface="New Rail Alphabet Black" panose="02000503040000020004" charset="0"/>
              </a:rPr>
              <a:t>in one colour, the </a:t>
            </a:r>
            <a:r>
              <a:rPr lang="en-GB" sz="3200" dirty="0">
                <a:solidFill>
                  <a:srgbClr val="00B050"/>
                </a:solidFill>
                <a:latin typeface="New Rail Alphabet Black" panose="02000503040000020004" charset="0"/>
              </a:rPr>
              <a:t>details</a:t>
            </a:r>
            <a:r>
              <a:rPr lang="en-GB" sz="3200" dirty="0">
                <a:latin typeface="New Rail Alphabet Black" panose="02000503040000020004" charset="0"/>
              </a:rPr>
              <a:t> in another, and the </a:t>
            </a:r>
            <a:r>
              <a:rPr lang="en-GB" sz="3200" dirty="0">
                <a:solidFill>
                  <a:srgbClr val="7030A0"/>
                </a:solidFill>
                <a:latin typeface="New Rail Alphabet Black" panose="02000503040000020004" charset="0"/>
              </a:rPr>
              <a:t>counter argument</a:t>
            </a:r>
            <a:r>
              <a:rPr lang="en-GB" sz="3200" dirty="0">
                <a:latin typeface="New Rail Alphabet Black" panose="02000503040000020004" charset="0"/>
              </a:rPr>
              <a:t> in a third colour.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9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5370" r="24480" b="12592"/>
          <a:stretch/>
        </p:blipFill>
        <p:spPr bwMode="auto">
          <a:xfrm>
            <a:off x="358244" y="0"/>
            <a:ext cx="116533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905000"/>
            <a:ext cx="233615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iii. Analysis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1" y="2667575"/>
            <a:ext cx="8330228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ew Rail Alphabet Black" panose="02000503040000020004" charset="0"/>
              </a:rPr>
              <a:t>R</a:t>
            </a:r>
            <a:r>
              <a:rPr lang="en-GB" sz="3200" dirty="0" smtClean="0">
                <a:latin typeface="New Rail Alphabet Black" panose="02000503040000020004" charset="0"/>
              </a:rPr>
              <a:t>ead Extract B:</a:t>
            </a:r>
          </a:p>
          <a:p>
            <a:r>
              <a:rPr lang="en-GB" sz="3200" dirty="0">
                <a:latin typeface="New Rail Alphabet Black" panose="02000503040000020004" charset="0"/>
              </a:rPr>
              <a:t>Highlight the </a:t>
            </a:r>
            <a:r>
              <a:rPr lang="en-GB" sz="3200" dirty="0" smtClean="0">
                <a:solidFill>
                  <a:srgbClr val="FF0000"/>
                </a:solidFill>
                <a:latin typeface="New Rail Alphabet Black" panose="02000503040000020004" charset="0"/>
              </a:rPr>
              <a:t>main argument</a:t>
            </a:r>
            <a:r>
              <a:rPr lang="en-GB" sz="3200" dirty="0" smtClean="0">
                <a:latin typeface="New Rail Alphabet Black" panose="02000503040000020004" charset="0"/>
              </a:rPr>
              <a:t> </a:t>
            </a:r>
            <a:r>
              <a:rPr lang="en-GB" sz="3200" dirty="0">
                <a:latin typeface="New Rail Alphabet Black" panose="02000503040000020004" charset="0"/>
              </a:rPr>
              <a:t>in one colour, the </a:t>
            </a:r>
            <a:r>
              <a:rPr lang="en-GB" sz="3200" dirty="0">
                <a:solidFill>
                  <a:srgbClr val="00B050"/>
                </a:solidFill>
                <a:latin typeface="New Rail Alphabet Black" panose="02000503040000020004" charset="0"/>
              </a:rPr>
              <a:t>details</a:t>
            </a:r>
            <a:r>
              <a:rPr lang="en-GB" sz="3200" dirty="0">
                <a:latin typeface="New Rail Alphabet Black" panose="02000503040000020004" charset="0"/>
              </a:rPr>
              <a:t> in another, and the </a:t>
            </a:r>
            <a:r>
              <a:rPr lang="en-GB" sz="3200" dirty="0">
                <a:solidFill>
                  <a:srgbClr val="7030A0"/>
                </a:solidFill>
                <a:latin typeface="New Rail Alphabet Black" panose="02000503040000020004" charset="0"/>
              </a:rPr>
              <a:t>counter argument</a:t>
            </a:r>
            <a:r>
              <a:rPr lang="en-GB" sz="3200" dirty="0">
                <a:latin typeface="New Rail Alphabet Black" panose="02000503040000020004" charset="0"/>
              </a:rPr>
              <a:t> in a third colour.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0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16296" r="24270" b="7593"/>
          <a:stretch/>
        </p:blipFill>
        <p:spPr bwMode="auto">
          <a:xfrm>
            <a:off x="635000" y="8123"/>
            <a:ext cx="11099800" cy="684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63159" y="2194989"/>
            <a:ext cx="6225872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AO1: </a:t>
            </a:r>
            <a:r>
              <a:rPr lang="en-GB" sz="4400" dirty="0">
                <a:latin typeface="New Rail Alphabet Black" panose="02000503040000020004" pitchFamily="50" charset="0"/>
              </a:rPr>
              <a:t>Question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3159" y="2990009"/>
            <a:ext cx="5040354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AO3: Text Analysis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159" y="3774869"/>
            <a:ext cx="3895554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New Rail Alphabet Black" panose="02000503040000020004" pitchFamily="50" charset="0"/>
              </a:rPr>
              <a:t>AO3: </a:t>
            </a:r>
            <a:r>
              <a:rPr lang="en-GB" sz="4400" dirty="0" smtClean="0">
                <a:latin typeface="New Rail Alphabet Black" panose="02000503040000020004" pitchFamily="50" charset="0"/>
              </a:rPr>
              <a:t>Planning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658" y="123109"/>
            <a:ext cx="801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New Rail Alphabet Black" panose="02000503040000020004" pitchFamily="50" charset="0"/>
              </a:rPr>
              <a:t>AQA: Essay Technique for AO1 &amp; AO3</a:t>
            </a:r>
            <a:endParaRPr lang="en-GB" sz="3600" dirty="0">
              <a:latin typeface="New Rail Alphabet Black" panose="0200050304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8872" y="4595110"/>
            <a:ext cx="3492303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AO3: Writing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pic>
        <p:nvPicPr>
          <p:cNvPr id="7" name="Picture 2" descr="https://openclipart.org/image/2400px/svg_to_png/167549/Kliponious-green-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17" y="1805009"/>
            <a:ext cx="119843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openclipart.org/image/2400px/svg_to_png/167549/Kliponious-green-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76" y="2459399"/>
            <a:ext cx="119843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25301" cy="1446550"/>
            <a:chOff x="0" y="0"/>
            <a:chExt cx="11925301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2863935" y="225084"/>
              <a:ext cx="90613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  <a:p>
              <a:endParaRPr lang="en-GB" sz="36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0"/>
              <a:ext cx="2382255" cy="1446550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8800" dirty="0" smtClean="0">
                  <a:latin typeface="New Rail Alphabet Black" panose="02000503040000020004" pitchFamily="50" charset="0"/>
                </a:rPr>
                <a:t>AO3</a:t>
              </a:r>
              <a:endParaRPr lang="en-GB" sz="8800" dirty="0">
                <a:latin typeface="New Rail Alphabet Black" panose="02000503040000020004" pitchFamily="50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63158" y="2258489"/>
            <a:ext cx="3225563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iii</a:t>
            </a:r>
            <a:r>
              <a:rPr lang="en-GB" sz="4400" dirty="0">
                <a:latin typeface="New Rail Alphabet Black" panose="02000503040000020004" pitchFamily="50" charset="0"/>
              </a:rPr>
              <a:t>. Planning</a:t>
            </a:r>
          </a:p>
        </p:txBody>
      </p:sp>
    </p:spTree>
    <p:extLst>
      <p:ext uri="{BB962C8B-B14F-4D97-AF65-F5344CB8AC3E}">
        <p14:creationId xmlns:p14="http://schemas.microsoft.com/office/powerpoint/2010/main" val="6295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905000"/>
            <a:ext cx="26439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iv. Synthesis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1" y="2667575"/>
            <a:ext cx="8330228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Make a table and add own knowledge to support and challenge the argument of Extract A</a:t>
            </a:r>
          </a:p>
          <a:p>
            <a:endParaRPr lang="en-GB" sz="3200" dirty="0">
              <a:latin typeface="New Rail Alphabet Black" panose="02000503040000020004" charset="0"/>
            </a:endParaRPr>
          </a:p>
          <a:p>
            <a:endParaRPr lang="en-GB" sz="3200" dirty="0" smtClean="0">
              <a:latin typeface="New Rail Alphabet Black" panose="02000503040000020004" charset="0"/>
            </a:endParaRPr>
          </a:p>
          <a:p>
            <a:endParaRPr lang="en-GB" sz="3200" dirty="0">
              <a:latin typeface="New Rail Alphabet Black" panose="02000503040000020004" charset="0"/>
            </a:endParaRPr>
          </a:p>
          <a:p>
            <a:endParaRPr lang="en-GB" sz="3200" dirty="0" smtClean="0">
              <a:latin typeface="New Rail Alphabet Black" panose="02000503040000020004" charset="0"/>
            </a:endParaRPr>
          </a:p>
          <a:p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36700" y="5003800"/>
            <a:ext cx="6997700" cy="144330"/>
          </a:xfrm>
          <a:custGeom>
            <a:avLst/>
            <a:gdLst>
              <a:gd name="connsiteX0" fmla="*/ 0 w 6997700"/>
              <a:gd name="connsiteY0" fmla="*/ 0 h 144330"/>
              <a:gd name="connsiteX1" fmla="*/ 596900 w 6997700"/>
              <a:gd name="connsiteY1" fmla="*/ 63500 h 144330"/>
              <a:gd name="connsiteX2" fmla="*/ 3975100 w 6997700"/>
              <a:gd name="connsiteY2" fmla="*/ 101600 h 144330"/>
              <a:gd name="connsiteX3" fmla="*/ 4749800 w 6997700"/>
              <a:gd name="connsiteY3" fmla="*/ 88900 h 144330"/>
              <a:gd name="connsiteX4" fmla="*/ 5029200 w 6997700"/>
              <a:gd name="connsiteY4" fmla="*/ 63500 h 144330"/>
              <a:gd name="connsiteX5" fmla="*/ 5943600 w 6997700"/>
              <a:gd name="connsiteY5" fmla="*/ 76200 h 144330"/>
              <a:gd name="connsiteX6" fmla="*/ 6032500 w 6997700"/>
              <a:gd name="connsiteY6" fmla="*/ 88900 h 144330"/>
              <a:gd name="connsiteX7" fmla="*/ 6616700 w 6997700"/>
              <a:gd name="connsiteY7" fmla="*/ 114300 h 144330"/>
              <a:gd name="connsiteX8" fmla="*/ 6997700 w 6997700"/>
              <a:gd name="connsiteY8" fmla="*/ 76200 h 14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7700" h="144330">
                <a:moveTo>
                  <a:pt x="0" y="0"/>
                </a:moveTo>
                <a:cubicBezTo>
                  <a:pt x="627640" y="104607"/>
                  <a:pt x="-290765" y="-40931"/>
                  <a:pt x="596900" y="63500"/>
                </a:cubicBezTo>
                <a:cubicBezTo>
                  <a:pt x="1859688" y="212063"/>
                  <a:pt x="740338" y="88609"/>
                  <a:pt x="3975100" y="101600"/>
                </a:cubicBezTo>
                <a:lnTo>
                  <a:pt x="4749800" y="88900"/>
                </a:lnTo>
                <a:cubicBezTo>
                  <a:pt x="4843256" y="85522"/>
                  <a:pt x="5029200" y="63500"/>
                  <a:pt x="5029200" y="63500"/>
                </a:cubicBezTo>
                <a:lnTo>
                  <a:pt x="5943600" y="76200"/>
                </a:lnTo>
                <a:cubicBezTo>
                  <a:pt x="5973525" y="76958"/>
                  <a:pt x="6002669" y="86414"/>
                  <a:pt x="6032500" y="88900"/>
                </a:cubicBezTo>
                <a:cubicBezTo>
                  <a:pt x="6201178" y="102957"/>
                  <a:pt x="6465767" y="109095"/>
                  <a:pt x="6616700" y="114300"/>
                </a:cubicBezTo>
                <a:cubicBezTo>
                  <a:pt x="6994460" y="101274"/>
                  <a:pt x="6930064" y="211471"/>
                  <a:pt x="6997700" y="76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972050" y="4552950"/>
            <a:ext cx="247650" cy="2095500"/>
          </a:xfrm>
          <a:custGeom>
            <a:avLst/>
            <a:gdLst>
              <a:gd name="connsiteX0" fmla="*/ 247650 w 247650"/>
              <a:gd name="connsiteY0" fmla="*/ 0 h 2095500"/>
              <a:gd name="connsiteX1" fmla="*/ 171450 w 247650"/>
              <a:gd name="connsiteY1" fmla="*/ 647700 h 2095500"/>
              <a:gd name="connsiteX2" fmla="*/ 133350 w 247650"/>
              <a:gd name="connsiteY2" fmla="*/ 1162050 h 2095500"/>
              <a:gd name="connsiteX3" fmla="*/ 114300 w 247650"/>
              <a:gd name="connsiteY3" fmla="*/ 1333500 h 2095500"/>
              <a:gd name="connsiteX4" fmla="*/ 95250 w 247650"/>
              <a:gd name="connsiteY4" fmla="*/ 1390650 h 2095500"/>
              <a:gd name="connsiteX5" fmla="*/ 76200 w 247650"/>
              <a:gd name="connsiteY5" fmla="*/ 1485900 h 2095500"/>
              <a:gd name="connsiteX6" fmla="*/ 57150 w 247650"/>
              <a:gd name="connsiteY6" fmla="*/ 1562100 h 2095500"/>
              <a:gd name="connsiteX7" fmla="*/ 19050 w 247650"/>
              <a:gd name="connsiteY7" fmla="*/ 1962150 h 2095500"/>
              <a:gd name="connsiteX8" fmla="*/ 0 w 247650"/>
              <a:gd name="connsiteY8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" h="2095500">
                <a:moveTo>
                  <a:pt x="247650" y="0"/>
                </a:moveTo>
                <a:cubicBezTo>
                  <a:pt x="202556" y="496034"/>
                  <a:pt x="232611" y="280733"/>
                  <a:pt x="171450" y="647700"/>
                </a:cubicBezTo>
                <a:cubicBezTo>
                  <a:pt x="145884" y="1133446"/>
                  <a:pt x="169006" y="858972"/>
                  <a:pt x="133350" y="1162050"/>
                </a:cubicBezTo>
                <a:cubicBezTo>
                  <a:pt x="126631" y="1219158"/>
                  <a:pt x="123753" y="1276781"/>
                  <a:pt x="114300" y="1333500"/>
                </a:cubicBezTo>
                <a:cubicBezTo>
                  <a:pt x="110999" y="1353307"/>
                  <a:pt x="100120" y="1371169"/>
                  <a:pt x="95250" y="1390650"/>
                </a:cubicBezTo>
                <a:cubicBezTo>
                  <a:pt x="87397" y="1422062"/>
                  <a:pt x="83224" y="1454292"/>
                  <a:pt x="76200" y="1485900"/>
                </a:cubicBezTo>
                <a:cubicBezTo>
                  <a:pt x="70520" y="1511458"/>
                  <a:pt x="63500" y="1536700"/>
                  <a:pt x="57150" y="1562100"/>
                </a:cubicBezTo>
                <a:cubicBezTo>
                  <a:pt x="44450" y="1695450"/>
                  <a:pt x="37994" y="1829543"/>
                  <a:pt x="19050" y="1962150"/>
                </a:cubicBezTo>
                <a:lnTo>
                  <a:pt x="0" y="20955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18294" y="4419025"/>
            <a:ext cx="583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Support			Challenge</a:t>
            </a:r>
            <a:endParaRPr lang="en-GB" sz="3200" dirty="0">
              <a:latin typeface="New Rail Alphabet Black" panose="0200050304000002000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7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3684555" y="2060848"/>
            <a:ext cx="4704523" cy="3384376"/>
          </a:xfrm>
          <a:prstGeom prst="lin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V="1">
            <a:off x="4475820" y="1649185"/>
            <a:ext cx="3528392" cy="4512501"/>
          </a:xfrm>
          <a:prstGeom prst="lin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54691" y="1786300"/>
            <a:ext cx="2571858" cy="5232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New Rail Alphabet Black" panose="02000503040000020004" charset="0"/>
              </a:rPr>
              <a:t>Factor/Aspect</a:t>
            </a:r>
            <a:endParaRPr lang="en-GB" sz="2800" dirty="0">
              <a:latin typeface="New Rail Alphabet Black" panose="020005030400000200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3546" y="2817871"/>
            <a:ext cx="3478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New Rail Alphabet Black" panose="02000503040000020004" charset="0"/>
              </a:rPr>
              <a:t>‘The relationship between King and Parliament transformed in the years after 1625-1645’</a:t>
            </a:r>
          </a:p>
          <a:p>
            <a:r>
              <a:rPr lang="en-GB" b="1" dirty="0">
                <a:latin typeface="New Rail Alphabet Black" panose="02000503040000020004" charset="0"/>
              </a:rPr>
              <a:t>Assess the validity of this view.</a:t>
            </a:r>
            <a:endParaRPr lang="en-GB" dirty="0">
              <a:latin typeface="New Rail Alphabet Black" panose="02000503040000020004" pitchFamily="50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09291" y="1718072"/>
            <a:ext cx="4320000" cy="4320000"/>
            <a:chOff x="4021991" y="1222772"/>
            <a:chExt cx="4320000" cy="4320000"/>
          </a:xfrm>
        </p:grpSpPr>
        <p:sp>
          <p:nvSpPr>
            <p:cNvPr id="18" name="Oval 17"/>
            <p:cNvSpPr/>
            <p:nvPr/>
          </p:nvSpPr>
          <p:spPr>
            <a:xfrm>
              <a:off x="4021991" y="1222772"/>
              <a:ext cx="4320000" cy="43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ew Rail Alphabet Black" panose="0200050304000002000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54146" y="2133776"/>
              <a:ext cx="3684954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dirty="0" smtClean="0">
                  <a:latin typeface="New Rail Alphabet Black" panose="02000503040000020004" pitchFamily="50" charset="0"/>
                </a:rPr>
                <a:t>How </a:t>
              </a:r>
              <a:r>
                <a:rPr lang="en-GB" sz="2200" dirty="0">
                  <a:latin typeface="New Rail Alphabet Black" panose="02000503040000020004" pitchFamily="50" charset="0"/>
                </a:rPr>
                <a:t>convincing the arguments in these Extracts are in relation to the extent to Stuart Kings were able to work with Parliament in the period </a:t>
              </a:r>
              <a:r>
                <a:rPr lang="en-GB" sz="2200" dirty="0" smtClean="0">
                  <a:latin typeface="New Rail Alphabet Black" panose="02000503040000020004" pitchFamily="50" charset="0"/>
                </a:rPr>
                <a:t>1603-1629?</a:t>
              </a:r>
              <a:endParaRPr lang="en-GB" sz="2200" dirty="0">
                <a:latin typeface="New Rail Alphabet Black" panose="02000503040000020004" pitchFamily="50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300178" y="5308064"/>
            <a:ext cx="2571858" cy="5232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New Rail Alphabet Black" panose="02000503040000020004" charset="0"/>
              </a:rPr>
              <a:t>Factor/Aspect</a:t>
            </a:r>
            <a:endParaRPr lang="en-GB" sz="2800" dirty="0">
              <a:latin typeface="New Rail Alphabet Black" panose="020005030400000200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20697" y="5232018"/>
            <a:ext cx="2571858" cy="5232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New Rail Alphabet Black" panose="02000503040000020004" charset="0"/>
              </a:rPr>
              <a:t>Factor/Aspect</a:t>
            </a:r>
            <a:endParaRPr lang="en-GB" sz="2800" dirty="0">
              <a:latin typeface="New Rail Alphabet Black" panose="020005030400000200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6833" y="2027600"/>
            <a:ext cx="2571858" cy="5232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New Rail Alphabet Black" panose="02000503040000020004" charset="0"/>
              </a:rPr>
              <a:t>Factor/Aspect</a:t>
            </a:r>
            <a:endParaRPr lang="en-GB" sz="2800" dirty="0">
              <a:latin typeface="New Rail Alphabet Black" panose="0200050304000002000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38" name="TextBox 37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6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9658" y="123109"/>
            <a:ext cx="801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New Rail Alphabet Black" panose="02000503040000020004" pitchFamily="50" charset="0"/>
              </a:rPr>
              <a:t>AQA: Essay Technique for AO1 &amp; AO3</a:t>
            </a:r>
            <a:endParaRPr lang="en-GB" sz="3600" dirty="0">
              <a:latin typeface="New Rail Alphabet Black" panose="02000503040000020004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977550"/>
            <a:ext cx="12204700" cy="2758539"/>
            <a:chOff x="0" y="2714150"/>
            <a:chExt cx="12204700" cy="2758539"/>
          </a:xfrm>
        </p:grpSpPr>
        <p:sp>
          <p:nvSpPr>
            <p:cNvPr id="3" name="TextBox 2"/>
            <p:cNvSpPr txBox="1"/>
            <p:nvPr/>
          </p:nvSpPr>
          <p:spPr>
            <a:xfrm>
              <a:off x="0" y="2714150"/>
              <a:ext cx="12192000" cy="132343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dirty="0">
                  <a:latin typeface="New Rail Alphabet Black" panose="02000503040000020004" pitchFamily="50" charset="0"/>
                </a:rPr>
                <a:t>Essay Questions (AO1)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700" y="4149250"/>
              <a:ext cx="12192000" cy="1323439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dirty="0" smtClean="0">
                  <a:latin typeface="New Rail Alphabet Black" panose="02000503040000020004" pitchFamily="50" charset="0"/>
                </a:rPr>
                <a:t>Interpretations </a:t>
              </a:r>
              <a:r>
                <a:rPr lang="en-GB" sz="8000" dirty="0">
                  <a:latin typeface="New Rail Alphabet Black" panose="02000503040000020004" pitchFamily="50" charset="0"/>
                </a:rPr>
                <a:t>(</a:t>
              </a:r>
              <a:r>
                <a:rPr lang="en-GB" sz="8000" dirty="0" smtClean="0">
                  <a:latin typeface="New Rail Alphabet Black" panose="02000503040000020004" pitchFamily="50" charset="0"/>
                </a:rPr>
                <a:t>AO3)</a:t>
              </a:r>
              <a:endParaRPr lang="en-GB" sz="8000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63159" y="2194989"/>
            <a:ext cx="6225872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AO1: </a:t>
            </a:r>
            <a:r>
              <a:rPr lang="en-GB" sz="4400" dirty="0">
                <a:latin typeface="New Rail Alphabet Black" panose="02000503040000020004" pitchFamily="50" charset="0"/>
              </a:rPr>
              <a:t>Question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3159" y="2990009"/>
            <a:ext cx="5040354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AO3: Text Analysis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159" y="3774869"/>
            <a:ext cx="3895554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New Rail Alphabet Black" panose="02000503040000020004" pitchFamily="50" charset="0"/>
              </a:rPr>
              <a:t>AO3: </a:t>
            </a:r>
            <a:r>
              <a:rPr lang="en-GB" sz="4400" dirty="0" smtClean="0">
                <a:latin typeface="New Rail Alphabet Black" panose="02000503040000020004" pitchFamily="50" charset="0"/>
              </a:rPr>
              <a:t>Planning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658" y="123109"/>
            <a:ext cx="801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New Rail Alphabet Black" panose="02000503040000020004" pitchFamily="50" charset="0"/>
              </a:rPr>
              <a:t>AQA: Essay Technique for AO1 &amp; AO3</a:t>
            </a:r>
            <a:endParaRPr lang="en-GB" sz="3600" dirty="0">
              <a:latin typeface="New Rail Alphabet Black" panose="0200050304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8872" y="4595110"/>
            <a:ext cx="3492303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AO3: Writing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pic>
        <p:nvPicPr>
          <p:cNvPr id="7" name="Picture 2" descr="https://openclipart.org/image/2400px/svg_to_png/167549/Kliponious-green-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17" y="1805009"/>
            <a:ext cx="119843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openclipart.org/image/2400px/svg_to_png/167549/Kliponious-green-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76" y="2459399"/>
            <a:ext cx="119843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openclipart.org/image/2400px/svg_to_png/167549/Kliponious-green-ti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70" y="3297599"/>
            <a:ext cx="119843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63935" y="3576749"/>
            <a:ext cx="4328364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(a) Introduction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935" y="2469059"/>
            <a:ext cx="2837380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iv. Writing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0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63935" y="3576749"/>
            <a:ext cx="4014240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(b) Judgement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935" y="2469059"/>
            <a:ext cx="2837380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iv. Writing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9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1854200"/>
            <a:ext cx="275402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v. Evaluation</a:t>
            </a:r>
            <a:endParaRPr lang="en-GB" sz="3200" dirty="0">
              <a:latin typeface="New Rail Alphabet Black" panose="020005030400000200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1" y="2616775"/>
            <a:ext cx="10922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Which extract do you find more convincing as an interpretation </a:t>
            </a:r>
            <a:r>
              <a:rPr lang="en-GB" sz="3200" dirty="0">
                <a:latin typeface="New Rail Alphabet Black" panose="02000503040000020004" charset="0"/>
              </a:rPr>
              <a:t>the extent to Stuart Kings were able to work with Parliament in the period 1603-1629?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0301" y="4284980"/>
            <a:ext cx="10922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ew Rail Alphabet Black" panose="02000503040000020004" charset="0"/>
              </a:rPr>
              <a:t>Begin with a clear answer</a:t>
            </a:r>
          </a:p>
          <a:p>
            <a:r>
              <a:rPr lang="en-GB" sz="3200" dirty="0" smtClean="0">
                <a:latin typeface="New Rail Alphabet Black" panose="02000503040000020004" charset="0"/>
              </a:rPr>
              <a:t>Back this up with evidence from both sides</a:t>
            </a:r>
          </a:p>
          <a:p>
            <a:r>
              <a:rPr lang="en-GB" sz="3200" dirty="0" smtClean="0">
                <a:latin typeface="New Rail Alphabet Black" panose="02000503040000020004" charset="0"/>
              </a:rPr>
              <a:t>End with a supported judgement</a:t>
            </a:r>
          </a:p>
          <a:p>
            <a:endParaRPr lang="en-GB" sz="3200" dirty="0">
              <a:latin typeface="New Rail Alphabet Black" panose="02000503040000020004" charset="0"/>
            </a:endParaRPr>
          </a:p>
          <a:p>
            <a:r>
              <a:rPr lang="en-GB" sz="3200" dirty="0" smtClean="0">
                <a:latin typeface="New Rail Alphabet Black" panose="02000503040000020004" charset="0"/>
              </a:rPr>
              <a:t>Make sure to quote the Extracts</a:t>
            </a:r>
            <a:endParaRPr lang="en-GB" sz="3200" dirty="0">
              <a:latin typeface="New Rail Alphabet Black" panose="0200050304000002000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9050"/>
            <a:ext cx="12007516" cy="1200329"/>
            <a:chOff x="0" y="19050"/>
            <a:chExt cx="12007516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9050"/>
              <a:ext cx="1980799" cy="1200329"/>
            </a:xfrm>
            <a:prstGeom prst="rect">
              <a:avLst/>
            </a:prstGeom>
            <a:solidFill>
              <a:srgbClr val="00FFFF"/>
            </a:solidFill>
          </p:spPr>
          <p:txBody>
            <a:bodyPr wrap="none" rtlCol="0">
              <a:spAutoFit/>
            </a:bodyPr>
            <a:lstStyle/>
            <a:p>
              <a:r>
                <a:rPr lang="en-GB" sz="7200" dirty="0" smtClean="0">
                  <a:latin typeface="New Rail Alphabet Black" panose="02000503040000020004" pitchFamily="50" charset="0"/>
                </a:rPr>
                <a:t>AO3</a:t>
              </a:r>
              <a:endParaRPr lang="en-GB" sz="72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45566" y="143196"/>
              <a:ext cx="936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AO3</a:t>
              </a:r>
              <a:endParaRPr lang="en-GB" sz="3600" b="1" dirty="0">
                <a:latin typeface="New Rail Alphabet Black" panose="02000503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272834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latin typeface="New Rail Alphabet Black" panose="02000503040000020004" pitchFamily="50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7853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63159" y="2194989"/>
            <a:ext cx="6225872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AO1: </a:t>
            </a:r>
            <a:r>
              <a:rPr lang="en-GB" sz="4400" dirty="0">
                <a:latin typeface="New Rail Alphabet Black" panose="02000503040000020004" pitchFamily="50" charset="0"/>
              </a:rPr>
              <a:t>Question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3159" y="2990009"/>
            <a:ext cx="5040354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AO3: Text Analysis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3159" y="3774869"/>
            <a:ext cx="7072705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New Rail Alphabet Black" panose="02000503040000020004" pitchFamily="50" charset="0"/>
              </a:rPr>
              <a:t>AO3: </a:t>
            </a:r>
            <a:r>
              <a:rPr lang="en-GB" sz="4400" dirty="0" smtClean="0">
                <a:latin typeface="New Rail Alphabet Black" panose="02000503040000020004" pitchFamily="50" charset="0"/>
              </a:rPr>
              <a:t>Planning (Synthesis)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658" y="123109"/>
            <a:ext cx="801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New Rail Alphabet Black" panose="02000503040000020004" pitchFamily="50" charset="0"/>
              </a:rPr>
              <a:t>AQA: Essay Technique for AO1 &amp; AO3</a:t>
            </a:r>
            <a:endParaRPr lang="en-GB" sz="3600" dirty="0">
              <a:latin typeface="New Rail Alphabet Black" panose="0200050304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8872" y="4595110"/>
            <a:ext cx="3492303" cy="769441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AO3: Writing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25301" cy="1446550"/>
            <a:chOff x="0" y="0"/>
            <a:chExt cx="11925301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2863935" y="225084"/>
              <a:ext cx="90613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 smtClean="0">
                  <a:latin typeface="New Rail Alphabet Black" panose="02000503040000020004" pitchFamily="50" charset="0"/>
                </a:rPr>
                <a:t>AQA: Essay Technique for AO1</a:t>
              </a:r>
              <a:endParaRPr lang="en-GB" sz="3600" b="1" dirty="0">
                <a:latin typeface="New Rail Alphabet Black" panose="02000503040000020004" pitchFamily="50" charset="0"/>
              </a:endParaRPr>
            </a:p>
            <a:p>
              <a:endParaRPr lang="en-GB" sz="3600" dirty="0">
                <a:latin typeface="New Rail Alphabet Black" panose="02000503040000020004" pitchFamily="5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0"/>
              <a:ext cx="2124171" cy="144655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GB" sz="8800" dirty="0">
                  <a:latin typeface="New Rail Alphabet Black" panose="02000503040000020004" pitchFamily="50" charset="0"/>
                </a:rPr>
                <a:t>AO1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63158" y="2258489"/>
            <a:ext cx="5541453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400" dirty="0" err="1" smtClean="0">
                <a:latin typeface="New Rail Alphabet Black" panose="02000503040000020004" pitchFamily="50" charset="0"/>
              </a:rPr>
              <a:t>i</a:t>
            </a:r>
            <a:r>
              <a:rPr lang="en-GB" sz="4400" dirty="0" smtClean="0">
                <a:latin typeface="New Rail Alphabet Black" panose="02000503040000020004" pitchFamily="50" charset="0"/>
              </a:rPr>
              <a:t>. </a:t>
            </a:r>
            <a:r>
              <a:rPr lang="en-GB" sz="4400" dirty="0">
                <a:latin typeface="New Rail Alphabet Black" panose="02000503040000020004" pitchFamily="50" charset="0"/>
              </a:rPr>
              <a:t>Question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3157" y="3216319"/>
            <a:ext cx="2675732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(a) Focus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3157" y="3985760"/>
            <a:ext cx="652435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New Rail Alphabet Black" panose="02000503040000020004" pitchFamily="50" charset="0"/>
              </a:rPr>
              <a:t>(b) Adjectival Qualifiers </a:t>
            </a:r>
            <a:endParaRPr lang="en-GB" sz="4400" dirty="0">
              <a:latin typeface="New Rail Alphabet Black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050"/>
            <a:ext cx="176920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New Rail Alphabet Black" panose="02000503040000020004" pitchFamily="50" charset="0"/>
              </a:rPr>
              <a:t>AO1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9328" y="22546"/>
            <a:ext cx="8121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b="1" dirty="0" smtClean="0">
                <a:latin typeface="New Rail Alphabet Black" panose="02000503040000020004" pitchFamily="50" charset="0"/>
              </a:rPr>
              <a:t>Conceptual Focus</a:t>
            </a:r>
            <a:endParaRPr lang="en-GB" sz="7200" b="1" dirty="0">
              <a:latin typeface="New Rail Alphabet Black" panose="02000503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88" y="2620556"/>
            <a:ext cx="2821811" cy="2062103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ew Rail Alphabet Black" panose="02000503040000020004" pitchFamily="50" charset="0"/>
              </a:rPr>
              <a:t>Two essential </a:t>
            </a:r>
            <a:r>
              <a:rPr lang="en-GB" sz="3200" dirty="0" smtClean="0">
                <a:latin typeface="New Rail Alphabet Black" panose="02000503040000020004" pitchFamily="50" charset="0"/>
              </a:rPr>
              <a:t>question concepts</a:t>
            </a:r>
            <a:endParaRPr lang="en-GB" sz="3200" dirty="0">
              <a:latin typeface="New Rail Alphabet Black" panose="02000503040000020004" pitchFamily="50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13049" y="1460679"/>
            <a:ext cx="2672862" cy="1662703"/>
            <a:chOff x="3108960" y="3429000"/>
            <a:chExt cx="2672862" cy="1662703"/>
          </a:xfrm>
        </p:grpSpPr>
        <p:sp>
          <p:nvSpPr>
            <p:cNvPr id="11" name="Rectangle 10"/>
            <p:cNvSpPr/>
            <p:nvPr/>
          </p:nvSpPr>
          <p:spPr>
            <a:xfrm>
              <a:off x="3137095" y="3429000"/>
              <a:ext cx="2644727" cy="1621302"/>
            </a:xfrm>
            <a:prstGeom prst="rect">
              <a:avLst/>
            </a:prstGeom>
            <a:solidFill>
              <a:srgbClr val="99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08960" y="3429000"/>
              <a:ext cx="2560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New Rail Alphabet Light" panose="00000500000000000000" pitchFamily="50" charset="0"/>
                </a:rPr>
                <a:t>Questions which require a primary focus on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3028" y="4568483"/>
              <a:ext cx="2572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New Rail Alphabet Black" panose="02000503040000020004" pitchFamily="50" charset="0"/>
                </a:rPr>
                <a:t>EXPLANATION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41537" y="4270464"/>
            <a:ext cx="2661141" cy="1649437"/>
            <a:chOff x="6285911" y="3429000"/>
            <a:chExt cx="2661141" cy="1649437"/>
          </a:xfrm>
        </p:grpSpPr>
        <p:sp>
          <p:nvSpPr>
            <p:cNvPr id="14" name="Rectangle 13"/>
            <p:cNvSpPr/>
            <p:nvPr/>
          </p:nvSpPr>
          <p:spPr>
            <a:xfrm>
              <a:off x="6344529" y="3429000"/>
              <a:ext cx="2602523" cy="1649437"/>
            </a:xfrm>
            <a:prstGeom prst="rect">
              <a:avLst/>
            </a:prstGeom>
            <a:solidFill>
              <a:srgbClr val="FFFF99">
                <a:alpha val="94902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5911" y="3429000"/>
              <a:ext cx="2560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New Rail Alphabet Light" panose="00000500000000000000" pitchFamily="50" charset="0"/>
                </a:rPr>
                <a:t>Questions which require a primary focus on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99982" y="4509868"/>
              <a:ext cx="2314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New Rail Alphabet Black" panose="02000503040000020004" pitchFamily="50" charset="0"/>
                </a:rPr>
                <a:t>EVALUATION</a:t>
              </a:r>
            </a:p>
          </p:txBody>
        </p:sp>
      </p:grpSp>
      <p:sp>
        <p:nvSpPr>
          <p:cNvPr id="17" name="Left Brace 16"/>
          <p:cNvSpPr/>
          <p:nvPr/>
        </p:nvSpPr>
        <p:spPr>
          <a:xfrm>
            <a:off x="3254518" y="1460679"/>
            <a:ext cx="358531" cy="4413873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6285911" y="1872394"/>
            <a:ext cx="3482673" cy="654050"/>
            <a:chOff x="6285911" y="1631094"/>
            <a:chExt cx="3482673" cy="654050"/>
          </a:xfrm>
        </p:grpSpPr>
        <p:sp>
          <p:nvSpPr>
            <p:cNvPr id="20" name="Right Arrow 19"/>
            <p:cNvSpPr/>
            <p:nvPr/>
          </p:nvSpPr>
          <p:spPr>
            <a:xfrm>
              <a:off x="6285911" y="1631094"/>
              <a:ext cx="972819" cy="6540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58730" y="1696509"/>
              <a:ext cx="2509854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latin typeface="New Rail Alphabet Black" panose="02000503040000020004" charset="0"/>
                </a:rPr>
                <a:t>Give Reasons</a:t>
              </a:r>
              <a:endParaRPr lang="en-GB" sz="2800" dirty="0">
                <a:latin typeface="New Rail Alphabet Black" panose="0200050304000002000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02678" y="4816743"/>
            <a:ext cx="2742919" cy="654050"/>
            <a:chOff x="6202678" y="4575443"/>
            <a:chExt cx="2742919" cy="654050"/>
          </a:xfrm>
        </p:grpSpPr>
        <p:sp>
          <p:nvSpPr>
            <p:cNvPr id="19" name="Right Arrow 18"/>
            <p:cNvSpPr/>
            <p:nvPr/>
          </p:nvSpPr>
          <p:spPr>
            <a:xfrm>
              <a:off x="6202678" y="4575443"/>
              <a:ext cx="972819" cy="6540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75497" y="4629328"/>
              <a:ext cx="1770100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800" dirty="0" smtClean="0">
                  <a:latin typeface="New Rail Alphabet Black" panose="02000503040000020004" charset="0"/>
                </a:rPr>
                <a:t>Weigh up</a:t>
              </a:r>
              <a:endParaRPr lang="en-GB" sz="2800" dirty="0">
                <a:latin typeface="New Rail Alphabet Black" panose="020005030400000200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6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050"/>
            <a:ext cx="176920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New Rail Alphabet Black" panose="02000503040000020004" pitchFamily="50" charset="0"/>
              </a:rPr>
              <a:t>AO1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5566" y="143196"/>
            <a:ext cx="662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New Rail Alphabet Black" panose="02000503040000020004" pitchFamily="50" charset="0"/>
              </a:rPr>
              <a:t>AQA: Essay Technique for AO1</a:t>
            </a:r>
            <a:endParaRPr lang="en-GB" sz="3600" b="1" dirty="0">
              <a:latin typeface="New Rail Alphabet Black" panose="02000503040000020004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89" y="2639248"/>
            <a:ext cx="2821811" cy="2062103"/>
          </a:xfrm>
          <a:prstGeom prst="rect">
            <a:avLst/>
          </a:prstGeom>
          <a:solidFill>
            <a:srgbClr val="F8F8F8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ew Rail Alphabet Black" panose="02000503040000020004" pitchFamily="50" charset="0"/>
              </a:rPr>
              <a:t>Two essential types of question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13049" y="1460679"/>
            <a:ext cx="2672862" cy="1662703"/>
            <a:chOff x="3108960" y="3429000"/>
            <a:chExt cx="2672862" cy="1662703"/>
          </a:xfrm>
        </p:grpSpPr>
        <p:sp>
          <p:nvSpPr>
            <p:cNvPr id="11" name="Rectangle 10"/>
            <p:cNvSpPr/>
            <p:nvPr/>
          </p:nvSpPr>
          <p:spPr>
            <a:xfrm>
              <a:off x="3137095" y="3429000"/>
              <a:ext cx="2644727" cy="1621302"/>
            </a:xfrm>
            <a:prstGeom prst="rect">
              <a:avLst/>
            </a:prstGeom>
            <a:solidFill>
              <a:srgbClr val="99CC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08960" y="3429000"/>
              <a:ext cx="2560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New Rail Alphabet Light" panose="00000500000000000000" pitchFamily="50" charset="0"/>
                </a:rPr>
                <a:t>Questions which require a primary focus on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3028" y="4568483"/>
              <a:ext cx="2572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New Rail Alphabet Black" panose="02000503040000020004" pitchFamily="50" charset="0"/>
                </a:rPr>
                <a:t>EXPLANATION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41537" y="4270464"/>
            <a:ext cx="2661141" cy="1649437"/>
            <a:chOff x="6285911" y="3429000"/>
            <a:chExt cx="2661141" cy="1649437"/>
          </a:xfrm>
        </p:grpSpPr>
        <p:sp>
          <p:nvSpPr>
            <p:cNvPr id="14" name="Rectangle 13"/>
            <p:cNvSpPr/>
            <p:nvPr/>
          </p:nvSpPr>
          <p:spPr>
            <a:xfrm>
              <a:off x="6344529" y="3429000"/>
              <a:ext cx="2602523" cy="1649437"/>
            </a:xfrm>
            <a:prstGeom prst="rect">
              <a:avLst/>
            </a:prstGeom>
            <a:solidFill>
              <a:srgbClr val="FFFF99">
                <a:alpha val="94902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85911" y="3429000"/>
              <a:ext cx="2560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New Rail Alphabet Light" panose="00000500000000000000" pitchFamily="50" charset="0"/>
                </a:rPr>
                <a:t>Questions which require a primary focus on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99982" y="4509868"/>
              <a:ext cx="2314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latin typeface="New Rail Alphabet Black" panose="02000503040000020004" pitchFamily="50" charset="0"/>
                </a:rPr>
                <a:t>EVALUATION</a:t>
              </a:r>
            </a:p>
          </p:txBody>
        </p:sp>
      </p:grpSp>
      <p:sp>
        <p:nvSpPr>
          <p:cNvPr id="17" name="Left Brace 16"/>
          <p:cNvSpPr/>
          <p:nvPr/>
        </p:nvSpPr>
        <p:spPr>
          <a:xfrm>
            <a:off x="3254518" y="1460679"/>
            <a:ext cx="358531" cy="4413873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6285911" y="1872394"/>
            <a:ext cx="972819" cy="6540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258730" y="1076034"/>
            <a:ext cx="166584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New Rail Alphabet Black" panose="02000503040000020004" charset="0"/>
              </a:rPr>
              <a:t>Cause</a:t>
            </a:r>
          </a:p>
          <a:p>
            <a:endParaRPr lang="en-GB" sz="2800" dirty="0" smtClean="0">
              <a:latin typeface="New Rail Alphabet Black" panose="02000503040000020004" charset="0"/>
            </a:endParaRPr>
          </a:p>
          <a:p>
            <a:r>
              <a:rPr lang="en-GB" sz="2800" dirty="0" smtClean="0">
                <a:latin typeface="New Rail Alphabet Black" panose="02000503040000020004" charset="0"/>
              </a:rPr>
              <a:t>Reasons</a:t>
            </a:r>
          </a:p>
          <a:p>
            <a:endParaRPr lang="en-GB" sz="2800" dirty="0" smtClean="0">
              <a:latin typeface="New Rail Alphabet Black" panose="02000503040000020004" charset="0"/>
            </a:endParaRPr>
          </a:p>
          <a:p>
            <a:r>
              <a:rPr lang="en-GB" sz="2800" dirty="0" smtClean="0">
                <a:latin typeface="New Rail Alphabet Black" panose="02000503040000020004" charset="0"/>
              </a:rPr>
              <a:t>Explain</a:t>
            </a:r>
            <a:endParaRPr lang="en-GB" sz="2800" dirty="0">
              <a:latin typeface="New Rail Alphabet Black" panose="0200050304000002000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184900" y="4768157"/>
            <a:ext cx="972819" cy="65405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157719" y="3971797"/>
            <a:ext cx="39641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New Rail Alphabet Black" panose="02000503040000020004" charset="0"/>
              </a:rPr>
              <a:t>Success v Failure</a:t>
            </a:r>
          </a:p>
          <a:p>
            <a:endParaRPr lang="en-GB" sz="2800" dirty="0" smtClean="0">
              <a:latin typeface="New Rail Alphabet Black" panose="02000503040000020004" charset="0"/>
            </a:endParaRPr>
          </a:p>
          <a:p>
            <a:r>
              <a:rPr lang="en-GB" sz="2800" dirty="0" smtClean="0">
                <a:latin typeface="New Rail Alphabet Black" panose="02000503040000020004" charset="0"/>
              </a:rPr>
              <a:t>Change v Continuity</a:t>
            </a:r>
          </a:p>
          <a:p>
            <a:endParaRPr lang="en-GB" sz="2800" dirty="0" smtClean="0">
              <a:latin typeface="New Rail Alphabet Black" panose="02000503040000020004" charset="0"/>
            </a:endParaRPr>
          </a:p>
          <a:p>
            <a:r>
              <a:rPr lang="en-GB" sz="2800" dirty="0" smtClean="0">
                <a:latin typeface="New Rail Alphabet Black" panose="02000503040000020004" charset="0"/>
              </a:rPr>
              <a:t>Similarity v Difference</a:t>
            </a:r>
            <a:endParaRPr lang="en-GB" sz="2800" dirty="0">
              <a:latin typeface="New Rail Alphabet Black" panose="0200050304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81088" y="1547446"/>
            <a:ext cx="9210912" cy="526297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ew Rail Alphabet Black" panose="02000503040000020004" pitchFamily="50" charset="0"/>
              </a:rPr>
              <a:t>Question analysis:</a:t>
            </a:r>
          </a:p>
          <a:p>
            <a:endParaRPr lang="en-GB" sz="2800" b="1" dirty="0">
              <a:latin typeface="New Rail Alphabet Black" panose="02000503040000020004" pitchFamily="50" charset="0"/>
            </a:endParaRPr>
          </a:p>
          <a:p>
            <a:r>
              <a:rPr lang="en-GB" sz="2800" b="1" dirty="0" smtClean="0">
                <a:latin typeface="New Rail Alphabet Black" panose="02000503040000020004" charset="0"/>
              </a:rPr>
              <a:t>‘There were continual tensions between King and Parliament about fundamental issues between 1603-1640’.</a:t>
            </a:r>
            <a:endParaRPr lang="en-GB" sz="2800" b="1" dirty="0">
              <a:latin typeface="New Rail Alphabet Black" panose="02000503040000020004" charset="0"/>
            </a:endParaRPr>
          </a:p>
          <a:p>
            <a:r>
              <a:rPr lang="en-GB" sz="2800" b="1" dirty="0">
                <a:latin typeface="New Rail Alphabet Black" panose="02000503040000020004" charset="0"/>
              </a:rPr>
              <a:t>Assess the validity of this view.</a:t>
            </a:r>
          </a:p>
          <a:p>
            <a:endParaRPr lang="en-GB" sz="2800" b="1" dirty="0">
              <a:latin typeface="New Rail Alphabet Black" panose="02000503040000020004" pitchFamily="50" charset="0"/>
            </a:endParaRPr>
          </a:p>
          <a:p>
            <a:r>
              <a:rPr lang="en-GB" sz="2800" b="1" dirty="0">
                <a:latin typeface="New Rail Alphabet Black" panose="02000503040000020004" pitchFamily="50" charset="0"/>
              </a:rPr>
              <a:t>Topic focus</a:t>
            </a:r>
          </a:p>
          <a:p>
            <a:r>
              <a:rPr lang="en-GB" sz="2800" b="1" dirty="0">
                <a:latin typeface="New Rail Alphabet Black" panose="02000503040000020004" pitchFamily="50" charset="0"/>
              </a:rPr>
              <a:t>Conceptual focus</a:t>
            </a:r>
          </a:p>
          <a:p>
            <a:r>
              <a:rPr lang="en-GB" sz="2800" b="1" dirty="0">
                <a:latin typeface="New Rail Alphabet Black" panose="02000503040000020004" pitchFamily="50" charset="0"/>
              </a:rPr>
              <a:t>Chronological focus</a:t>
            </a:r>
          </a:p>
          <a:p>
            <a:endParaRPr lang="en-GB" sz="2800" b="1" dirty="0">
              <a:latin typeface="New Rail Alphabet Black" panose="02000503040000020004" pitchFamily="50" charset="0"/>
            </a:endParaRPr>
          </a:p>
          <a:p>
            <a:r>
              <a:rPr lang="en-GB" sz="2800" dirty="0">
                <a:latin typeface="New Rail Alphabet Black" panose="02000503040000020004" pitchFamily="50" charset="0"/>
              </a:rPr>
              <a:t>Adjectival Qualifiers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"/>
            <a:ext cx="176920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New Rail Alphabet Black" panose="02000503040000020004" pitchFamily="50" charset="0"/>
              </a:rPr>
              <a:t>AO1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5566" y="143196"/>
            <a:ext cx="9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New Rail Alphabet Black" panose="02000503040000020004" pitchFamily="50" charset="0"/>
              </a:rPr>
              <a:t>AQA: Essay Technique for AO1</a:t>
            </a:r>
            <a:endParaRPr lang="en-GB" sz="3600" b="1" dirty="0">
              <a:latin typeface="New Rail Alphabet Black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81088" y="1547446"/>
            <a:ext cx="9210912" cy="526297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New Rail Alphabet Black" panose="02000503040000020004" pitchFamily="50" charset="0"/>
              </a:rPr>
              <a:t>Question analysis:</a:t>
            </a:r>
          </a:p>
          <a:p>
            <a:endParaRPr lang="en-GB" sz="2800" b="1" dirty="0">
              <a:latin typeface="New Rail Alphabet Black" panose="02000503040000020004" charset="0"/>
            </a:endParaRPr>
          </a:p>
          <a:p>
            <a:r>
              <a:rPr lang="en-GB" sz="2800" b="1" dirty="0" smtClean="0">
                <a:latin typeface="New Rail Alphabet Black" panose="02000503040000020004" charset="0"/>
              </a:rPr>
              <a:t>‘Disagreements over finance were the main reason for tensions between the Monarch and Parliament in the years 1603-1629’.</a:t>
            </a:r>
            <a:endParaRPr lang="en-GB" sz="2800" b="1" dirty="0">
              <a:latin typeface="New Rail Alphabet Black" panose="02000503040000020004" charset="0"/>
            </a:endParaRPr>
          </a:p>
          <a:p>
            <a:r>
              <a:rPr lang="en-GB" sz="2800" b="1" dirty="0" smtClean="0">
                <a:latin typeface="New Rail Alphabet Black" panose="02000503040000020004" charset="0"/>
              </a:rPr>
              <a:t>Assess the validity of this view.</a:t>
            </a:r>
            <a:endParaRPr lang="en-GB" sz="2800" b="1" dirty="0">
              <a:latin typeface="New Rail Alphabet Black" panose="02000503040000020004" charset="0"/>
            </a:endParaRPr>
          </a:p>
          <a:p>
            <a:endParaRPr lang="en-GB" sz="2800" b="1" dirty="0">
              <a:latin typeface="New Rail Alphabet Black" panose="02000503040000020004" pitchFamily="50" charset="0"/>
            </a:endParaRPr>
          </a:p>
          <a:p>
            <a:r>
              <a:rPr lang="en-GB" sz="2800" b="1" dirty="0">
                <a:latin typeface="New Rail Alphabet Black" panose="02000503040000020004" pitchFamily="50" charset="0"/>
              </a:rPr>
              <a:t>Topic focus</a:t>
            </a:r>
          </a:p>
          <a:p>
            <a:r>
              <a:rPr lang="en-GB" sz="2800" b="1" dirty="0">
                <a:latin typeface="New Rail Alphabet Black" panose="02000503040000020004" pitchFamily="50" charset="0"/>
              </a:rPr>
              <a:t>Conceptual focus</a:t>
            </a:r>
          </a:p>
          <a:p>
            <a:r>
              <a:rPr lang="en-GB" sz="2800" b="1" dirty="0">
                <a:latin typeface="New Rail Alphabet Black" panose="02000503040000020004" pitchFamily="50" charset="0"/>
              </a:rPr>
              <a:t>Chronological focus</a:t>
            </a:r>
          </a:p>
          <a:p>
            <a:endParaRPr lang="en-GB" sz="2800" b="1" dirty="0">
              <a:latin typeface="New Rail Alphabet Black" panose="02000503040000020004" pitchFamily="50" charset="0"/>
            </a:endParaRPr>
          </a:p>
          <a:p>
            <a:r>
              <a:rPr lang="en-GB" sz="2800" dirty="0">
                <a:latin typeface="New Rail Alphabet Black" panose="02000503040000020004" pitchFamily="50" charset="0"/>
              </a:rPr>
              <a:t>Adjectival Qualifiers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50"/>
            <a:ext cx="176920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New Rail Alphabet Black" panose="02000503040000020004" pitchFamily="50" charset="0"/>
              </a:rPr>
              <a:t>AO1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5566" y="143196"/>
            <a:ext cx="936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New Rail Alphabet Black" panose="02000503040000020004" pitchFamily="50" charset="0"/>
              </a:rPr>
              <a:t>AQA: Essay Technique for AO1</a:t>
            </a:r>
            <a:endParaRPr lang="en-GB" sz="3600" b="1" dirty="0">
              <a:latin typeface="New Rail Alphabet Black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881</Words>
  <Application>Microsoft Office PowerPoint</Application>
  <PresentationFormat>Custom</PresentationFormat>
  <Paragraphs>197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New Rail Alphabet Black</vt:lpstr>
      <vt:lpstr>Calibri Light</vt:lpstr>
      <vt:lpstr>New Rail Alphabet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Bunce</dc:creator>
  <cp:lastModifiedBy>Bunce, Robin</cp:lastModifiedBy>
  <cp:revision>174</cp:revision>
  <cp:lastPrinted>2017-01-26T08:36:09Z</cp:lastPrinted>
  <dcterms:created xsi:type="dcterms:W3CDTF">2015-10-23T14:31:20Z</dcterms:created>
  <dcterms:modified xsi:type="dcterms:W3CDTF">2017-01-26T13:23:11Z</dcterms:modified>
</cp:coreProperties>
</file>