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Roboto Slab"/>
      <p:regular r:id="rId26"/>
      <p:bold r:id="rId27"/>
    </p:embeddedFont>
    <p:embeddedFont>
      <p:font typeface="Robo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Slab-regular.fntdata"/><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font" Target="fonts/RobotoSlab-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a5430368b0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a5430368b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a5430368b0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a5430368b0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a5430368b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a5430368b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a5430368b0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a5430368b0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a5430368b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a5430368b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a5430368b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a5430368b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a5f3b20c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a5f3b20c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a5430368b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a5430368b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a5430368b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a5430368b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a5f3b20c0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a5f3b20c0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a5430368b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a5430368b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a5430368b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a5430368b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a5430368b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a5430368b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a5430368b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a5430368b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a5430368b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a5430368b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a5430368b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a5430368b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a5430368b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a5430368b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a5430368b0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a5430368b0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a5430368b0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a5430368b0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6.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The Treaty of Trianon</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And its consequences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446100" y="526350"/>
            <a:ext cx="8251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GB" sz="2400"/>
              <a:t>“We have violated our word—out of cowardice. . . . The nation feels that we have cast aside its honor. We have stood on the side of the villains. . . We shall be body snatchers! The most despicable of people. I did not hold you back. I am guilty.”</a:t>
            </a:r>
            <a:endParaRPr sz="2400"/>
          </a:p>
          <a:p>
            <a:pPr indent="-381000" lvl="0" marL="457200" rtl="0" algn="r">
              <a:spcBef>
                <a:spcPts val="0"/>
              </a:spcBef>
              <a:spcAft>
                <a:spcPts val="0"/>
              </a:spcAft>
              <a:buSzPts val="2400"/>
              <a:buChar char="-"/>
            </a:pPr>
            <a:r>
              <a:rPr lang="en-GB" sz="2400"/>
              <a:t>Prime Minister Pál Teleki</a:t>
            </a:r>
            <a:endParaRPr sz="2400"/>
          </a:p>
        </p:txBody>
      </p:sp>
      <p:pic>
        <p:nvPicPr>
          <p:cNvPr id="131" name="Google Shape;131;p22"/>
          <p:cNvPicPr preferRelativeResize="0"/>
          <p:nvPr/>
        </p:nvPicPr>
        <p:blipFill>
          <a:blip r:embed="rId3">
            <a:alphaModFix/>
          </a:blip>
          <a:stretch>
            <a:fillRect/>
          </a:stretch>
        </p:blipFill>
        <p:spPr>
          <a:xfrm>
            <a:off x="0" y="3640975"/>
            <a:ext cx="1197325" cy="15025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Brutality and Peace?</a:t>
            </a:r>
            <a:endParaRPr/>
          </a:p>
        </p:txBody>
      </p:sp>
      <p:sp>
        <p:nvSpPr>
          <p:cNvPr id="137" name="Google Shape;137;p23"/>
          <p:cNvSpPr txBox="1"/>
          <p:nvPr>
            <p:ph idx="1" type="body"/>
          </p:nvPr>
        </p:nvSpPr>
        <p:spPr>
          <a:xfrm>
            <a:off x="387900" y="1489825"/>
            <a:ext cx="3999900" cy="3259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300"/>
              <a:t>Hungary began to limit the amount Jews who could work in one industry. O</a:t>
            </a:r>
            <a:r>
              <a:rPr lang="en-GB" sz="1300"/>
              <a:t>n 27-28 August 1941, </a:t>
            </a:r>
            <a:r>
              <a:rPr b="1" lang="en-GB" sz="1300"/>
              <a:t>23,600 deported Hungarian Jews were executed </a:t>
            </a:r>
            <a:r>
              <a:rPr lang="en-GB" sz="1300"/>
              <a:t>under order of the German SS.</a:t>
            </a:r>
            <a:endParaRPr sz="1300"/>
          </a:p>
          <a:p>
            <a:pPr indent="0" lvl="0" marL="0" rtl="0" algn="l">
              <a:spcBef>
                <a:spcPts val="1200"/>
              </a:spcBef>
              <a:spcAft>
                <a:spcPts val="0"/>
              </a:spcAft>
              <a:buNone/>
            </a:pPr>
            <a:r>
              <a:rPr lang="en-GB" sz="1300"/>
              <a:t>In January 1942, the Hungarian Army killed </a:t>
            </a:r>
            <a:r>
              <a:rPr b="1" lang="en-GB" sz="1300"/>
              <a:t>3,800 Serbian and Jewish partisans.</a:t>
            </a:r>
            <a:endParaRPr b="1" sz="1300"/>
          </a:p>
          <a:p>
            <a:pPr indent="0" lvl="0" marL="0" rtl="0" algn="l">
              <a:spcBef>
                <a:spcPts val="1200"/>
              </a:spcBef>
              <a:spcAft>
                <a:spcPts val="1200"/>
              </a:spcAft>
              <a:buNone/>
            </a:pPr>
            <a:r>
              <a:rPr lang="en-GB" sz="1300"/>
              <a:t>In 1944, </a:t>
            </a:r>
            <a:r>
              <a:rPr b="1" lang="en-GB" sz="1300"/>
              <a:t>825,007</a:t>
            </a:r>
            <a:r>
              <a:rPr b="1" lang="en-GB" sz="1300"/>
              <a:t> Jews lived in Hungary</a:t>
            </a:r>
            <a:r>
              <a:rPr lang="en-GB" sz="1300"/>
              <a:t>. After the German invasion, Jews living outside of Budapest were forced into ghettos. Over 56 days, </a:t>
            </a:r>
            <a:r>
              <a:rPr b="1" lang="en-GB" sz="1300"/>
              <a:t>4</a:t>
            </a:r>
            <a:r>
              <a:rPr b="1" lang="en-GB" sz="1300"/>
              <a:t>37,402</a:t>
            </a:r>
            <a:r>
              <a:rPr b="1" lang="en-GB" sz="1300"/>
              <a:t> Jews </a:t>
            </a:r>
            <a:r>
              <a:rPr lang="en-GB" sz="1300"/>
              <a:t>were sent to concentration camps, mostly to Auschwitz-Birkenau. </a:t>
            </a:r>
            <a:r>
              <a:rPr b="1" lang="en-GB" sz="1300"/>
              <a:t>40%</a:t>
            </a:r>
            <a:r>
              <a:rPr lang="en-GB" sz="1300"/>
              <a:t> of Jews in Auschwitz were Hungarian. </a:t>
            </a:r>
            <a:r>
              <a:rPr b="1" lang="en-GB" sz="1300"/>
              <a:t>564,507 Hungarian Jews died.</a:t>
            </a:r>
            <a:endParaRPr b="1" sz="1300"/>
          </a:p>
        </p:txBody>
      </p:sp>
      <p:sp>
        <p:nvSpPr>
          <p:cNvPr id="138" name="Google Shape;138;p23"/>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300"/>
              <a:t>In the following years, anti-Nazi intellectuals and figures and attempted to create a “Third Road” between capitalism and communism.</a:t>
            </a:r>
            <a:endParaRPr sz="1300"/>
          </a:p>
          <a:p>
            <a:pPr indent="0" lvl="0" marL="0" rtl="0" algn="l">
              <a:spcBef>
                <a:spcPts val="1200"/>
              </a:spcBef>
              <a:spcAft>
                <a:spcPts val="0"/>
              </a:spcAft>
              <a:buNone/>
            </a:pPr>
            <a:r>
              <a:rPr lang="en-GB" sz="1300"/>
              <a:t>Kállay contacted Allied powers attempting to negotiate a peace albeit they never agreed. Kállay refused to negotiate with the USSR.</a:t>
            </a:r>
            <a:endParaRPr sz="1300"/>
          </a:p>
          <a:p>
            <a:pPr indent="0" lvl="0" marL="0" rtl="0" algn="l">
              <a:spcBef>
                <a:spcPts val="1200"/>
              </a:spcBef>
              <a:spcAft>
                <a:spcPts val="1200"/>
              </a:spcAft>
              <a:buNone/>
            </a:pPr>
            <a:r>
              <a:rPr lang="en-GB" sz="1300"/>
              <a:t>Hitler noticed this and ordered an invasion of Hungary in March 1944. A pro-German prime minister was appointed and </a:t>
            </a:r>
            <a:r>
              <a:rPr b="1" lang="en-GB" sz="1300"/>
              <a:t>3,000 opposition figures were arrested.</a:t>
            </a:r>
            <a:endParaRPr b="1" sz="1300"/>
          </a:p>
        </p:txBody>
      </p:sp>
      <p:pic>
        <p:nvPicPr>
          <p:cNvPr id="139" name="Google Shape;139;p23"/>
          <p:cNvPicPr preferRelativeResize="0"/>
          <p:nvPr/>
        </p:nvPicPr>
        <p:blipFill>
          <a:blip r:embed="rId3">
            <a:alphaModFix/>
          </a:blip>
          <a:stretch>
            <a:fillRect/>
          </a:stretch>
        </p:blipFill>
        <p:spPr>
          <a:xfrm>
            <a:off x="8285925" y="3915925"/>
            <a:ext cx="858075" cy="1227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“Trianon Syndrome”</a:t>
            </a:r>
            <a:endParaRPr/>
          </a:p>
        </p:txBody>
      </p:sp>
      <p:sp>
        <p:nvSpPr>
          <p:cNvPr id="145" name="Google Shape;145;p24"/>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Hungary suffered major inflation after WW2. The largest banknote ever was the </a:t>
            </a:r>
            <a:r>
              <a:rPr b="1" lang="en-GB"/>
              <a:t>100 quintillion pengő</a:t>
            </a:r>
            <a:r>
              <a:rPr lang="en-GB"/>
              <a:t>. The inflation rate reached 41.9 quadrillion percent in July 1946.</a:t>
            </a:r>
            <a:endParaRPr/>
          </a:p>
          <a:p>
            <a:pPr indent="0" lvl="0" marL="0" rtl="0" algn="l">
              <a:spcBef>
                <a:spcPts val="1200"/>
              </a:spcBef>
              <a:spcAft>
                <a:spcPts val="1200"/>
              </a:spcAft>
              <a:buNone/>
            </a:pPr>
            <a:r>
              <a:rPr lang="en-GB"/>
              <a:t>“Trianon Syndrome” was heavily suppressed during the communist takeover and rule of Hungary but began to reemerge after independence in 1990.</a:t>
            </a:r>
            <a:endParaRPr/>
          </a:p>
        </p:txBody>
      </p:sp>
      <p:sp>
        <p:nvSpPr>
          <p:cNvPr id="146" name="Google Shape;146;p24"/>
          <p:cNvSpPr txBox="1"/>
          <p:nvPr>
            <p:ph idx="2" type="body"/>
          </p:nvPr>
        </p:nvSpPr>
        <p:spPr>
          <a:xfrm>
            <a:off x="4756200" y="1489825"/>
            <a:ext cx="3999900" cy="32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Arguments about Trianon split Hungary to this day. 67% of Hungarians believe that parts of neighbouring countries belong to Hungary and 25% do not.</a:t>
            </a:r>
            <a:endParaRPr/>
          </a:p>
          <a:p>
            <a:pPr indent="0" lvl="0" marL="0" rtl="0" algn="l">
              <a:spcBef>
                <a:spcPts val="1200"/>
              </a:spcBef>
              <a:spcAft>
                <a:spcPts val="0"/>
              </a:spcAft>
              <a:buNone/>
            </a:pPr>
            <a:r>
              <a:rPr lang="en-GB"/>
              <a:t>Since 2010, 4th June is dedicated to the Day of National Unity </a:t>
            </a:r>
            <a:r>
              <a:rPr lang="en-GB"/>
              <a:t>which commemorates the signing of Trianon.</a:t>
            </a:r>
            <a:endParaRPr/>
          </a:p>
          <a:p>
            <a:pPr indent="0" lvl="0" marL="0" rtl="0" algn="l">
              <a:spcBef>
                <a:spcPts val="1200"/>
              </a:spcBef>
              <a:spcAft>
                <a:spcPts val="1200"/>
              </a:spcAft>
              <a:buNone/>
            </a:pPr>
            <a:r>
              <a:rPr lang="en-GB"/>
              <a:t>Orbán has poured vast amounts of money into Hungarian speaking areas and has extended voting rights to Hungarian speakers in surrounding nations</a:t>
            </a:r>
            <a:endParaRPr/>
          </a:p>
        </p:txBody>
      </p:sp>
      <p:pic>
        <p:nvPicPr>
          <p:cNvPr id="147" name="Google Shape;147;p24"/>
          <p:cNvPicPr preferRelativeResize="0"/>
          <p:nvPr/>
        </p:nvPicPr>
        <p:blipFill>
          <a:blip r:embed="rId3">
            <a:alphaModFix/>
          </a:blip>
          <a:stretch>
            <a:fillRect/>
          </a:stretch>
        </p:blipFill>
        <p:spPr>
          <a:xfrm>
            <a:off x="6477541" y="229013"/>
            <a:ext cx="2278560" cy="1144124"/>
          </a:xfrm>
          <a:prstGeom prst="rect">
            <a:avLst/>
          </a:prstGeom>
          <a:noFill/>
          <a:ln>
            <a:noFill/>
          </a:ln>
        </p:spPr>
      </p:pic>
      <p:pic>
        <p:nvPicPr>
          <p:cNvPr id="148" name="Google Shape;148;p24"/>
          <p:cNvPicPr preferRelativeResize="0"/>
          <p:nvPr/>
        </p:nvPicPr>
        <p:blipFill>
          <a:blip r:embed="rId4">
            <a:alphaModFix/>
          </a:blip>
          <a:stretch>
            <a:fillRect/>
          </a:stretch>
        </p:blipFill>
        <p:spPr>
          <a:xfrm>
            <a:off x="689925" y="3757975"/>
            <a:ext cx="2078802" cy="1385526"/>
          </a:xfrm>
          <a:prstGeom prst="rect">
            <a:avLst/>
          </a:prstGeom>
          <a:noFill/>
          <a:ln>
            <a:noFill/>
          </a:ln>
        </p:spPr>
      </p:pic>
      <p:pic>
        <p:nvPicPr>
          <p:cNvPr id="149" name="Google Shape;149;p24"/>
          <p:cNvPicPr preferRelativeResize="0"/>
          <p:nvPr/>
        </p:nvPicPr>
        <p:blipFill rotWithShape="1">
          <a:blip r:embed="rId5">
            <a:alphaModFix/>
          </a:blip>
          <a:srcRect b="0" l="758" r="49652" t="0"/>
          <a:stretch/>
        </p:blipFill>
        <p:spPr>
          <a:xfrm>
            <a:off x="2768725" y="3636000"/>
            <a:ext cx="1328951" cy="15074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pic>
        <p:nvPicPr>
          <p:cNvPr id="155" name="Google Shape;155;p25"/>
          <p:cNvPicPr preferRelativeResize="0"/>
          <p:nvPr/>
        </p:nvPicPr>
        <p:blipFill>
          <a:blip r:embed="rId3">
            <a:alphaModFix/>
          </a:blip>
          <a:stretch>
            <a:fillRect/>
          </a:stretch>
        </p:blipFill>
        <p:spPr>
          <a:xfrm>
            <a:off x="1143002" y="0"/>
            <a:ext cx="6857999" cy="5143500"/>
          </a:xfrm>
          <a:prstGeom prst="rect">
            <a:avLst/>
          </a:prstGeom>
          <a:noFill/>
          <a:ln>
            <a:noFill/>
          </a:ln>
        </p:spPr>
      </p:pic>
      <p:pic>
        <p:nvPicPr>
          <p:cNvPr id="156" name="Google Shape;156;p25"/>
          <p:cNvPicPr preferRelativeResize="0"/>
          <p:nvPr/>
        </p:nvPicPr>
        <p:blipFill>
          <a:blip r:embed="rId4">
            <a:alphaModFix/>
          </a:blip>
          <a:stretch>
            <a:fillRect/>
          </a:stretch>
        </p:blipFill>
        <p:spPr>
          <a:xfrm>
            <a:off x="6837125" y="3413376"/>
            <a:ext cx="2306874" cy="1730124"/>
          </a:xfrm>
          <a:prstGeom prst="rect">
            <a:avLst/>
          </a:prstGeom>
          <a:noFill/>
          <a:ln>
            <a:noFill/>
          </a:ln>
        </p:spPr>
      </p:pic>
      <p:pic>
        <p:nvPicPr>
          <p:cNvPr id="157" name="Google Shape;157;p25"/>
          <p:cNvPicPr preferRelativeResize="0"/>
          <p:nvPr/>
        </p:nvPicPr>
        <p:blipFill>
          <a:blip r:embed="rId5">
            <a:alphaModFix/>
          </a:blip>
          <a:stretch>
            <a:fillRect/>
          </a:stretch>
        </p:blipFill>
        <p:spPr>
          <a:xfrm>
            <a:off x="0" y="0"/>
            <a:ext cx="2676551" cy="1505553"/>
          </a:xfrm>
          <a:prstGeom prst="rect">
            <a:avLst/>
          </a:prstGeom>
          <a:noFill/>
          <a:ln>
            <a:noFill/>
          </a:ln>
        </p:spPr>
      </p:pic>
      <p:pic>
        <p:nvPicPr>
          <p:cNvPr id="158" name="Google Shape;158;p25"/>
          <p:cNvPicPr preferRelativeResize="0"/>
          <p:nvPr/>
        </p:nvPicPr>
        <p:blipFill>
          <a:blip r:embed="rId6">
            <a:alphaModFix/>
          </a:blip>
          <a:stretch>
            <a:fillRect/>
          </a:stretch>
        </p:blipFill>
        <p:spPr>
          <a:xfrm>
            <a:off x="0" y="1505550"/>
            <a:ext cx="2723428" cy="3632399"/>
          </a:xfrm>
          <a:prstGeom prst="rect">
            <a:avLst/>
          </a:prstGeom>
          <a:noFill/>
          <a:ln>
            <a:noFill/>
          </a:ln>
        </p:spPr>
      </p:pic>
      <p:pic>
        <p:nvPicPr>
          <p:cNvPr id="159" name="Google Shape;159;p25"/>
          <p:cNvPicPr preferRelativeResize="0"/>
          <p:nvPr/>
        </p:nvPicPr>
        <p:blipFill>
          <a:blip r:embed="rId7">
            <a:alphaModFix/>
          </a:blip>
          <a:stretch>
            <a:fillRect/>
          </a:stretch>
        </p:blipFill>
        <p:spPr>
          <a:xfrm>
            <a:off x="6837125" y="0"/>
            <a:ext cx="2306875" cy="1765751"/>
          </a:xfrm>
          <a:prstGeom prst="rect">
            <a:avLst/>
          </a:prstGeom>
          <a:noFill/>
          <a:ln>
            <a:noFill/>
          </a:ln>
        </p:spPr>
      </p:pic>
      <p:pic>
        <p:nvPicPr>
          <p:cNvPr id="160" name="Google Shape;160;p25"/>
          <p:cNvPicPr preferRelativeResize="0"/>
          <p:nvPr/>
        </p:nvPicPr>
        <p:blipFill>
          <a:blip r:embed="rId8">
            <a:alphaModFix/>
          </a:blip>
          <a:stretch>
            <a:fillRect/>
          </a:stretch>
        </p:blipFill>
        <p:spPr>
          <a:xfrm>
            <a:off x="6837125" y="1765744"/>
            <a:ext cx="2306875" cy="17301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3"/>
        </a:solidFill>
      </p:bgPr>
    </p:bg>
    <p:spTree>
      <p:nvGrpSpPr>
        <p:cNvPr id="164" name="Shape 164"/>
        <p:cNvGrpSpPr/>
        <p:nvPr/>
      </p:nvGrpSpPr>
      <p:grpSpPr>
        <a:xfrm>
          <a:off x="0" y="0"/>
          <a:ext cx="0" cy="0"/>
          <a:chOff x="0" y="0"/>
          <a:chExt cx="0" cy="0"/>
        </a:xfrm>
      </p:grpSpPr>
      <p:sp>
        <p:nvSpPr>
          <p:cNvPr id="165" name="Google Shape;165;p26"/>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pic>
        <p:nvPicPr>
          <p:cNvPr id="166" name="Google Shape;166;p26"/>
          <p:cNvPicPr preferRelativeResize="0"/>
          <p:nvPr/>
        </p:nvPicPr>
        <p:blipFill rotWithShape="1">
          <a:blip r:embed="rId3">
            <a:alphaModFix/>
          </a:blip>
          <a:srcRect b="601" l="455" r="455" t="710"/>
          <a:stretch/>
        </p:blipFill>
        <p:spPr>
          <a:xfrm>
            <a:off x="748825" y="0"/>
            <a:ext cx="7638825"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Carpathian Ruthenia</a:t>
            </a:r>
            <a:endParaRPr/>
          </a:p>
        </p:txBody>
      </p:sp>
      <p:sp>
        <p:nvSpPr>
          <p:cNvPr id="172" name="Google Shape;172;p27"/>
          <p:cNvSpPr txBox="1"/>
          <p:nvPr>
            <p:ph idx="1" type="body"/>
          </p:nvPr>
        </p:nvSpPr>
        <p:spPr>
          <a:xfrm>
            <a:off x="387900" y="1489825"/>
            <a:ext cx="8368200" cy="3259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a:t>Carpathian Ruthenia is a region of Ukraine inhabited by the Rusyn people, a separate linguistic and ethnic group that was interdependent with Hungary for almost 1,000 years.</a:t>
            </a:r>
            <a:endParaRPr/>
          </a:p>
          <a:p>
            <a:pPr indent="0" lvl="0" marL="0" rtl="0" algn="l">
              <a:spcBef>
                <a:spcPts val="1200"/>
              </a:spcBef>
              <a:spcAft>
                <a:spcPts val="0"/>
              </a:spcAft>
              <a:buNone/>
            </a:pPr>
            <a:r>
              <a:rPr lang="en-GB"/>
              <a:t>After WW2, the Rusyns were separated between Slovakia, Ukraine and Poland, being deported, abused and Russified. In 1947, 150,000 Rusyns and were forced from Poland into Ukraine with only half returning in the 1960s.</a:t>
            </a:r>
            <a:endParaRPr/>
          </a:p>
          <a:p>
            <a:pPr indent="0" lvl="0" marL="0" rtl="0" algn="l">
              <a:spcBef>
                <a:spcPts val="1200"/>
              </a:spcBef>
              <a:spcAft>
                <a:spcPts val="1200"/>
              </a:spcAft>
              <a:buNone/>
            </a:pPr>
            <a:r>
              <a:rPr lang="en-GB"/>
              <a:t>After the breakup of the USSR in 1990, 78% of Rusyns voted for autonomy but the Ukrainian government denied them and still to this day do not recognise the Rusyns as a separate ethnic group, saying the Rusyns are only acting in the “</a:t>
            </a:r>
            <a:r>
              <a:rPr lang="en-GB"/>
              <a:t>interests</a:t>
            </a:r>
            <a:r>
              <a:rPr lang="en-GB"/>
              <a:t> of the Russian Empire”.</a:t>
            </a:r>
            <a:endParaRPr/>
          </a:p>
        </p:txBody>
      </p:sp>
      <p:pic>
        <p:nvPicPr>
          <p:cNvPr id="173" name="Google Shape;173;p27"/>
          <p:cNvPicPr preferRelativeResize="0"/>
          <p:nvPr/>
        </p:nvPicPr>
        <p:blipFill>
          <a:blip r:embed="rId3">
            <a:alphaModFix/>
          </a:blip>
          <a:stretch>
            <a:fillRect/>
          </a:stretch>
        </p:blipFill>
        <p:spPr>
          <a:xfrm>
            <a:off x="6636850" y="89963"/>
            <a:ext cx="2119251" cy="1422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Romania</a:t>
            </a:r>
            <a:endParaRPr/>
          </a:p>
        </p:txBody>
      </p:sp>
      <p:sp>
        <p:nvSpPr>
          <p:cNvPr id="179" name="Google Shape;179;p28"/>
          <p:cNvSpPr txBox="1"/>
          <p:nvPr>
            <p:ph idx="1" type="body"/>
          </p:nvPr>
        </p:nvSpPr>
        <p:spPr>
          <a:xfrm>
            <a:off x="387900" y="1489825"/>
            <a:ext cx="8368200" cy="30303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GB"/>
              <a:t>Romania celebrates Trianon as it “recognised” the unification of Transylvania and Romania who had been separate since Dacia. It also marks a freedom from the “prison of nations”.</a:t>
            </a:r>
            <a:endParaRPr/>
          </a:p>
          <a:p>
            <a:pPr indent="0" lvl="0" marL="0" rtl="0" algn="l">
              <a:spcBef>
                <a:spcPts val="1200"/>
              </a:spcBef>
              <a:spcAft>
                <a:spcPts val="0"/>
              </a:spcAft>
              <a:buNone/>
            </a:pPr>
            <a:r>
              <a:rPr lang="en-GB"/>
              <a:t>The Romanian argument for Transylvania is “backed up” by Woodrow Wilson’s self-determination </a:t>
            </a:r>
            <a:r>
              <a:rPr lang="en-GB"/>
              <a:t>principle, despite Wilson, Lloyd George and Nitti protesting against Trianon. </a:t>
            </a:r>
            <a:endParaRPr/>
          </a:p>
          <a:p>
            <a:pPr indent="0" lvl="0" marL="0" rtl="0" algn="l">
              <a:spcBef>
                <a:spcPts val="1200"/>
              </a:spcBef>
              <a:spcAft>
                <a:spcPts val="0"/>
              </a:spcAft>
              <a:buNone/>
            </a:pPr>
            <a:r>
              <a:rPr lang="en-GB"/>
              <a:t>“Romania sees the new political-territorial chessboard of Central Europe as part of a process carried out by the peoples and legitimized by the Great Powers, while Hungary sees only the legitimation and only the 1920 moment, completely neglecting the role of the peoples.” </a:t>
            </a:r>
            <a:endParaRPr/>
          </a:p>
          <a:p>
            <a:pPr indent="0" lvl="0" marL="0" rtl="0" algn="r">
              <a:spcBef>
                <a:spcPts val="1200"/>
              </a:spcBef>
              <a:spcAft>
                <a:spcPts val="1200"/>
              </a:spcAft>
              <a:buNone/>
            </a:pPr>
            <a:r>
              <a:rPr lang="en-GB"/>
              <a:t>- Ioan-Aurel Pop, President of the Romanian Academy</a:t>
            </a:r>
            <a:endParaRPr/>
          </a:p>
        </p:txBody>
      </p:sp>
      <p:pic>
        <p:nvPicPr>
          <p:cNvPr id="180" name="Google Shape;180;p28"/>
          <p:cNvPicPr preferRelativeResize="0"/>
          <p:nvPr/>
        </p:nvPicPr>
        <p:blipFill>
          <a:blip r:embed="rId3">
            <a:alphaModFix/>
          </a:blip>
          <a:stretch>
            <a:fillRect/>
          </a:stretch>
        </p:blipFill>
        <p:spPr>
          <a:xfrm>
            <a:off x="7923074" y="0"/>
            <a:ext cx="1220925" cy="1416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txBox="1"/>
          <p:nvPr>
            <p:ph type="title"/>
          </p:nvPr>
        </p:nvSpPr>
        <p:spPr>
          <a:xfrm>
            <a:off x="387900" y="555600"/>
            <a:ext cx="4635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2700"/>
              <a:t>Székely Land</a:t>
            </a:r>
            <a:endParaRPr sz="2700"/>
          </a:p>
        </p:txBody>
      </p:sp>
      <p:sp>
        <p:nvSpPr>
          <p:cNvPr id="186" name="Google Shape;186;p29"/>
          <p:cNvSpPr txBox="1"/>
          <p:nvPr>
            <p:ph idx="1" type="body"/>
          </p:nvPr>
        </p:nvSpPr>
        <p:spPr>
          <a:xfrm>
            <a:off x="387900" y="1594025"/>
            <a:ext cx="4531200" cy="332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400"/>
              <a:t>The Treaty of Trianon </a:t>
            </a:r>
            <a:r>
              <a:rPr lang="en-GB" sz="1400"/>
              <a:t>exacerbated</a:t>
            </a:r>
            <a:r>
              <a:rPr lang="en-GB" sz="1400"/>
              <a:t> tensions between Romania and Hungary due to the ethnic enclave of Székely Land.</a:t>
            </a:r>
            <a:endParaRPr sz="1400"/>
          </a:p>
          <a:p>
            <a:pPr indent="0" lvl="0" marL="0" rtl="0" algn="l">
              <a:spcBef>
                <a:spcPts val="1200"/>
              </a:spcBef>
              <a:spcAft>
                <a:spcPts val="0"/>
              </a:spcAft>
              <a:buNone/>
            </a:pPr>
            <a:r>
              <a:rPr lang="en-GB" sz="1400"/>
              <a:t>The Second Vienna Award returned </a:t>
            </a:r>
            <a:r>
              <a:rPr lang="en-GB" sz="1400"/>
              <a:t>Székely Land</a:t>
            </a:r>
            <a:r>
              <a:rPr lang="en-GB" sz="1400"/>
              <a:t> to Hungary but after WW2 ended, Romania kept it. </a:t>
            </a:r>
            <a:r>
              <a:rPr lang="en-GB" sz="1400"/>
              <a:t>Székely Land </a:t>
            </a:r>
            <a:r>
              <a:rPr lang="en-GB" sz="1400"/>
              <a:t>received levels of </a:t>
            </a:r>
            <a:r>
              <a:rPr lang="en-GB" sz="1400"/>
              <a:t>autonomy between 1952 and 1968.</a:t>
            </a:r>
            <a:endParaRPr sz="1400"/>
          </a:p>
          <a:p>
            <a:pPr indent="0" lvl="0" marL="0" rtl="0" algn="l">
              <a:spcBef>
                <a:spcPts val="1200"/>
              </a:spcBef>
              <a:spcAft>
                <a:spcPts val="1200"/>
              </a:spcAft>
              <a:buNone/>
            </a:pPr>
            <a:r>
              <a:rPr lang="en-GB" sz="1400"/>
              <a:t>When Ceaușescu came to power, Székeys suffered due to Romanianisation. In 1990, Târgu Mureș the capital of Székely Land witnessed violent clashes between ethnic Hungarians and Romanians.</a:t>
            </a:r>
            <a:endParaRPr sz="1400"/>
          </a:p>
        </p:txBody>
      </p:sp>
      <p:pic>
        <p:nvPicPr>
          <p:cNvPr id="187" name="Google Shape;187;p29"/>
          <p:cNvPicPr preferRelativeResize="0"/>
          <p:nvPr/>
        </p:nvPicPr>
        <p:blipFill>
          <a:blip r:embed="rId3">
            <a:alphaModFix/>
          </a:blip>
          <a:stretch>
            <a:fillRect/>
          </a:stretch>
        </p:blipFill>
        <p:spPr>
          <a:xfrm>
            <a:off x="5206360" y="0"/>
            <a:ext cx="3937640" cy="2571750"/>
          </a:xfrm>
          <a:prstGeom prst="rect">
            <a:avLst/>
          </a:prstGeom>
          <a:noFill/>
          <a:ln>
            <a:noFill/>
          </a:ln>
        </p:spPr>
      </p:pic>
      <p:pic>
        <p:nvPicPr>
          <p:cNvPr id="188" name="Google Shape;188;p29"/>
          <p:cNvPicPr preferRelativeResize="0"/>
          <p:nvPr/>
        </p:nvPicPr>
        <p:blipFill>
          <a:blip r:embed="rId4">
            <a:alphaModFix/>
          </a:blip>
          <a:stretch>
            <a:fillRect/>
          </a:stretch>
        </p:blipFill>
        <p:spPr>
          <a:xfrm>
            <a:off x="5206350" y="2509675"/>
            <a:ext cx="3937800" cy="27196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Displacement of Hungarians</a:t>
            </a:r>
            <a:endParaRPr/>
          </a:p>
        </p:txBody>
      </p:sp>
      <p:sp>
        <p:nvSpPr>
          <p:cNvPr id="194" name="Google Shape;194;p30"/>
          <p:cNvSpPr txBox="1"/>
          <p:nvPr>
            <p:ph idx="1" type="body"/>
          </p:nvPr>
        </p:nvSpPr>
        <p:spPr>
          <a:xfrm>
            <a:off x="387900" y="1489825"/>
            <a:ext cx="3999900" cy="33594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GB"/>
              <a:t>Vojvodina - Serbia</a:t>
            </a:r>
            <a:endParaRPr/>
          </a:p>
          <a:p>
            <a:pPr indent="0" lvl="0" marL="0" rtl="0" algn="l">
              <a:spcBef>
                <a:spcPts val="1200"/>
              </a:spcBef>
              <a:spcAft>
                <a:spcPts val="0"/>
              </a:spcAft>
              <a:buNone/>
            </a:pPr>
            <a:r>
              <a:rPr lang="en-GB"/>
              <a:t>In 1944, partisans massecred 40,000 Hungarian </a:t>
            </a:r>
            <a:r>
              <a:rPr lang="en-GB"/>
              <a:t>civilians</a:t>
            </a:r>
            <a:r>
              <a:rPr lang="en-GB"/>
              <a:t>. Since the end of WW2, the Hungarian population has steadily declined due to low birth rates and emigration. </a:t>
            </a:r>
            <a:endParaRPr/>
          </a:p>
          <a:p>
            <a:pPr indent="0" lvl="0" marL="0" rtl="0" algn="l">
              <a:spcBef>
                <a:spcPts val="1200"/>
              </a:spcBef>
              <a:spcAft>
                <a:spcPts val="0"/>
              </a:spcAft>
              <a:buNone/>
            </a:pPr>
            <a:r>
              <a:rPr lang="en-GB"/>
              <a:t>By the Yugoslav Wars of the 1990s, Hungarians felt threatened by conflict with Croatia, leading to many leaving, causing areas to be resettled by Serbian refugees.</a:t>
            </a:r>
            <a:endParaRPr/>
          </a:p>
          <a:p>
            <a:pPr indent="0" lvl="0" marL="0" rtl="0" algn="l">
              <a:spcBef>
                <a:spcPts val="1200"/>
              </a:spcBef>
              <a:spcAft>
                <a:spcPts val="1200"/>
              </a:spcAft>
              <a:buNone/>
            </a:pPr>
            <a:r>
              <a:rPr lang="en-GB"/>
              <a:t>Hungarians have fallen from 16.9% (1991) to 14.28% (2002), and are hoping to create an autonomous area in Northern Vojvodina.</a:t>
            </a:r>
            <a:endParaRPr/>
          </a:p>
        </p:txBody>
      </p:sp>
      <p:sp>
        <p:nvSpPr>
          <p:cNvPr id="195" name="Google Shape;195;p30"/>
          <p:cNvSpPr txBox="1"/>
          <p:nvPr>
            <p:ph idx="2" type="body"/>
          </p:nvPr>
        </p:nvSpPr>
        <p:spPr>
          <a:xfrm>
            <a:off x="4756200" y="1489825"/>
            <a:ext cx="3999900" cy="3459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a:t>Satu Mare and Székely Land - Romania</a:t>
            </a:r>
            <a:endParaRPr/>
          </a:p>
          <a:p>
            <a:pPr indent="0" lvl="0" marL="0" rtl="0" algn="l">
              <a:spcBef>
                <a:spcPts val="1200"/>
              </a:spcBef>
              <a:spcAft>
                <a:spcPts val="0"/>
              </a:spcAft>
              <a:buNone/>
            </a:pPr>
            <a:r>
              <a:rPr lang="en-GB"/>
              <a:t>When Nicolae Ceaușescu came to power in 1965, minority </a:t>
            </a:r>
            <a:r>
              <a:rPr lang="en-GB"/>
              <a:t>privileges</a:t>
            </a:r>
            <a:r>
              <a:rPr lang="en-GB"/>
              <a:t> were lost, mass resettlement of Romanians into Transylvania took place and Hungarian intellectuals were forced out of Transylvania.</a:t>
            </a:r>
            <a:endParaRPr/>
          </a:p>
          <a:p>
            <a:pPr indent="0" lvl="0" marL="0" rtl="0" algn="l">
              <a:spcBef>
                <a:spcPts val="1200"/>
              </a:spcBef>
              <a:spcAft>
                <a:spcPts val="0"/>
              </a:spcAft>
              <a:buNone/>
            </a:pPr>
            <a:r>
              <a:rPr lang="en-GB"/>
              <a:t>The Hungarian population fell from 25.5% in 1920 to 19.6% in 2002. In Cluj Napoca, it has fallen from 81.6% in 1910 to 13.9% in 2021.</a:t>
            </a:r>
            <a:endParaRPr/>
          </a:p>
          <a:p>
            <a:pPr indent="0" lvl="0" marL="0" rtl="0" algn="l">
              <a:spcBef>
                <a:spcPts val="1200"/>
              </a:spcBef>
              <a:spcAft>
                <a:spcPts val="1200"/>
              </a:spcAft>
              <a:buNone/>
            </a:pPr>
            <a:r>
              <a:rPr lang="en-GB"/>
              <a:t>Hungarian cities fell due to migration from rural to urban areas with urbanisation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1"/>
          <p:cNvSpPr txBox="1"/>
          <p:nvPr>
            <p:ph type="title"/>
          </p:nvPr>
        </p:nvSpPr>
        <p:spPr>
          <a:xfrm>
            <a:off x="3290875" y="-19725"/>
            <a:ext cx="1636500" cy="1844400"/>
          </a:xfrm>
          <a:prstGeom prst="rect">
            <a:avLst/>
          </a:prstGeom>
        </p:spPr>
        <p:txBody>
          <a:bodyPr anchorCtr="0" anchor="ctr" bIns="91425" lIns="91425" spcFirstLastPara="1" rIns="91425" wrap="square" tIns="91425">
            <a:normAutofit fontScale="90000"/>
          </a:bodyPr>
          <a:lstStyle/>
          <a:p>
            <a:pPr indent="0" lvl="0" marL="0" rtl="0" algn="r">
              <a:spcBef>
                <a:spcPts val="0"/>
              </a:spcBef>
              <a:spcAft>
                <a:spcPts val="0"/>
              </a:spcAft>
              <a:buNone/>
            </a:pPr>
            <a:r>
              <a:rPr lang="en-GB" sz="1400"/>
              <a:t>1910 - 75.4%</a:t>
            </a:r>
            <a:endParaRPr sz="1400"/>
          </a:p>
          <a:p>
            <a:pPr indent="0" lvl="0" marL="0" rtl="0" algn="r">
              <a:spcBef>
                <a:spcPts val="0"/>
              </a:spcBef>
              <a:spcAft>
                <a:spcPts val="0"/>
              </a:spcAft>
              <a:buNone/>
            </a:pPr>
            <a:r>
              <a:rPr lang="en-GB" sz="1400"/>
              <a:t>2011 - 2.65%</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GB" sz="1400"/>
              <a:t>1910 - 58.75%</a:t>
            </a:r>
            <a:endParaRPr sz="1400"/>
          </a:p>
          <a:p>
            <a:pPr indent="0" lvl="0" marL="0" rtl="0" algn="l">
              <a:spcBef>
                <a:spcPts val="0"/>
              </a:spcBef>
              <a:spcAft>
                <a:spcPts val="0"/>
              </a:spcAft>
              <a:buNone/>
            </a:pPr>
            <a:r>
              <a:rPr lang="en-GB" sz="1400"/>
              <a:t>1931 - 41.38% </a:t>
            </a:r>
            <a:endParaRPr sz="1400"/>
          </a:p>
          <a:p>
            <a:pPr indent="0" lvl="0" marL="0" rtl="0" algn="l">
              <a:spcBef>
                <a:spcPts val="0"/>
              </a:spcBef>
              <a:spcAft>
                <a:spcPts val="0"/>
              </a:spcAft>
              <a:buNone/>
            </a:pPr>
            <a:r>
              <a:rPr lang="en-GB" sz="1400"/>
              <a:t>1953 - 50.6%</a:t>
            </a:r>
            <a:endParaRPr sz="1400"/>
          </a:p>
          <a:p>
            <a:pPr indent="0" lvl="0" marL="0" rtl="0" algn="l">
              <a:spcBef>
                <a:spcPts val="0"/>
              </a:spcBef>
              <a:spcAft>
                <a:spcPts val="0"/>
              </a:spcAft>
              <a:buNone/>
            </a:pPr>
            <a:r>
              <a:rPr lang="en-GB" sz="1400"/>
              <a:t>1971 - 48.49%</a:t>
            </a:r>
            <a:endParaRPr sz="1400"/>
          </a:p>
          <a:p>
            <a:pPr indent="0" lvl="0" marL="0" rtl="0" algn="l">
              <a:spcBef>
                <a:spcPts val="0"/>
              </a:spcBef>
              <a:spcAft>
                <a:spcPts val="0"/>
              </a:spcAft>
              <a:buNone/>
            </a:pPr>
            <a:r>
              <a:rPr lang="en-GB" sz="1400"/>
              <a:t>1991 - 39.6%</a:t>
            </a:r>
            <a:endParaRPr sz="1400"/>
          </a:p>
          <a:p>
            <a:pPr indent="0" lvl="0" marL="0" rtl="0" algn="l">
              <a:spcBef>
                <a:spcPts val="0"/>
              </a:spcBef>
              <a:spcAft>
                <a:spcPts val="0"/>
              </a:spcAft>
              <a:buNone/>
            </a:pPr>
            <a:r>
              <a:rPr lang="en-GB" sz="1400"/>
              <a:t>2011 - 32.66%</a:t>
            </a:r>
            <a:endParaRPr sz="1400"/>
          </a:p>
        </p:txBody>
      </p:sp>
      <p:pic>
        <p:nvPicPr>
          <p:cNvPr id="201" name="Google Shape;201;p31"/>
          <p:cNvPicPr preferRelativeResize="0"/>
          <p:nvPr/>
        </p:nvPicPr>
        <p:blipFill>
          <a:blip r:embed="rId3">
            <a:alphaModFix/>
          </a:blip>
          <a:stretch>
            <a:fillRect/>
          </a:stretch>
        </p:blipFill>
        <p:spPr>
          <a:xfrm>
            <a:off x="0" y="0"/>
            <a:ext cx="3328450" cy="1939625"/>
          </a:xfrm>
          <a:prstGeom prst="rect">
            <a:avLst/>
          </a:prstGeom>
          <a:noFill/>
          <a:ln>
            <a:noFill/>
          </a:ln>
        </p:spPr>
      </p:pic>
      <p:pic>
        <p:nvPicPr>
          <p:cNvPr id="202" name="Google Shape;202;p31"/>
          <p:cNvPicPr preferRelativeResize="0"/>
          <p:nvPr/>
        </p:nvPicPr>
        <p:blipFill>
          <a:blip r:embed="rId4">
            <a:alphaModFix/>
          </a:blip>
          <a:stretch>
            <a:fillRect/>
          </a:stretch>
        </p:blipFill>
        <p:spPr>
          <a:xfrm>
            <a:off x="0" y="1844400"/>
            <a:ext cx="3035478" cy="3299100"/>
          </a:xfrm>
          <a:prstGeom prst="rect">
            <a:avLst/>
          </a:prstGeom>
          <a:noFill/>
          <a:ln>
            <a:noFill/>
          </a:ln>
        </p:spPr>
      </p:pic>
      <p:pic>
        <p:nvPicPr>
          <p:cNvPr id="203" name="Google Shape;203;p31"/>
          <p:cNvPicPr preferRelativeResize="0"/>
          <p:nvPr/>
        </p:nvPicPr>
        <p:blipFill>
          <a:blip r:embed="rId5">
            <a:alphaModFix/>
          </a:blip>
          <a:stretch>
            <a:fillRect/>
          </a:stretch>
        </p:blipFill>
        <p:spPr>
          <a:xfrm>
            <a:off x="3035475" y="1833365"/>
            <a:ext cx="3100700" cy="3313860"/>
          </a:xfrm>
          <a:prstGeom prst="rect">
            <a:avLst/>
          </a:prstGeom>
          <a:noFill/>
          <a:ln>
            <a:noFill/>
          </a:ln>
        </p:spPr>
      </p:pic>
      <p:pic>
        <p:nvPicPr>
          <p:cNvPr id="204" name="Google Shape;204;p31"/>
          <p:cNvPicPr preferRelativeResize="0"/>
          <p:nvPr/>
        </p:nvPicPr>
        <p:blipFill>
          <a:blip r:embed="rId6">
            <a:alphaModFix/>
          </a:blip>
          <a:stretch>
            <a:fillRect/>
          </a:stretch>
        </p:blipFill>
        <p:spPr>
          <a:xfrm>
            <a:off x="4927471" y="0"/>
            <a:ext cx="4216531" cy="1844401"/>
          </a:xfrm>
          <a:prstGeom prst="rect">
            <a:avLst/>
          </a:prstGeom>
          <a:noFill/>
          <a:ln>
            <a:noFill/>
          </a:ln>
        </p:spPr>
      </p:pic>
      <p:pic>
        <p:nvPicPr>
          <p:cNvPr id="205" name="Google Shape;205;p31"/>
          <p:cNvPicPr preferRelativeResize="0"/>
          <p:nvPr/>
        </p:nvPicPr>
        <p:blipFill rotWithShape="1">
          <a:blip r:embed="rId7">
            <a:alphaModFix/>
          </a:blip>
          <a:srcRect b="0" l="0" r="3966" t="0"/>
          <a:stretch/>
        </p:blipFill>
        <p:spPr>
          <a:xfrm>
            <a:off x="6043300" y="1844362"/>
            <a:ext cx="3100700" cy="32991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Quick History of Hungary</a:t>
            </a:r>
            <a:endParaRPr/>
          </a:p>
        </p:txBody>
      </p:sp>
      <p:sp>
        <p:nvSpPr>
          <p:cNvPr id="70" name="Google Shape;70;p1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896 - Magyars migrate onto the Danube Basin</a:t>
            </a:r>
            <a:endParaRPr/>
          </a:p>
          <a:p>
            <a:pPr indent="-342900" lvl="0" marL="457200" rtl="0" algn="l">
              <a:spcBef>
                <a:spcPts val="0"/>
              </a:spcBef>
              <a:spcAft>
                <a:spcPts val="0"/>
              </a:spcAft>
              <a:buSzPts val="1800"/>
              <a:buChar char="●"/>
            </a:pPr>
            <a:r>
              <a:rPr lang="en-GB"/>
              <a:t>1000 - King Stephen I crowned as first King of Hungary</a:t>
            </a:r>
            <a:endParaRPr/>
          </a:p>
          <a:p>
            <a:pPr indent="-342900" lvl="0" marL="457200" rtl="0" algn="l">
              <a:spcBef>
                <a:spcPts val="0"/>
              </a:spcBef>
              <a:spcAft>
                <a:spcPts val="0"/>
              </a:spcAft>
              <a:buSzPts val="1800"/>
              <a:buChar char="●"/>
            </a:pPr>
            <a:r>
              <a:rPr lang="en-GB"/>
              <a:t>1222 - Golden Bull established the right of the nobility to resist monarch</a:t>
            </a:r>
            <a:endParaRPr/>
          </a:p>
          <a:p>
            <a:pPr indent="-342900" lvl="0" marL="457200" rtl="0" algn="l">
              <a:spcBef>
                <a:spcPts val="0"/>
              </a:spcBef>
              <a:spcAft>
                <a:spcPts val="0"/>
              </a:spcAft>
              <a:buSzPts val="1800"/>
              <a:buChar char="●"/>
            </a:pPr>
            <a:r>
              <a:rPr lang="en-GB"/>
              <a:t>1301 - House of Árpád, which had ruled since 896, was eliminated</a:t>
            </a:r>
            <a:endParaRPr/>
          </a:p>
          <a:p>
            <a:pPr indent="-342900" lvl="0" marL="457200" rtl="0" algn="l">
              <a:spcBef>
                <a:spcPts val="0"/>
              </a:spcBef>
              <a:spcAft>
                <a:spcPts val="0"/>
              </a:spcAft>
              <a:buSzPts val="1800"/>
              <a:buChar char="●"/>
            </a:pPr>
            <a:r>
              <a:rPr lang="en-GB"/>
              <a:t>1458 - Matthias Corvinus becomes king until 1490</a:t>
            </a:r>
            <a:endParaRPr/>
          </a:p>
          <a:p>
            <a:pPr indent="-342900" lvl="0" marL="457200" rtl="0" algn="l">
              <a:spcBef>
                <a:spcPts val="0"/>
              </a:spcBef>
              <a:spcAft>
                <a:spcPts val="0"/>
              </a:spcAft>
              <a:buSzPts val="1800"/>
              <a:buChar char="●"/>
            </a:pPr>
            <a:r>
              <a:rPr lang="en-GB"/>
              <a:t>1526 - Battle of Mohács won by Suleiman II</a:t>
            </a:r>
            <a:endParaRPr/>
          </a:p>
          <a:p>
            <a:pPr indent="-342900" lvl="0" marL="457200" rtl="0" algn="l">
              <a:spcBef>
                <a:spcPts val="0"/>
              </a:spcBef>
              <a:spcAft>
                <a:spcPts val="0"/>
              </a:spcAft>
              <a:buSzPts val="1800"/>
              <a:buChar char="●"/>
            </a:pPr>
            <a:r>
              <a:rPr lang="en-GB"/>
              <a:t>1570 - Treaty of Speyer</a:t>
            </a:r>
            <a:endParaRPr/>
          </a:p>
          <a:p>
            <a:pPr indent="-342900" lvl="0" marL="457200" rtl="0" algn="l">
              <a:spcBef>
                <a:spcPts val="0"/>
              </a:spcBef>
              <a:spcAft>
                <a:spcPts val="0"/>
              </a:spcAft>
              <a:buSzPts val="1800"/>
              <a:buChar char="●"/>
            </a:pPr>
            <a:r>
              <a:rPr lang="en-GB"/>
              <a:t>1635 - First university in Hungary - Jesuit Trnava University, Trnava, Slovakia</a:t>
            </a:r>
            <a:endParaRPr/>
          </a:p>
          <a:p>
            <a:pPr indent="-342900" lvl="0" marL="457200" rtl="0" algn="l">
              <a:spcBef>
                <a:spcPts val="0"/>
              </a:spcBef>
              <a:spcAft>
                <a:spcPts val="0"/>
              </a:spcAft>
              <a:buSzPts val="1800"/>
              <a:buChar char="●"/>
            </a:pPr>
            <a:r>
              <a:rPr lang="en-GB"/>
              <a:t>1699 - Ottomans expelled by Leopold I (HRE)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9" name="Shape 209"/>
        <p:cNvGrpSpPr/>
        <p:nvPr/>
      </p:nvGrpSpPr>
      <p:grpSpPr>
        <a:xfrm>
          <a:off x="0" y="0"/>
          <a:ext cx="0" cy="0"/>
          <a:chOff x="0" y="0"/>
          <a:chExt cx="0" cy="0"/>
        </a:xfrm>
      </p:grpSpPr>
      <p:pic>
        <p:nvPicPr>
          <p:cNvPr id="210" name="Google Shape;210;p32"/>
          <p:cNvPicPr preferRelativeResize="0"/>
          <p:nvPr/>
        </p:nvPicPr>
        <p:blipFill>
          <a:blip r:embed="rId3">
            <a:alphaModFix amt="70000"/>
          </a:blip>
          <a:stretch>
            <a:fillRect/>
          </a:stretch>
        </p:blipFill>
        <p:spPr>
          <a:xfrm>
            <a:off x="948479" y="0"/>
            <a:ext cx="7247042" cy="5143500"/>
          </a:xfrm>
          <a:prstGeom prst="rect">
            <a:avLst/>
          </a:prstGeom>
          <a:noFill/>
          <a:ln>
            <a:noFill/>
          </a:ln>
        </p:spPr>
      </p:pic>
      <p:sp>
        <p:nvSpPr>
          <p:cNvPr id="211" name="Google Shape;211;p32"/>
          <p:cNvSpPr txBox="1"/>
          <p:nvPr>
            <p:ph type="title"/>
          </p:nvPr>
        </p:nvSpPr>
        <p:spPr>
          <a:xfrm>
            <a:off x="504900" y="1642950"/>
            <a:ext cx="8134200" cy="185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GB" sz="1300"/>
              <a:t>“The victors hated Hungary for her proud defence. The adherents of Socialism do not love her because she had to resist, under more than difficult conditions, internal and external Bolshevism. The international financiers hate her because of the violences committed against the Jews. So Hungary suffers all the injustices without defence, all the miseries without help, and all the intrigues without resistance.”</a:t>
            </a:r>
            <a:endParaRPr sz="1300"/>
          </a:p>
          <a:p>
            <a:pPr indent="0" lvl="0" marL="0" rtl="0" algn="l">
              <a:spcBef>
                <a:spcPts val="0"/>
              </a:spcBef>
              <a:spcAft>
                <a:spcPts val="0"/>
              </a:spcAft>
              <a:buSzPts val="990"/>
              <a:buNone/>
            </a:pPr>
            <a:r>
              <a:t/>
            </a:r>
            <a:endParaRPr sz="1300"/>
          </a:p>
          <a:p>
            <a:pPr indent="0" lvl="0" marL="0" rtl="0" algn="r">
              <a:spcBef>
                <a:spcPts val="0"/>
              </a:spcBef>
              <a:spcAft>
                <a:spcPts val="0"/>
              </a:spcAft>
              <a:buSzPts val="990"/>
              <a:buNone/>
            </a:pPr>
            <a:r>
              <a:rPr lang="en-GB" sz="1300"/>
              <a:t>— Francesco Saverio Nitti, Prime Minister of Italy (1919-20) - Peaceless Europe</a:t>
            </a:r>
            <a:endParaRPr sz="1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The Beginning of Autonomy</a:t>
            </a:r>
            <a:endParaRPr/>
          </a:p>
        </p:txBody>
      </p:sp>
      <p:sp>
        <p:nvSpPr>
          <p:cNvPr id="76" name="Google Shape;76;p1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1703-11 - Ferenc Rákóczi II, Prince of Transylvania attempts an uprising against Habsburg rule</a:t>
            </a:r>
            <a:endParaRPr/>
          </a:p>
          <a:p>
            <a:pPr indent="-342900" lvl="0" marL="457200" rtl="0" algn="l">
              <a:spcBef>
                <a:spcPts val="0"/>
              </a:spcBef>
              <a:spcAft>
                <a:spcPts val="0"/>
              </a:spcAft>
              <a:buSzPts val="1800"/>
              <a:buChar char="●"/>
            </a:pPr>
            <a:r>
              <a:rPr lang="en-GB"/>
              <a:t>1711 - Treaty of Szatmár restored the old Hungarian constitution</a:t>
            </a:r>
            <a:endParaRPr/>
          </a:p>
          <a:p>
            <a:pPr indent="-342900" lvl="0" marL="457200" rtl="0" algn="l">
              <a:spcBef>
                <a:spcPts val="0"/>
              </a:spcBef>
              <a:spcAft>
                <a:spcPts val="0"/>
              </a:spcAft>
              <a:buSzPts val="1800"/>
              <a:buChar char="●"/>
            </a:pPr>
            <a:r>
              <a:rPr lang="en-GB"/>
              <a:t>1848 - Hungarian War of Independence</a:t>
            </a:r>
            <a:endParaRPr/>
          </a:p>
          <a:p>
            <a:pPr indent="-342900" lvl="0" marL="457200" rtl="0" algn="l">
              <a:spcBef>
                <a:spcPts val="0"/>
              </a:spcBef>
              <a:spcAft>
                <a:spcPts val="0"/>
              </a:spcAft>
              <a:buSzPts val="1800"/>
              <a:buChar char="●"/>
            </a:pPr>
            <a:r>
              <a:rPr lang="en-GB"/>
              <a:t>1849 - Austrian and Russian forces </a:t>
            </a:r>
            <a:r>
              <a:rPr lang="en-GB"/>
              <a:t>destroy</a:t>
            </a:r>
            <a:r>
              <a:rPr lang="en-GB"/>
              <a:t> Hungarian forces</a:t>
            </a:r>
            <a:endParaRPr/>
          </a:p>
          <a:p>
            <a:pPr indent="-342900" lvl="0" marL="457200" rtl="0" algn="l">
              <a:spcBef>
                <a:spcPts val="0"/>
              </a:spcBef>
              <a:spcAft>
                <a:spcPts val="0"/>
              </a:spcAft>
              <a:buSzPts val="1800"/>
              <a:buChar char="●"/>
            </a:pPr>
            <a:r>
              <a:rPr lang="en-GB"/>
              <a:t>1867 - Compromise of 1867 established dual monarchy</a:t>
            </a:r>
            <a:endParaRPr/>
          </a:p>
          <a:p>
            <a:pPr indent="-342900" lvl="0" marL="457200" rtl="0" algn="l">
              <a:spcBef>
                <a:spcPts val="0"/>
              </a:spcBef>
              <a:spcAft>
                <a:spcPts val="0"/>
              </a:spcAft>
              <a:buSzPts val="1800"/>
              <a:buChar char="●"/>
            </a:pPr>
            <a:r>
              <a:rPr lang="en-GB"/>
              <a:t>1914 - Archduke Franz Ferdinand shot, starting World War One</a:t>
            </a:r>
            <a:endParaRPr/>
          </a:p>
          <a:p>
            <a:pPr indent="-342900" lvl="0" marL="457200" rtl="0" algn="l">
              <a:spcBef>
                <a:spcPts val="0"/>
              </a:spcBef>
              <a:spcAft>
                <a:spcPts val="0"/>
              </a:spcAft>
              <a:buSzPts val="1800"/>
              <a:buChar char="●"/>
            </a:pPr>
            <a:r>
              <a:rPr lang="en-GB"/>
              <a:t>1918 - World War One ends and Austria-Hungary collapses</a:t>
            </a:r>
            <a:endParaRPr/>
          </a:p>
          <a:p>
            <a:pPr indent="-342900" lvl="0" marL="457200" rtl="0" algn="l">
              <a:spcBef>
                <a:spcPts val="0"/>
              </a:spcBef>
              <a:spcAft>
                <a:spcPts val="0"/>
              </a:spcAft>
              <a:buSzPts val="1800"/>
              <a:buChar char="●"/>
            </a:pPr>
            <a:r>
              <a:rPr lang="en-GB"/>
              <a:t>1920 - Treaty of Trianon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What is the Treaty of Trianon?</a:t>
            </a:r>
            <a:endParaRPr/>
          </a:p>
        </p:txBody>
      </p:sp>
      <p:sp>
        <p:nvSpPr>
          <p:cNvPr id="82" name="Google Shape;82;p1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On the 4th June 1920, the lands of the Kingdom of Hungary was separated into 7 nations. Hungary’s territory had stayed the same for more than 200 years. It all changed after Trianon.</a:t>
            </a:r>
            <a:endParaRPr/>
          </a:p>
          <a:p>
            <a:pPr indent="0" lvl="0" marL="0" rtl="0" algn="l">
              <a:spcBef>
                <a:spcPts val="1200"/>
              </a:spcBef>
              <a:spcAft>
                <a:spcPts val="0"/>
              </a:spcAft>
              <a:buNone/>
            </a:pPr>
            <a:r>
              <a:rPr lang="en-GB"/>
              <a:t>Hungary lost </a:t>
            </a:r>
            <a:r>
              <a:rPr b="1" lang="en-GB"/>
              <a:t>63.5%</a:t>
            </a:r>
            <a:r>
              <a:rPr lang="en-GB"/>
              <a:t> of its population, </a:t>
            </a:r>
            <a:r>
              <a:rPr b="1" lang="en-GB"/>
              <a:t>71.4%</a:t>
            </a:r>
            <a:r>
              <a:rPr lang="en-GB"/>
              <a:t> of its territory and </a:t>
            </a:r>
            <a:r>
              <a:rPr b="1" lang="en-GB"/>
              <a:t>3,300,000</a:t>
            </a:r>
            <a:r>
              <a:rPr lang="en-GB"/>
              <a:t> </a:t>
            </a:r>
            <a:r>
              <a:rPr b="1" lang="en-GB"/>
              <a:t>(⅓) Hungarians were separated from Hungary</a:t>
            </a:r>
            <a:r>
              <a:rPr lang="en-GB"/>
              <a:t>, </a:t>
            </a:r>
            <a:r>
              <a:rPr lang="en-GB"/>
              <a:t>despite Woodrow Wilson’s policy of self-determination.</a:t>
            </a:r>
            <a:endParaRPr/>
          </a:p>
          <a:p>
            <a:pPr indent="0" lvl="0" marL="0" rtl="0" algn="l">
              <a:spcBef>
                <a:spcPts val="1200"/>
              </a:spcBef>
              <a:spcAft>
                <a:spcPts val="1200"/>
              </a:spcAft>
              <a:buNone/>
            </a:pPr>
            <a:r>
              <a:rPr lang="en-GB"/>
              <a:t>Hungary lost access to the sea, its railway system was mutilated and one people were divided, sparking anger and loss for years.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6767"/>
        </a:solidFill>
      </p:bgPr>
    </p:bg>
    <p:spTree>
      <p:nvGrpSpPr>
        <p:cNvPr id="86" name="Shape 86"/>
        <p:cNvGrpSpPr/>
        <p:nvPr/>
      </p:nvGrpSpPr>
      <p:grpSpPr>
        <a:xfrm>
          <a:off x="0" y="0"/>
          <a:ext cx="0" cy="0"/>
          <a:chOff x="0" y="0"/>
          <a:chExt cx="0" cy="0"/>
        </a:xfrm>
      </p:grpSpPr>
      <p:sp>
        <p:nvSpPr>
          <p:cNvPr id="87" name="Google Shape;87;p17"/>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pic>
        <p:nvPicPr>
          <p:cNvPr id="88" name="Google Shape;88;p17"/>
          <p:cNvPicPr preferRelativeResize="0"/>
          <p:nvPr/>
        </p:nvPicPr>
        <p:blipFill>
          <a:blip r:embed="rId3">
            <a:alphaModFix/>
          </a:blip>
          <a:stretch>
            <a:fillRect/>
          </a:stretch>
        </p:blipFill>
        <p:spPr>
          <a:xfrm>
            <a:off x="701213" y="0"/>
            <a:ext cx="7741568"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Why Hungary?</a:t>
            </a:r>
            <a:endParaRPr/>
          </a:p>
        </p:txBody>
      </p:sp>
      <p:sp>
        <p:nvSpPr>
          <p:cNvPr id="94" name="Google Shape;94;p18"/>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France sought </a:t>
            </a:r>
            <a:r>
              <a:rPr b="1" lang="en-GB"/>
              <a:t>security</a:t>
            </a:r>
            <a:r>
              <a:rPr lang="en-GB"/>
              <a:t> against the USSR, so gave Romania, Czechoslovakia and Yugoslavia whatever they wanted.</a:t>
            </a:r>
            <a:endParaRPr/>
          </a:p>
          <a:p>
            <a:pPr indent="0" lvl="0" marL="0" rtl="0" algn="l">
              <a:spcBef>
                <a:spcPts val="1200"/>
              </a:spcBef>
              <a:spcAft>
                <a:spcPts val="0"/>
              </a:spcAft>
              <a:buNone/>
            </a:pPr>
            <a:r>
              <a:rPr lang="en-GB"/>
              <a:t>Large segments of annexed Hungary held vital west-</a:t>
            </a:r>
            <a:r>
              <a:rPr lang="en-GB"/>
              <a:t>east </a:t>
            </a:r>
            <a:r>
              <a:rPr b="1" lang="en-GB"/>
              <a:t>railways</a:t>
            </a:r>
            <a:r>
              <a:rPr lang="en-GB"/>
              <a:t>. In Western Europe, only Germany had a more extended railway network.</a:t>
            </a:r>
            <a:endParaRPr/>
          </a:p>
          <a:p>
            <a:pPr indent="0" lvl="0" marL="0" rtl="0" algn="l">
              <a:spcBef>
                <a:spcPts val="1200"/>
              </a:spcBef>
              <a:spcAft>
                <a:spcPts val="1200"/>
              </a:spcAft>
              <a:buNone/>
            </a:pPr>
            <a:r>
              <a:rPr lang="en-GB"/>
              <a:t>When Károlyi saw that the Entente gave all of Transylvania to Romania, he gave up and Béla Kun’s </a:t>
            </a:r>
            <a:r>
              <a:rPr b="1" lang="en-GB"/>
              <a:t>communist </a:t>
            </a:r>
            <a:r>
              <a:rPr lang="en-GB"/>
              <a:t>government took control and invaded Slovakia.</a:t>
            </a:r>
            <a:endParaRPr/>
          </a:p>
        </p:txBody>
      </p:sp>
      <p:sp>
        <p:nvSpPr>
          <p:cNvPr id="95" name="Google Shape;95;p18"/>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Hungarian prime minister Count István Tisza d</a:t>
            </a:r>
            <a:r>
              <a:rPr b="1" lang="en-GB"/>
              <a:t>id not support </a:t>
            </a:r>
            <a:r>
              <a:rPr lang="en-GB"/>
              <a:t>the war and Mihály Károlyi, an opposition leader was in contact with the Entente.</a:t>
            </a:r>
            <a:endParaRPr/>
          </a:p>
          <a:p>
            <a:pPr indent="0" lvl="0" marL="0" rtl="0" algn="l">
              <a:spcBef>
                <a:spcPts val="1200"/>
              </a:spcBef>
              <a:spcAft>
                <a:spcPts val="0"/>
              </a:spcAft>
              <a:buNone/>
            </a:pPr>
            <a:r>
              <a:rPr b="1" lang="en-GB"/>
              <a:t>⅓</a:t>
            </a:r>
            <a:r>
              <a:rPr lang="en-GB"/>
              <a:t> of Hungarians were </a:t>
            </a:r>
            <a:r>
              <a:rPr b="1" lang="en-GB"/>
              <a:t>unjustly separated</a:t>
            </a:r>
            <a:r>
              <a:rPr lang="en-GB"/>
              <a:t> from their homeland.</a:t>
            </a:r>
            <a:endParaRPr/>
          </a:p>
          <a:p>
            <a:pPr indent="0" lvl="0" marL="0" rtl="0" algn="l">
              <a:spcBef>
                <a:spcPts val="1200"/>
              </a:spcBef>
              <a:spcAft>
                <a:spcPts val="1200"/>
              </a:spcAft>
              <a:buNone/>
            </a:pPr>
            <a:r>
              <a:rPr lang="en-GB"/>
              <a:t>Hungary’s neighbours occupied further than Trianon’s borders. Hungary was </a:t>
            </a:r>
            <a:r>
              <a:rPr b="1" lang="en-GB"/>
              <a:t>paralysed </a:t>
            </a:r>
            <a:r>
              <a:rPr lang="en-GB"/>
              <a:t>being limited to 35,000 soldiers, so could only watch Romania march into Budapest.</a:t>
            </a:r>
            <a:endParaRPr/>
          </a:p>
        </p:txBody>
      </p:sp>
      <p:pic>
        <p:nvPicPr>
          <p:cNvPr id="96" name="Google Shape;96;p18"/>
          <p:cNvPicPr preferRelativeResize="0"/>
          <p:nvPr/>
        </p:nvPicPr>
        <p:blipFill>
          <a:blip r:embed="rId3">
            <a:alphaModFix/>
          </a:blip>
          <a:stretch>
            <a:fillRect/>
          </a:stretch>
        </p:blipFill>
        <p:spPr>
          <a:xfrm>
            <a:off x="6306375" y="80475"/>
            <a:ext cx="899550" cy="1441201"/>
          </a:xfrm>
          <a:prstGeom prst="rect">
            <a:avLst/>
          </a:prstGeom>
          <a:noFill/>
          <a:ln>
            <a:noFill/>
          </a:ln>
        </p:spPr>
      </p:pic>
      <p:pic>
        <p:nvPicPr>
          <p:cNvPr id="97" name="Google Shape;97;p18"/>
          <p:cNvPicPr preferRelativeResize="0"/>
          <p:nvPr/>
        </p:nvPicPr>
        <p:blipFill>
          <a:blip r:embed="rId4">
            <a:alphaModFix/>
          </a:blip>
          <a:stretch>
            <a:fillRect/>
          </a:stretch>
        </p:blipFill>
        <p:spPr>
          <a:xfrm>
            <a:off x="1841938" y="80476"/>
            <a:ext cx="1091821" cy="144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87900" y="555600"/>
            <a:ext cx="45348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Admiral </a:t>
            </a:r>
            <a:r>
              <a:rPr lang="en-GB"/>
              <a:t>Miklós Horthy</a:t>
            </a:r>
            <a:endParaRPr/>
          </a:p>
        </p:txBody>
      </p:sp>
      <p:sp>
        <p:nvSpPr>
          <p:cNvPr id="103" name="Google Shape;103;p19"/>
          <p:cNvSpPr txBox="1"/>
          <p:nvPr>
            <p:ph idx="1" type="body"/>
          </p:nvPr>
        </p:nvSpPr>
        <p:spPr>
          <a:xfrm>
            <a:off x="387900" y="1594025"/>
            <a:ext cx="5223300" cy="327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In the 1920 elections, the </a:t>
            </a:r>
            <a:r>
              <a:rPr lang="en-GB"/>
              <a:t>Christian National Union Party (Keresztény Nemzeti Egyesülés Pártja) and the National Smallholders’ and Farmers’ Party (Országos Kisgazda- és Földműves Párt) won</a:t>
            </a:r>
            <a:r>
              <a:rPr b="1" lang="en-GB"/>
              <a:t> 94%</a:t>
            </a:r>
            <a:r>
              <a:rPr lang="en-GB"/>
              <a:t> of mandates for the new Kingdom of Hungary.</a:t>
            </a:r>
            <a:endParaRPr/>
          </a:p>
          <a:p>
            <a:pPr indent="0" lvl="0" marL="0" rtl="0" algn="l">
              <a:spcBef>
                <a:spcPts val="1200"/>
              </a:spcBef>
              <a:spcAft>
                <a:spcPts val="0"/>
              </a:spcAft>
              <a:buNone/>
            </a:pPr>
            <a:r>
              <a:rPr lang="en-GB"/>
              <a:t>Both parties supported the restoration of a king and compromised on Horthy. Horthy banned communist parties and the Arrow Cross Party. During his nearly 25 year reign, Hungary became an authoritarian democracy. Horthy had the right to appoint a prime minister, reject legislation and dissolve the National Assembly indefinitely.</a:t>
            </a:r>
            <a:endParaRPr/>
          </a:p>
          <a:p>
            <a:pPr indent="0" lvl="0" marL="0" rtl="0" algn="l">
              <a:spcBef>
                <a:spcPts val="1200"/>
              </a:spcBef>
              <a:spcAft>
                <a:spcPts val="1200"/>
              </a:spcAft>
              <a:buNone/>
            </a:pPr>
            <a:r>
              <a:rPr lang="en-GB"/>
              <a:t>In October 1932, Gyula Gömbös was appointed prime minister. Gömbös wanted to achieve a “self-sustaining” authoritarian state, with revision of Trianon by “peaceful means”. Gömbös was openly anti-semitic and started to follow in Mussolini’s footsteps, aligning Hungary with the axis.</a:t>
            </a:r>
            <a:endParaRPr/>
          </a:p>
        </p:txBody>
      </p:sp>
      <p:pic>
        <p:nvPicPr>
          <p:cNvPr id="104" name="Google Shape;104;p19"/>
          <p:cNvPicPr preferRelativeResize="0"/>
          <p:nvPr/>
        </p:nvPicPr>
        <p:blipFill>
          <a:blip r:embed="rId3">
            <a:alphaModFix/>
          </a:blip>
          <a:stretch>
            <a:fillRect/>
          </a:stretch>
        </p:blipFill>
        <p:spPr>
          <a:xfrm>
            <a:off x="5694306" y="0"/>
            <a:ext cx="352761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87900" y="555600"/>
            <a:ext cx="38334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Alignment with Fascism</a:t>
            </a:r>
            <a:endParaRPr/>
          </a:p>
        </p:txBody>
      </p:sp>
      <p:sp>
        <p:nvSpPr>
          <p:cNvPr id="110" name="Google Shape;110;p20"/>
          <p:cNvSpPr txBox="1"/>
          <p:nvPr>
            <p:ph idx="1" type="body"/>
          </p:nvPr>
        </p:nvSpPr>
        <p:spPr>
          <a:xfrm>
            <a:off x="387900" y="1594025"/>
            <a:ext cx="4041300" cy="263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Gömbös wanted to gain an ally in Hitler, welcoming him as chancellor and he was the first leader to visit Hitler. Germany thus became Hungary’s largest export partner.</a:t>
            </a:r>
            <a:endParaRPr/>
          </a:p>
          <a:p>
            <a:pPr indent="0" lvl="0" marL="0" rtl="0" algn="l">
              <a:spcBef>
                <a:spcPts val="1200"/>
              </a:spcBef>
              <a:spcAft>
                <a:spcPts val="0"/>
              </a:spcAft>
              <a:buNone/>
            </a:pPr>
            <a:r>
              <a:rPr lang="en-GB"/>
              <a:t>Hungary then went against Hitler, permitting 140,000 Polish soldiers and civilians to take refuge in Hungary. Hungary had not yet officially aligned with the axis despite territorial gains.</a:t>
            </a:r>
            <a:endParaRPr/>
          </a:p>
          <a:p>
            <a:pPr indent="0" lvl="0" marL="0" rtl="0" algn="l">
              <a:spcBef>
                <a:spcPts val="1200"/>
              </a:spcBef>
              <a:spcAft>
                <a:spcPts val="1200"/>
              </a:spcAft>
              <a:buNone/>
            </a:pPr>
            <a:r>
              <a:rPr lang="en-GB"/>
              <a:t>This changed in November 1940 when Hungary signed the Tripartite Pact officially ending its “neutrality”.</a:t>
            </a:r>
            <a:endParaRPr/>
          </a:p>
        </p:txBody>
      </p:sp>
      <p:pic>
        <p:nvPicPr>
          <p:cNvPr id="111" name="Google Shape;111;p20"/>
          <p:cNvPicPr preferRelativeResize="0"/>
          <p:nvPr/>
        </p:nvPicPr>
        <p:blipFill>
          <a:blip r:embed="rId3">
            <a:alphaModFix/>
          </a:blip>
          <a:stretch>
            <a:fillRect/>
          </a:stretch>
        </p:blipFill>
        <p:spPr>
          <a:xfrm>
            <a:off x="4572000" y="912324"/>
            <a:ext cx="4572000" cy="33188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Regaining Lost Land</a:t>
            </a:r>
            <a:endParaRPr/>
          </a:p>
        </p:txBody>
      </p:sp>
      <p:pic>
        <p:nvPicPr>
          <p:cNvPr id="117" name="Google Shape;117;p21"/>
          <p:cNvPicPr preferRelativeResize="0"/>
          <p:nvPr/>
        </p:nvPicPr>
        <p:blipFill>
          <a:blip r:embed="rId3">
            <a:alphaModFix/>
          </a:blip>
          <a:stretch>
            <a:fillRect/>
          </a:stretch>
        </p:blipFill>
        <p:spPr>
          <a:xfrm>
            <a:off x="2290775" y="1351925"/>
            <a:ext cx="4562451" cy="3294600"/>
          </a:xfrm>
          <a:prstGeom prst="rect">
            <a:avLst/>
          </a:prstGeom>
          <a:noFill/>
          <a:ln>
            <a:noFill/>
          </a:ln>
        </p:spPr>
      </p:pic>
      <p:sp>
        <p:nvSpPr>
          <p:cNvPr id="118" name="Google Shape;118;p21"/>
          <p:cNvSpPr txBox="1"/>
          <p:nvPr/>
        </p:nvSpPr>
        <p:spPr>
          <a:xfrm>
            <a:off x="6853225" y="817150"/>
            <a:ext cx="2366100" cy="94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GB" sz="1200">
                <a:solidFill>
                  <a:schemeClr val="dk1"/>
                </a:solidFill>
                <a:latin typeface="Roboto"/>
                <a:ea typeface="Roboto"/>
                <a:cs typeface="Roboto"/>
                <a:sym typeface="Roboto"/>
              </a:rPr>
              <a:t>Hungary then invaded Carpathian Ruthenia (12,171 km²)  which was majority Rusyn </a:t>
            </a:r>
            <a:r>
              <a:rPr b="1" lang="en-GB" sz="1200">
                <a:solidFill>
                  <a:schemeClr val="dk1"/>
                </a:solidFill>
                <a:latin typeface="Roboto"/>
                <a:ea typeface="Roboto"/>
                <a:cs typeface="Roboto"/>
                <a:sym typeface="Roboto"/>
              </a:rPr>
              <a:t>(61%) </a:t>
            </a:r>
            <a:r>
              <a:rPr lang="en-GB" sz="1200">
                <a:solidFill>
                  <a:schemeClr val="dk1"/>
                </a:solidFill>
                <a:latin typeface="Roboto"/>
                <a:ea typeface="Roboto"/>
                <a:cs typeface="Roboto"/>
                <a:sym typeface="Roboto"/>
              </a:rPr>
              <a:t>with Hungarian minority </a:t>
            </a:r>
            <a:r>
              <a:rPr b="1" lang="en-GB" sz="1200">
                <a:solidFill>
                  <a:schemeClr val="dk1"/>
                </a:solidFill>
                <a:latin typeface="Roboto"/>
                <a:ea typeface="Roboto"/>
                <a:cs typeface="Roboto"/>
                <a:sym typeface="Roboto"/>
              </a:rPr>
              <a:t>(12.7%). </a:t>
            </a:r>
            <a:endParaRPr b="1" sz="1200">
              <a:solidFill>
                <a:schemeClr val="dk1"/>
              </a:solidFill>
              <a:latin typeface="Roboto"/>
              <a:ea typeface="Roboto"/>
              <a:cs typeface="Roboto"/>
              <a:sym typeface="Roboto"/>
            </a:endParaRPr>
          </a:p>
        </p:txBody>
      </p:sp>
      <p:sp>
        <p:nvSpPr>
          <p:cNvPr id="119" name="Google Shape;119;p21"/>
          <p:cNvSpPr txBox="1"/>
          <p:nvPr/>
        </p:nvSpPr>
        <p:spPr>
          <a:xfrm>
            <a:off x="182675" y="817150"/>
            <a:ext cx="2290800" cy="94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GB" sz="1200">
                <a:solidFill>
                  <a:schemeClr val="dk1"/>
                </a:solidFill>
                <a:latin typeface="Roboto"/>
                <a:ea typeface="Roboto"/>
                <a:cs typeface="Roboto"/>
                <a:sym typeface="Roboto"/>
              </a:rPr>
              <a:t>T</a:t>
            </a:r>
            <a:r>
              <a:rPr lang="en-GB" sz="1200">
                <a:solidFill>
                  <a:schemeClr val="dk1"/>
                </a:solidFill>
                <a:latin typeface="Roboto"/>
                <a:ea typeface="Roboto"/>
                <a:cs typeface="Roboto"/>
                <a:sym typeface="Roboto"/>
              </a:rPr>
              <a:t>he First Vienna Award which returned 11,927 km² of Hungarian majority (</a:t>
            </a:r>
            <a:r>
              <a:rPr b="1" lang="en-GB" sz="1200">
                <a:solidFill>
                  <a:schemeClr val="dk1"/>
                </a:solidFill>
                <a:latin typeface="Roboto"/>
                <a:ea typeface="Roboto"/>
                <a:cs typeface="Roboto"/>
                <a:sym typeface="Roboto"/>
              </a:rPr>
              <a:t>86.5%) </a:t>
            </a:r>
            <a:r>
              <a:rPr lang="en-GB" sz="1200">
                <a:solidFill>
                  <a:schemeClr val="dk1"/>
                </a:solidFill>
                <a:latin typeface="Roboto"/>
                <a:ea typeface="Roboto"/>
                <a:cs typeface="Roboto"/>
                <a:sym typeface="Roboto"/>
              </a:rPr>
              <a:t>Slovakian borderland.</a:t>
            </a:r>
            <a:endParaRPr sz="1200">
              <a:solidFill>
                <a:schemeClr val="dk1"/>
              </a:solidFill>
              <a:latin typeface="Roboto"/>
              <a:ea typeface="Roboto"/>
              <a:cs typeface="Roboto"/>
              <a:sym typeface="Roboto"/>
            </a:endParaRPr>
          </a:p>
        </p:txBody>
      </p:sp>
      <p:cxnSp>
        <p:nvCxnSpPr>
          <p:cNvPr id="120" name="Google Shape;120;p21"/>
          <p:cNvCxnSpPr/>
          <p:nvPr/>
        </p:nvCxnSpPr>
        <p:spPr>
          <a:xfrm>
            <a:off x="2192050" y="1448325"/>
            <a:ext cx="926400" cy="665400"/>
          </a:xfrm>
          <a:prstGeom prst="straightConnector1">
            <a:avLst/>
          </a:prstGeom>
          <a:noFill/>
          <a:ln cap="flat" cmpd="sng" w="38100">
            <a:solidFill>
              <a:srgbClr val="999999"/>
            </a:solidFill>
            <a:prstDash val="solid"/>
            <a:round/>
            <a:headEnd len="med" w="med" type="none"/>
            <a:tailEnd len="med" w="med" type="stealth"/>
          </a:ln>
        </p:spPr>
      </p:cxnSp>
      <p:cxnSp>
        <p:nvCxnSpPr>
          <p:cNvPr id="121" name="Google Shape;121;p21"/>
          <p:cNvCxnSpPr/>
          <p:nvPr/>
        </p:nvCxnSpPr>
        <p:spPr>
          <a:xfrm flipH="1">
            <a:off x="5780050" y="1526600"/>
            <a:ext cx="1148400" cy="495900"/>
          </a:xfrm>
          <a:prstGeom prst="straightConnector1">
            <a:avLst/>
          </a:prstGeom>
          <a:noFill/>
          <a:ln cap="flat" cmpd="sng" w="38100">
            <a:solidFill>
              <a:srgbClr val="999999"/>
            </a:solidFill>
            <a:prstDash val="solid"/>
            <a:round/>
            <a:headEnd len="med" w="med" type="none"/>
            <a:tailEnd len="med" w="med" type="stealth"/>
          </a:ln>
        </p:spPr>
      </p:cxnSp>
      <p:sp>
        <p:nvSpPr>
          <p:cNvPr id="122" name="Google Shape;122;p21"/>
          <p:cNvSpPr txBox="1"/>
          <p:nvPr/>
        </p:nvSpPr>
        <p:spPr>
          <a:xfrm>
            <a:off x="6928450" y="3673650"/>
            <a:ext cx="2290800" cy="119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GB" sz="1200">
                <a:solidFill>
                  <a:schemeClr val="dk1"/>
                </a:solidFill>
                <a:latin typeface="Roboto"/>
                <a:ea typeface="Roboto"/>
                <a:cs typeface="Roboto"/>
                <a:sym typeface="Roboto"/>
              </a:rPr>
              <a:t>The Second Vienna Award returned 43,104 </a:t>
            </a:r>
            <a:r>
              <a:rPr lang="en-GB" sz="1200">
                <a:solidFill>
                  <a:schemeClr val="dk1"/>
                </a:solidFill>
                <a:latin typeface="Roboto"/>
                <a:ea typeface="Roboto"/>
                <a:cs typeface="Roboto"/>
                <a:sym typeface="Roboto"/>
              </a:rPr>
              <a:t>km² of ethnically mixed (Hungarian </a:t>
            </a:r>
            <a:r>
              <a:rPr b="1" lang="en-GB" sz="1200">
                <a:solidFill>
                  <a:schemeClr val="dk1"/>
                </a:solidFill>
                <a:latin typeface="Roboto"/>
                <a:ea typeface="Roboto"/>
                <a:cs typeface="Roboto"/>
                <a:sym typeface="Roboto"/>
              </a:rPr>
              <a:t>(53.6%)</a:t>
            </a:r>
            <a:r>
              <a:rPr lang="en-GB" sz="1200">
                <a:solidFill>
                  <a:schemeClr val="dk1"/>
                </a:solidFill>
                <a:latin typeface="Roboto"/>
                <a:ea typeface="Roboto"/>
                <a:cs typeface="Roboto"/>
                <a:sym typeface="Roboto"/>
              </a:rPr>
              <a:t> &amp; Romanian </a:t>
            </a:r>
            <a:r>
              <a:rPr b="1" lang="en-GB" sz="1200">
                <a:solidFill>
                  <a:schemeClr val="dk1"/>
                </a:solidFill>
                <a:latin typeface="Roboto"/>
                <a:ea typeface="Roboto"/>
                <a:cs typeface="Roboto"/>
                <a:sym typeface="Roboto"/>
              </a:rPr>
              <a:t>(39.9%))</a:t>
            </a:r>
            <a:r>
              <a:rPr lang="en-GB" sz="1200">
                <a:solidFill>
                  <a:schemeClr val="dk1"/>
                </a:solidFill>
                <a:latin typeface="Roboto"/>
                <a:ea typeface="Roboto"/>
                <a:cs typeface="Roboto"/>
                <a:sym typeface="Roboto"/>
              </a:rPr>
              <a:t> Romanian territory</a:t>
            </a:r>
            <a:endParaRPr sz="1200">
              <a:solidFill>
                <a:schemeClr val="dk1"/>
              </a:solidFill>
              <a:latin typeface="Roboto"/>
              <a:ea typeface="Roboto"/>
              <a:cs typeface="Roboto"/>
              <a:sym typeface="Roboto"/>
            </a:endParaRPr>
          </a:p>
        </p:txBody>
      </p:sp>
      <p:cxnSp>
        <p:nvCxnSpPr>
          <p:cNvPr id="123" name="Google Shape;123;p21"/>
          <p:cNvCxnSpPr/>
          <p:nvPr/>
        </p:nvCxnSpPr>
        <p:spPr>
          <a:xfrm rot="10800000">
            <a:off x="6458800" y="3092400"/>
            <a:ext cx="587100" cy="639300"/>
          </a:xfrm>
          <a:prstGeom prst="straightConnector1">
            <a:avLst/>
          </a:prstGeom>
          <a:noFill/>
          <a:ln cap="flat" cmpd="sng" w="38100">
            <a:solidFill>
              <a:srgbClr val="999999"/>
            </a:solidFill>
            <a:prstDash val="solid"/>
            <a:round/>
            <a:headEnd len="med" w="med" type="none"/>
            <a:tailEnd len="med" w="med" type="stealth"/>
          </a:ln>
        </p:spPr>
      </p:cxnSp>
      <p:sp>
        <p:nvSpPr>
          <p:cNvPr id="124" name="Google Shape;124;p21"/>
          <p:cNvSpPr txBox="1"/>
          <p:nvPr/>
        </p:nvSpPr>
        <p:spPr>
          <a:xfrm>
            <a:off x="0" y="2554950"/>
            <a:ext cx="2290800" cy="171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Roboto"/>
                <a:ea typeface="Roboto"/>
                <a:cs typeface="Roboto"/>
                <a:sym typeface="Roboto"/>
              </a:rPr>
              <a:t>Thousands of civilians killed and expelled during the Hungarian invasion of Yugoslavia.</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1200"/>
              </a:spcAft>
              <a:buNone/>
            </a:pPr>
            <a:r>
              <a:rPr lang="en-GB" sz="1200">
                <a:solidFill>
                  <a:schemeClr val="dk1"/>
                </a:solidFill>
                <a:latin typeface="Roboto"/>
                <a:ea typeface="Roboto"/>
                <a:cs typeface="Roboto"/>
                <a:sym typeface="Roboto"/>
              </a:rPr>
              <a:t>After 9 months of military occupation, Hungary incorporated 11,475 km² of mixed South Slavic </a:t>
            </a:r>
            <a:r>
              <a:rPr b="1" lang="en-GB" sz="1200">
                <a:solidFill>
                  <a:schemeClr val="dk1"/>
                </a:solidFill>
                <a:latin typeface="Roboto"/>
                <a:ea typeface="Roboto"/>
                <a:cs typeface="Roboto"/>
                <a:sym typeface="Roboto"/>
              </a:rPr>
              <a:t>(40%)</a:t>
            </a:r>
            <a:r>
              <a:rPr lang="en-GB" sz="1200">
                <a:solidFill>
                  <a:schemeClr val="dk1"/>
                </a:solidFill>
                <a:latin typeface="Roboto"/>
                <a:ea typeface="Roboto"/>
                <a:cs typeface="Roboto"/>
                <a:sym typeface="Roboto"/>
              </a:rPr>
              <a:t> and Hungarian </a:t>
            </a:r>
            <a:r>
              <a:rPr b="1" lang="en-GB" sz="1200">
                <a:solidFill>
                  <a:schemeClr val="dk1"/>
                </a:solidFill>
                <a:latin typeface="Roboto"/>
                <a:ea typeface="Roboto"/>
                <a:cs typeface="Roboto"/>
                <a:sym typeface="Roboto"/>
              </a:rPr>
              <a:t>(37%) </a:t>
            </a:r>
            <a:r>
              <a:rPr lang="en-GB" sz="1200">
                <a:solidFill>
                  <a:schemeClr val="dk1"/>
                </a:solidFill>
                <a:latin typeface="Roboto"/>
                <a:ea typeface="Roboto"/>
                <a:cs typeface="Roboto"/>
                <a:sym typeface="Roboto"/>
              </a:rPr>
              <a:t>land</a:t>
            </a:r>
            <a:endParaRPr sz="1200">
              <a:solidFill>
                <a:schemeClr val="dk1"/>
              </a:solidFill>
              <a:latin typeface="Roboto"/>
              <a:ea typeface="Roboto"/>
              <a:cs typeface="Roboto"/>
              <a:sym typeface="Roboto"/>
            </a:endParaRPr>
          </a:p>
        </p:txBody>
      </p:sp>
      <p:cxnSp>
        <p:nvCxnSpPr>
          <p:cNvPr id="125" name="Google Shape;125;p21"/>
          <p:cNvCxnSpPr/>
          <p:nvPr/>
        </p:nvCxnSpPr>
        <p:spPr>
          <a:xfrm flipH="1" rot="10800000">
            <a:off x="1957200" y="3614250"/>
            <a:ext cx="1709400" cy="130500"/>
          </a:xfrm>
          <a:prstGeom prst="straightConnector1">
            <a:avLst/>
          </a:prstGeom>
          <a:noFill/>
          <a:ln cap="flat" cmpd="sng" w="38100">
            <a:solidFill>
              <a:srgbClr val="999999"/>
            </a:solidFill>
            <a:prstDash val="solid"/>
            <a:round/>
            <a:headEnd len="med" w="med" type="none"/>
            <a:tailEnd len="med" w="med" type="stealth"/>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