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57" r:id="rId5"/>
    <p:sldId id="258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04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98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77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95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910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150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094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32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89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490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262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7316D-6542-4FE0-AB37-32972194E58F}" type="datetimeFigureOut">
              <a:rPr lang="en-GB" smtClean="0"/>
              <a:t>18/01/2017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D3B8C-B4B2-4E55-A039-97389CA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429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themurdersquad.co.uk/images/Detectiv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204864"/>
            <a:ext cx="3726836" cy="402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16832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GB" dirty="0" smtClean="0">
                <a:latin typeface="+mn-lt"/>
              </a:rPr>
              <a:t>Can you solve the mystery behind the historical event in the painting?</a:t>
            </a:r>
            <a:endParaRPr lang="en-GB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54620" y="2564904"/>
            <a:ext cx="2321836" cy="224676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L.O: </a:t>
            </a:r>
            <a:r>
              <a:rPr lang="en-GB" sz="2800" dirty="0" smtClean="0"/>
              <a:t>Can I use evidence to solve a historical mystery?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564904"/>
            <a:ext cx="2304256" cy="353943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Do Now:</a:t>
            </a:r>
          </a:p>
          <a:p>
            <a:r>
              <a:rPr lang="en-GB" sz="2800" dirty="0" smtClean="0"/>
              <a:t>If you were a detective trying to solve a murder case what clues might you look for?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0987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77"/>
            <a:ext cx="9144000" cy="1143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GB" dirty="0" smtClean="0">
                <a:latin typeface="Accent SF" pitchFamily="2" charset="0"/>
              </a:rPr>
              <a:t>Medieval Detectives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latin typeface="+mj-lt"/>
              </a:rPr>
              <a:t>Your job today is to work in teams, and act as historical detectives to get to the bottom of a mysterious medieval event in a painting.</a:t>
            </a:r>
          </a:p>
          <a:p>
            <a:r>
              <a:rPr lang="en-GB" dirty="0" smtClean="0">
                <a:latin typeface="+mj-lt"/>
              </a:rPr>
              <a:t>You will be given the painting as your first piece of evidence. It will help you get to the bottom of a key event in history.</a:t>
            </a:r>
          </a:p>
          <a:p>
            <a:r>
              <a:rPr lang="en-GB" dirty="0" smtClean="0">
                <a:latin typeface="+mj-lt"/>
              </a:rPr>
              <a:t>You will be working in your teams and analysing the evidence to get to the bottom of this mysterious event.</a:t>
            </a:r>
          </a:p>
          <a:p>
            <a:r>
              <a:rPr lang="en-GB" dirty="0" smtClean="0">
                <a:latin typeface="+mj-lt"/>
              </a:rPr>
              <a:t>As I supply you with more hints and evidence through out the lesson you  might want to keep notes to help you with your investigation. </a:t>
            </a:r>
            <a:r>
              <a:rPr lang="en-GB" dirty="0" smtClean="0">
                <a:solidFill>
                  <a:srgbClr val="FF0000"/>
                </a:solidFill>
                <a:latin typeface="+mj-lt"/>
              </a:rPr>
              <a:t>(you will need this information later)</a:t>
            </a:r>
          </a:p>
          <a:p>
            <a:r>
              <a:rPr lang="en-GB" dirty="0" smtClean="0">
                <a:latin typeface="+mj-lt"/>
              </a:rPr>
              <a:t>Every member of the team must contribute</a:t>
            </a:r>
            <a:r>
              <a:rPr lang="en-GB" smtClean="0">
                <a:latin typeface="+mj-lt"/>
              </a:rPr>
              <a:t>.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34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ttp://1.bp.blogspot.com/-EMLQsHWAAiA/Tdze3NEOlAI/AAAAAAAACMs/bmVU-MpizZU/s1600/henryii-whipped-for-murder-of-beckett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43609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5364088" y="30333"/>
            <a:ext cx="3779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u="sng" dirty="0">
                <a:latin typeface="Calibri" pitchFamily="34" charset="0"/>
              </a:rPr>
              <a:t>Detective Questions</a:t>
            </a:r>
          </a:p>
          <a:p>
            <a:r>
              <a:rPr lang="en-GB" sz="3200" b="1" dirty="0">
                <a:solidFill>
                  <a:srgbClr val="7030A0"/>
                </a:solidFill>
                <a:latin typeface="Calibri" pitchFamily="34" charset="0"/>
              </a:rPr>
              <a:t>What time period do you think this picture shows?</a:t>
            </a:r>
          </a:p>
          <a:p>
            <a:r>
              <a:rPr lang="en-GB" sz="3200" b="1" dirty="0">
                <a:solidFill>
                  <a:srgbClr val="92D050"/>
                </a:solidFill>
                <a:latin typeface="Calibri" pitchFamily="34" charset="0"/>
              </a:rPr>
              <a:t>Who is shown in this picture?</a:t>
            </a:r>
          </a:p>
          <a:p>
            <a:r>
              <a:rPr lang="en-GB" sz="3200" b="1" dirty="0">
                <a:solidFill>
                  <a:srgbClr val="FF0000"/>
                </a:solidFill>
                <a:latin typeface="Calibri" pitchFamily="34" charset="0"/>
              </a:rPr>
              <a:t>Where is the picture </a:t>
            </a:r>
            <a:r>
              <a:rPr lang="en-GB" sz="3200" b="1" dirty="0" smtClean="0">
                <a:solidFill>
                  <a:srgbClr val="FF0000"/>
                </a:solidFill>
                <a:latin typeface="Calibri" pitchFamily="34" charset="0"/>
              </a:rPr>
              <a:t>based?</a:t>
            </a:r>
            <a:endParaRPr lang="en-GB" sz="3200" b="1" dirty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en-GB" sz="3200" b="1" dirty="0">
                <a:solidFill>
                  <a:srgbClr val="00B0F0"/>
                </a:solidFill>
                <a:latin typeface="Calibri" pitchFamily="34" charset="0"/>
              </a:rPr>
              <a:t>What is going on in this picture?</a:t>
            </a:r>
          </a:p>
        </p:txBody>
      </p:sp>
    </p:spTree>
    <p:extLst>
      <p:ext uri="{BB962C8B-B14F-4D97-AF65-F5344CB8AC3E}">
        <p14:creationId xmlns:p14="http://schemas.microsoft.com/office/powerpoint/2010/main" val="155787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edetectives.com/wp-content/uploads/2011/06/detective39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189346"/>
            <a:ext cx="3443114" cy="2543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60" y="908720"/>
            <a:ext cx="9123040" cy="35283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 smtClean="0">
                <a:latin typeface="Calibri" pitchFamily="34" charset="0"/>
              </a:rPr>
              <a:t>Detective Questions</a:t>
            </a:r>
          </a:p>
          <a:p>
            <a:r>
              <a:rPr lang="en-GB" b="1" dirty="0" smtClean="0">
                <a:solidFill>
                  <a:srgbClr val="7030A0"/>
                </a:solidFill>
                <a:latin typeface="Calibri" pitchFamily="34" charset="0"/>
              </a:rPr>
              <a:t>What time period do you think this picture shows?</a:t>
            </a:r>
          </a:p>
          <a:p>
            <a:r>
              <a:rPr lang="en-GB" b="1" dirty="0" smtClean="0">
                <a:solidFill>
                  <a:srgbClr val="92D050"/>
                </a:solidFill>
                <a:latin typeface="Calibri" pitchFamily="34" charset="0"/>
              </a:rPr>
              <a:t>Who is shown in this picture?</a:t>
            </a:r>
          </a:p>
          <a:p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Where is the picture of?</a:t>
            </a:r>
          </a:p>
          <a:p>
            <a:r>
              <a:rPr lang="en-GB" b="1" dirty="0" smtClean="0">
                <a:solidFill>
                  <a:srgbClr val="00B0F0"/>
                </a:solidFill>
                <a:latin typeface="Calibri" pitchFamily="34" charset="0"/>
              </a:rPr>
              <a:t>What is going on in this picture?</a:t>
            </a:r>
            <a:endParaRPr lang="en-GB" b="1" dirty="0">
              <a:solidFill>
                <a:srgbClr val="00B0F0"/>
              </a:solidFill>
              <a:latin typeface="Calibri" pitchFamily="34" charset="0"/>
            </a:endParaRPr>
          </a:p>
          <a:p>
            <a:pPr marL="0" indent="0">
              <a:buNone/>
            </a:pPr>
            <a:endParaRPr lang="en-GB" b="1" dirty="0" smtClean="0">
              <a:latin typeface="Calibri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FF0000"/>
          </a:solidFill>
        </p:spPr>
        <p:txBody>
          <a:bodyPr/>
          <a:lstStyle/>
          <a:p>
            <a:r>
              <a:rPr lang="en-GB" dirty="0" smtClean="0"/>
              <a:t>Evidence Number 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719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b="1" u="sng" dirty="0" smtClean="0">
                <a:latin typeface="Calibri" pitchFamily="34" charset="0"/>
              </a:rPr>
              <a:t>How did you do?</a:t>
            </a:r>
            <a:endParaRPr lang="en-GB" b="1" u="sng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3168353"/>
          </a:xfrm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When? </a:t>
            </a:r>
          </a:p>
          <a:p>
            <a:pPr marL="0" indent="0">
              <a:buNone/>
            </a:pPr>
            <a:r>
              <a:rPr lang="en-GB" dirty="0" smtClean="0">
                <a:latin typeface="Calibri" pitchFamily="34" charset="0"/>
              </a:rPr>
              <a:t>1162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92D050"/>
                </a:solidFill>
                <a:latin typeface="Calibri" pitchFamily="34" charset="0"/>
              </a:rPr>
              <a:t>Who? </a:t>
            </a:r>
          </a:p>
          <a:p>
            <a:pPr marL="0" indent="0">
              <a:buNone/>
            </a:pPr>
            <a:r>
              <a:rPr lang="en-GB" dirty="0" smtClean="0">
                <a:latin typeface="Calibri" pitchFamily="34" charset="0"/>
              </a:rPr>
              <a:t>King Henry II of England and a group of Monks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0070C0"/>
                </a:solidFill>
                <a:latin typeface="Calibri" pitchFamily="34" charset="0"/>
              </a:rPr>
              <a:t>Where? </a:t>
            </a:r>
          </a:p>
          <a:p>
            <a:pPr marL="0" indent="0">
              <a:buNone/>
            </a:pPr>
            <a:r>
              <a:rPr lang="en-GB" dirty="0" smtClean="0">
                <a:latin typeface="Calibri" pitchFamily="34" charset="0"/>
              </a:rPr>
              <a:t>Archbishop Thomas Becket’s tomb in Canterbury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7030A0"/>
                </a:solidFill>
                <a:latin typeface="Calibri" pitchFamily="34" charset="0"/>
              </a:rPr>
              <a:t>What? </a:t>
            </a:r>
          </a:p>
          <a:p>
            <a:pPr marL="0" indent="0">
              <a:buNone/>
            </a:pPr>
            <a:r>
              <a:rPr lang="en-GB" dirty="0" smtClean="0">
                <a:latin typeface="Calibri" pitchFamily="34" charset="0"/>
              </a:rPr>
              <a:t>King Henry II is being whipped by monks.</a:t>
            </a:r>
          </a:p>
          <a:p>
            <a:pPr marL="0" indent="0">
              <a:buNone/>
            </a:pPr>
            <a:endParaRPr lang="en-GB" dirty="0" smtClean="0">
              <a:latin typeface="Calibri" pitchFamily="34" charset="0"/>
            </a:endParaRPr>
          </a:p>
          <a:p>
            <a:pPr marL="0" indent="0">
              <a:buNone/>
            </a:pPr>
            <a:endParaRPr lang="en-GB" dirty="0">
              <a:latin typeface="Calibri" pitchFamily="34" charset="0"/>
            </a:endParaRPr>
          </a:p>
          <a:p>
            <a:pPr marL="0" indent="0">
              <a:buNone/>
            </a:pPr>
            <a:endParaRPr lang="en-GB" dirty="0">
              <a:latin typeface="Calibri" pitchFamily="34" charset="0"/>
            </a:endParaRPr>
          </a:p>
        </p:txBody>
      </p:sp>
      <p:pic>
        <p:nvPicPr>
          <p:cNvPr id="4098" name="Picture 2" descr="http://www.traditioninaction.org/SOD/SODimages4/185_HenryII_13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149080"/>
            <a:ext cx="2059522" cy="2601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63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133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>
                <a:latin typeface="Calibri" pitchFamily="34" charset="0"/>
              </a:rPr>
              <a:t>Well done detectives, you have come far, but there are still some unanswered questions.</a:t>
            </a:r>
          </a:p>
          <a:p>
            <a:pPr marL="0" indent="0">
              <a:buNone/>
            </a:pPr>
            <a:r>
              <a:rPr lang="en-GB" dirty="0" smtClean="0">
                <a:latin typeface="Calibri" pitchFamily="34" charset="0"/>
              </a:rPr>
              <a:t>In your teams, you have three minutes to discuss and make notes on the following:</a:t>
            </a:r>
          </a:p>
          <a:p>
            <a:pPr marL="0" indent="0">
              <a:buNone/>
            </a:pPr>
            <a:endParaRPr lang="en-GB" dirty="0" smtClean="0">
              <a:latin typeface="Calibri" pitchFamily="34" charset="0"/>
            </a:endParaRPr>
          </a:p>
          <a:p>
            <a:pPr marL="514350" indent="-514350">
              <a:buAutoNum type="arabicParenR"/>
            </a:pPr>
            <a:r>
              <a:rPr lang="en-GB" dirty="0" smtClean="0">
                <a:latin typeface="Calibri" pitchFamily="34" charset="0"/>
              </a:rPr>
              <a:t>Why do you think a king is being whipped?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Hint: In 1170 Kings and Queens were thought of like Gods, so this was a very unusual event. </a:t>
            </a:r>
            <a:r>
              <a:rPr lang="en-GB" dirty="0" smtClean="0">
                <a:latin typeface="Calibri" pitchFamily="34" charset="0"/>
              </a:rPr>
              <a:t>Can you think of any reasons it might be happening?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Calibri" pitchFamily="34" charset="0"/>
              </a:rPr>
              <a:t>Who do you think Thomas Becket is? Do you think he is relevant to the mystery event?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Hint: An archbishop is someone very high up in the church. In 1170 the Church was also hugely important. Everyone believed in God.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Calibri" pitchFamily="34" charset="0"/>
              </a:rPr>
              <a:t>Do you think Canterbury is important to this event?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Hint: Can you think of anything Canterbury is famous for today?</a:t>
            </a:r>
          </a:p>
          <a:p>
            <a:pPr marL="514350" indent="-514350">
              <a:buAutoNum type="arabicParenR"/>
            </a:pPr>
            <a:endParaRPr lang="en-GB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08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n-GB" dirty="0" smtClean="0">
                <a:latin typeface="Calibri" pitchFamily="34" charset="0"/>
              </a:rPr>
              <a:t>The story so far….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36496" cy="58052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Calibri" pitchFamily="34" charset="0"/>
              </a:rPr>
              <a:t>The year is 1170. King Henry II is being whipped by Monks to show penance (remorse) for the murder of Archbishop Thomas Becket.</a:t>
            </a:r>
          </a:p>
          <a:p>
            <a:pPr marL="0" indent="0">
              <a:buNone/>
            </a:pPr>
            <a:endParaRPr lang="en-GB" dirty="0">
              <a:latin typeface="Calibri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Calibri" pitchFamily="34" charset="0"/>
              </a:rPr>
              <a:t>Your next challenge is to use further evidence to: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latin typeface="Calibri" pitchFamily="34" charset="0"/>
              </a:rPr>
              <a:t> Find out about the relationship between Henry II and Becket</a:t>
            </a:r>
            <a:r>
              <a:rPr lang="en-GB" dirty="0" smtClean="0">
                <a:latin typeface="Calibri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Calibri" pitchFamily="34" charset="0"/>
              </a:rPr>
              <a:t>Work out who murdered Thomas Becket.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Calibri" pitchFamily="34" charset="0"/>
              </a:rPr>
              <a:t>Find out why Thomas Becket was murdered.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Calibri" pitchFamily="34" charset="0"/>
              </a:rPr>
              <a:t>Find out where Thomas Becket was murdered.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Calibri" pitchFamily="34" charset="0"/>
              </a:rPr>
              <a:t>Decide why Henry II felt guilty about his death.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latin typeface="Calibri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latin typeface="Calibri" pitchFamily="34" charset="0"/>
            </a:endParaRPr>
          </a:p>
          <a:p>
            <a:pPr marL="0" indent="0">
              <a:buNone/>
            </a:pPr>
            <a:endParaRPr lang="en-GB" dirty="0" smtClean="0">
              <a:latin typeface="Calibri" pitchFamily="34" charset="0"/>
            </a:endParaRPr>
          </a:p>
          <a:p>
            <a:endParaRPr lang="en-GB" dirty="0" smtClean="0">
              <a:latin typeface="Calibri" pitchFamily="34" charset="0"/>
            </a:endParaRPr>
          </a:p>
          <a:p>
            <a:endParaRPr lang="en-GB" dirty="0" smtClean="0">
              <a:latin typeface="Calibri" pitchFamily="34" charset="0"/>
            </a:endParaRPr>
          </a:p>
          <a:p>
            <a:endParaRPr lang="en-GB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65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Accent SF" pitchFamily="2" charset="0"/>
              </a:rPr>
              <a:t>Detective Competition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5649491"/>
          </a:xfrm>
        </p:spPr>
        <p:txBody>
          <a:bodyPr>
            <a:noAutofit/>
          </a:bodyPr>
          <a:lstStyle/>
          <a:p>
            <a:r>
              <a:rPr lang="en-GB" sz="2400" dirty="0" smtClean="0">
                <a:latin typeface="Calibri" pitchFamily="34" charset="0"/>
              </a:rPr>
              <a:t>Each team will be given four sources to help them get to the bottom of the four key questions we have </a:t>
            </a:r>
            <a:r>
              <a:rPr lang="en-GB" sz="2400" dirty="0" err="1" smtClean="0">
                <a:latin typeface="Calibri" pitchFamily="34" charset="0"/>
              </a:rPr>
              <a:t>discussed.Each</a:t>
            </a:r>
            <a:r>
              <a:rPr lang="en-GB" sz="2400" dirty="0" smtClean="0">
                <a:latin typeface="Calibri" pitchFamily="34" charset="0"/>
              </a:rPr>
              <a:t> team must write out their answers on their detective note pads, using the evidence from the lesson and the sources to answer them.</a:t>
            </a:r>
          </a:p>
          <a:p>
            <a:r>
              <a:rPr lang="en-GB" sz="2400" dirty="0" smtClean="0">
                <a:latin typeface="Calibri" pitchFamily="34" charset="0"/>
              </a:rPr>
              <a:t>The team who answers all questions correctly first will be given 2 house points each</a:t>
            </a:r>
            <a:r>
              <a:rPr lang="en-GB" sz="2400" dirty="0" smtClean="0">
                <a:solidFill>
                  <a:srgbClr val="FF0000"/>
                </a:solidFill>
                <a:latin typeface="Calibri" pitchFamily="34" charset="0"/>
              </a:rPr>
              <a:t>. (But each person MUST have written in FULL SENTENCES to win).</a:t>
            </a:r>
          </a:p>
          <a:p>
            <a:r>
              <a:rPr lang="en-GB" sz="2400" dirty="0" smtClean="0">
                <a:latin typeface="Calibri" pitchFamily="34" charset="0"/>
              </a:rPr>
              <a:t>If you think you have solved the mystery, allocate a representative from your team who must come to me with their notepad of findings. </a:t>
            </a:r>
          </a:p>
          <a:p>
            <a:r>
              <a:rPr lang="en-GB" sz="2400" dirty="0" smtClean="0">
                <a:latin typeface="Calibri" pitchFamily="34" charset="0"/>
              </a:rPr>
              <a:t>I will look through the answers before deciding if your team has won.</a:t>
            </a:r>
          </a:p>
          <a:p>
            <a:r>
              <a:rPr lang="en-GB" sz="2400" dirty="0" smtClean="0">
                <a:latin typeface="Calibri" pitchFamily="34" charset="0"/>
              </a:rPr>
              <a:t>If there are missing or incorrect answers, the </a:t>
            </a:r>
            <a:r>
              <a:rPr lang="en-GB" sz="2400" smtClean="0">
                <a:latin typeface="Calibri" pitchFamily="34" charset="0"/>
              </a:rPr>
              <a:t>competition continues</a:t>
            </a:r>
            <a:endParaRPr lang="en-GB" sz="24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89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C000"/>
          </a:solidFill>
        </p:spPr>
        <p:txBody>
          <a:bodyPr/>
          <a:lstStyle/>
          <a:p>
            <a:r>
              <a:rPr lang="en-GB" dirty="0" smtClean="0">
                <a:latin typeface="Calibri" pitchFamily="34" charset="0"/>
              </a:rPr>
              <a:t>Plenary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Calibri" pitchFamily="34" charset="0"/>
              </a:rPr>
              <a:t>Use the words below to write three sentences about the story of the murder of Thomas Becket.</a:t>
            </a:r>
          </a:p>
          <a:p>
            <a:pPr marL="0" indent="0">
              <a:buNone/>
            </a:pPr>
            <a:endParaRPr lang="en-GB" dirty="0">
              <a:latin typeface="Calibri" pitchFamily="34" charset="0"/>
            </a:endParaRPr>
          </a:p>
          <a:p>
            <a:r>
              <a:rPr lang="en-GB" dirty="0" smtClean="0">
                <a:latin typeface="Calibri" pitchFamily="34" charset="0"/>
              </a:rPr>
              <a:t>Penance</a:t>
            </a:r>
          </a:p>
          <a:p>
            <a:r>
              <a:rPr lang="en-GB" dirty="0" smtClean="0">
                <a:latin typeface="Calibri" pitchFamily="34" charset="0"/>
              </a:rPr>
              <a:t>Disagreement </a:t>
            </a:r>
          </a:p>
          <a:p>
            <a:r>
              <a:rPr lang="en-GB" dirty="0" smtClean="0">
                <a:latin typeface="Calibri" pitchFamily="34" charset="0"/>
              </a:rPr>
              <a:t>Canterbury Cathedral</a:t>
            </a:r>
            <a:endParaRPr lang="en-GB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23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659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Accent SF</vt:lpstr>
      <vt:lpstr>Arial</vt:lpstr>
      <vt:lpstr>Calibri</vt:lpstr>
      <vt:lpstr>Office Theme</vt:lpstr>
      <vt:lpstr>Can you solve the mystery behind the historical event in the painting?</vt:lpstr>
      <vt:lpstr>Medieval Detectives</vt:lpstr>
      <vt:lpstr>PowerPoint Presentation</vt:lpstr>
      <vt:lpstr>Evidence Number One</vt:lpstr>
      <vt:lpstr>How did you do?</vt:lpstr>
      <vt:lpstr>PowerPoint Presentation</vt:lpstr>
      <vt:lpstr>The story so far….</vt:lpstr>
      <vt:lpstr>Detective Competition</vt:lpstr>
      <vt:lpstr>Plenary</vt:lpstr>
    </vt:vector>
  </TitlesOfParts>
  <Company>Grey Court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would a man murder his best friend?</dc:title>
  <dc:creator>Temp Teacher</dc:creator>
  <cp:lastModifiedBy>Anastasia Galvin</cp:lastModifiedBy>
  <cp:revision>45</cp:revision>
  <dcterms:created xsi:type="dcterms:W3CDTF">2012-02-29T08:44:01Z</dcterms:created>
  <dcterms:modified xsi:type="dcterms:W3CDTF">2017-01-18T15:50:10Z</dcterms:modified>
</cp:coreProperties>
</file>