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189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0588BD-7670-45C1-8F58-5519BB723D8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316322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0588BD-7670-45C1-8F58-5519BB723D8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328722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0588BD-7670-45C1-8F58-5519BB723D8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210624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0588BD-7670-45C1-8F58-5519BB723D8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404239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0588BD-7670-45C1-8F58-5519BB723D84}"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492761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0588BD-7670-45C1-8F58-5519BB723D84}"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423597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0588BD-7670-45C1-8F58-5519BB723D84}"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230224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0588BD-7670-45C1-8F58-5519BB723D84}"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9580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588BD-7670-45C1-8F58-5519BB723D84}"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63297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0588BD-7670-45C1-8F58-5519BB723D84}"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231359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0588BD-7670-45C1-8F58-5519BB723D84}"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9D976-5274-487B-AC76-40457A780AAE}" type="slidenum">
              <a:rPr lang="en-GB" smtClean="0"/>
              <a:t>‹#›</a:t>
            </a:fld>
            <a:endParaRPr lang="en-GB"/>
          </a:p>
        </p:txBody>
      </p:sp>
    </p:spTree>
    <p:extLst>
      <p:ext uri="{BB962C8B-B14F-4D97-AF65-F5344CB8AC3E}">
        <p14:creationId xmlns:p14="http://schemas.microsoft.com/office/powerpoint/2010/main" val="190278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588BD-7670-45C1-8F58-5519BB723D84}" type="datetimeFigureOut">
              <a:rPr lang="en-GB" smtClean="0"/>
              <a:t>02/07/2020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9D976-5274-487B-AC76-40457A780AAE}" type="slidenum">
              <a:rPr lang="en-GB" smtClean="0"/>
              <a:t>‹#›</a:t>
            </a:fld>
            <a:endParaRPr lang="en-GB"/>
          </a:p>
        </p:txBody>
      </p:sp>
    </p:spTree>
    <p:extLst>
      <p:ext uri="{BB962C8B-B14F-4D97-AF65-F5344CB8AC3E}">
        <p14:creationId xmlns:p14="http://schemas.microsoft.com/office/powerpoint/2010/main" val="312870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57" y="160338"/>
            <a:ext cx="8555181" cy="806842"/>
          </a:xfrm>
        </p:spPr>
        <p:txBody>
          <a:bodyPr>
            <a:normAutofit/>
          </a:bodyPr>
          <a:lstStyle/>
          <a:p>
            <a:r>
              <a:rPr lang="en-GB" dirty="0" smtClean="0"/>
              <a:t>	</a:t>
            </a:r>
            <a:r>
              <a:rPr lang="en-GB" b="1" dirty="0" smtClean="0">
                <a:solidFill>
                  <a:schemeClr val="accent2"/>
                </a:solidFill>
              </a:rPr>
              <a:t>Seth Clark response</a:t>
            </a:r>
            <a:endParaRPr lang="en-GB" b="1" dirty="0">
              <a:solidFill>
                <a:schemeClr val="accent2"/>
              </a:solidFill>
            </a:endParaRPr>
          </a:p>
        </p:txBody>
      </p:sp>
      <p:sp>
        <p:nvSpPr>
          <p:cNvPr id="4" name="Rectangle 3"/>
          <p:cNvSpPr/>
          <p:nvPr/>
        </p:nvSpPr>
        <p:spPr>
          <a:xfrm>
            <a:off x="274849" y="1087762"/>
            <a:ext cx="5321761" cy="5632311"/>
          </a:xfrm>
          <a:prstGeom prst="rect">
            <a:avLst/>
          </a:prstGeom>
        </p:spPr>
        <p:txBody>
          <a:bodyPr wrap="square">
            <a:spAutoFit/>
          </a:bodyPr>
          <a:lstStyle/>
          <a:p>
            <a:r>
              <a:rPr lang="en-US" sz="1200" b="1" i="0" dirty="0" smtClean="0">
                <a:solidFill>
                  <a:srgbClr val="333333"/>
                </a:solidFill>
                <a:effectLst/>
                <a:latin typeface="Open Sans"/>
              </a:rPr>
              <a:t>Task description</a:t>
            </a:r>
            <a:endParaRPr lang="en-US" sz="1200" b="0" i="0" dirty="0" smtClean="0">
              <a:solidFill>
                <a:srgbClr val="333333"/>
              </a:solidFill>
              <a:effectLst/>
              <a:latin typeface="Open Sans"/>
            </a:endParaRPr>
          </a:p>
          <a:p>
            <a:r>
              <a:rPr lang="en-US" sz="1200" dirty="0" smtClean="0">
                <a:effectLst/>
              </a:rPr>
              <a:t>For your task today I would like you to start creating a response to the work of Seth Clark. This will take some careful planning on your part, his work is meticulous in style. I am giving a lot of lesson time to work on this, so take your time to make a great piece. If you need feedback part way through, just send me a progress shot, so that I can offer guidance. Below I have set out ways of approaching the task, however, you may have your own idea entirely, which is absolutely fine. His work is very intricate and obviously takes more than 5hrs, which is what I am giving you. So equally, be reasonable in your aims.</a:t>
            </a:r>
          </a:p>
          <a:p>
            <a:r>
              <a:rPr lang="en-US" sz="1200" b="1" dirty="0" smtClean="0">
                <a:effectLst/>
              </a:rPr>
              <a:t>You could:</a:t>
            </a:r>
            <a:endParaRPr lang="en-US" sz="1200" dirty="0" smtClean="0">
              <a:effectLst/>
            </a:endParaRPr>
          </a:p>
          <a:p>
            <a:r>
              <a:rPr lang="en-US" sz="1200" u="sng" dirty="0" smtClean="0">
                <a:effectLst/>
              </a:rPr>
              <a:t>minimum expectation</a:t>
            </a:r>
            <a:r>
              <a:rPr lang="en-US" sz="1200" dirty="0" smtClean="0">
                <a:effectLst/>
              </a:rPr>
              <a:t> -create a flat 2D collage by hand out of broken up segments of buildings. To do this I would source and print lots of buildings off first, cut up lots of sections and then plan how you are going to stick them together (e.g. some of his are done in a circle, others still have a house like structure).</a:t>
            </a:r>
          </a:p>
          <a:p>
            <a:r>
              <a:rPr lang="en-US" sz="1200" dirty="0" smtClean="0">
                <a:effectLst/>
              </a:rPr>
              <a:t>or</a:t>
            </a:r>
          </a:p>
          <a:p>
            <a:r>
              <a:rPr lang="en-US" sz="1200" u="sng" dirty="0" smtClean="0">
                <a:effectLst/>
              </a:rPr>
              <a:t>slightly more advanced</a:t>
            </a:r>
            <a:r>
              <a:rPr lang="en-US" sz="1200" dirty="0" smtClean="0">
                <a:effectLst/>
              </a:rPr>
              <a:t>- do the above but digitally, if you feel confident using the lasso tool and digital programs.</a:t>
            </a:r>
          </a:p>
          <a:p>
            <a:r>
              <a:rPr lang="en-US" sz="1200" dirty="0" smtClean="0">
                <a:effectLst/>
              </a:rPr>
              <a:t>or</a:t>
            </a:r>
          </a:p>
          <a:p>
            <a:r>
              <a:rPr lang="en-US" sz="1200" u="sng" dirty="0" smtClean="0">
                <a:effectLst/>
              </a:rPr>
              <a:t>advanced</a:t>
            </a:r>
            <a:r>
              <a:rPr lang="en-US" sz="1200" dirty="0" smtClean="0">
                <a:effectLst/>
              </a:rPr>
              <a:t> - do your own drawings/paintings of fragments of buildings and collage them together.</a:t>
            </a:r>
          </a:p>
          <a:p>
            <a:r>
              <a:rPr lang="en-US" sz="1200" dirty="0" smtClean="0">
                <a:effectLst/>
              </a:rPr>
              <a:t>or</a:t>
            </a:r>
          </a:p>
          <a:p>
            <a:r>
              <a:rPr lang="en-US" sz="1200" u="sng" dirty="0" smtClean="0">
                <a:effectLst/>
              </a:rPr>
              <a:t>very advanced </a:t>
            </a:r>
            <a:r>
              <a:rPr lang="en-US" sz="1200" dirty="0" smtClean="0">
                <a:effectLst/>
              </a:rPr>
              <a:t>-really go to town and create a sculpture?! </a:t>
            </a:r>
          </a:p>
          <a:p>
            <a:r>
              <a:rPr lang="en-US" sz="1200" dirty="0" smtClean="0">
                <a:effectLst/>
              </a:rPr>
              <a:t>Make sure you make visual links with his style, for example his collages are often mounted onto plain white backgrounds. Size wise it depends on the size of the cut pieces, so I will leave that up to you.</a:t>
            </a:r>
          </a:p>
          <a:p>
            <a:r>
              <a:rPr lang="en-US" sz="1200" dirty="0" smtClean="0">
                <a:effectLst/>
              </a:rPr>
              <a:t>Time frame: you are to spend a minimum of 5 hours on this, which is about 6 lessons.</a:t>
            </a:r>
          </a:p>
          <a:p>
            <a:endParaRPr lang="en-US" sz="1200" b="1" dirty="0"/>
          </a:p>
          <a:p>
            <a:r>
              <a:rPr lang="en-US" sz="1200" b="1" dirty="0" smtClean="0">
                <a:effectLst/>
              </a:rPr>
              <a:t>Right hand side student examples (from top left anticlockwise): hand cut collage, 3D mode, digital collage and drawing.</a:t>
            </a:r>
            <a:endParaRPr lang="en-US" sz="1200" b="1" dirty="0">
              <a:effectLst/>
            </a:endParaRPr>
          </a:p>
        </p:txBody>
      </p:sp>
      <p:sp>
        <p:nvSpPr>
          <p:cNvPr id="5" name="AutoShape 2" descr="Image"/>
          <p:cNvSpPr>
            <a:spLocks noChangeAspect="1" noChangeArrowheads="1"/>
          </p:cNvSpPr>
          <p:nvPr/>
        </p:nvSpPr>
        <p:spPr bwMode="auto">
          <a:xfrm>
            <a:off x="274849" y="-25188"/>
            <a:ext cx="185525" cy="185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9244853" y="279924"/>
            <a:ext cx="2814769" cy="2814769"/>
          </a:xfrm>
          <a:prstGeom prst="rect">
            <a:avLst/>
          </a:prstGeom>
        </p:spPr>
      </p:pic>
      <p:pic>
        <p:nvPicPr>
          <p:cNvPr id="7" name="Picture 6"/>
          <p:cNvPicPr>
            <a:picLocks noChangeAspect="1"/>
          </p:cNvPicPr>
          <p:nvPr/>
        </p:nvPicPr>
        <p:blipFill>
          <a:blip r:embed="rId3"/>
          <a:stretch>
            <a:fillRect/>
          </a:stretch>
        </p:blipFill>
        <p:spPr>
          <a:xfrm>
            <a:off x="5449170" y="3898916"/>
            <a:ext cx="2921049" cy="2959084"/>
          </a:xfrm>
          <a:prstGeom prst="rect">
            <a:avLst/>
          </a:prstGeom>
        </p:spPr>
      </p:pic>
      <p:pic>
        <p:nvPicPr>
          <p:cNvPr id="8" name="Picture 7"/>
          <p:cNvPicPr>
            <a:picLocks noChangeAspect="1"/>
          </p:cNvPicPr>
          <p:nvPr/>
        </p:nvPicPr>
        <p:blipFill>
          <a:blip r:embed="rId4"/>
          <a:stretch>
            <a:fillRect/>
          </a:stretch>
        </p:blipFill>
        <p:spPr>
          <a:xfrm>
            <a:off x="8568747" y="3146938"/>
            <a:ext cx="3623253" cy="3711062"/>
          </a:xfrm>
          <a:prstGeom prst="rect">
            <a:avLst/>
          </a:prstGeom>
        </p:spPr>
      </p:pic>
      <p:pic>
        <p:nvPicPr>
          <p:cNvPr id="9" name="Picture 8"/>
          <p:cNvPicPr>
            <a:picLocks noChangeAspect="1"/>
          </p:cNvPicPr>
          <p:nvPr/>
        </p:nvPicPr>
        <p:blipFill>
          <a:blip r:embed="rId5"/>
          <a:stretch>
            <a:fillRect/>
          </a:stretch>
        </p:blipFill>
        <p:spPr>
          <a:xfrm>
            <a:off x="6299795" y="279924"/>
            <a:ext cx="2829657" cy="3189162"/>
          </a:xfrm>
          <a:prstGeom prst="rect">
            <a:avLst/>
          </a:prstGeom>
        </p:spPr>
      </p:pic>
    </p:spTree>
    <p:extLst>
      <p:ext uri="{BB962C8B-B14F-4D97-AF65-F5344CB8AC3E}">
        <p14:creationId xmlns:p14="http://schemas.microsoft.com/office/powerpoint/2010/main" val="476230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 Seth Clark response</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Seth Clark response</dc:title>
  <dc:creator>Alex Westmore</dc:creator>
  <cp:lastModifiedBy>Alex Westmore</cp:lastModifiedBy>
  <cp:revision>1</cp:revision>
  <dcterms:created xsi:type="dcterms:W3CDTF">2020-07-02T11:18:13Z</dcterms:created>
  <dcterms:modified xsi:type="dcterms:W3CDTF">2020-07-02T11:18:25Z</dcterms:modified>
</cp:coreProperties>
</file>