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2" r:id="rId2"/>
    <p:sldId id="373" r:id="rId3"/>
    <p:sldId id="376" r:id="rId4"/>
    <p:sldId id="374" r:id="rId5"/>
    <p:sldId id="375" r:id="rId6"/>
    <p:sldId id="353" r:id="rId7"/>
    <p:sldId id="370" r:id="rId8"/>
    <p:sldId id="378" r:id="rId9"/>
    <p:sldId id="355" r:id="rId10"/>
    <p:sldId id="360" r:id="rId11"/>
    <p:sldId id="379" r:id="rId12"/>
    <p:sldId id="359" r:id="rId13"/>
    <p:sldId id="381" r:id="rId14"/>
    <p:sldId id="356" r:id="rId15"/>
    <p:sldId id="357" r:id="rId16"/>
    <p:sldId id="361" r:id="rId17"/>
    <p:sldId id="350" r:id="rId18"/>
    <p:sldId id="363" r:id="rId19"/>
    <p:sldId id="383" r:id="rId20"/>
    <p:sldId id="362" r:id="rId21"/>
    <p:sldId id="385" r:id="rId22"/>
    <p:sldId id="382" r:id="rId23"/>
    <p:sldId id="394" r:id="rId24"/>
    <p:sldId id="386" r:id="rId25"/>
    <p:sldId id="384" r:id="rId26"/>
    <p:sldId id="388" r:id="rId27"/>
    <p:sldId id="389" r:id="rId28"/>
    <p:sldId id="391" r:id="rId29"/>
    <p:sldId id="380" r:id="rId30"/>
    <p:sldId id="365" r:id="rId31"/>
    <p:sldId id="387" r:id="rId32"/>
    <p:sldId id="364" r:id="rId33"/>
    <p:sldId id="393" r:id="rId34"/>
    <p:sldId id="392" r:id="rId35"/>
    <p:sldId id="395" r:id="rId36"/>
    <p:sldId id="366" r:id="rId37"/>
    <p:sldId id="369" r:id="rId38"/>
    <p:sldId id="3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99FF"/>
    <a:srgbClr val="FFEBFF"/>
    <a:srgbClr val="C5F0FF"/>
    <a:srgbClr val="F0CC62"/>
    <a:srgbClr val="E4D2F2"/>
    <a:srgbClr val="E170F0"/>
    <a:srgbClr val="D22BE9"/>
    <a:srgbClr val="B3EBFF"/>
    <a:srgbClr val="DDE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sorterViewPr>
    <p:cViewPr varScale="1">
      <p:scale>
        <a:sx n="100" d="100"/>
        <a:sy n="100" d="100"/>
      </p:scale>
      <p:origin x="0" y="-4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DB46-01EF-4A0A-8C59-DDBEF5997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E9A2BE-A82D-412B-A14E-C0B67AAEE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8C3ECE-AE96-4A02-98F9-4AA860F277A3}"/>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5" name="Footer Placeholder 4">
            <a:extLst>
              <a:ext uri="{FF2B5EF4-FFF2-40B4-BE49-F238E27FC236}">
                <a16:creationId xmlns:a16="http://schemas.microsoft.com/office/drawing/2014/main" id="{31EA5DE7-7D71-443C-B188-3D2DD0CAED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05AF30-8C30-4399-A0F4-5DDF23129CF4}"/>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362402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94C0-C28B-4BB7-9864-4DE8C1CA0F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A7F4E5-C612-4C12-BF28-B3529F38D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4D9414-3A6F-48A9-9680-45A7DB14CB70}"/>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5" name="Footer Placeholder 4">
            <a:extLst>
              <a:ext uri="{FF2B5EF4-FFF2-40B4-BE49-F238E27FC236}">
                <a16:creationId xmlns:a16="http://schemas.microsoft.com/office/drawing/2014/main" id="{A7D66FA4-572E-44F2-BFD4-D5D9BFBF6D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32465A-E10F-46A0-8966-50A8F90C6C8E}"/>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72373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6A297-9754-4E54-8C7D-68B033F824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D58051-4782-4AB8-A647-17EF2B45A5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0B362-7BFC-49EB-AD51-EE97CD05895C}"/>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5" name="Footer Placeholder 4">
            <a:extLst>
              <a:ext uri="{FF2B5EF4-FFF2-40B4-BE49-F238E27FC236}">
                <a16:creationId xmlns:a16="http://schemas.microsoft.com/office/drawing/2014/main" id="{987F984B-7862-4801-BCD3-1267B11CF1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093B4-FA6A-4CE7-8CA9-86319900926A}"/>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16377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F3CE-C070-4728-AADF-9BA72BE435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4C366E-23BE-4A04-B425-80DE684E9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1A2891-6F38-4BE5-AC3C-FF910DC3E86E}"/>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5" name="Footer Placeholder 4">
            <a:extLst>
              <a:ext uri="{FF2B5EF4-FFF2-40B4-BE49-F238E27FC236}">
                <a16:creationId xmlns:a16="http://schemas.microsoft.com/office/drawing/2014/main" id="{FEA7DF6B-16DE-4902-85DD-E05ECDF8B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5FC780-B086-49B7-B35E-ABBB3902DC7B}"/>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81724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6D41-19B8-42EC-AD17-52D9FD1EA9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0528EB-2ABC-4ACA-BDC7-C24724E19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E6E1-B527-465F-B6E0-DEC22F2C3EE1}"/>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5" name="Footer Placeholder 4">
            <a:extLst>
              <a:ext uri="{FF2B5EF4-FFF2-40B4-BE49-F238E27FC236}">
                <a16:creationId xmlns:a16="http://schemas.microsoft.com/office/drawing/2014/main" id="{BA69D94F-44FF-4760-AD78-66F8B48F09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896B19-70C4-4855-9343-C5D2322DB717}"/>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345854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7DB5-0690-481B-AA46-3E3189E68F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8C449E-D65B-4D8A-B997-1F40206B8A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AC64C6-07B4-443B-810D-72759C4BD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4699EF-F65E-4DC4-BC7D-AA49D5D79A75}"/>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6" name="Footer Placeholder 5">
            <a:extLst>
              <a:ext uri="{FF2B5EF4-FFF2-40B4-BE49-F238E27FC236}">
                <a16:creationId xmlns:a16="http://schemas.microsoft.com/office/drawing/2014/main" id="{1D63529F-3960-4C5C-B41F-667F6DBCF9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335307-3FE2-4BA9-8B7D-55AF90F81CED}"/>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8656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CCF0-D7AF-4B7F-9AE8-DA34EB03AD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94AADE-97D3-490F-8EC9-3E88B5D6B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C36DC-59CA-412B-BE41-10C9091895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E2A3C1-5D71-463E-8995-526EDD861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62B9A-8614-4F3D-A181-2F8E3E0E7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4A621F-B2C4-41B7-AFBA-C5FE0872B0A9}"/>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8" name="Footer Placeholder 7">
            <a:extLst>
              <a:ext uri="{FF2B5EF4-FFF2-40B4-BE49-F238E27FC236}">
                <a16:creationId xmlns:a16="http://schemas.microsoft.com/office/drawing/2014/main" id="{142AEC5E-0924-49F5-AD00-7543123E86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EC63E8-561D-4E81-ACA6-05BE3AEFFE62}"/>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458797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8C0B-6AAF-4F28-9F97-4D01FBB56E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65B3AA-4E38-4AE3-AE98-137DFB774988}"/>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4" name="Footer Placeholder 3">
            <a:extLst>
              <a:ext uri="{FF2B5EF4-FFF2-40B4-BE49-F238E27FC236}">
                <a16:creationId xmlns:a16="http://schemas.microsoft.com/office/drawing/2014/main" id="{98458829-A066-4892-9404-0BC43FEBAB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C671C0-92E0-4DD1-AE6E-1A020AA7F5A3}"/>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212694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E84FD-0F3A-4983-9F90-F8F3AD10EAC8}"/>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3" name="Footer Placeholder 2">
            <a:extLst>
              <a:ext uri="{FF2B5EF4-FFF2-40B4-BE49-F238E27FC236}">
                <a16:creationId xmlns:a16="http://schemas.microsoft.com/office/drawing/2014/main" id="{306C3C15-B502-427E-8301-2E462C9B4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361E75-4795-4D8F-9F9D-62EB5BAE739F}"/>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381566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D5B3-29DC-4AEE-B344-33B42ED40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EA96-05E7-48F1-A4AD-AEECA658B5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B35794-8ED1-487C-A2C2-A3D415747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5C527-EBA3-42D9-A9C6-B1F940079ABD}"/>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6" name="Footer Placeholder 5">
            <a:extLst>
              <a:ext uri="{FF2B5EF4-FFF2-40B4-BE49-F238E27FC236}">
                <a16:creationId xmlns:a16="http://schemas.microsoft.com/office/drawing/2014/main" id="{B138CA84-C356-4879-BD7C-3BD0255BC4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66061-CA87-4844-AE79-A8A528914938}"/>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213615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2E54-F522-47BC-AA1E-C50456540E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0A478F-D452-464F-9DB6-55E93D3B5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217343-A92A-41AB-B711-AC9D17DA8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CA942-D09B-4A50-9A64-642BF4CAD0EF}"/>
              </a:ext>
            </a:extLst>
          </p:cNvPr>
          <p:cNvSpPr>
            <a:spLocks noGrp="1"/>
          </p:cNvSpPr>
          <p:nvPr>
            <p:ph type="dt" sz="half" idx="10"/>
          </p:nvPr>
        </p:nvSpPr>
        <p:spPr/>
        <p:txBody>
          <a:bodyPr/>
          <a:lstStyle/>
          <a:p>
            <a:fld id="{FA12747B-773C-423F-8CBE-9FBEA0047846}" type="datetimeFigureOut">
              <a:rPr lang="en-GB" smtClean="0"/>
              <a:t>21/01/2021</a:t>
            </a:fld>
            <a:endParaRPr lang="en-GB"/>
          </a:p>
        </p:txBody>
      </p:sp>
      <p:sp>
        <p:nvSpPr>
          <p:cNvPr id="6" name="Footer Placeholder 5">
            <a:extLst>
              <a:ext uri="{FF2B5EF4-FFF2-40B4-BE49-F238E27FC236}">
                <a16:creationId xmlns:a16="http://schemas.microsoft.com/office/drawing/2014/main" id="{7792356E-922E-46AF-BAC6-62BAFF7608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1B915D-4145-4E41-B966-25D02557536F}"/>
              </a:ext>
            </a:extLst>
          </p:cNvPr>
          <p:cNvSpPr>
            <a:spLocks noGrp="1"/>
          </p:cNvSpPr>
          <p:nvPr>
            <p:ph type="sldNum" sz="quarter" idx="12"/>
          </p:nvPr>
        </p:nvSpPr>
        <p:spPr/>
        <p:txBody>
          <a:bodyPr/>
          <a:lstStyle/>
          <a:p>
            <a:fld id="{B59B0151-F8F2-4BCC-AE72-56E27E392B47}" type="slidenum">
              <a:rPr lang="en-GB" smtClean="0"/>
              <a:t>‹#›</a:t>
            </a:fld>
            <a:endParaRPr lang="en-GB"/>
          </a:p>
        </p:txBody>
      </p:sp>
    </p:spTree>
    <p:extLst>
      <p:ext uri="{BB962C8B-B14F-4D97-AF65-F5344CB8AC3E}">
        <p14:creationId xmlns:p14="http://schemas.microsoft.com/office/powerpoint/2010/main" val="1821541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7856E-56DF-4FD6-AE66-458A483CF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1523F4-B25B-4CB1-BC47-4CC8C13B4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D606B-ADBB-446A-AA83-F48EB7EBE7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2747B-773C-423F-8CBE-9FBEA0047846}" type="datetimeFigureOut">
              <a:rPr lang="en-GB" smtClean="0"/>
              <a:t>21/01/2021</a:t>
            </a:fld>
            <a:endParaRPr lang="en-GB"/>
          </a:p>
        </p:txBody>
      </p:sp>
      <p:sp>
        <p:nvSpPr>
          <p:cNvPr id="5" name="Footer Placeholder 4">
            <a:extLst>
              <a:ext uri="{FF2B5EF4-FFF2-40B4-BE49-F238E27FC236}">
                <a16:creationId xmlns:a16="http://schemas.microsoft.com/office/drawing/2014/main" id="{9F609A73-C36D-4B00-8909-E3B3F5B6F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837A42-7158-4637-B0A7-C18C3E8B2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B0151-F8F2-4BCC-AE72-56E27E392B47}" type="slidenum">
              <a:rPr lang="en-GB" smtClean="0"/>
              <a:t>‹#›</a:t>
            </a:fld>
            <a:endParaRPr lang="en-GB"/>
          </a:p>
        </p:txBody>
      </p:sp>
    </p:spTree>
    <p:extLst>
      <p:ext uri="{BB962C8B-B14F-4D97-AF65-F5344CB8AC3E}">
        <p14:creationId xmlns:p14="http://schemas.microsoft.com/office/powerpoint/2010/main" val="1048341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slide" Target="slide6.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slide" Target="slide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slide" Target="slide6.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1.jpe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18.png"/><Relationship Id="rId4" Type="http://schemas.openxmlformats.org/officeDocument/2006/relationships/image" Target="../media/image44.jpeg"/><Relationship Id="rId9" Type="http://schemas.openxmlformats.org/officeDocument/2006/relationships/slide" Target="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slide" Target="slide6.xml"/></Relationships>
</file>

<file path=ppt/slides/_rels/slide31.xml.rels><?xml version="1.0" encoding="UTF-8" standalone="yes"?>
<Relationships xmlns="http://schemas.openxmlformats.org/package/2006/relationships"><Relationship Id="rId3" Type="http://schemas.openxmlformats.org/officeDocument/2006/relationships/hyperlink" Target="https://onlinelibrary.wiley.com/" TargetMode="Externa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slide" Target="slide6.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3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3.xml"/><Relationship Id="rId18" Type="http://schemas.openxmlformats.org/officeDocument/2006/relationships/slide" Target="slide36.xml"/><Relationship Id="rId3" Type="http://schemas.openxmlformats.org/officeDocument/2006/relationships/slide" Target="slide9.xml"/><Relationship Id="rId7" Type="http://schemas.openxmlformats.org/officeDocument/2006/relationships/slide" Target="slide15.xml"/><Relationship Id="rId12" Type="http://schemas.openxmlformats.org/officeDocument/2006/relationships/slide" Target="slide33.xml"/><Relationship Id="rId17" Type="http://schemas.openxmlformats.org/officeDocument/2006/relationships/slide" Target="slide35.xml"/><Relationship Id="rId2" Type="http://schemas.openxmlformats.org/officeDocument/2006/relationships/slide" Target="slide7.xml"/><Relationship Id="rId16" Type="http://schemas.openxmlformats.org/officeDocument/2006/relationships/slide" Target="slide34.xml"/><Relationship Id="rId20"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slide" Target="slide31.xml"/><Relationship Id="rId5" Type="http://schemas.openxmlformats.org/officeDocument/2006/relationships/slide" Target="slide16.xml"/><Relationship Id="rId15" Type="http://schemas.openxmlformats.org/officeDocument/2006/relationships/slide" Target="slide32.xml"/><Relationship Id="rId10" Type="http://schemas.openxmlformats.org/officeDocument/2006/relationships/slide" Target="slide29.xml"/><Relationship Id="rId19" Type="http://schemas.openxmlformats.org/officeDocument/2006/relationships/slide" Target="slide37.xml"/><Relationship Id="rId4" Type="http://schemas.openxmlformats.org/officeDocument/2006/relationships/slide" Target="slide12.xml"/><Relationship Id="rId9" Type="http://schemas.openxmlformats.org/officeDocument/2006/relationships/slide" Target="slide27.xml"/><Relationship Id="rId14" Type="http://schemas.openxmlformats.org/officeDocument/2006/relationships/slide" Target="slide2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D5DAB-F266-48F6-9F74-CFC82421F355}"/>
              </a:ext>
            </a:extLst>
          </p:cNvPr>
          <p:cNvSpPr txBox="1"/>
          <p:nvPr/>
        </p:nvSpPr>
        <p:spPr>
          <a:xfrm>
            <a:off x="909637" y="677525"/>
            <a:ext cx="10372725" cy="3524042"/>
          </a:xfrm>
          <a:prstGeom prst="rect">
            <a:avLst/>
          </a:prstGeom>
          <a:solidFill>
            <a:schemeClr val="accent1">
              <a:lumMod val="50000"/>
            </a:schemeClr>
          </a:solidFill>
        </p:spPr>
        <p:txBody>
          <a:bodyPr wrap="square" rtlCol="0">
            <a:spAutoFit/>
          </a:bodyPr>
          <a:lstStyle/>
          <a:p>
            <a:pPr algn="ctr"/>
            <a:r>
              <a:rPr lang="en-GB" sz="11500" dirty="0" err="1">
                <a:solidFill>
                  <a:srgbClr val="FFC000"/>
                </a:solidFill>
                <a:latin typeface="Tempus Sans ITC" panose="04020404030D07020202" pitchFamily="82" charset="0"/>
              </a:rPr>
              <a:t>Pentecontaetia</a:t>
            </a:r>
            <a:endParaRPr lang="en-GB" sz="11500" dirty="0">
              <a:solidFill>
                <a:srgbClr val="FFC000"/>
              </a:solidFill>
              <a:latin typeface="Tempus Sans ITC" panose="04020404030D07020202" pitchFamily="82" charset="0"/>
            </a:endParaRPr>
          </a:p>
          <a:p>
            <a:pPr algn="ctr"/>
            <a:r>
              <a:rPr lang="en-GB" sz="5400" dirty="0">
                <a:solidFill>
                  <a:schemeClr val="accent4">
                    <a:lumMod val="40000"/>
                    <a:lumOff val="60000"/>
                  </a:schemeClr>
                </a:solidFill>
              </a:rPr>
              <a:t>From the Persian Wars to the Peloponnesian War</a:t>
            </a:r>
          </a:p>
        </p:txBody>
      </p:sp>
      <p:sp>
        <p:nvSpPr>
          <p:cNvPr id="3" name="TextBox 2">
            <a:extLst>
              <a:ext uri="{FF2B5EF4-FFF2-40B4-BE49-F238E27FC236}">
                <a16:creationId xmlns:a16="http://schemas.microsoft.com/office/drawing/2014/main" id="{F37E5411-36BD-431C-9A19-0271A8ACC80F}"/>
              </a:ext>
            </a:extLst>
          </p:cNvPr>
          <p:cNvSpPr txBox="1"/>
          <p:nvPr/>
        </p:nvSpPr>
        <p:spPr>
          <a:xfrm>
            <a:off x="3852243" y="4549645"/>
            <a:ext cx="4487511" cy="707886"/>
          </a:xfrm>
          <a:prstGeom prst="rect">
            <a:avLst/>
          </a:prstGeom>
          <a:noFill/>
        </p:spPr>
        <p:txBody>
          <a:bodyPr wrap="none" rtlCol="0">
            <a:spAutoFit/>
          </a:bodyPr>
          <a:lstStyle/>
          <a:p>
            <a:r>
              <a:rPr lang="en-GB" sz="4000" dirty="0">
                <a:solidFill>
                  <a:schemeClr val="bg1">
                    <a:lumMod val="95000"/>
                  </a:schemeClr>
                </a:solidFill>
              </a:rPr>
              <a:t>Thucydides 1.89-117</a:t>
            </a:r>
          </a:p>
        </p:txBody>
      </p:sp>
    </p:spTree>
    <p:extLst>
      <p:ext uri="{BB962C8B-B14F-4D97-AF65-F5344CB8AC3E}">
        <p14:creationId xmlns:p14="http://schemas.microsoft.com/office/powerpoint/2010/main" val="237503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3000">
              <a:srgbClr val="7030A0"/>
            </a:gs>
          </a:gsLst>
          <a:lin ang="0" scaled="1"/>
          <a:tileRect/>
        </a:gra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581FEAE7-2395-4AF5-8B59-00B7AE043F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76" t="11499" r="20426" b="29788"/>
          <a:stretch/>
        </p:blipFill>
        <p:spPr bwMode="auto">
          <a:xfrm>
            <a:off x="-18555" y="2678566"/>
            <a:ext cx="1889810" cy="28329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Xerxes I of Persia | Assassin's Creed Wiki | Fandom">
            <a:extLst>
              <a:ext uri="{FF2B5EF4-FFF2-40B4-BE49-F238E27FC236}">
                <a16:creationId xmlns:a16="http://schemas.microsoft.com/office/drawing/2014/main" id="{4527C658-9CC5-4EC1-9A18-2802EB74D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828" y="523220"/>
            <a:ext cx="3429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Scroll: Vertical 3">
            <a:extLst>
              <a:ext uri="{FF2B5EF4-FFF2-40B4-BE49-F238E27FC236}">
                <a16:creationId xmlns:a16="http://schemas.microsoft.com/office/drawing/2014/main" id="{447BB129-9A12-42E0-B747-583C94827638}"/>
              </a:ext>
            </a:extLst>
          </p:cNvPr>
          <p:cNvSpPr/>
          <p:nvPr/>
        </p:nvSpPr>
        <p:spPr>
          <a:xfrm flipH="1">
            <a:off x="4639503" y="261610"/>
            <a:ext cx="5026461" cy="6601480"/>
          </a:xfrm>
          <a:prstGeom prst="vertic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600" b="1" i="1" dirty="0">
                <a:solidFill>
                  <a:schemeClr val="tx1"/>
                </a:solidFill>
                <a:latin typeface="Tempus Sans ITC" panose="04020404030D07020202" pitchFamily="82" charset="0"/>
              </a:rPr>
              <a:t>These are the words of King Xerxes to Pausanias. Your act in saving the men whom you have sent to me across the sea from Byzantium will be laid up for you in gratitude, recorded for ever in our house. With the words also which you send me I am pleased. Let neither night nor day keep you idle  in the performances of your promises to me, nor let them be hindered for want of gold or silver to spend, not for numbers of troops, should they be needed anywhere. I have sent a good man in </a:t>
            </a:r>
            <a:r>
              <a:rPr lang="en-GB" sz="1600" b="1" i="1" dirty="0" err="1">
                <a:solidFill>
                  <a:schemeClr val="tx1"/>
                </a:solidFill>
                <a:latin typeface="Tempus Sans ITC" panose="04020404030D07020202" pitchFamily="82" charset="0"/>
              </a:rPr>
              <a:t>Artabazus</a:t>
            </a:r>
            <a:r>
              <a:rPr lang="en-GB" sz="1600" b="1" i="1" dirty="0">
                <a:solidFill>
                  <a:schemeClr val="tx1"/>
                </a:solidFill>
                <a:latin typeface="Tempus Sans ITC" panose="04020404030D07020202" pitchFamily="82" charset="0"/>
              </a:rPr>
              <a:t>. With him go forward confidently and advance your interests and mine in the way that will be best and most successful for us both.</a:t>
            </a:r>
            <a:endParaRPr lang="en-GB" sz="1600" dirty="0"/>
          </a:p>
        </p:txBody>
      </p:sp>
      <p:sp>
        <p:nvSpPr>
          <p:cNvPr id="7" name="TextBox 6">
            <a:extLst>
              <a:ext uri="{FF2B5EF4-FFF2-40B4-BE49-F238E27FC236}">
                <a16:creationId xmlns:a16="http://schemas.microsoft.com/office/drawing/2014/main" id="{19BFE28E-01AD-4F28-B626-9B5F904A5594}"/>
              </a:ext>
            </a:extLst>
          </p:cNvPr>
          <p:cNvSpPr txBox="1"/>
          <p:nvPr/>
        </p:nvSpPr>
        <p:spPr>
          <a:xfrm>
            <a:off x="0" y="0"/>
            <a:ext cx="12192000" cy="523220"/>
          </a:xfrm>
          <a:prstGeom prst="rect">
            <a:avLst/>
          </a:prstGeom>
          <a:solidFill>
            <a:srgbClr val="92D050"/>
          </a:solidFill>
        </p:spPr>
        <p:txBody>
          <a:bodyPr wrap="square" rtlCol="0">
            <a:spAutoFit/>
          </a:bodyPr>
          <a:lstStyle/>
          <a:p>
            <a:r>
              <a:rPr lang="en-GB" sz="2800" b="1" dirty="0"/>
              <a:t>Pausanias’ correspondence with Xerxes  </a:t>
            </a:r>
            <a:r>
              <a:rPr lang="en-GB" sz="1600" dirty="0"/>
              <a:t>Thucydides 1.128-9</a:t>
            </a:r>
            <a:endParaRPr lang="en-GB" sz="2800" b="1" dirty="0"/>
          </a:p>
        </p:txBody>
      </p:sp>
      <p:sp>
        <p:nvSpPr>
          <p:cNvPr id="10" name="TextBox 9">
            <a:extLst>
              <a:ext uri="{FF2B5EF4-FFF2-40B4-BE49-F238E27FC236}">
                <a16:creationId xmlns:a16="http://schemas.microsoft.com/office/drawing/2014/main" id="{05FDB35A-D55F-419F-809D-C4535DE8DAA3}"/>
              </a:ext>
            </a:extLst>
          </p:cNvPr>
          <p:cNvSpPr txBox="1"/>
          <p:nvPr/>
        </p:nvSpPr>
        <p:spPr>
          <a:xfrm>
            <a:off x="9026533" y="4402321"/>
            <a:ext cx="3160295" cy="338554"/>
          </a:xfrm>
          <a:prstGeom prst="rect">
            <a:avLst/>
          </a:prstGeom>
          <a:solidFill>
            <a:schemeClr val="accent6">
              <a:lumMod val="20000"/>
              <a:lumOff val="80000"/>
            </a:schemeClr>
          </a:solidFill>
        </p:spPr>
        <p:txBody>
          <a:bodyPr wrap="square" rtlCol="0">
            <a:spAutoFit/>
          </a:bodyPr>
          <a:lstStyle/>
          <a:p>
            <a:r>
              <a:rPr lang="en-GB" sz="1600" b="1" dirty="0"/>
              <a:t>The Death of Pausanias </a:t>
            </a:r>
            <a:r>
              <a:rPr lang="en-GB" sz="1200" dirty="0"/>
              <a:t>Thuc.1.128-35.</a:t>
            </a:r>
            <a:endParaRPr lang="en-GB" sz="1600" b="1" dirty="0"/>
          </a:p>
        </p:txBody>
      </p:sp>
      <p:sp>
        <p:nvSpPr>
          <p:cNvPr id="11" name="TextBox 10">
            <a:extLst>
              <a:ext uri="{FF2B5EF4-FFF2-40B4-BE49-F238E27FC236}">
                <a16:creationId xmlns:a16="http://schemas.microsoft.com/office/drawing/2014/main" id="{540A4BC8-D9C5-4E52-8B34-5131ACBDB2F8}"/>
              </a:ext>
            </a:extLst>
          </p:cNvPr>
          <p:cNvSpPr txBox="1"/>
          <p:nvPr/>
        </p:nvSpPr>
        <p:spPr>
          <a:xfrm>
            <a:off x="1" y="534214"/>
            <a:ext cx="1889810" cy="2246769"/>
          </a:xfrm>
          <a:prstGeom prst="rect">
            <a:avLst/>
          </a:prstGeom>
          <a:solidFill>
            <a:schemeClr val="accent6">
              <a:lumMod val="20000"/>
              <a:lumOff val="80000"/>
            </a:schemeClr>
          </a:solidFill>
        </p:spPr>
        <p:txBody>
          <a:bodyPr wrap="square" rtlCol="0">
            <a:spAutoFit/>
          </a:bodyPr>
          <a:lstStyle/>
          <a:p>
            <a:r>
              <a:rPr lang="en-GB" sz="1400" dirty="0"/>
              <a:t>Pausanias returned to the Hellespont unofficially after his recall and continued his intrigues, ‘</a:t>
            </a:r>
            <a:r>
              <a:rPr lang="en-GB" sz="1400" i="1" dirty="0"/>
              <a:t>with the aim of becoming ruler of Hellas</a:t>
            </a:r>
            <a:r>
              <a:rPr lang="en-GB" sz="1400" dirty="0"/>
              <a:t>’. A letter he allegedly sent to Xerxes was intercepted and used to condemn him.</a:t>
            </a:r>
          </a:p>
        </p:txBody>
      </p:sp>
      <p:pic>
        <p:nvPicPr>
          <p:cNvPr id="12" name="Picture 8">
            <a:extLst>
              <a:ext uri="{FF2B5EF4-FFF2-40B4-BE49-F238E27FC236}">
                <a16:creationId xmlns:a16="http://schemas.microsoft.com/office/drawing/2014/main" id="{D1F2023E-1E26-4600-9590-7AE3497B3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5" y="5511474"/>
            <a:ext cx="1889810" cy="12858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0A0D7C-B65B-4A91-BCDB-29636386545B}"/>
              </a:ext>
            </a:extLst>
          </p:cNvPr>
          <p:cNvSpPr txBox="1"/>
          <p:nvPr/>
        </p:nvSpPr>
        <p:spPr>
          <a:xfrm>
            <a:off x="9026533" y="4740875"/>
            <a:ext cx="3160295" cy="2123658"/>
          </a:xfrm>
          <a:prstGeom prst="rect">
            <a:avLst/>
          </a:prstGeom>
          <a:solidFill>
            <a:schemeClr val="accent6">
              <a:lumMod val="20000"/>
              <a:lumOff val="80000"/>
            </a:schemeClr>
          </a:solidFill>
        </p:spPr>
        <p:txBody>
          <a:bodyPr wrap="square" rtlCol="0">
            <a:spAutoFit/>
          </a:bodyPr>
          <a:lstStyle/>
          <a:p>
            <a:r>
              <a:rPr lang="en-GB" sz="1200" dirty="0"/>
              <a:t>Pausanias escaped the Ephors </a:t>
            </a:r>
            <a:r>
              <a:rPr lang="en-GB" sz="1200" i="1" dirty="0"/>
              <a:t>;by running to the temple of the Goddess of the Brazen House. He found a small room in the temple and stayed in it. The Ephors removed the roof of the room, and, having made sure he was caught inside, they walled up the doors, put sentries round the  place and proceeded to starve him out. When they found that he was on the point of dying, they brought him out of the temple. … The god himself declared that this event constituted a curse..’ 1.134-5</a:t>
            </a:r>
            <a:r>
              <a:rPr lang="en-GB" sz="1200" dirty="0"/>
              <a:t>. (See </a:t>
            </a:r>
            <a:r>
              <a:rPr lang="en-GB" sz="1200" dirty="0" err="1"/>
              <a:t>Thuc</a:t>
            </a:r>
            <a:r>
              <a:rPr lang="en-GB" sz="1200" dirty="0"/>
              <a:t>. 1.126)</a:t>
            </a:r>
          </a:p>
        </p:txBody>
      </p:sp>
      <p:sp>
        <p:nvSpPr>
          <p:cNvPr id="2" name="Scroll: Vertical 1">
            <a:extLst>
              <a:ext uri="{FF2B5EF4-FFF2-40B4-BE49-F238E27FC236}">
                <a16:creationId xmlns:a16="http://schemas.microsoft.com/office/drawing/2014/main" id="{C1A58D7E-F400-4124-AB66-FC7978CCBE4F}"/>
              </a:ext>
            </a:extLst>
          </p:cNvPr>
          <p:cNvSpPr/>
          <p:nvPr/>
        </p:nvSpPr>
        <p:spPr>
          <a:xfrm>
            <a:off x="1315535" y="523220"/>
            <a:ext cx="4226931" cy="6258580"/>
          </a:xfrm>
          <a:prstGeom prst="vertic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600" b="1" i="1" dirty="0">
                <a:solidFill>
                  <a:schemeClr val="tx1"/>
                </a:solidFill>
                <a:latin typeface="Tempus Sans ITC" panose="04020404030D07020202" pitchFamily="82" charset="0"/>
              </a:rPr>
              <a:t>Pausanias, the commander in chief of Sparta, wishing to do you a favour, sends you these men whom he has taken prisoner in war. And I propose also, if you agree, to marry your daughter and to bring both Sparta and the rest of Hellas under your control. I consider that, if we make our plans together, I am quite able to achieve this. If therefore you are attracted by this idea, send down to the coast a reliable person through whom we may in future communicate with each other.</a:t>
            </a:r>
          </a:p>
        </p:txBody>
      </p:sp>
      <p:sp>
        <p:nvSpPr>
          <p:cNvPr id="14" name="Oval 13">
            <a:hlinkClick r:id="rId6" action="ppaction://hlinksldjump"/>
            <a:extLst>
              <a:ext uri="{FF2B5EF4-FFF2-40B4-BE49-F238E27FC236}">
                <a16:creationId xmlns:a16="http://schemas.microsoft.com/office/drawing/2014/main" id="{D06ABE6F-41ED-4D29-920D-957E69387FF1}"/>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2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1+#ppt_w/2"/>
                                          </p:val>
                                        </p:tav>
                                        <p:tav tm="100000">
                                          <p:val>
                                            <p:strVal val="#ppt_x"/>
                                          </p:val>
                                        </p:tav>
                                      </p:tavLst>
                                    </p:anim>
                                    <p:anim calcmode="lin" valueType="num">
                                      <p:cBhvr additive="base">
                                        <p:cTn id="13" dur="500" fill="hold"/>
                                        <p:tgtEl>
                                          <p:spTgt spid="614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4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1000"/>
                                        <p:tgtEl>
                                          <p:spTgt spid="10">
                                            <p:txEl>
                                              <p:pRg st="0" end="0"/>
                                            </p:txEl>
                                          </p:spTgt>
                                        </p:tgtEl>
                                      </p:cBhvr>
                                    </p:animEffect>
                                    <p:anim calcmode="lin" valueType="num">
                                      <p:cBhvr>
                                        <p:cTn id="3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F900F4CD-C5EB-4520-A4BF-7AE7D367AD2C}"/>
              </a:ext>
            </a:extLst>
          </p:cNvPr>
          <p:cNvSpPr txBox="1"/>
          <p:nvPr/>
        </p:nvSpPr>
        <p:spPr>
          <a:xfrm>
            <a:off x="8224288" y="2233625"/>
            <a:ext cx="3976307" cy="1815882"/>
          </a:xfrm>
          <a:prstGeom prst="rect">
            <a:avLst/>
          </a:prstGeom>
          <a:solidFill>
            <a:srgbClr val="F0DDFF"/>
          </a:solidFill>
        </p:spPr>
        <p:txBody>
          <a:bodyPr wrap="square" rtlCol="0">
            <a:spAutoFit/>
          </a:bodyPr>
          <a:lstStyle/>
          <a:p>
            <a:r>
              <a:rPr lang="en-GB" sz="1400" dirty="0"/>
              <a:t>‘</a:t>
            </a:r>
            <a:r>
              <a:rPr lang="en-GB" sz="1400" i="1" dirty="0"/>
              <a:t>But the time came when </a:t>
            </a:r>
            <a:r>
              <a:rPr lang="en-GB" sz="1400" b="1" dirty="0"/>
              <a:t>Egypt revolted </a:t>
            </a:r>
            <a:r>
              <a:rPr lang="en-GB" sz="1400" i="1" dirty="0"/>
              <a:t>from the Persian Empire and was abetted by the Athenians </a:t>
            </a:r>
            <a:r>
              <a:rPr lang="en-GB" sz="1400" dirty="0"/>
              <a:t>(c.</a:t>
            </a:r>
            <a:r>
              <a:rPr lang="en-GB" sz="1400" b="1" dirty="0"/>
              <a:t>460BC</a:t>
            </a:r>
            <a:r>
              <a:rPr lang="en-GB" sz="1400" dirty="0"/>
              <a:t>) </a:t>
            </a:r>
            <a:r>
              <a:rPr lang="en-GB" sz="1400" i="1" dirty="0"/>
              <a:t>when Greek triremes cruised freely as far as Cyprus and the shores of Cilicia, and when Cimon’s control of the sea forced the king to attempt a counter-stroke. Messages came to Themistocles from the court to the effect that the King now commanded him to fulfil his promises…’ </a:t>
            </a:r>
            <a:r>
              <a:rPr lang="en-GB" sz="1200" b="1" dirty="0" err="1"/>
              <a:t>Plut</a:t>
            </a:r>
            <a:r>
              <a:rPr lang="en-GB" sz="1200" b="1" dirty="0"/>
              <a:t>.</a:t>
            </a:r>
            <a:r>
              <a:rPr lang="en-GB" sz="1400" b="1" dirty="0"/>
              <a:t> </a:t>
            </a:r>
            <a:r>
              <a:rPr lang="en-GB" sz="1100" i="1" dirty="0"/>
              <a:t>Them</a:t>
            </a:r>
            <a:r>
              <a:rPr lang="en-GB" sz="1400" b="1" dirty="0"/>
              <a:t> </a:t>
            </a:r>
            <a:r>
              <a:rPr lang="en-GB" sz="1200" b="1" dirty="0"/>
              <a:t>31</a:t>
            </a:r>
            <a:endParaRPr lang="en-GB" sz="1400" b="1" dirty="0"/>
          </a:p>
        </p:txBody>
      </p:sp>
      <p:sp>
        <p:nvSpPr>
          <p:cNvPr id="2" name="TextBox 1">
            <a:extLst>
              <a:ext uri="{FF2B5EF4-FFF2-40B4-BE49-F238E27FC236}">
                <a16:creationId xmlns:a16="http://schemas.microsoft.com/office/drawing/2014/main" id="{DEC9598B-EE54-40F6-AB16-ECC3DA6BE60E}"/>
              </a:ext>
            </a:extLst>
          </p:cNvPr>
          <p:cNvSpPr txBox="1"/>
          <p:nvPr/>
        </p:nvSpPr>
        <p:spPr>
          <a:xfrm>
            <a:off x="0" y="0"/>
            <a:ext cx="12192000" cy="1077218"/>
          </a:xfrm>
          <a:prstGeom prst="rect">
            <a:avLst/>
          </a:prstGeom>
          <a:solidFill>
            <a:srgbClr val="EED5CC"/>
          </a:solidFill>
        </p:spPr>
        <p:txBody>
          <a:bodyPr wrap="square" rtlCol="0">
            <a:spAutoFit/>
          </a:bodyPr>
          <a:lstStyle/>
          <a:p>
            <a:r>
              <a:rPr lang="en-GB" sz="3200" b="1" dirty="0"/>
              <a:t>What happened to Themistocles?</a:t>
            </a:r>
            <a:r>
              <a:rPr lang="en-GB" dirty="0"/>
              <a:t> Thucydides 1.135-8; Plutarch, </a:t>
            </a:r>
            <a:r>
              <a:rPr lang="en-GB" i="1" dirty="0"/>
              <a:t>Life of Themistocles</a:t>
            </a:r>
            <a:r>
              <a:rPr lang="en-GB" dirty="0"/>
              <a:t>.</a:t>
            </a:r>
          </a:p>
          <a:p>
            <a:endParaRPr lang="en-GB" sz="3200" b="1" dirty="0"/>
          </a:p>
        </p:txBody>
      </p:sp>
      <p:sp>
        <p:nvSpPr>
          <p:cNvPr id="8" name="TextBox 7">
            <a:extLst>
              <a:ext uri="{FF2B5EF4-FFF2-40B4-BE49-F238E27FC236}">
                <a16:creationId xmlns:a16="http://schemas.microsoft.com/office/drawing/2014/main" id="{61F4303D-8D27-4B1A-9FE4-A05CE7C7356C}"/>
              </a:ext>
            </a:extLst>
          </p:cNvPr>
          <p:cNvSpPr txBox="1"/>
          <p:nvPr/>
        </p:nvSpPr>
        <p:spPr>
          <a:xfrm>
            <a:off x="8252832" y="896743"/>
            <a:ext cx="3934984" cy="1323439"/>
          </a:xfrm>
          <a:prstGeom prst="rect">
            <a:avLst/>
          </a:prstGeom>
          <a:solidFill>
            <a:schemeClr val="bg1"/>
          </a:solidFill>
        </p:spPr>
        <p:txBody>
          <a:bodyPr wrap="square" rtlCol="0">
            <a:spAutoFit/>
          </a:bodyPr>
          <a:lstStyle/>
          <a:p>
            <a:r>
              <a:rPr lang="en-GB" sz="1600" b="1" dirty="0"/>
              <a:t>Thucydides on Themistocles</a:t>
            </a:r>
            <a:r>
              <a:rPr lang="en-GB" sz="1600" dirty="0"/>
              <a:t>: 1.138</a:t>
            </a:r>
          </a:p>
          <a:p>
            <a:r>
              <a:rPr lang="en-GB" sz="1600" dirty="0"/>
              <a:t>‘</a:t>
            </a:r>
            <a:r>
              <a:rPr lang="en-GB" sz="1600" i="1" dirty="0"/>
              <a:t>To sum him up in a few words: through force of genius and rapidity of action this man was </a:t>
            </a:r>
            <a:r>
              <a:rPr lang="en-GB" sz="1600" b="1" i="1" dirty="0"/>
              <a:t>supreme at doing the right thing at precisely the right moment</a:t>
            </a:r>
            <a:r>
              <a:rPr lang="en-GB" sz="1600" i="1" dirty="0"/>
              <a:t>.’</a:t>
            </a:r>
            <a:endParaRPr lang="en-GB" sz="1600" dirty="0"/>
          </a:p>
        </p:txBody>
      </p:sp>
      <p:sp>
        <p:nvSpPr>
          <p:cNvPr id="11" name="TextBox 10">
            <a:extLst>
              <a:ext uri="{FF2B5EF4-FFF2-40B4-BE49-F238E27FC236}">
                <a16:creationId xmlns:a16="http://schemas.microsoft.com/office/drawing/2014/main" id="{7408C654-A4E0-4274-A0AC-96F4C333656D}"/>
              </a:ext>
            </a:extLst>
          </p:cNvPr>
          <p:cNvSpPr txBox="1"/>
          <p:nvPr/>
        </p:nvSpPr>
        <p:spPr>
          <a:xfrm>
            <a:off x="1328115" y="1527729"/>
            <a:ext cx="3857744" cy="769441"/>
          </a:xfrm>
          <a:prstGeom prst="rect">
            <a:avLst/>
          </a:prstGeom>
          <a:solidFill>
            <a:schemeClr val="bg1"/>
          </a:solidFill>
        </p:spPr>
        <p:txBody>
          <a:bodyPr wrap="square" rtlCol="0">
            <a:spAutoFit/>
          </a:bodyPr>
          <a:lstStyle/>
          <a:p>
            <a:r>
              <a:rPr lang="en-GB" sz="1200" dirty="0"/>
              <a:t> </a:t>
            </a:r>
            <a:r>
              <a:rPr lang="en-GB" sz="1400" dirty="0"/>
              <a:t>c.</a:t>
            </a:r>
            <a:r>
              <a:rPr lang="en-GB" sz="1600" b="1" dirty="0"/>
              <a:t>471BC</a:t>
            </a:r>
            <a:r>
              <a:rPr lang="en-GB" sz="1600" dirty="0"/>
              <a:t> </a:t>
            </a:r>
            <a:r>
              <a:rPr lang="en-GB" sz="1400" dirty="0"/>
              <a:t>Themistocles was </a:t>
            </a:r>
            <a:r>
              <a:rPr lang="en-GB" sz="1600" b="1" dirty="0"/>
              <a:t>ostracised </a:t>
            </a:r>
          </a:p>
          <a:p>
            <a:r>
              <a:rPr lang="en-GB" sz="1400" dirty="0"/>
              <a:t>‘</a:t>
            </a:r>
            <a:r>
              <a:rPr lang="en-GB" sz="1400" b="1" i="1" dirty="0"/>
              <a:t>to humble his great reputation</a:t>
            </a:r>
            <a:r>
              <a:rPr lang="en-GB" sz="1400" i="1" dirty="0"/>
              <a:t>.’</a:t>
            </a:r>
            <a:r>
              <a:rPr lang="en-GB" sz="1400" dirty="0"/>
              <a:t>  </a:t>
            </a:r>
            <a:r>
              <a:rPr lang="en-GB" sz="1200" dirty="0"/>
              <a:t>Plutarch 22. </a:t>
            </a:r>
            <a:r>
              <a:rPr lang="en-GB" sz="1400" b="1" dirty="0"/>
              <a:t>Aristides</a:t>
            </a:r>
            <a:r>
              <a:rPr lang="en-GB" sz="1400" dirty="0"/>
              <a:t> was Themistocles’ chief political rival.</a:t>
            </a:r>
          </a:p>
        </p:txBody>
      </p:sp>
      <p:sp>
        <p:nvSpPr>
          <p:cNvPr id="12" name="TextBox 11">
            <a:extLst>
              <a:ext uri="{FF2B5EF4-FFF2-40B4-BE49-F238E27FC236}">
                <a16:creationId xmlns:a16="http://schemas.microsoft.com/office/drawing/2014/main" id="{4D926B16-2229-4CA4-9C89-5FCCB4FC59A1}"/>
              </a:ext>
            </a:extLst>
          </p:cNvPr>
          <p:cNvSpPr txBox="1"/>
          <p:nvPr/>
        </p:nvSpPr>
        <p:spPr>
          <a:xfrm>
            <a:off x="-1" y="2270496"/>
            <a:ext cx="5173762" cy="523220"/>
          </a:xfrm>
          <a:prstGeom prst="rect">
            <a:avLst/>
          </a:prstGeom>
          <a:solidFill>
            <a:schemeClr val="accent6">
              <a:lumMod val="20000"/>
              <a:lumOff val="80000"/>
            </a:schemeClr>
          </a:solidFill>
        </p:spPr>
        <p:txBody>
          <a:bodyPr wrap="square" rtlCol="0">
            <a:spAutoFit/>
          </a:bodyPr>
          <a:lstStyle/>
          <a:p>
            <a:r>
              <a:rPr lang="en-GB" sz="1400" dirty="0"/>
              <a:t>After </a:t>
            </a:r>
            <a:r>
              <a:rPr lang="en-GB" sz="1400" b="1" dirty="0"/>
              <a:t>Pausanias</a:t>
            </a:r>
            <a:r>
              <a:rPr lang="en-GB" sz="1400" dirty="0"/>
              <a:t>’ disgrace, the Spartans sent to Athens accusing Themistocles of ‘the same crime.’ Thuc.1.135</a:t>
            </a:r>
          </a:p>
        </p:txBody>
      </p:sp>
      <p:sp>
        <p:nvSpPr>
          <p:cNvPr id="13" name="TextBox 12">
            <a:extLst>
              <a:ext uri="{FF2B5EF4-FFF2-40B4-BE49-F238E27FC236}">
                <a16:creationId xmlns:a16="http://schemas.microsoft.com/office/drawing/2014/main" id="{A361B134-A278-4F80-B27F-C4333AE61D75}"/>
              </a:ext>
            </a:extLst>
          </p:cNvPr>
          <p:cNvSpPr txBox="1"/>
          <p:nvPr/>
        </p:nvSpPr>
        <p:spPr>
          <a:xfrm>
            <a:off x="3089" y="2789612"/>
            <a:ext cx="5182770" cy="523220"/>
          </a:xfrm>
          <a:prstGeom prst="rect">
            <a:avLst/>
          </a:prstGeom>
          <a:solidFill>
            <a:schemeClr val="bg1"/>
          </a:solidFill>
        </p:spPr>
        <p:txBody>
          <a:bodyPr wrap="square" rtlCol="0">
            <a:spAutoFit/>
          </a:bodyPr>
          <a:lstStyle/>
          <a:p>
            <a:r>
              <a:rPr lang="en-GB" sz="1400" dirty="0"/>
              <a:t>Themistocles fled Argos and the Peloponnese for </a:t>
            </a:r>
            <a:r>
              <a:rPr lang="en-GB" sz="1400" b="1" dirty="0"/>
              <a:t>Corcyra</a:t>
            </a:r>
            <a:r>
              <a:rPr lang="en-GB" sz="1400" dirty="0"/>
              <a:t>, </a:t>
            </a:r>
          </a:p>
          <a:p>
            <a:r>
              <a:rPr lang="en-GB" sz="1400" dirty="0"/>
              <a:t>then to the </a:t>
            </a:r>
            <a:r>
              <a:rPr lang="en-GB" sz="1400" b="1" dirty="0"/>
              <a:t>Molossi</a:t>
            </a:r>
            <a:r>
              <a:rPr lang="en-GB" sz="1400" dirty="0"/>
              <a:t>, where he charmed a former enemy, Admetus.</a:t>
            </a:r>
            <a:endParaRPr lang="en-GB" sz="1600" dirty="0"/>
          </a:p>
        </p:txBody>
      </p:sp>
      <p:sp>
        <p:nvSpPr>
          <p:cNvPr id="14" name="TextBox 13">
            <a:extLst>
              <a:ext uri="{FF2B5EF4-FFF2-40B4-BE49-F238E27FC236}">
                <a16:creationId xmlns:a16="http://schemas.microsoft.com/office/drawing/2014/main" id="{92D76537-AE62-4C59-AA98-5654D81DFB1D}"/>
              </a:ext>
            </a:extLst>
          </p:cNvPr>
          <p:cNvSpPr txBox="1"/>
          <p:nvPr/>
        </p:nvSpPr>
        <p:spPr>
          <a:xfrm>
            <a:off x="2052320" y="4018801"/>
            <a:ext cx="3109751" cy="1600438"/>
          </a:xfrm>
          <a:prstGeom prst="rect">
            <a:avLst/>
          </a:prstGeom>
          <a:solidFill>
            <a:srgbClr val="F0DDFF"/>
          </a:solidFill>
        </p:spPr>
        <p:txBody>
          <a:bodyPr wrap="square">
            <a:spAutoFit/>
          </a:bodyPr>
          <a:lstStyle/>
          <a:p>
            <a:r>
              <a:rPr lang="en-GB" sz="1400" dirty="0"/>
              <a:t>Thucydides quotes a letter to </a:t>
            </a:r>
            <a:r>
              <a:rPr lang="en-GB" sz="1400" b="1" dirty="0"/>
              <a:t>Artaxerxes</a:t>
            </a:r>
            <a:r>
              <a:rPr lang="en-GB" sz="1400" dirty="0"/>
              <a:t> (ruled </a:t>
            </a:r>
            <a:r>
              <a:rPr lang="en-GB" sz="1400" b="1" dirty="0"/>
              <a:t>465-424BC</a:t>
            </a:r>
            <a:r>
              <a:rPr lang="en-GB" sz="1400" dirty="0"/>
              <a:t>). The Great King</a:t>
            </a:r>
            <a:r>
              <a:rPr lang="en-GB" sz="1400" b="1" dirty="0"/>
              <a:t> </a:t>
            </a:r>
            <a:r>
              <a:rPr lang="en-GB" sz="1400" dirty="0"/>
              <a:t>gave him: </a:t>
            </a:r>
          </a:p>
          <a:p>
            <a:pPr marL="285750" indent="-285750">
              <a:buFont typeface="Arial" panose="020B0604020202020204" pitchFamily="34" charset="0"/>
              <a:buChar char="•"/>
            </a:pPr>
            <a:r>
              <a:rPr lang="en-GB" sz="1400" b="1" dirty="0"/>
              <a:t>Magnesia</a:t>
            </a:r>
            <a:r>
              <a:rPr lang="en-GB" sz="1400" dirty="0"/>
              <a:t> for his bread</a:t>
            </a:r>
            <a:r>
              <a:rPr lang="en-GB" sz="1200" dirty="0"/>
              <a:t> </a:t>
            </a:r>
          </a:p>
          <a:p>
            <a:r>
              <a:rPr lang="en-GB" sz="1200" dirty="0"/>
              <a:t>        (worth 50 talents/annum), </a:t>
            </a:r>
            <a:endParaRPr lang="en-GB" sz="1400" dirty="0"/>
          </a:p>
          <a:p>
            <a:pPr marL="285750" indent="-285750">
              <a:buFont typeface="Arial" panose="020B0604020202020204" pitchFamily="34" charset="0"/>
              <a:buChar char="•"/>
            </a:pPr>
            <a:r>
              <a:rPr lang="en-GB" sz="1400" b="1" dirty="0" err="1"/>
              <a:t>Lampsacus</a:t>
            </a:r>
            <a:r>
              <a:rPr lang="en-GB" sz="1400" dirty="0"/>
              <a:t> for his wine </a:t>
            </a:r>
          </a:p>
          <a:p>
            <a:pPr marL="285750" indent="-285750">
              <a:buFont typeface="Arial" panose="020B0604020202020204" pitchFamily="34" charset="0"/>
              <a:buChar char="•"/>
            </a:pPr>
            <a:r>
              <a:rPr lang="en-GB" sz="1400" b="1" dirty="0" err="1"/>
              <a:t>Myos</a:t>
            </a:r>
            <a:r>
              <a:rPr lang="en-GB" sz="1400" dirty="0"/>
              <a:t> for his meat. 1.138</a:t>
            </a:r>
          </a:p>
        </p:txBody>
      </p:sp>
      <p:sp>
        <p:nvSpPr>
          <p:cNvPr id="15" name="TextBox 14">
            <a:extLst>
              <a:ext uri="{FF2B5EF4-FFF2-40B4-BE49-F238E27FC236}">
                <a16:creationId xmlns:a16="http://schemas.microsoft.com/office/drawing/2014/main" id="{136A775A-F0A4-491D-B73B-2CA3BDE378AA}"/>
              </a:ext>
            </a:extLst>
          </p:cNvPr>
          <p:cNvSpPr txBox="1"/>
          <p:nvPr/>
        </p:nvSpPr>
        <p:spPr>
          <a:xfrm>
            <a:off x="-50016" y="3299135"/>
            <a:ext cx="5223777" cy="738664"/>
          </a:xfrm>
          <a:prstGeom prst="rect">
            <a:avLst/>
          </a:prstGeom>
          <a:solidFill>
            <a:srgbClr val="F0DDFF"/>
          </a:solidFill>
        </p:spPr>
        <p:txBody>
          <a:bodyPr wrap="square">
            <a:spAutoFit/>
          </a:bodyPr>
          <a:lstStyle/>
          <a:p>
            <a:r>
              <a:rPr lang="en-GB" sz="1400" dirty="0"/>
              <a:t>c.469 He then left for Persia</a:t>
            </a:r>
            <a:r>
              <a:rPr lang="en-GB" sz="1400" b="1" dirty="0"/>
              <a:t>,</a:t>
            </a:r>
            <a:r>
              <a:rPr lang="en-GB" sz="1400" dirty="0"/>
              <a:t> via the Macedonian King Alexander in </a:t>
            </a:r>
            <a:r>
              <a:rPr lang="en-GB" sz="1400" b="1" dirty="0" err="1"/>
              <a:t>Pydna</a:t>
            </a:r>
            <a:r>
              <a:rPr lang="en-GB" sz="1400" dirty="0"/>
              <a:t>. Avoiding the Athenian fleet besieging Naxos he reached </a:t>
            </a:r>
            <a:r>
              <a:rPr lang="en-GB" sz="1400" b="1" dirty="0"/>
              <a:t>Epidaurus</a:t>
            </a:r>
            <a:r>
              <a:rPr lang="en-GB" sz="1400" dirty="0"/>
              <a:t>. He learned the Persian language and customs. </a:t>
            </a:r>
          </a:p>
        </p:txBody>
      </p:sp>
      <p:sp>
        <p:nvSpPr>
          <p:cNvPr id="16" name="TextBox 15">
            <a:extLst>
              <a:ext uri="{FF2B5EF4-FFF2-40B4-BE49-F238E27FC236}">
                <a16:creationId xmlns:a16="http://schemas.microsoft.com/office/drawing/2014/main" id="{FA018D5A-E49A-473C-A10E-09ED16C3C687}"/>
              </a:ext>
            </a:extLst>
          </p:cNvPr>
          <p:cNvSpPr txBox="1"/>
          <p:nvPr/>
        </p:nvSpPr>
        <p:spPr>
          <a:xfrm>
            <a:off x="8236957" y="4062950"/>
            <a:ext cx="3934985" cy="1169551"/>
          </a:xfrm>
          <a:prstGeom prst="rect">
            <a:avLst/>
          </a:prstGeom>
          <a:solidFill>
            <a:schemeClr val="bg1"/>
          </a:solidFill>
        </p:spPr>
        <p:txBody>
          <a:bodyPr wrap="square" rtlCol="0">
            <a:spAutoFit/>
          </a:bodyPr>
          <a:lstStyle/>
          <a:p>
            <a:r>
              <a:rPr lang="en-GB" sz="1400" dirty="0"/>
              <a:t>‘</a:t>
            </a:r>
            <a:r>
              <a:rPr lang="en-GB" sz="1400" i="1" dirty="0"/>
              <a:t>His death </a:t>
            </a:r>
            <a:r>
              <a:rPr lang="en-GB" sz="1200" dirty="0"/>
              <a:t>(c.</a:t>
            </a:r>
            <a:r>
              <a:rPr lang="en-GB" sz="1200" b="1" dirty="0"/>
              <a:t>459BC</a:t>
            </a:r>
            <a:r>
              <a:rPr lang="en-GB" sz="1200" dirty="0"/>
              <a:t>)</a:t>
            </a:r>
            <a:r>
              <a:rPr lang="en-GB" sz="1200" b="1" dirty="0"/>
              <a:t> </a:t>
            </a:r>
            <a:r>
              <a:rPr lang="en-GB" sz="1400" i="1" dirty="0"/>
              <a:t>came as a result of an illness; though there are some people who say that he committed suicide by poison, when he found that it was impossible to keep the promises that he had made to the king.’</a:t>
            </a:r>
            <a:r>
              <a:rPr lang="en-GB" sz="1200" i="1" dirty="0"/>
              <a:t>                              </a:t>
            </a:r>
            <a:r>
              <a:rPr lang="en-GB" sz="1400" b="1" dirty="0"/>
              <a:t>Thucydides 1.138</a:t>
            </a:r>
          </a:p>
        </p:txBody>
      </p:sp>
      <p:sp>
        <p:nvSpPr>
          <p:cNvPr id="20" name="TextBox 19">
            <a:extLst>
              <a:ext uri="{FF2B5EF4-FFF2-40B4-BE49-F238E27FC236}">
                <a16:creationId xmlns:a16="http://schemas.microsoft.com/office/drawing/2014/main" id="{E44334EB-1B63-4BD8-9DED-9F0B9446D611}"/>
              </a:ext>
            </a:extLst>
          </p:cNvPr>
          <p:cNvSpPr txBox="1"/>
          <p:nvPr/>
        </p:nvSpPr>
        <p:spPr>
          <a:xfrm>
            <a:off x="4815840" y="6216522"/>
            <a:ext cx="3498168" cy="600164"/>
          </a:xfrm>
          <a:prstGeom prst="rect">
            <a:avLst/>
          </a:prstGeom>
          <a:noFill/>
        </p:spPr>
        <p:txBody>
          <a:bodyPr wrap="square">
            <a:spAutoFit/>
          </a:bodyPr>
          <a:lstStyle/>
          <a:p>
            <a:pPr algn="ctr"/>
            <a:r>
              <a:rPr lang="en-GB" sz="1100" b="0" i="0" dirty="0">
                <a:solidFill>
                  <a:srgbClr val="202122"/>
                </a:solidFill>
                <a:effectLst/>
                <a:latin typeface="Arial" panose="020B0604020202020204" pitchFamily="34" charset="0"/>
              </a:rPr>
              <a:t>Coin of Themistocles as Governor of Magnesia. </a:t>
            </a:r>
          </a:p>
          <a:p>
            <a:pPr algn="ctr"/>
            <a:r>
              <a:rPr lang="en-GB" sz="1100" dirty="0">
                <a:solidFill>
                  <a:srgbClr val="202122"/>
                </a:solidFill>
                <a:latin typeface="Arial" panose="020B0604020202020204" pitchFamily="34" charset="0"/>
              </a:rPr>
              <a:t>Circa 465-459 BC     </a:t>
            </a:r>
            <a:r>
              <a:rPr lang="en-GB" sz="1100" b="0" i="1" dirty="0" err="1">
                <a:solidFill>
                  <a:srgbClr val="202122"/>
                </a:solidFill>
                <a:effectLst/>
                <a:latin typeface="Arial" panose="020B0604020202020204" pitchFamily="34" charset="0"/>
              </a:rPr>
              <a:t>Obv</a:t>
            </a:r>
            <a:r>
              <a:rPr lang="en-GB" sz="1100" b="0" i="0" dirty="0">
                <a:solidFill>
                  <a:srgbClr val="202122"/>
                </a:solidFill>
                <a:effectLst/>
                <a:latin typeface="Arial" panose="020B0604020202020204" pitchFamily="34" charset="0"/>
              </a:rPr>
              <a:t>: Head of Zeus. </a:t>
            </a:r>
          </a:p>
          <a:p>
            <a:pPr algn="ctr"/>
            <a:r>
              <a:rPr lang="en-GB" sz="1100" b="0" i="1" dirty="0">
                <a:solidFill>
                  <a:srgbClr val="202122"/>
                </a:solidFill>
                <a:effectLst/>
                <a:latin typeface="Arial" panose="020B0604020202020204" pitchFamily="34" charset="0"/>
              </a:rPr>
              <a:t>Rev</a:t>
            </a:r>
            <a:r>
              <a:rPr lang="en-GB" sz="1100" b="0" i="0" dirty="0">
                <a:solidFill>
                  <a:srgbClr val="202122"/>
                </a:solidFill>
                <a:effectLst/>
                <a:latin typeface="Arial" panose="020B0604020202020204" pitchFamily="34" charset="0"/>
              </a:rPr>
              <a:t>: Letters ΘΕ, initials of </a:t>
            </a:r>
            <a:r>
              <a:rPr lang="en-GB" sz="1100" b="0" i="1" dirty="0">
                <a:solidFill>
                  <a:srgbClr val="202122"/>
                </a:solidFill>
                <a:effectLst/>
                <a:latin typeface="Arial" panose="020B0604020202020204" pitchFamily="34" charset="0"/>
              </a:rPr>
              <a:t>Themistocles</a:t>
            </a:r>
            <a:r>
              <a:rPr lang="en-GB" sz="1100" b="0" i="0" dirty="0">
                <a:solidFill>
                  <a:srgbClr val="202122"/>
                </a:solidFill>
                <a:effectLst/>
                <a:latin typeface="Arial" panose="020B0604020202020204" pitchFamily="34" charset="0"/>
              </a:rPr>
              <a:t>. </a:t>
            </a:r>
            <a:endParaRPr lang="en-GB" sz="1100" dirty="0"/>
          </a:p>
        </p:txBody>
      </p:sp>
      <p:pic>
        <p:nvPicPr>
          <p:cNvPr id="2052" name="Picture 4">
            <a:extLst>
              <a:ext uri="{FF2B5EF4-FFF2-40B4-BE49-F238E27FC236}">
                <a16:creationId xmlns:a16="http://schemas.microsoft.com/office/drawing/2014/main" id="{CCED9FF6-DD42-4196-86CA-5FAB9C18C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7" y="4024682"/>
            <a:ext cx="2083947" cy="2945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mistocles - Wikipedia">
            <a:extLst>
              <a:ext uri="{FF2B5EF4-FFF2-40B4-BE49-F238E27FC236}">
                <a16:creationId xmlns:a16="http://schemas.microsoft.com/office/drawing/2014/main" id="{009902AC-2083-4913-9760-FC6456DE4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946" y="896743"/>
            <a:ext cx="3059011" cy="48527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B7011DE-BF3F-4842-A31C-46556398A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534" y="5251003"/>
            <a:ext cx="1864011" cy="98326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8F20706-2C6A-4171-957E-093296C8BB67}"/>
              </a:ext>
            </a:extLst>
          </p:cNvPr>
          <p:cNvSpPr txBox="1"/>
          <p:nvPr/>
        </p:nvSpPr>
        <p:spPr>
          <a:xfrm>
            <a:off x="1356028" y="902548"/>
            <a:ext cx="3829831" cy="707886"/>
          </a:xfrm>
          <a:prstGeom prst="rect">
            <a:avLst/>
          </a:prstGeom>
          <a:solidFill>
            <a:schemeClr val="accent6">
              <a:lumMod val="20000"/>
              <a:lumOff val="80000"/>
            </a:schemeClr>
          </a:solidFill>
        </p:spPr>
        <p:txBody>
          <a:bodyPr wrap="square" rtlCol="0">
            <a:spAutoFit/>
          </a:bodyPr>
          <a:lstStyle/>
          <a:p>
            <a:r>
              <a:rPr lang="en-GB" sz="1600" b="1" dirty="0"/>
              <a:t>Themistocles </a:t>
            </a:r>
            <a:r>
              <a:rPr lang="en-GB" sz="1400" dirty="0"/>
              <a:t>(c.524-459BC) </a:t>
            </a:r>
            <a:r>
              <a:rPr lang="en-GB" sz="1200" dirty="0"/>
              <a:t>was greatly honoured by the Spartans (with a chariot + escort of 300 men) after the war. His star status was evident at the Olympic Games.</a:t>
            </a:r>
            <a:endParaRPr lang="en-GB" sz="1400" dirty="0"/>
          </a:p>
        </p:txBody>
      </p:sp>
      <p:pic>
        <p:nvPicPr>
          <p:cNvPr id="2054" name="Picture 6">
            <a:extLst>
              <a:ext uri="{FF2B5EF4-FFF2-40B4-BE49-F238E27FC236}">
                <a16:creationId xmlns:a16="http://schemas.microsoft.com/office/drawing/2014/main" id="{81438517-AD22-46FD-B47E-84FC7F9A10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830" r="64593" b="38939"/>
          <a:stretch/>
        </p:blipFill>
        <p:spPr bwMode="auto">
          <a:xfrm>
            <a:off x="2080190" y="5623386"/>
            <a:ext cx="1607890" cy="12217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0F2F519-6479-4AB8-B6C1-A29792317140}"/>
              </a:ext>
            </a:extLst>
          </p:cNvPr>
          <p:cNvSpPr txBox="1"/>
          <p:nvPr/>
        </p:nvSpPr>
        <p:spPr>
          <a:xfrm>
            <a:off x="3678659" y="6198484"/>
            <a:ext cx="1391182" cy="415498"/>
          </a:xfrm>
          <a:prstGeom prst="rect">
            <a:avLst/>
          </a:prstGeom>
          <a:noFill/>
        </p:spPr>
        <p:txBody>
          <a:bodyPr wrap="square" rtlCol="0">
            <a:spAutoFit/>
          </a:bodyPr>
          <a:lstStyle/>
          <a:p>
            <a:r>
              <a:rPr lang="en-GB" sz="1200" b="1" dirty="0"/>
              <a:t>Magnesia + </a:t>
            </a:r>
            <a:r>
              <a:rPr lang="en-GB" sz="1200" b="1" dirty="0" err="1"/>
              <a:t>Myus</a:t>
            </a:r>
            <a:r>
              <a:rPr lang="en-GB" sz="1200" b="1" dirty="0"/>
              <a:t> </a:t>
            </a:r>
            <a:r>
              <a:rPr lang="en-GB" sz="900" i="1" dirty="0"/>
              <a:t>near Miletus</a:t>
            </a:r>
            <a:endParaRPr lang="en-GB" sz="1200" i="1" dirty="0"/>
          </a:p>
        </p:txBody>
      </p:sp>
      <p:sp>
        <p:nvSpPr>
          <p:cNvPr id="26" name="TextBox 25">
            <a:extLst>
              <a:ext uri="{FF2B5EF4-FFF2-40B4-BE49-F238E27FC236}">
                <a16:creationId xmlns:a16="http://schemas.microsoft.com/office/drawing/2014/main" id="{BED035EE-FB8D-409E-9052-B01CC50DF38B}"/>
              </a:ext>
            </a:extLst>
          </p:cNvPr>
          <p:cNvSpPr txBox="1"/>
          <p:nvPr/>
        </p:nvSpPr>
        <p:spPr>
          <a:xfrm>
            <a:off x="3696149" y="5654231"/>
            <a:ext cx="915069" cy="430887"/>
          </a:xfrm>
          <a:prstGeom prst="rect">
            <a:avLst/>
          </a:prstGeom>
          <a:noFill/>
        </p:spPr>
        <p:txBody>
          <a:bodyPr wrap="square" rtlCol="0">
            <a:spAutoFit/>
          </a:bodyPr>
          <a:lstStyle/>
          <a:p>
            <a:r>
              <a:rPr lang="en-GB" sz="1200" b="1" dirty="0" err="1"/>
              <a:t>Lampsacus</a:t>
            </a:r>
            <a:endParaRPr lang="en-GB" sz="1200" b="1" dirty="0"/>
          </a:p>
          <a:p>
            <a:r>
              <a:rPr lang="en-GB" sz="1000" dirty="0"/>
              <a:t>S. Chersonese</a:t>
            </a:r>
          </a:p>
        </p:txBody>
      </p:sp>
      <p:cxnSp>
        <p:nvCxnSpPr>
          <p:cNvPr id="24" name="Straight Arrow Connector 23">
            <a:extLst>
              <a:ext uri="{FF2B5EF4-FFF2-40B4-BE49-F238E27FC236}">
                <a16:creationId xmlns:a16="http://schemas.microsoft.com/office/drawing/2014/main" id="{6E5D135A-8A82-4DC1-B02A-9306F034E0D1}"/>
              </a:ext>
            </a:extLst>
          </p:cNvPr>
          <p:cNvCxnSpPr>
            <a:cxnSpLocks/>
            <a:stCxn id="26" idx="1"/>
          </p:cNvCxnSpPr>
          <p:nvPr/>
        </p:nvCxnSpPr>
        <p:spPr>
          <a:xfrm flipH="1">
            <a:off x="2606349" y="5869675"/>
            <a:ext cx="1089800" cy="15556"/>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8DD2FB24-D8DC-4896-B451-3BBE1653873A}"/>
              </a:ext>
            </a:extLst>
          </p:cNvPr>
          <p:cNvCxnSpPr>
            <a:cxnSpLocks/>
            <a:stCxn id="21" idx="1"/>
          </p:cNvCxnSpPr>
          <p:nvPr/>
        </p:nvCxnSpPr>
        <p:spPr>
          <a:xfrm flipH="1" flipV="1">
            <a:off x="2624157" y="6134557"/>
            <a:ext cx="1054502" cy="271676"/>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2056" name="Picture 8" descr="Greek Chariot High Resolution Stock Photography and Images - Alamy">
            <a:extLst>
              <a:ext uri="{FF2B5EF4-FFF2-40B4-BE49-F238E27FC236}">
                <a16:creationId xmlns:a16="http://schemas.microsoft.com/office/drawing/2014/main" id="{4B3AAD25-ACD5-4DF3-BE2B-1A40ABDF3E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64" r="3479" b="14185"/>
          <a:stretch/>
        </p:blipFill>
        <p:spPr bwMode="auto">
          <a:xfrm>
            <a:off x="3090" y="896743"/>
            <a:ext cx="1369270" cy="7995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0377B76C-1148-4B48-968D-3408FA9B4F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 y="896743"/>
            <a:ext cx="1388234" cy="13501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97AA966-735E-43BD-870C-D0B2DAD180BC}"/>
              </a:ext>
            </a:extLst>
          </p:cNvPr>
          <p:cNvSpPr txBox="1"/>
          <p:nvPr/>
        </p:nvSpPr>
        <p:spPr>
          <a:xfrm>
            <a:off x="8023025" y="5209385"/>
            <a:ext cx="4177570" cy="1631216"/>
          </a:xfrm>
          <a:prstGeom prst="rect">
            <a:avLst/>
          </a:prstGeom>
          <a:solidFill>
            <a:schemeClr val="bg1"/>
          </a:solidFill>
        </p:spPr>
        <p:txBody>
          <a:bodyPr wrap="square" rtlCol="0">
            <a:spAutoFit/>
          </a:bodyPr>
          <a:lstStyle/>
          <a:p>
            <a:r>
              <a:rPr lang="en-GB" sz="1600" b="1" dirty="0"/>
              <a:t>Where was he buried?</a:t>
            </a:r>
          </a:p>
          <a:p>
            <a:r>
              <a:rPr lang="en-GB" sz="1400" i="1" dirty="0"/>
              <a:t>‘The people of Magnesia have a magnificent tomb of Themistocles in their marketplace. We need pay no attention to </a:t>
            </a:r>
            <a:r>
              <a:rPr lang="en-GB" sz="1400" i="1" dirty="0" err="1"/>
              <a:t>Andocides</a:t>
            </a:r>
            <a:r>
              <a:rPr lang="en-GB" sz="1400" i="1" dirty="0"/>
              <a:t> who says that the Athenians stole his remains and scattered them into thin air, since this writer is plainly telling untruths </a:t>
            </a:r>
            <a:r>
              <a:rPr lang="en-GB" sz="1400" b="1" i="1" dirty="0"/>
              <a:t>to stir the hatred of the oligarchs against the people</a:t>
            </a:r>
            <a:r>
              <a:rPr lang="en-GB" sz="1400" i="1" dirty="0"/>
              <a:t>.’ </a:t>
            </a:r>
            <a:r>
              <a:rPr lang="en-GB" sz="1400" dirty="0"/>
              <a:t>Plutarch 32</a:t>
            </a:r>
            <a:endParaRPr lang="en-GB" sz="1200" i="1" dirty="0"/>
          </a:p>
        </p:txBody>
      </p:sp>
      <p:sp>
        <p:nvSpPr>
          <p:cNvPr id="25" name="Oval 24">
            <a:hlinkClick r:id="rId8" action="ppaction://hlinksldjump"/>
            <a:extLst>
              <a:ext uri="{FF2B5EF4-FFF2-40B4-BE49-F238E27FC236}">
                <a16:creationId xmlns:a16="http://schemas.microsoft.com/office/drawing/2014/main" id="{12168137-C6A3-4F59-8204-51881340CC4E}"/>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43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8109C-AE54-4164-8EAC-981B952D01CB}"/>
              </a:ext>
            </a:extLst>
          </p:cNvPr>
          <p:cNvSpPr txBox="1"/>
          <p:nvPr/>
        </p:nvSpPr>
        <p:spPr>
          <a:xfrm>
            <a:off x="0" y="0"/>
            <a:ext cx="10319657" cy="461665"/>
          </a:xfrm>
          <a:prstGeom prst="rect">
            <a:avLst/>
          </a:prstGeom>
          <a:solidFill>
            <a:srgbClr val="B3EBFF"/>
          </a:solidFill>
        </p:spPr>
        <p:txBody>
          <a:bodyPr wrap="square" rtlCol="0">
            <a:spAutoFit/>
          </a:bodyPr>
          <a:lstStyle/>
          <a:p>
            <a:r>
              <a:rPr lang="en-GB" sz="2400" b="1" dirty="0"/>
              <a:t>Cimon, son of Miltiades: new leadership of the League</a:t>
            </a:r>
          </a:p>
        </p:txBody>
      </p:sp>
      <p:pic>
        <p:nvPicPr>
          <p:cNvPr id="3" name="Picture 2">
            <a:extLst>
              <a:ext uri="{FF2B5EF4-FFF2-40B4-BE49-F238E27FC236}">
                <a16:creationId xmlns:a16="http://schemas.microsoft.com/office/drawing/2014/main" id="{864E9096-DF3A-4F33-A0F3-F3F17712B3E7}"/>
              </a:ext>
            </a:extLst>
          </p:cNvPr>
          <p:cNvPicPr>
            <a:picLocks noChangeAspect="1"/>
          </p:cNvPicPr>
          <p:nvPr/>
        </p:nvPicPr>
        <p:blipFill rotWithShape="1">
          <a:blip r:embed="rId2"/>
          <a:srcRect l="74184" t="20870" r="17337" b="23913"/>
          <a:stretch/>
        </p:blipFill>
        <p:spPr>
          <a:xfrm>
            <a:off x="10319657" y="0"/>
            <a:ext cx="1872343" cy="6859262"/>
          </a:xfrm>
          <a:prstGeom prst="rect">
            <a:avLst/>
          </a:prstGeom>
        </p:spPr>
      </p:pic>
      <p:pic>
        <p:nvPicPr>
          <p:cNvPr id="7" name="Picture 2" descr="Miltiades - Wikipedia">
            <a:extLst>
              <a:ext uri="{FF2B5EF4-FFF2-40B4-BE49-F238E27FC236}">
                <a16:creationId xmlns:a16="http://schemas.microsoft.com/office/drawing/2014/main" id="{5591038F-4479-4E3A-967B-56558D5A5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131" y="461665"/>
            <a:ext cx="1070621" cy="1429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5C53DD-6EC9-40FB-85FB-D161CF053E10}"/>
              </a:ext>
            </a:extLst>
          </p:cNvPr>
          <p:cNvSpPr txBox="1"/>
          <p:nvPr/>
        </p:nvSpPr>
        <p:spPr>
          <a:xfrm>
            <a:off x="0" y="1891000"/>
            <a:ext cx="3507752" cy="1569660"/>
          </a:xfrm>
          <a:prstGeom prst="rect">
            <a:avLst/>
          </a:prstGeom>
          <a:noFill/>
          <a:ln>
            <a:solidFill>
              <a:schemeClr val="accent1">
                <a:shade val="50000"/>
              </a:schemeClr>
            </a:solidFill>
          </a:ln>
        </p:spPr>
        <p:txBody>
          <a:bodyPr wrap="square" rtlCol="0">
            <a:spAutoFit/>
          </a:bodyPr>
          <a:lstStyle/>
          <a:p>
            <a:r>
              <a:rPr lang="en-GB" sz="1200" dirty="0"/>
              <a:t>Miltiades, the general who presided over Athens’ victory at Marathon died from gangrene. He fell from favour with the people after a military disaster at Paros and </a:t>
            </a:r>
            <a:r>
              <a:rPr lang="en-GB" sz="1200" b="1" dirty="0"/>
              <a:t>Xanthippus</a:t>
            </a:r>
            <a:r>
              <a:rPr lang="en-GB" sz="1200" dirty="0"/>
              <a:t>, father of Pericles, prosecuted him. He was fined 50 talents, a debt his son inherited. The wealthy Athenian </a:t>
            </a:r>
            <a:r>
              <a:rPr lang="en-GB" sz="1200" b="1" dirty="0"/>
              <a:t>Callias</a:t>
            </a:r>
            <a:r>
              <a:rPr lang="en-GB" sz="1200" dirty="0"/>
              <a:t> ‘</a:t>
            </a:r>
            <a:r>
              <a:rPr lang="en-GB" sz="1200" i="1" dirty="0"/>
              <a:t>fell in love with Cimon’s sister, </a:t>
            </a:r>
            <a:r>
              <a:rPr lang="en-GB" sz="1200" b="1" i="1" dirty="0" err="1"/>
              <a:t>Elpinice</a:t>
            </a:r>
            <a:r>
              <a:rPr lang="en-GB" sz="1200" b="1" i="1" dirty="0"/>
              <a:t>,</a:t>
            </a:r>
            <a:r>
              <a:rPr lang="en-GB" sz="1200" i="1" dirty="0"/>
              <a:t> and offered to pay off the fine which had been inflicted on her father.’ </a:t>
            </a:r>
            <a:r>
              <a:rPr lang="en-GB" sz="1200" dirty="0"/>
              <a:t>Plutarch, Cimon 4.</a:t>
            </a:r>
          </a:p>
        </p:txBody>
      </p:sp>
      <p:pic>
        <p:nvPicPr>
          <p:cNvPr id="10" name="Picture 9">
            <a:extLst>
              <a:ext uri="{FF2B5EF4-FFF2-40B4-BE49-F238E27FC236}">
                <a16:creationId xmlns:a16="http://schemas.microsoft.com/office/drawing/2014/main" id="{891F9733-0876-48C3-A597-822F69AA64DA}"/>
              </a:ext>
            </a:extLst>
          </p:cNvPr>
          <p:cNvPicPr>
            <a:picLocks noChangeAspect="1"/>
          </p:cNvPicPr>
          <p:nvPr/>
        </p:nvPicPr>
        <p:blipFill rotWithShape="1">
          <a:blip r:embed="rId4"/>
          <a:srcRect l="1276" t="8406" r="26304" b="16087"/>
          <a:stretch/>
        </p:blipFill>
        <p:spPr>
          <a:xfrm>
            <a:off x="0" y="461665"/>
            <a:ext cx="2437131" cy="1429335"/>
          </a:xfrm>
          <a:prstGeom prst="rect">
            <a:avLst/>
          </a:prstGeom>
        </p:spPr>
      </p:pic>
      <p:sp>
        <p:nvSpPr>
          <p:cNvPr id="11" name="TextBox 10">
            <a:extLst>
              <a:ext uri="{FF2B5EF4-FFF2-40B4-BE49-F238E27FC236}">
                <a16:creationId xmlns:a16="http://schemas.microsoft.com/office/drawing/2014/main" id="{27856DFF-82CF-4E1F-BE1C-9EBD83E796B6}"/>
              </a:ext>
            </a:extLst>
          </p:cNvPr>
          <p:cNvSpPr txBox="1"/>
          <p:nvPr/>
        </p:nvSpPr>
        <p:spPr>
          <a:xfrm>
            <a:off x="3637282" y="1035124"/>
            <a:ext cx="6811904" cy="1600438"/>
          </a:xfrm>
          <a:prstGeom prst="rect">
            <a:avLst/>
          </a:prstGeom>
          <a:noFill/>
        </p:spPr>
        <p:txBody>
          <a:bodyPr wrap="square" rtlCol="0">
            <a:spAutoFit/>
          </a:bodyPr>
          <a:lstStyle/>
          <a:p>
            <a:r>
              <a:rPr lang="en-GB" sz="1400" i="1" dirty="0"/>
              <a:t>‘Cimon had a kind word for all who brought grievances to him and dealt with them so sympathetically that almost before the people knew what was happening he had taken over the command of the Greeks, and achieved this not by force of arms but simply by virtue of his character and his skill in handling men. Most of the allies, finding they could not endure the harshness and contempt with which they were treated by Pausanias put themselves under the orders of Aristides and Cimon, who sent word to the Ephors to recall Pausanias, </a:t>
            </a:r>
            <a:r>
              <a:rPr lang="en-GB" sz="1400" b="1" i="1" dirty="0"/>
              <a:t>since he was bringing dishonour to Sparta and disunity to Greece.</a:t>
            </a:r>
            <a:r>
              <a:rPr lang="en-GB" sz="1400" i="1" dirty="0"/>
              <a:t>’ </a:t>
            </a:r>
            <a:r>
              <a:rPr lang="en-GB" sz="1100" i="1" dirty="0"/>
              <a:t>Plutarch, Cimon 6</a:t>
            </a:r>
            <a:endParaRPr lang="en-GB" sz="1400" b="1" i="1" dirty="0"/>
          </a:p>
        </p:txBody>
      </p:sp>
      <p:pic>
        <p:nvPicPr>
          <p:cNvPr id="7170" name="Picture 2">
            <a:extLst>
              <a:ext uri="{FF2B5EF4-FFF2-40B4-BE49-F238E27FC236}">
                <a16:creationId xmlns:a16="http://schemas.microsoft.com/office/drawing/2014/main" id="{94CC2D81-5177-4AB7-AA3C-A43BB4B728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866" t="67930" r="4625" b="7486"/>
          <a:stretch/>
        </p:blipFill>
        <p:spPr bwMode="auto">
          <a:xfrm>
            <a:off x="0" y="4939618"/>
            <a:ext cx="1192215" cy="1918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20C18-7CC3-41E8-8B30-29B33D46273F}"/>
              </a:ext>
            </a:extLst>
          </p:cNvPr>
          <p:cNvSpPr txBox="1"/>
          <p:nvPr/>
        </p:nvSpPr>
        <p:spPr>
          <a:xfrm>
            <a:off x="1290959" y="5051608"/>
            <a:ext cx="2247578" cy="1585049"/>
          </a:xfrm>
          <a:prstGeom prst="rect">
            <a:avLst/>
          </a:prstGeom>
          <a:noFill/>
          <a:ln>
            <a:solidFill>
              <a:schemeClr val="tx1"/>
            </a:solidFill>
          </a:ln>
        </p:spPr>
        <p:txBody>
          <a:bodyPr wrap="square" rtlCol="0">
            <a:spAutoFit/>
          </a:bodyPr>
          <a:lstStyle/>
          <a:p>
            <a:r>
              <a:rPr lang="en-GB" sz="1400" b="1" dirty="0" err="1"/>
              <a:t>Elpinice</a:t>
            </a:r>
            <a:r>
              <a:rPr lang="en-GB" sz="1400" dirty="0"/>
              <a:t>, </a:t>
            </a:r>
            <a:r>
              <a:rPr lang="en-GB" sz="1200" dirty="0"/>
              <a:t>Cimon’s sister</a:t>
            </a:r>
            <a:r>
              <a:rPr lang="en-GB" sz="1400" i="1" dirty="0"/>
              <a:t>,</a:t>
            </a:r>
            <a:r>
              <a:rPr lang="en-GB" sz="1200" dirty="0"/>
              <a:t> was a forceful character and later a thorn in Pericles’ side! She was rumoured to have been the lover of the painter </a:t>
            </a:r>
            <a:r>
              <a:rPr lang="en-GB" sz="1200" dirty="0" err="1"/>
              <a:t>Polygnotus</a:t>
            </a:r>
            <a:r>
              <a:rPr lang="en-GB" sz="1200" dirty="0"/>
              <a:t> and to have had an incestuous affair with her brother Cimon - r</a:t>
            </a:r>
            <a:r>
              <a:rPr lang="en-GB" sz="1100" dirty="0"/>
              <a:t>umours spread by their enemies?  </a:t>
            </a:r>
            <a:endParaRPr lang="en-GB" sz="1200" dirty="0"/>
          </a:p>
        </p:txBody>
      </p:sp>
      <p:sp>
        <p:nvSpPr>
          <p:cNvPr id="13" name="TextBox 12">
            <a:extLst>
              <a:ext uri="{FF2B5EF4-FFF2-40B4-BE49-F238E27FC236}">
                <a16:creationId xmlns:a16="http://schemas.microsoft.com/office/drawing/2014/main" id="{C1649D36-7548-48A2-85F8-EB890B52A98F}"/>
              </a:ext>
            </a:extLst>
          </p:cNvPr>
          <p:cNvSpPr txBox="1"/>
          <p:nvPr/>
        </p:nvSpPr>
        <p:spPr>
          <a:xfrm>
            <a:off x="3507752" y="461664"/>
            <a:ext cx="6811903" cy="553998"/>
          </a:xfrm>
          <a:prstGeom prst="rect">
            <a:avLst/>
          </a:prstGeom>
          <a:solidFill>
            <a:srgbClr val="EED5CC"/>
          </a:solidFill>
        </p:spPr>
        <p:txBody>
          <a:bodyPr wrap="square" rtlCol="0">
            <a:spAutoFit/>
          </a:bodyPr>
          <a:lstStyle/>
          <a:p>
            <a:pPr algn="ctr"/>
            <a:r>
              <a:rPr lang="en-GB" dirty="0"/>
              <a:t>‘</a:t>
            </a:r>
            <a:r>
              <a:rPr lang="en-GB" i="1" dirty="0"/>
              <a:t>He was as brave as Miltiades and as intelligent as Themistocles</a:t>
            </a:r>
            <a:r>
              <a:rPr lang="en-GB" dirty="0"/>
              <a:t>.’ </a:t>
            </a:r>
          </a:p>
          <a:p>
            <a:pPr algn="r"/>
            <a:r>
              <a:rPr lang="en-GB" sz="1100" dirty="0"/>
              <a:t>Plutarch, Cimon 5</a:t>
            </a:r>
            <a:endParaRPr lang="en-GB" dirty="0"/>
          </a:p>
        </p:txBody>
      </p:sp>
      <p:sp>
        <p:nvSpPr>
          <p:cNvPr id="14" name="TextBox 13">
            <a:extLst>
              <a:ext uri="{FF2B5EF4-FFF2-40B4-BE49-F238E27FC236}">
                <a16:creationId xmlns:a16="http://schemas.microsoft.com/office/drawing/2014/main" id="{3322AEF8-B34E-44F6-932B-2C62C63731B5}"/>
              </a:ext>
            </a:extLst>
          </p:cNvPr>
          <p:cNvSpPr txBox="1"/>
          <p:nvPr/>
        </p:nvSpPr>
        <p:spPr>
          <a:xfrm>
            <a:off x="0" y="3481948"/>
            <a:ext cx="3538537" cy="1446550"/>
          </a:xfrm>
          <a:prstGeom prst="rect">
            <a:avLst/>
          </a:prstGeom>
          <a:solidFill>
            <a:schemeClr val="accent6">
              <a:lumMod val="20000"/>
              <a:lumOff val="80000"/>
            </a:schemeClr>
          </a:solidFill>
        </p:spPr>
        <p:txBody>
          <a:bodyPr wrap="square" rtlCol="0">
            <a:spAutoFit/>
          </a:bodyPr>
          <a:lstStyle/>
          <a:p>
            <a:r>
              <a:rPr lang="en-GB" sz="1600" b="1" dirty="0"/>
              <a:t>Cimon and Sparta</a:t>
            </a:r>
          </a:p>
          <a:p>
            <a:r>
              <a:rPr lang="en-GB" sz="1200" i="1" dirty="0"/>
              <a:t>‘From the very beginning of his career he was sympathetic to the Spartans. He actually named one of his three sons </a:t>
            </a:r>
            <a:r>
              <a:rPr lang="en-GB" sz="1200" i="1" dirty="0" err="1"/>
              <a:t>Lacedaimonius</a:t>
            </a:r>
            <a:r>
              <a:rPr lang="en-GB" sz="1100" dirty="0"/>
              <a:t> (the others were </a:t>
            </a:r>
            <a:r>
              <a:rPr lang="en-GB" sz="1100" dirty="0" err="1"/>
              <a:t>Eleius</a:t>
            </a:r>
            <a:r>
              <a:rPr lang="en-GB" sz="1100" dirty="0"/>
              <a:t> and Thessalus).</a:t>
            </a:r>
            <a:r>
              <a:rPr lang="en-GB" sz="1200" i="1" dirty="0"/>
              <a:t> At first the Athenians were pleased with this since the goodwill Sparta showed them was very much to their advantage.’     </a:t>
            </a:r>
            <a:r>
              <a:rPr lang="en-GB" sz="1200" dirty="0"/>
              <a:t>Plutarch, Cimon 16</a:t>
            </a:r>
            <a:r>
              <a:rPr lang="en-GB" sz="1200" i="1" dirty="0"/>
              <a:t> </a:t>
            </a:r>
          </a:p>
        </p:txBody>
      </p:sp>
      <p:sp>
        <p:nvSpPr>
          <p:cNvPr id="15" name="TextBox 14">
            <a:extLst>
              <a:ext uri="{FF2B5EF4-FFF2-40B4-BE49-F238E27FC236}">
                <a16:creationId xmlns:a16="http://schemas.microsoft.com/office/drawing/2014/main" id="{950262F3-2EA7-4255-A8E5-DC52C18C35FB}"/>
              </a:ext>
            </a:extLst>
          </p:cNvPr>
          <p:cNvSpPr txBox="1"/>
          <p:nvPr/>
        </p:nvSpPr>
        <p:spPr>
          <a:xfrm>
            <a:off x="3637281" y="2655024"/>
            <a:ext cx="6682376" cy="1446550"/>
          </a:xfrm>
          <a:prstGeom prst="rect">
            <a:avLst/>
          </a:prstGeom>
          <a:noFill/>
        </p:spPr>
        <p:txBody>
          <a:bodyPr wrap="square" rtlCol="0">
            <a:spAutoFit/>
          </a:bodyPr>
          <a:lstStyle/>
          <a:p>
            <a:r>
              <a:rPr lang="en-GB" b="1" dirty="0"/>
              <a:t>Cimon’s popularity</a:t>
            </a:r>
          </a:p>
          <a:p>
            <a:r>
              <a:rPr lang="en-GB" sz="1400" i="1" dirty="0"/>
              <a:t>What was it, then, in Cimon’s achievements which gave such intense pleasure to the people? The answer is probably that under their other generals they had merely been defending themselves against attack and fighting for self preservation, whereas under Cimon they had the chance to carry the war into their enemies’ country and ravage it, and besides this, they won new territory which they could colonise. </a:t>
            </a:r>
          </a:p>
        </p:txBody>
      </p:sp>
      <p:sp>
        <p:nvSpPr>
          <p:cNvPr id="16" name="TextBox 15">
            <a:extLst>
              <a:ext uri="{FF2B5EF4-FFF2-40B4-BE49-F238E27FC236}">
                <a16:creationId xmlns:a16="http://schemas.microsoft.com/office/drawing/2014/main" id="{3C6AB6E2-18E4-411F-B2D9-98D49DA11CDD}"/>
              </a:ext>
            </a:extLst>
          </p:cNvPr>
          <p:cNvSpPr txBox="1"/>
          <p:nvPr/>
        </p:nvSpPr>
        <p:spPr>
          <a:xfrm>
            <a:off x="3668066" y="4981825"/>
            <a:ext cx="8523934" cy="1877437"/>
          </a:xfrm>
          <a:prstGeom prst="rect">
            <a:avLst/>
          </a:prstGeom>
          <a:solidFill>
            <a:schemeClr val="bg1"/>
          </a:solidFill>
        </p:spPr>
        <p:txBody>
          <a:bodyPr wrap="square" rtlCol="0">
            <a:spAutoFit/>
          </a:bodyPr>
          <a:lstStyle/>
          <a:p>
            <a:r>
              <a:rPr lang="en-GB" b="1" dirty="0"/>
              <a:t>Cimon’s guile</a:t>
            </a:r>
          </a:p>
          <a:p>
            <a:r>
              <a:rPr lang="en-GB" sz="1400" dirty="0"/>
              <a:t>After successes at </a:t>
            </a:r>
            <a:r>
              <a:rPr lang="en-GB" sz="1400" b="1" dirty="0"/>
              <a:t>Byzantium </a:t>
            </a:r>
            <a:r>
              <a:rPr lang="en-GB" sz="1400" dirty="0"/>
              <a:t>and </a:t>
            </a:r>
            <a:r>
              <a:rPr lang="en-GB" sz="1400" b="1" dirty="0"/>
              <a:t>Sestos</a:t>
            </a:r>
            <a:r>
              <a:rPr lang="en-GB" sz="1400" dirty="0"/>
              <a:t> Cimon divided the spoils between treasures and prisoners. ;</a:t>
            </a:r>
            <a:r>
              <a:rPr lang="en-GB" sz="1400" i="1" dirty="0"/>
              <a:t>The allies blamed him for distributing the spoils unfairly, but he told them to make their own choice first and the Athenians would be content with whatever they left…. The allies took the ornaments and left the prisoners to the Athenians. At the time Cimon was regarded as having made a fool of himself, and come away with the worst of the bargain. But a little while after the friends and relatives of the prisoners came down from Phrygia and Lydia and ransomed every one of them at a high price, so that Cimon received the equivalent of maintenance of his fleet for 4 months and a large sum of gold left over for the city.’ 				</a:t>
            </a:r>
            <a:r>
              <a:rPr lang="en-GB" sz="1200" dirty="0"/>
              <a:t>Plutarch, Cimon 9</a:t>
            </a:r>
            <a:r>
              <a:rPr lang="en-GB" sz="1200" i="1" dirty="0"/>
              <a:t> </a:t>
            </a:r>
            <a:r>
              <a:rPr lang="en-GB" sz="1200" dirty="0"/>
              <a:t> </a:t>
            </a:r>
            <a:endParaRPr lang="en-GB" sz="1400" dirty="0"/>
          </a:p>
        </p:txBody>
      </p:sp>
      <p:sp>
        <p:nvSpPr>
          <p:cNvPr id="18" name="TextBox 17">
            <a:extLst>
              <a:ext uri="{FF2B5EF4-FFF2-40B4-BE49-F238E27FC236}">
                <a16:creationId xmlns:a16="http://schemas.microsoft.com/office/drawing/2014/main" id="{BFBBB938-962D-444E-A354-615C0C789DA4}"/>
              </a:ext>
            </a:extLst>
          </p:cNvPr>
          <p:cNvSpPr txBox="1"/>
          <p:nvPr/>
        </p:nvSpPr>
        <p:spPr>
          <a:xfrm>
            <a:off x="3668066" y="4128279"/>
            <a:ext cx="6682376" cy="800219"/>
          </a:xfrm>
          <a:prstGeom prst="rect">
            <a:avLst/>
          </a:prstGeom>
          <a:noFill/>
        </p:spPr>
        <p:txBody>
          <a:bodyPr wrap="square" rtlCol="0">
            <a:spAutoFit/>
          </a:bodyPr>
          <a:lstStyle/>
          <a:p>
            <a:r>
              <a:rPr lang="en-GB" b="1" dirty="0"/>
              <a:t>Cimon’s generosity</a:t>
            </a:r>
          </a:p>
          <a:p>
            <a:r>
              <a:rPr lang="en-GB" sz="1400" i="1" dirty="0"/>
              <a:t>‘He had all the fences on his fields taken down so that not only poor Athenians, but even strangers could help themselves freely to whatever fruit was in season.’ </a:t>
            </a:r>
            <a:r>
              <a:rPr lang="en-GB" sz="1200" dirty="0"/>
              <a:t>Plutarch, Cimon 10</a:t>
            </a:r>
            <a:endParaRPr lang="en-GB" sz="1400" dirty="0"/>
          </a:p>
        </p:txBody>
      </p:sp>
      <p:pic>
        <p:nvPicPr>
          <p:cNvPr id="7172" name="Picture 4" descr="Boy picking apples - License, download or print for £14.88 | Photos |  Picfair">
            <a:extLst>
              <a:ext uri="{FF2B5EF4-FFF2-40B4-BE49-F238E27FC236}">
                <a16:creationId xmlns:a16="http://schemas.microsoft.com/office/drawing/2014/main" id="{D52CF6DE-5F28-4973-8703-10D2240343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91" t="16604" r="12841" b="37779"/>
          <a:stretch/>
        </p:blipFill>
        <p:spPr bwMode="auto">
          <a:xfrm>
            <a:off x="8478099" y="3888681"/>
            <a:ext cx="1208688" cy="53243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hlinkClick r:id="rId7" action="ppaction://hlinksldjump"/>
            <a:extLst>
              <a:ext uri="{FF2B5EF4-FFF2-40B4-BE49-F238E27FC236}">
                <a16:creationId xmlns:a16="http://schemas.microsoft.com/office/drawing/2014/main" id="{109C4B54-9A2C-445A-8DE8-089473858619}"/>
              </a:ext>
            </a:extLst>
          </p:cNvPr>
          <p:cNvSpPr/>
          <p:nvPr/>
        </p:nvSpPr>
        <p:spPr>
          <a:xfrm>
            <a:off x="9919606" y="77331"/>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70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E9BB3A3-FF6C-49A1-9265-F4A4AB1213CF}"/>
              </a:ext>
            </a:extLst>
          </p:cNvPr>
          <p:cNvSpPr/>
          <p:nvPr/>
        </p:nvSpPr>
        <p:spPr>
          <a:xfrm>
            <a:off x="0" y="3846"/>
            <a:ext cx="12192000" cy="6858000"/>
          </a:xfrm>
          <a:prstGeom prst="rect">
            <a:avLst/>
          </a:prstGeom>
          <a:gradFill flip="none" rotWithShape="1">
            <a:gsLst>
              <a:gs pos="90435">
                <a:srgbClr val="FF99FF"/>
              </a:gs>
              <a:gs pos="98876">
                <a:srgbClr val="B3EBFF"/>
              </a:gs>
              <a:gs pos="0">
                <a:srgbClr val="B3EBFF"/>
              </a:gs>
              <a:gs pos="19663">
                <a:srgbClr val="B3EBFF"/>
              </a:gs>
              <a:gs pos="53000">
                <a:srgbClr val="FF99FF"/>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E351B8F-E657-4630-B5C5-9F425874F12F}"/>
              </a:ext>
            </a:extLst>
          </p:cNvPr>
          <p:cNvSpPr txBox="1"/>
          <p:nvPr/>
        </p:nvSpPr>
        <p:spPr>
          <a:xfrm>
            <a:off x="2738120" y="210770"/>
            <a:ext cx="6695440" cy="707886"/>
          </a:xfrm>
          <a:prstGeom prst="rect">
            <a:avLst/>
          </a:prstGeom>
          <a:solidFill>
            <a:schemeClr val="bg1"/>
          </a:solidFill>
          <a:ln w="38100">
            <a:solidFill>
              <a:schemeClr val="accent1">
                <a:lumMod val="50000"/>
              </a:schemeClr>
            </a:solidFill>
          </a:ln>
        </p:spPr>
        <p:txBody>
          <a:bodyPr wrap="square" rtlCol="0">
            <a:spAutoFit/>
          </a:bodyPr>
          <a:lstStyle/>
          <a:p>
            <a:pPr algn="ctr"/>
            <a:r>
              <a:rPr lang="en-GB" sz="2800" b="1" dirty="0"/>
              <a:t>Aristotle on Athenian ‘party’ politics</a:t>
            </a:r>
            <a:endParaRPr lang="en-GB" sz="1100" dirty="0"/>
          </a:p>
          <a:p>
            <a:pPr algn="ctr"/>
            <a:r>
              <a:rPr lang="en-GB" sz="1100" i="1" dirty="0"/>
              <a:t>The Athenian Constitution </a:t>
            </a:r>
            <a:r>
              <a:rPr lang="en-GB" sz="1100" dirty="0"/>
              <a:t>ch.28</a:t>
            </a:r>
            <a:endParaRPr lang="en-GB" sz="2800" dirty="0"/>
          </a:p>
        </p:txBody>
      </p:sp>
      <p:sp>
        <p:nvSpPr>
          <p:cNvPr id="3" name="TextBox 2">
            <a:extLst>
              <a:ext uri="{FF2B5EF4-FFF2-40B4-BE49-F238E27FC236}">
                <a16:creationId xmlns:a16="http://schemas.microsoft.com/office/drawing/2014/main" id="{22F14096-4E3F-4F27-9285-F46ACAE49C4A}"/>
              </a:ext>
            </a:extLst>
          </p:cNvPr>
          <p:cNvSpPr txBox="1"/>
          <p:nvPr/>
        </p:nvSpPr>
        <p:spPr>
          <a:xfrm>
            <a:off x="9799320" y="417670"/>
            <a:ext cx="1798320" cy="369332"/>
          </a:xfrm>
          <a:prstGeom prst="rect">
            <a:avLst/>
          </a:prstGeom>
          <a:solidFill>
            <a:schemeClr val="bg1"/>
          </a:solidFill>
          <a:ln w="34925">
            <a:solidFill>
              <a:srgbClr val="00B0F0"/>
            </a:solidFill>
          </a:ln>
        </p:spPr>
        <p:txBody>
          <a:bodyPr wrap="square">
            <a:spAutoFit/>
          </a:bodyPr>
          <a:lstStyle/>
          <a:p>
            <a:pPr algn="ctr"/>
            <a:r>
              <a:rPr lang="en-GB" b="1" dirty="0"/>
              <a:t>‘The Better sort’ </a:t>
            </a:r>
          </a:p>
        </p:txBody>
      </p:sp>
      <p:sp>
        <p:nvSpPr>
          <p:cNvPr id="4" name="TextBox 3">
            <a:extLst>
              <a:ext uri="{FF2B5EF4-FFF2-40B4-BE49-F238E27FC236}">
                <a16:creationId xmlns:a16="http://schemas.microsoft.com/office/drawing/2014/main" id="{9CC67A94-30A4-415F-9211-6A0930BBE7A5}"/>
              </a:ext>
            </a:extLst>
          </p:cNvPr>
          <p:cNvSpPr txBox="1"/>
          <p:nvPr/>
        </p:nvSpPr>
        <p:spPr>
          <a:xfrm>
            <a:off x="746760" y="402102"/>
            <a:ext cx="1625600" cy="369332"/>
          </a:xfrm>
          <a:prstGeom prst="rect">
            <a:avLst/>
          </a:prstGeom>
          <a:solidFill>
            <a:schemeClr val="bg1"/>
          </a:solidFill>
          <a:ln w="34925">
            <a:solidFill>
              <a:srgbClr val="FF99FF"/>
            </a:solidFill>
          </a:ln>
        </p:spPr>
        <p:txBody>
          <a:bodyPr wrap="square">
            <a:spAutoFit/>
          </a:bodyPr>
          <a:lstStyle/>
          <a:p>
            <a:pPr algn="ctr"/>
            <a:r>
              <a:rPr lang="en-GB" b="1" dirty="0"/>
              <a:t>Popularists</a:t>
            </a:r>
          </a:p>
        </p:txBody>
      </p:sp>
      <p:sp>
        <p:nvSpPr>
          <p:cNvPr id="5" name="TextBox 4">
            <a:extLst>
              <a:ext uri="{FF2B5EF4-FFF2-40B4-BE49-F238E27FC236}">
                <a16:creationId xmlns:a16="http://schemas.microsoft.com/office/drawing/2014/main" id="{683B7778-F904-4ADC-82BD-9B57A8A3045D}"/>
              </a:ext>
            </a:extLst>
          </p:cNvPr>
          <p:cNvSpPr txBox="1"/>
          <p:nvPr/>
        </p:nvSpPr>
        <p:spPr>
          <a:xfrm>
            <a:off x="294640" y="1274357"/>
            <a:ext cx="5618480" cy="369332"/>
          </a:xfrm>
          <a:prstGeom prst="rect">
            <a:avLst/>
          </a:prstGeom>
          <a:solidFill>
            <a:srgbClr val="FFEBFF"/>
          </a:solidFill>
          <a:ln>
            <a:solidFill>
              <a:schemeClr val="tx1"/>
            </a:solidFill>
          </a:ln>
        </p:spPr>
        <p:txBody>
          <a:bodyPr wrap="square" rtlCol="0">
            <a:spAutoFit/>
          </a:bodyPr>
          <a:lstStyle/>
          <a:p>
            <a:pPr algn="r"/>
            <a:r>
              <a:rPr lang="en-GB" sz="1200" b="1" dirty="0"/>
              <a:t>Early 6</a:t>
            </a:r>
            <a:r>
              <a:rPr lang="en-GB" sz="1200" b="1" baseline="30000" dirty="0"/>
              <a:t>th</a:t>
            </a:r>
            <a:r>
              <a:rPr lang="en-GB" sz="1200" b="1" dirty="0"/>
              <a:t> c:           </a:t>
            </a:r>
            <a:r>
              <a:rPr lang="en-GB" b="1" dirty="0"/>
              <a:t>Solon </a:t>
            </a:r>
            <a:r>
              <a:rPr lang="en-GB" sz="1600" i="1" dirty="0"/>
              <a:t>was the first champion of the people</a:t>
            </a:r>
            <a:r>
              <a:rPr lang="en-GB" i="1" dirty="0"/>
              <a:t>.</a:t>
            </a:r>
            <a:endParaRPr lang="en-GB" b="1" i="1" dirty="0"/>
          </a:p>
        </p:txBody>
      </p:sp>
      <p:sp>
        <p:nvSpPr>
          <p:cNvPr id="6" name="TextBox 5">
            <a:extLst>
              <a:ext uri="{FF2B5EF4-FFF2-40B4-BE49-F238E27FC236}">
                <a16:creationId xmlns:a16="http://schemas.microsoft.com/office/drawing/2014/main" id="{13630304-97E4-4F2B-805A-46313BDEA9BB}"/>
              </a:ext>
            </a:extLst>
          </p:cNvPr>
          <p:cNvSpPr txBox="1"/>
          <p:nvPr/>
        </p:nvSpPr>
        <p:spPr>
          <a:xfrm>
            <a:off x="287020" y="1751358"/>
            <a:ext cx="5605780" cy="369332"/>
          </a:xfrm>
          <a:prstGeom prst="rect">
            <a:avLst/>
          </a:prstGeom>
          <a:solidFill>
            <a:srgbClr val="FFEBFF"/>
          </a:solidFill>
          <a:ln>
            <a:solidFill>
              <a:schemeClr val="tx1"/>
            </a:solidFill>
          </a:ln>
        </p:spPr>
        <p:txBody>
          <a:bodyPr wrap="square" rtlCol="0">
            <a:spAutoFit/>
          </a:bodyPr>
          <a:lstStyle/>
          <a:p>
            <a:pPr algn="r"/>
            <a:r>
              <a:rPr lang="en-GB" sz="1200" b="1" dirty="0"/>
              <a:t>Late 6</a:t>
            </a:r>
            <a:r>
              <a:rPr lang="en-GB" sz="1200" b="1" baseline="30000" dirty="0"/>
              <a:t>th</a:t>
            </a:r>
            <a:r>
              <a:rPr lang="en-GB" sz="1200" b="1" dirty="0"/>
              <a:t> century   </a:t>
            </a:r>
            <a:r>
              <a:rPr lang="en-GB" sz="1600" i="1" dirty="0"/>
              <a:t>The second was </a:t>
            </a:r>
            <a:r>
              <a:rPr lang="en-GB" b="1" dirty="0"/>
              <a:t>Pisistratus</a:t>
            </a:r>
            <a:r>
              <a:rPr lang="en-GB" i="1" dirty="0"/>
              <a:t>. </a:t>
            </a:r>
            <a:r>
              <a:rPr lang="en-GB" sz="1400" dirty="0"/>
              <a:t>Tyrant 546-528/7BC</a:t>
            </a:r>
            <a:endParaRPr lang="en-GB" b="1" i="1" dirty="0"/>
          </a:p>
        </p:txBody>
      </p:sp>
      <p:sp>
        <p:nvSpPr>
          <p:cNvPr id="7" name="TextBox 6">
            <a:extLst>
              <a:ext uri="{FF2B5EF4-FFF2-40B4-BE49-F238E27FC236}">
                <a16:creationId xmlns:a16="http://schemas.microsoft.com/office/drawing/2014/main" id="{D574A600-B54E-485C-85B0-80AC4D50ED9E}"/>
              </a:ext>
            </a:extLst>
          </p:cNvPr>
          <p:cNvSpPr txBox="1"/>
          <p:nvPr/>
        </p:nvSpPr>
        <p:spPr>
          <a:xfrm>
            <a:off x="307340" y="2190856"/>
            <a:ext cx="5605780" cy="584775"/>
          </a:xfrm>
          <a:prstGeom prst="rect">
            <a:avLst/>
          </a:prstGeom>
          <a:solidFill>
            <a:srgbClr val="FFEBFF"/>
          </a:solidFill>
          <a:ln>
            <a:solidFill>
              <a:schemeClr val="tx1"/>
            </a:solidFill>
          </a:ln>
        </p:spPr>
        <p:txBody>
          <a:bodyPr wrap="square" rtlCol="0">
            <a:spAutoFit/>
          </a:bodyPr>
          <a:lstStyle/>
          <a:p>
            <a:pPr algn="ctr"/>
            <a:r>
              <a:rPr lang="en-GB" sz="1600" i="1" dirty="0"/>
              <a:t>After the overthrow of the tyranny came </a:t>
            </a:r>
            <a:r>
              <a:rPr lang="en-GB" b="1" dirty="0"/>
              <a:t>Cleisthenes</a:t>
            </a:r>
            <a:r>
              <a:rPr lang="en-GB" i="1" dirty="0"/>
              <a:t>. </a:t>
            </a:r>
            <a:r>
              <a:rPr lang="en-GB" sz="1400" dirty="0"/>
              <a:t>Democratic reforms of Cleisthenes 508-7BC</a:t>
            </a:r>
            <a:endParaRPr lang="en-GB" b="1" i="1" dirty="0"/>
          </a:p>
        </p:txBody>
      </p:sp>
      <p:sp>
        <p:nvSpPr>
          <p:cNvPr id="8" name="TextBox 7">
            <a:extLst>
              <a:ext uri="{FF2B5EF4-FFF2-40B4-BE49-F238E27FC236}">
                <a16:creationId xmlns:a16="http://schemas.microsoft.com/office/drawing/2014/main" id="{1D9969E9-2F90-4F42-BE8F-F2376DA3C6EE}"/>
              </a:ext>
            </a:extLst>
          </p:cNvPr>
          <p:cNvSpPr txBox="1"/>
          <p:nvPr/>
        </p:nvSpPr>
        <p:spPr>
          <a:xfrm>
            <a:off x="6050280" y="1748496"/>
            <a:ext cx="5979160" cy="369332"/>
          </a:xfrm>
          <a:prstGeom prst="rect">
            <a:avLst/>
          </a:prstGeom>
          <a:solidFill>
            <a:srgbClr val="C5F0FF"/>
          </a:solidFill>
          <a:ln>
            <a:solidFill>
              <a:schemeClr val="tx1"/>
            </a:solidFill>
          </a:ln>
        </p:spPr>
        <p:txBody>
          <a:bodyPr wrap="square" rtlCol="0">
            <a:spAutoFit/>
          </a:bodyPr>
          <a:lstStyle/>
          <a:p>
            <a:r>
              <a:rPr lang="en-GB" sz="1200" b="1" dirty="0"/>
              <a:t>Late 6</a:t>
            </a:r>
            <a:r>
              <a:rPr lang="en-GB" sz="1200" b="1" baseline="30000" dirty="0"/>
              <a:t>th</a:t>
            </a:r>
            <a:r>
              <a:rPr lang="en-GB" sz="1200" b="1" dirty="0"/>
              <a:t> c. </a:t>
            </a:r>
            <a:r>
              <a:rPr lang="en-GB" b="1" dirty="0"/>
              <a:t>Lycurgus </a:t>
            </a:r>
            <a:r>
              <a:rPr lang="en-GB" sz="1600" i="1" dirty="0"/>
              <a:t>was the champion of the well-born and noble</a:t>
            </a:r>
            <a:r>
              <a:rPr lang="en-GB" i="1" dirty="0"/>
              <a:t>.</a:t>
            </a:r>
            <a:endParaRPr lang="en-GB" b="1" i="1" dirty="0"/>
          </a:p>
        </p:txBody>
      </p:sp>
      <p:sp>
        <p:nvSpPr>
          <p:cNvPr id="9" name="TextBox 8">
            <a:extLst>
              <a:ext uri="{FF2B5EF4-FFF2-40B4-BE49-F238E27FC236}">
                <a16:creationId xmlns:a16="http://schemas.microsoft.com/office/drawing/2014/main" id="{E46FF102-D318-4596-9ED8-40F1D53FD06E}"/>
              </a:ext>
            </a:extLst>
          </p:cNvPr>
          <p:cNvSpPr txBox="1"/>
          <p:nvPr/>
        </p:nvSpPr>
        <p:spPr>
          <a:xfrm>
            <a:off x="6068060" y="2241646"/>
            <a:ext cx="5961380" cy="369332"/>
          </a:xfrm>
          <a:prstGeom prst="rect">
            <a:avLst/>
          </a:prstGeom>
          <a:solidFill>
            <a:srgbClr val="C5F0FF"/>
          </a:solidFill>
          <a:ln>
            <a:solidFill>
              <a:schemeClr val="tx1"/>
            </a:solidFill>
          </a:ln>
        </p:spPr>
        <p:txBody>
          <a:bodyPr wrap="square" rtlCol="0">
            <a:spAutoFit/>
          </a:bodyPr>
          <a:lstStyle/>
          <a:p>
            <a:pPr algn="r"/>
            <a:r>
              <a:rPr lang="en-GB" sz="1600" i="1" dirty="0"/>
              <a:t>He had no political opponent, since </a:t>
            </a:r>
            <a:r>
              <a:rPr lang="en-GB" b="1" dirty="0" err="1"/>
              <a:t>Isagoras</a:t>
            </a:r>
            <a:r>
              <a:rPr lang="en-GB" sz="1600" b="1" dirty="0"/>
              <a:t>’ </a:t>
            </a:r>
            <a:r>
              <a:rPr lang="en-GB" sz="1600" i="1" dirty="0"/>
              <a:t>party was exiled</a:t>
            </a:r>
            <a:r>
              <a:rPr lang="en-GB" i="1" dirty="0"/>
              <a:t>. </a:t>
            </a:r>
            <a:r>
              <a:rPr lang="en-GB" b="1" dirty="0"/>
              <a:t> </a:t>
            </a:r>
            <a:r>
              <a:rPr lang="en-GB" i="1" dirty="0"/>
              <a:t> </a:t>
            </a:r>
            <a:endParaRPr lang="en-GB" b="1" i="1" dirty="0"/>
          </a:p>
        </p:txBody>
      </p:sp>
      <p:sp>
        <p:nvSpPr>
          <p:cNvPr id="11" name="TextBox 10">
            <a:extLst>
              <a:ext uri="{FF2B5EF4-FFF2-40B4-BE49-F238E27FC236}">
                <a16:creationId xmlns:a16="http://schemas.microsoft.com/office/drawing/2014/main" id="{C2C1B221-AEEE-43BC-B4F8-9A54FD90D22B}"/>
              </a:ext>
            </a:extLst>
          </p:cNvPr>
          <p:cNvSpPr txBox="1"/>
          <p:nvPr/>
        </p:nvSpPr>
        <p:spPr>
          <a:xfrm>
            <a:off x="307340" y="2901018"/>
            <a:ext cx="5605780" cy="369332"/>
          </a:xfrm>
          <a:prstGeom prst="rect">
            <a:avLst/>
          </a:prstGeom>
          <a:solidFill>
            <a:srgbClr val="FFEBFF"/>
          </a:solidFill>
          <a:ln>
            <a:solidFill>
              <a:schemeClr val="tx1"/>
            </a:solidFill>
          </a:ln>
        </p:spPr>
        <p:txBody>
          <a:bodyPr wrap="square" rtlCol="0">
            <a:spAutoFit/>
          </a:bodyPr>
          <a:lstStyle/>
          <a:p>
            <a:pPr algn="ctr"/>
            <a:r>
              <a:rPr lang="en-GB" sz="1600" i="1" dirty="0"/>
              <a:t>After this, </a:t>
            </a:r>
            <a:r>
              <a:rPr lang="en-GB" b="1" dirty="0" err="1"/>
              <a:t>Xanthippus</a:t>
            </a:r>
            <a:r>
              <a:rPr lang="en-GB" b="1" dirty="0"/>
              <a:t> </a:t>
            </a:r>
            <a:r>
              <a:rPr lang="en-GB" sz="1600" i="1" dirty="0"/>
              <a:t>was the champion of the people.</a:t>
            </a:r>
            <a:endParaRPr lang="en-GB" b="1" i="1" dirty="0"/>
          </a:p>
        </p:txBody>
      </p:sp>
      <p:sp>
        <p:nvSpPr>
          <p:cNvPr id="12" name="TextBox 11">
            <a:extLst>
              <a:ext uri="{FF2B5EF4-FFF2-40B4-BE49-F238E27FC236}">
                <a16:creationId xmlns:a16="http://schemas.microsoft.com/office/drawing/2014/main" id="{74E48525-F71E-4611-A4BB-E69C8D9CFCAD}"/>
              </a:ext>
            </a:extLst>
          </p:cNvPr>
          <p:cNvSpPr txBox="1"/>
          <p:nvPr/>
        </p:nvSpPr>
        <p:spPr>
          <a:xfrm>
            <a:off x="6085840" y="2901280"/>
            <a:ext cx="5923280" cy="369332"/>
          </a:xfrm>
          <a:prstGeom prst="rect">
            <a:avLst/>
          </a:prstGeom>
          <a:solidFill>
            <a:srgbClr val="C5F0FF"/>
          </a:solidFill>
          <a:ln>
            <a:solidFill>
              <a:schemeClr val="tx1"/>
            </a:solidFill>
          </a:ln>
        </p:spPr>
        <p:txBody>
          <a:bodyPr wrap="square" rtlCol="0">
            <a:spAutoFit/>
          </a:bodyPr>
          <a:lstStyle/>
          <a:p>
            <a:pPr algn="ctr"/>
            <a:r>
              <a:rPr lang="en-GB" b="1" dirty="0"/>
              <a:t>Miltiades </a:t>
            </a:r>
            <a:r>
              <a:rPr lang="en-GB" sz="1600" i="1" dirty="0"/>
              <a:t>was the champion of the wealthy.</a:t>
            </a:r>
            <a:endParaRPr lang="en-GB" b="1" i="1" dirty="0"/>
          </a:p>
        </p:txBody>
      </p:sp>
      <p:sp>
        <p:nvSpPr>
          <p:cNvPr id="13" name="TextBox 12">
            <a:extLst>
              <a:ext uri="{FF2B5EF4-FFF2-40B4-BE49-F238E27FC236}">
                <a16:creationId xmlns:a16="http://schemas.microsoft.com/office/drawing/2014/main" id="{BD798385-19A6-4AAA-AFCD-927EA5AE6558}"/>
              </a:ext>
            </a:extLst>
          </p:cNvPr>
          <p:cNvSpPr txBox="1"/>
          <p:nvPr/>
        </p:nvSpPr>
        <p:spPr>
          <a:xfrm>
            <a:off x="307340" y="3334325"/>
            <a:ext cx="5605780" cy="380291"/>
          </a:xfrm>
          <a:prstGeom prst="rect">
            <a:avLst/>
          </a:prstGeom>
          <a:solidFill>
            <a:srgbClr val="FFEBFF"/>
          </a:solidFill>
          <a:ln>
            <a:solidFill>
              <a:schemeClr val="tx1"/>
            </a:solidFill>
          </a:ln>
        </p:spPr>
        <p:txBody>
          <a:bodyPr wrap="square" rtlCol="0">
            <a:spAutoFit/>
          </a:bodyPr>
          <a:lstStyle/>
          <a:p>
            <a:pPr algn="ctr"/>
            <a:r>
              <a:rPr lang="en-GB" sz="1600" i="1" dirty="0"/>
              <a:t>Then, </a:t>
            </a:r>
            <a:r>
              <a:rPr lang="en-GB" b="1" dirty="0"/>
              <a:t>Themistocles…</a:t>
            </a:r>
            <a:endParaRPr lang="en-GB" b="1" i="1" dirty="0"/>
          </a:p>
        </p:txBody>
      </p:sp>
      <p:sp>
        <p:nvSpPr>
          <p:cNvPr id="14" name="TextBox 13">
            <a:extLst>
              <a:ext uri="{FF2B5EF4-FFF2-40B4-BE49-F238E27FC236}">
                <a16:creationId xmlns:a16="http://schemas.microsoft.com/office/drawing/2014/main" id="{53C4710F-D496-49C3-8AF3-1D1CB6C91C2A}"/>
              </a:ext>
            </a:extLst>
          </p:cNvPr>
          <p:cNvSpPr txBox="1"/>
          <p:nvPr/>
        </p:nvSpPr>
        <p:spPr>
          <a:xfrm>
            <a:off x="6085840" y="3334326"/>
            <a:ext cx="5923280" cy="369332"/>
          </a:xfrm>
          <a:prstGeom prst="rect">
            <a:avLst/>
          </a:prstGeom>
          <a:solidFill>
            <a:srgbClr val="C5F0FF"/>
          </a:solidFill>
          <a:ln>
            <a:solidFill>
              <a:schemeClr val="tx1"/>
            </a:solidFill>
          </a:ln>
        </p:spPr>
        <p:txBody>
          <a:bodyPr wrap="square" rtlCol="0">
            <a:spAutoFit/>
          </a:bodyPr>
          <a:lstStyle/>
          <a:p>
            <a:pPr algn="ctr"/>
            <a:r>
              <a:rPr lang="en-GB" sz="1600" i="1" dirty="0"/>
              <a:t>and</a:t>
            </a:r>
            <a:r>
              <a:rPr lang="en-GB" i="1" dirty="0"/>
              <a:t> </a:t>
            </a:r>
            <a:r>
              <a:rPr lang="en-GB" b="1" dirty="0"/>
              <a:t>Aristides..</a:t>
            </a:r>
            <a:r>
              <a:rPr lang="en-GB" i="1" dirty="0"/>
              <a:t>.</a:t>
            </a:r>
            <a:endParaRPr lang="en-GB" b="1" i="1" dirty="0"/>
          </a:p>
        </p:txBody>
      </p:sp>
      <p:sp>
        <p:nvSpPr>
          <p:cNvPr id="16" name="TextBox 15">
            <a:extLst>
              <a:ext uri="{FF2B5EF4-FFF2-40B4-BE49-F238E27FC236}">
                <a16:creationId xmlns:a16="http://schemas.microsoft.com/office/drawing/2014/main" id="{7795BBB5-6668-4674-87D0-7E1A2B8D4B95}"/>
              </a:ext>
            </a:extLst>
          </p:cNvPr>
          <p:cNvSpPr txBox="1"/>
          <p:nvPr/>
        </p:nvSpPr>
        <p:spPr>
          <a:xfrm>
            <a:off x="6087110" y="4268277"/>
            <a:ext cx="5971540" cy="584775"/>
          </a:xfrm>
          <a:prstGeom prst="rect">
            <a:avLst/>
          </a:prstGeom>
          <a:solidFill>
            <a:srgbClr val="C5F0FF"/>
          </a:solidFill>
          <a:ln>
            <a:solidFill>
              <a:schemeClr val="tx1"/>
            </a:solidFill>
          </a:ln>
        </p:spPr>
        <p:txBody>
          <a:bodyPr wrap="square" rtlCol="0">
            <a:spAutoFit/>
          </a:bodyPr>
          <a:lstStyle/>
          <a:p>
            <a:pPr algn="ctr"/>
            <a:r>
              <a:rPr lang="en-GB" b="1" dirty="0"/>
              <a:t>Thucydides</a:t>
            </a:r>
            <a:r>
              <a:rPr lang="en-GB" sz="1600" i="1" dirty="0"/>
              <a:t>,</a:t>
            </a:r>
            <a:r>
              <a:rPr lang="en-GB" sz="1600" b="1" dirty="0"/>
              <a:t> </a:t>
            </a:r>
            <a:r>
              <a:rPr lang="en-GB" sz="1600" i="1" dirty="0"/>
              <a:t>a relative of Cimon, was champion of the others. </a:t>
            </a:r>
            <a:r>
              <a:rPr lang="en-GB" sz="1400" b="1" dirty="0"/>
              <a:t>Ostracised</a:t>
            </a:r>
            <a:r>
              <a:rPr lang="en-GB" sz="1400" dirty="0"/>
              <a:t> in 442BC</a:t>
            </a:r>
            <a:r>
              <a:rPr lang="en-GB" sz="1400" b="1" dirty="0"/>
              <a:t>.</a:t>
            </a:r>
            <a:endParaRPr lang="en-GB" b="1" dirty="0"/>
          </a:p>
        </p:txBody>
      </p:sp>
      <p:sp>
        <p:nvSpPr>
          <p:cNvPr id="17" name="TextBox 16">
            <a:extLst>
              <a:ext uri="{FF2B5EF4-FFF2-40B4-BE49-F238E27FC236}">
                <a16:creationId xmlns:a16="http://schemas.microsoft.com/office/drawing/2014/main" id="{D2596723-6D14-462F-B959-0DBC82A5B447}"/>
              </a:ext>
            </a:extLst>
          </p:cNvPr>
          <p:cNvSpPr txBox="1"/>
          <p:nvPr/>
        </p:nvSpPr>
        <p:spPr>
          <a:xfrm>
            <a:off x="6116320" y="5204236"/>
            <a:ext cx="5933440" cy="584775"/>
          </a:xfrm>
          <a:prstGeom prst="rect">
            <a:avLst/>
          </a:prstGeom>
          <a:solidFill>
            <a:srgbClr val="C5F0FF"/>
          </a:solidFill>
          <a:ln>
            <a:solidFill>
              <a:schemeClr val="tx1"/>
            </a:solidFill>
          </a:ln>
        </p:spPr>
        <p:txBody>
          <a:bodyPr wrap="square" rtlCol="0">
            <a:spAutoFit/>
          </a:bodyPr>
          <a:lstStyle/>
          <a:p>
            <a:r>
              <a:rPr lang="en-GB" sz="1600" i="1" dirty="0"/>
              <a:t>The distinguished were championed by </a:t>
            </a:r>
            <a:r>
              <a:rPr lang="en-GB" b="1" dirty="0"/>
              <a:t>Nicias</a:t>
            </a:r>
            <a:r>
              <a:rPr lang="en-GB" sz="1600" i="1" dirty="0"/>
              <a:t>, who died in Sicily </a:t>
            </a:r>
          </a:p>
          <a:p>
            <a:pPr algn="ctr"/>
            <a:r>
              <a:rPr lang="en-GB" sz="1400" dirty="0"/>
              <a:t>in 413BC.</a:t>
            </a:r>
            <a:endParaRPr lang="en-GB" sz="3200" b="1" dirty="0"/>
          </a:p>
        </p:txBody>
      </p:sp>
      <p:sp>
        <p:nvSpPr>
          <p:cNvPr id="18" name="TextBox 17">
            <a:extLst>
              <a:ext uri="{FF2B5EF4-FFF2-40B4-BE49-F238E27FC236}">
                <a16:creationId xmlns:a16="http://schemas.microsoft.com/office/drawing/2014/main" id="{8E9A664D-632A-4EC9-90A1-BA464C9E360B}"/>
              </a:ext>
            </a:extLst>
          </p:cNvPr>
          <p:cNvSpPr txBox="1"/>
          <p:nvPr/>
        </p:nvSpPr>
        <p:spPr>
          <a:xfrm>
            <a:off x="307340" y="5228300"/>
            <a:ext cx="5679440" cy="800219"/>
          </a:xfrm>
          <a:prstGeom prst="rect">
            <a:avLst/>
          </a:prstGeom>
          <a:solidFill>
            <a:srgbClr val="FFD1FF"/>
          </a:solidFill>
          <a:ln>
            <a:solidFill>
              <a:schemeClr val="tx1"/>
            </a:solidFill>
          </a:ln>
        </p:spPr>
        <p:txBody>
          <a:bodyPr wrap="square" rtlCol="0">
            <a:spAutoFit/>
          </a:bodyPr>
          <a:lstStyle/>
          <a:p>
            <a:r>
              <a:rPr lang="en-GB" b="1" dirty="0"/>
              <a:t>Cleon </a:t>
            </a:r>
            <a:r>
              <a:rPr lang="en-GB" sz="1400" i="1" dirty="0"/>
              <a:t>more than anyone else corrupted the people by his wild impulses and was the first who, when on the platform, shouted, uttered abuse and made speeches with his clothes hitched up…’</a:t>
            </a:r>
            <a:endParaRPr lang="en-GB" i="1" dirty="0"/>
          </a:p>
        </p:txBody>
      </p:sp>
      <p:sp>
        <p:nvSpPr>
          <p:cNvPr id="19" name="Rectangle 18">
            <a:extLst>
              <a:ext uri="{FF2B5EF4-FFF2-40B4-BE49-F238E27FC236}">
                <a16:creationId xmlns:a16="http://schemas.microsoft.com/office/drawing/2014/main" id="{6810F28E-78E0-4970-A66D-CEDECE8BBB91}"/>
              </a:ext>
            </a:extLst>
          </p:cNvPr>
          <p:cNvSpPr/>
          <p:nvPr/>
        </p:nvSpPr>
        <p:spPr>
          <a:xfrm>
            <a:off x="307340" y="5147836"/>
            <a:ext cx="1161288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F973D6F2-5F4B-40DA-AF26-34AFE46C05EC}"/>
              </a:ext>
            </a:extLst>
          </p:cNvPr>
          <p:cNvSpPr txBox="1"/>
          <p:nvPr/>
        </p:nvSpPr>
        <p:spPr>
          <a:xfrm>
            <a:off x="307340" y="6063964"/>
            <a:ext cx="5679440" cy="646331"/>
          </a:xfrm>
          <a:prstGeom prst="rect">
            <a:avLst/>
          </a:prstGeom>
          <a:solidFill>
            <a:srgbClr val="FFD1FF"/>
          </a:solidFill>
          <a:ln>
            <a:solidFill>
              <a:schemeClr val="tx1"/>
            </a:solidFill>
          </a:ln>
        </p:spPr>
        <p:txBody>
          <a:bodyPr wrap="square">
            <a:spAutoFit/>
          </a:bodyPr>
          <a:lstStyle/>
          <a:p>
            <a:r>
              <a:rPr lang="en-GB" b="1" dirty="0" err="1"/>
              <a:t>Cleophon</a:t>
            </a:r>
            <a:r>
              <a:rPr lang="en-GB" i="1" dirty="0"/>
              <a:t> </a:t>
            </a:r>
            <a:r>
              <a:rPr lang="en-GB" sz="1400" dirty="0"/>
              <a:t>the lyre player, then </a:t>
            </a:r>
            <a:r>
              <a:rPr lang="en-GB" b="1" dirty="0" err="1"/>
              <a:t>Callicrates</a:t>
            </a:r>
            <a:r>
              <a:rPr lang="en-GB" b="1" dirty="0"/>
              <a:t>. </a:t>
            </a:r>
            <a:r>
              <a:rPr lang="en-GB" sz="1400" dirty="0"/>
              <a:t>The first provided a 2 obol grant; the second promised to up this to 3.</a:t>
            </a:r>
            <a:r>
              <a:rPr lang="en-GB" dirty="0"/>
              <a:t> </a:t>
            </a:r>
            <a:r>
              <a:rPr lang="en-GB" sz="1400" dirty="0"/>
              <a:t>Both were condemned to death. </a:t>
            </a:r>
            <a:endParaRPr lang="en-GB" dirty="0"/>
          </a:p>
        </p:txBody>
      </p:sp>
      <p:sp>
        <p:nvSpPr>
          <p:cNvPr id="25" name="TextBox 24">
            <a:extLst>
              <a:ext uri="{FF2B5EF4-FFF2-40B4-BE49-F238E27FC236}">
                <a16:creationId xmlns:a16="http://schemas.microsoft.com/office/drawing/2014/main" id="{65D07F1F-70DD-4AA4-AF84-D2BB18AEB00F}"/>
              </a:ext>
            </a:extLst>
          </p:cNvPr>
          <p:cNvSpPr txBox="1"/>
          <p:nvPr/>
        </p:nvSpPr>
        <p:spPr>
          <a:xfrm>
            <a:off x="6116320" y="5817597"/>
            <a:ext cx="5913120" cy="1015663"/>
          </a:xfrm>
          <a:prstGeom prst="rect">
            <a:avLst/>
          </a:prstGeom>
          <a:solidFill>
            <a:srgbClr val="B3EBFF"/>
          </a:solidFill>
          <a:ln>
            <a:solidFill>
              <a:schemeClr val="tx1"/>
            </a:solidFill>
          </a:ln>
        </p:spPr>
        <p:txBody>
          <a:bodyPr wrap="square">
            <a:spAutoFit/>
          </a:bodyPr>
          <a:lstStyle/>
          <a:p>
            <a:r>
              <a:rPr lang="en-GB" b="1" dirty="0" err="1"/>
              <a:t>Theramenes</a:t>
            </a:r>
            <a:r>
              <a:rPr lang="en-GB" sz="1400" dirty="0"/>
              <a:t>, son of </a:t>
            </a:r>
            <a:r>
              <a:rPr lang="en-GB" sz="1400" dirty="0" err="1"/>
              <a:t>Hagnon</a:t>
            </a:r>
            <a:r>
              <a:rPr lang="en-GB" sz="1400" b="1" dirty="0"/>
              <a:t>. </a:t>
            </a:r>
            <a:r>
              <a:rPr lang="en-GB" sz="1400" i="1" dirty="0"/>
              <a:t>In his time there was constitutional upheaval…. He did not destroy all regimes, as his detractors allege, b </a:t>
            </a:r>
            <a:r>
              <a:rPr lang="en-GB" sz="1400" i="1" dirty="0" err="1"/>
              <a:t>ut</a:t>
            </a:r>
            <a:r>
              <a:rPr lang="en-GB" sz="1400" i="1" dirty="0"/>
              <a:t> when they broke the law did not acquiesce.</a:t>
            </a:r>
            <a:r>
              <a:rPr lang="en-GB" sz="1400" dirty="0"/>
              <a:t> Involved in the 411 Oligarchic coup; tried to moderate the activities of The Thirty. d. 405/4BC.</a:t>
            </a:r>
            <a:endParaRPr lang="en-GB" b="1" dirty="0"/>
          </a:p>
        </p:txBody>
      </p:sp>
      <p:sp>
        <p:nvSpPr>
          <p:cNvPr id="29" name="TextBox 28">
            <a:extLst>
              <a:ext uri="{FF2B5EF4-FFF2-40B4-BE49-F238E27FC236}">
                <a16:creationId xmlns:a16="http://schemas.microsoft.com/office/drawing/2014/main" id="{FAA36484-412A-4E6C-AC2E-F7C2BA45271D}"/>
              </a:ext>
            </a:extLst>
          </p:cNvPr>
          <p:cNvSpPr txBox="1"/>
          <p:nvPr/>
        </p:nvSpPr>
        <p:spPr>
          <a:xfrm>
            <a:off x="6085840" y="984412"/>
            <a:ext cx="5923280" cy="646331"/>
          </a:xfrm>
          <a:prstGeom prst="rect">
            <a:avLst/>
          </a:prstGeom>
          <a:solidFill>
            <a:schemeClr val="bg1"/>
          </a:solidFill>
          <a:ln>
            <a:solidFill>
              <a:schemeClr val="tx1"/>
            </a:solidFill>
          </a:ln>
        </p:spPr>
        <p:txBody>
          <a:bodyPr wrap="square" rtlCol="0">
            <a:spAutoFit/>
          </a:bodyPr>
          <a:lstStyle/>
          <a:p>
            <a:pPr algn="ctr"/>
            <a:r>
              <a:rPr lang="en-GB" sz="1200" i="1" dirty="0"/>
              <a:t>It appears that the best of the politicians after the older ones were </a:t>
            </a:r>
            <a:r>
              <a:rPr lang="en-GB" sz="1200" b="1" dirty="0"/>
              <a:t>Nicias</a:t>
            </a:r>
            <a:r>
              <a:rPr lang="en-GB" sz="1200" i="1" dirty="0"/>
              <a:t>, </a:t>
            </a:r>
            <a:r>
              <a:rPr lang="en-GB" sz="1200" b="1" dirty="0"/>
              <a:t>Thucydides</a:t>
            </a:r>
            <a:r>
              <a:rPr lang="en-GB" sz="1200" i="1" dirty="0"/>
              <a:t> and </a:t>
            </a:r>
            <a:r>
              <a:rPr lang="en-GB" sz="1200" b="1" dirty="0" err="1"/>
              <a:t>Theramenes</a:t>
            </a:r>
            <a:r>
              <a:rPr lang="en-GB" sz="1200" i="1" dirty="0"/>
              <a:t>…. they were not only gentlemen, but were public-spirited and behaved like fathers towards the whole city. The verdict on </a:t>
            </a:r>
            <a:r>
              <a:rPr lang="en-GB" sz="1200" b="1" dirty="0" err="1"/>
              <a:t>Theramenes</a:t>
            </a:r>
            <a:r>
              <a:rPr lang="en-GB" sz="1200" i="1" dirty="0"/>
              <a:t> is disputed… </a:t>
            </a:r>
          </a:p>
        </p:txBody>
      </p:sp>
      <p:sp>
        <p:nvSpPr>
          <p:cNvPr id="30" name="Arrow: Right 29">
            <a:extLst>
              <a:ext uri="{FF2B5EF4-FFF2-40B4-BE49-F238E27FC236}">
                <a16:creationId xmlns:a16="http://schemas.microsoft.com/office/drawing/2014/main" id="{53E686AE-B9FF-49D8-A1C5-3D5D3A267231}"/>
              </a:ext>
            </a:extLst>
          </p:cNvPr>
          <p:cNvSpPr/>
          <p:nvPr/>
        </p:nvSpPr>
        <p:spPr>
          <a:xfrm rot="523713">
            <a:off x="4063364" y="3685056"/>
            <a:ext cx="3525520" cy="231341"/>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8" name="TextBox 27">
            <a:extLst>
              <a:ext uri="{FF2B5EF4-FFF2-40B4-BE49-F238E27FC236}">
                <a16:creationId xmlns:a16="http://schemas.microsoft.com/office/drawing/2014/main" id="{FAE9419D-F18D-43F3-B27B-F77A179671B3}"/>
              </a:ext>
            </a:extLst>
          </p:cNvPr>
          <p:cNvSpPr txBox="1"/>
          <p:nvPr/>
        </p:nvSpPr>
        <p:spPr>
          <a:xfrm>
            <a:off x="6085840" y="3707779"/>
            <a:ext cx="5963920" cy="584775"/>
          </a:xfrm>
          <a:prstGeom prst="rect">
            <a:avLst/>
          </a:prstGeom>
          <a:solidFill>
            <a:srgbClr val="C5F0FF">
              <a:alpha val="59000"/>
            </a:srgbClr>
          </a:solidFill>
        </p:spPr>
        <p:txBody>
          <a:bodyPr wrap="square" rtlCol="0">
            <a:spAutoFit/>
          </a:bodyPr>
          <a:lstStyle/>
          <a:p>
            <a:pPr algn="ctr"/>
            <a:r>
              <a:rPr lang="en-GB" sz="1100" b="1" dirty="0"/>
              <a:t>Pericles </a:t>
            </a:r>
            <a:r>
              <a:rPr lang="en-GB" sz="1100" i="1" dirty="0"/>
              <a:t>had first distinguished himself as a young man when he prosecuted </a:t>
            </a:r>
            <a:r>
              <a:rPr lang="en-GB" sz="1600" b="1" dirty="0"/>
              <a:t>Cimon </a:t>
            </a:r>
            <a:r>
              <a:rPr lang="en-GB" sz="1200" dirty="0"/>
              <a:t>463BC</a:t>
            </a:r>
            <a:r>
              <a:rPr lang="en-GB" sz="1600" b="1" dirty="0"/>
              <a:t> </a:t>
            </a:r>
            <a:r>
              <a:rPr lang="en-GB" sz="1100" dirty="0"/>
              <a:t>(ch.27).</a:t>
            </a:r>
          </a:p>
          <a:p>
            <a:pPr algn="ctr"/>
            <a:r>
              <a:rPr lang="en-GB" sz="1600" b="1" dirty="0"/>
              <a:t>Cimon</a:t>
            </a:r>
            <a:r>
              <a:rPr lang="en-GB" sz="1600" dirty="0"/>
              <a:t> was </a:t>
            </a:r>
            <a:r>
              <a:rPr lang="en-GB" sz="1600" b="1" dirty="0"/>
              <a:t>ostracised</a:t>
            </a:r>
            <a:r>
              <a:rPr lang="en-GB" sz="1600" dirty="0"/>
              <a:t> c.</a:t>
            </a:r>
            <a:r>
              <a:rPr lang="en-GB" sz="1400" dirty="0"/>
              <a:t>461-451BC. </a:t>
            </a:r>
            <a:endParaRPr lang="en-GB" sz="1200" dirty="0"/>
          </a:p>
        </p:txBody>
      </p:sp>
      <p:sp>
        <p:nvSpPr>
          <p:cNvPr id="27" name="TextBox 26">
            <a:extLst>
              <a:ext uri="{FF2B5EF4-FFF2-40B4-BE49-F238E27FC236}">
                <a16:creationId xmlns:a16="http://schemas.microsoft.com/office/drawing/2014/main" id="{CB69AA7A-5887-4342-93D8-A9ED636860E4}"/>
              </a:ext>
            </a:extLst>
          </p:cNvPr>
          <p:cNvSpPr txBox="1"/>
          <p:nvPr/>
        </p:nvSpPr>
        <p:spPr>
          <a:xfrm>
            <a:off x="436880" y="3736714"/>
            <a:ext cx="5455920" cy="446276"/>
          </a:xfrm>
          <a:prstGeom prst="rect">
            <a:avLst/>
          </a:prstGeom>
          <a:noFill/>
        </p:spPr>
        <p:txBody>
          <a:bodyPr wrap="square" rtlCol="0">
            <a:spAutoFit/>
          </a:bodyPr>
          <a:lstStyle/>
          <a:p>
            <a:pPr algn="ctr"/>
            <a:r>
              <a:rPr lang="en-GB" sz="1200" b="1" dirty="0"/>
              <a:t>462/1BC Ephialtes</a:t>
            </a:r>
            <a:r>
              <a:rPr lang="en-GB" sz="1200" b="1" i="1" dirty="0"/>
              <a:t> </a:t>
            </a:r>
            <a:r>
              <a:rPr lang="en-GB" sz="1100" i="1" dirty="0"/>
              <a:t>and </a:t>
            </a:r>
            <a:r>
              <a:rPr lang="en-GB" sz="1100" dirty="0"/>
              <a:t>Themistocles</a:t>
            </a:r>
            <a:r>
              <a:rPr lang="en-GB" sz="1100" i="1" dirty="0"/>
              <a:t> attacked the Areopagus at a meeting of the Boule and then in the Ecclesia.  Ephialtes was removed by assassination not long after. </a:t>
            </a:r>
            <a:r>
              <a:rPr lang="en-GB" sz="1100" dirty="0"/>
              <a:t>Aristotle ch.25.2</a:t>
            </a:r>
          </a:p>
        </p:txBody>
      </p:sp>
      <p:sp>
        <p:nvSpPr>
          <p:cNvPr id="15" name="TextBox 14">
            <a:extLst>
              <a:ext uri="{FF2B5EF4-FFF2-40B4-BE49-F238E27FC236}">
                <a16:creationId xmlns:a16="http://schemas.microsoft.com/office/drawing/2014/main" id="{393E2EFC-8986-4951-9061-44E6EBED7DFE}"/>
              </a:ext>
            </a:extLst>
          </p:cNvPr>
          <p:cNvSpPr txBox="1"/>
          <p:nvPr/>
        </p:nvSpPr>
        <p:spPr>
          <a:xfrm>
            <a:off x="294640" y="4150171"/>
            <a:ext cx="5618480" cy="984885"/>
          </a:xfrm>
          <a:prstGeom prst="rect">
            <a:avLst/>
          </a:prstGeom>
          <a:solidFill>
            <a:srgbClr val="FFEBFF"/>
          </a:solidFill>
          <a:ln>
            <a:solidFill>
              <a:schemeClr val="tx1"/>
            </a:solidFill>
          </a:ln>
        </p:spPr>
        <p:txBody>
          <a:bodyPr wrap="square" rtlCol="0">
            <a:spAutoFit/>
          </a:bodyPr>
          <a:lstStyle/>
          <a:p>
            <a:pPr algn="ctr"/>
            <a:r>
              <a:rPr lang="en-GB" sz="1600" i="1" dirty="0"/>
              <a:t> ‘</a:t>
            </a:r>
            <a:r>
              <a:rPr lang="en-GB" sz="1400" i="1" dirty="0"/>
              <a:t>While </a:t>
            </a:r>
            <a:r>
              <a:rPr lang="en-GB" b="1" dirty="0"/>
              <a:t>Pericles </a:t>
            </a:r>
            <a:r>
              <a:rPr lang="en-GB" sz="1400" i="1" dirty="0"/>
              <a:t>was champion of the people the constitution was not in too bad a state.’</a:t>
            </a:r>
            <a:r>
              <a:rPr lang="en-GB" sz="1600" i="1" dirty="0"/>
              <a:t> </a:t>
            </a:r>
            <a:r>
              <a:rPr lang="en-GB" sz="1200" dirty="0"/>
              <a:t>He took away some of the powers of the Areopagus. </a:t>
            </a:r>
          </a:p>
          <a:p>
            <a:pPr algn="ctr"/>
            <a:r>
              <a:rPr lang="en-GB" sz="1200" dirty="0"/>
              <a:t>He was the first to pay jurors c.458BC ‘</a:t>
            </a:r>
            <a:r>
              <a:rPr lang="en-GB" sz="1200" i="1" dirty="0"/>
              <a:t>to counter the lavish generosity of </a:t>
            </a:r>
            <a:r>
              <a:rPr lang="en-GB" sz="1200" b="1" dirty="0"/>
              <a:t>Cimon</a:t>
            </a:r>
            <a:r>
              <a:rPr lang="en-GB" sz="1200" dirty="0"/>
              <a:t>. </a:t>
            </a:r>
            <a:endParaRPr lang="en-GB" sz="1400" dirty="0"/>
          </a:p>
          <a:p>
            <a:pPr algn="ctr"/>
            <a:r>
              <a:rPr lang="en-GB" sz="1200" dirty="0"/>
              <a:t>He passed a Citizenship law 451BC. Building programme 447BC-432BC.</a:t>
            </a:r>
            <a:endParaRPr lang="en-GB" sz="1200" i="1" dirty="0"/>
          </a:p>
        </p:txBody>
      </p:sp>
      <p:sp>
        <p:nvSpPr>
          <p:cNvPr id="31" name="Arrow: Right 30">
            <a:extLst>
              <a:ext uri="{FF2B5EF4-FFF2-40B4-BE49-F238E27FC236}">
                <a16:creationId xmlns:a16="http://schemas.microsoft.com/office/drawing/2014/main" id="{DB29C92E-E210-48D4-BE7B-0AE8D193E43C}"/>
              </a:ext>
            </a:extLst>
          </p:cNvPr>
          <p:cNvSpPr/>
          <p:nvPr/>
        </p:nvSpPr>
        <p:spPr>
          <a:xfrm rot="10512870">
            <a:off x="3936381" y="4087434"/>
            <a:ext cx="3525520" cy="231341"/>
          </a:xfrm>
          <a:prstGeom prst="rightArrow">
            <a:avLst/>
          </a:prstGeom>
          <a:solidFill>
            <a:schemeClr val="lt1">
              <a:alpha val="51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2" name="TextBox 31">
            <a:extLst>
              <a:ext uri="{FF2B5EF4-FFF2-40B4-BE49-F238E27FC236}">
                <a16:creationId xmlns:a16="http://schemas.microsoft.com/office/drawing/2014/main" id="{473CD422-011C-4948-B585-AA0572BF9C05}"/>
              </a:ext>
            </a:extLst>
          </p:cNvPr>
          <p:cNvSpPr txBox="1"/>
          <p:nvPr/>
        </p:nvSpPr>
        <p:spPr>
          <a:xfrm rot="501948">
            <a:off x="4045110" y="3567147"/>
            <a:ext cx="2169160" cy="253916"/>
          </a:xfrm>
          <a:prstGeom prst="rect">
            <a:avLst/>
          </a:prstGeom>
          <a:noFill/>
          <a:ln>
            <a:solidFill>
              <a:schemeClr val="accent6"/>
            </a:solidFill>
          </a:ln>
        </p:spPr>
        <p:txBody>
          <a:bodyPr wrap="square" rtlCol="0">
            <a:spAutoFit/>
          </a:bodyPr>
          <a:lstStyle/>
          <a:p>
            <a:r>
              <a:rPr lang="en-GB" sz="1050" dirty="0"/>
              <a:t>Developing Athens as a naval power</a:t>
            </a:r>
          </a:p>
        </p:txBody>
      </p:sp>
      <p:sp>
        <p:nvSpPr>
          <p:cNvPr id="33" name="TextBox 32">
            <a:extLst>
              <a:ext uri="{FF2B5EF4-FFF2-40B4-BE49-F238E27FC236}">
                <a16:creationId xmlns:a16="http://schemas.microsoft.com/office/drawing/2014/main" id="{19B640DC-5E32-43BB-80AE-A05FDF7F41D5}"/>
              </a:ext>
            </a:extLst>
          </p:cNvPr>
          <p:cNvSpPr txBox="1"/>
          <p:nvPr/>
        </p:nvSpPr>
        <p:spPr>
          <a:xfrm rot="21281213">
            <a:off x="4853305" y="4054254"/>
            <a:ext cx="2169160" cy="253916"/>
          </a:xfrm>
          <a:prstGeom prst="rect">
            <a:avLst/>
          </a:prstGeom>
          <a:noFill/>
        </p:spPr>
        <p:txBody>
          <a:bodyPr wrap="square" rtlCol="0">
            <a:spAutoFit/>
          </a:bodyPr>
          <a:lstStyle/>
          <a:p>
            <a:r>
              <a:rPr lang="en-GB" sz="1050" dirty="0"/>
              <a:t>Developing Athens as a naval power</a:t>
            </a:r>
          </a:p>
        </p:txBody>
      </p:sp>
      <p:sp>
        <p:nvSpPr>
          <p:cNvPr id="21" name="TextBox 20">
            <a:extLst>
              <a:ext uri="{FF2B5EF4-FFF2-40B4-BE49-F238E27FC236}">
                <a16:creationId xmlns:a16="http://schemas.microsoft.com/office/drawing/2014/main" id="{07CF10E7-51D7-4DC0-B6CA-5C2B08620A25}"/>
              </a:ext>
            </a:extLst>
          </p:cNvPr>
          <p:cNvSpPr txBox="1"/>
          <p:nvPr/>
        </p:nvSpPr>
        <p:spPr>
          <a:xfrm>
            <a:off x="5508625" y="4837003"/>
            <a:ext cx="1730375" cy="307777"/>
          </a:xfrm>
          <a:prstGeom prst="rect">
            <a:avLst/>
          </a:prstGeom>
          <a:solidFill>
            <a:schemeClr val="bg2">
              <a:alpha val="94000"/>
            </a:schemeClr>
          </a:solidFill>
          <a:ln w="15875">
            <a:solidFill>
              <a:schemeClr val="tx1"/>
            </a:solidFill>
          </a:ln>
        </p:spPr>
        <p:txBody>
          <a:bodyPr wrap="square">
            <a:spAutoFit/>
          </a:bodyPr>
          <a:lstStyle/>
          <a:p>
            <a:pPr algn="ctr"/>
            <a:r>
              <a:rPr lang="en-GB" sz="1400" i="1" dirty="0"/>
              <a:t>After Pericles’ death </a:t>
            </a:r>
            <a:endParaRPr lang="en-GB" sz="1400" dirty="0"/>
          </a:p>
        </p:txBody>
      </p:sp>
      <p:sp>
        <p:nvSpPr>
          <p:cNvPr id="34" name="Oval 33">
            <a:hlinkClick r:id="rId2" action="ppaction://hlinksldjump"/>
            <a:extLst>
              <a:ext uri="{FF2B5EF4-FFF2-40B4-BE49-F238E27FC236}">
                <a16:creationId xmlns:a16="http://schemas.microsoft.com/office/drawing/2014/main" id="{DCD63978-0A50-4C24-8301-741DF0EBD05E}"/>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23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1000"/>
                                        <p:tgtEl>
                                          <p:spTgt spid="15"/>
                                        </p:tgtEl>
                                      </p:cBhvr>
                                    </p:animEffect>
                                    <p:anim calcmode="lin" valueType="num">
                                      <p:cBhvr>
                                        <p:cTn id="87" dur="1000" fill="hold"/>
                                        <p:tgtEl>
                                          <p:spTgt spid="15"/>
                                        </p:tgtEl>
                                        <p:attrNameLst>
                                          <p:attrName>ppt_x</p:attrName>
                                        </p:attrNameLst>
                                      </p:cBhvr>
                                      <p:tavLst>
                                        <p:tav tm="0">
                                          <p:val>
                                            <p:strVal val="#ppt_x"/>
                                          </p:val>
                                        </p:tav>
                                        <p:tav tm="100000">
                                          <p:val>
                                            <p:strVal val="#ppt_x"/>
                                          </p:val>
                                        </p:tav>
                                      </p:tavLst>
                                    </p:anim>
                                    <p:anim calcmode="lin" valueType="num">
                                      <p:cBhvr>
                                        <p:cTn id="8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1000"/>
                                        <p:tgtEl>
                                          <p:spTgt spid="21"/>
                                        </p:tgtEl>
                                      </p:cBhvr>
                                    </p:animEffect>
                                    <p:anim calcmode="lin" valueType="num">
                                      <p:cBhvr>
                                        <p:cTn id="106" dur="1000" fill="hold"/>
                                        <p:tgtEl>
                                          <p:spTgt spid="21"/>
                                        </p:tgtEl>
                                        <p:attrNameLst>
                                          <p:attrName>ppt_x</p:attrName>
                                        </p:attrNameLst>
                                      </p:cBhvr>
                                      <p:tavLst>
                                        <p:tav tm="0">
                                          <p:val>
                                            <p:strVal val="#ppt_x"/>
                                          </p:val>
                                        </p:tav>
                                        <p:tav tm="100000">
                                          <p:val>
                                            <p:strVal val="#ppt_x"/>
                                          </p:val>
                                        </p:tav>
                                      </p:tavLst>
                                    </p:anim>
                                    <p:anim calcmode="lin" valueType="num">
                                      <p:cBhvr>
                                        <p:cTn id="10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0-#ppt_w/2"/>
                                          </p:val>
                                        </p:tav>
                                        <p:tav tm="100000">
                                          <p:val>
                                            <p:strVal val="#ppt_x"/>
                                          </p:val>
                                        </p:tav>
                                      </p:tavLst>
                                    </p:anim>
                                    <p:anim calcmode="lin" valueType="num">
                                      <p:cBhvr additive="base">
                                        <p:cTn id="1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17"/>
                                        </p:tgtEl>
                                        <p:attrNameLst>
                                          <p:attrName>style.visibility</p:attrName>
                                        </p:attrNameLst>
                                      </p:cBhvr>
                                      <p:to>
                                        <p:strVal val="visible"/>
                                      </p:to>
                                    </p:set>
                                    <p:anim calcmode="lin" valueType="num">
                                      <p:cBhvr additive="base">
                                        <p:cTn id="118" dur="500" fill="hold"/>
                                        <p:tgtEl>
                                          <p:spTgt spid="17"/>
                                        </p:tgtEl>
                                        <p:attrNameLst>
                                          <p:attrName>ppt_x</p:attrName>
                                        </p:attrNameLst>
                                      </p:cBhvr>
                                      <p:tavLst>
                                        <p:tav tm="0">
                                          <p:val>
                                            <p:strVal val="1+#ppt_w/2"/>
                                          </p:val>
                                        </p:tav>
                                        <p:tav tm="100000">
                                          <p:val>
                                            <p:strVal val="#ppt_x"/>
                                          </p:val>
                                        </p:tav>
                                      </p:tavLst>
                                    </p:anim>
                                    <p:anim calcmode="lin" valueType="num">
                                      <p:cBhvr additive="base">
                                        <p:cTn id="11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0"/>
                                        <p:tgtEl>
                                          <p:spTgt spid="25"/>
                                        </p:tgtEl>
                                      </p:cBhvr>
                                    </p:animEffect>
                                    <p:anim calcmode="lin" valueType="num">
                                      <p:cBhvr>
                                        <p:cTn id="132" dur="1000" fill="hold"/>
                                        <p:tgtEl>
                                          <p:spTgt spid="25"/>
                                        </p:tgtEl>
                                        <p:attrNameLst>
                                          <p:attrName>ppt_x</p:attrName>
                                        </p:attrNameLst>
                                      </p:cBhvr>
                                      <p:tavLst>
                                        <p:tav tm="0">
                                          <p:val>
                                            <p:strVal val="#ppt_x"/>
                                          </p:val>
                                        </p:tav>
                                        <p:tav tm="100000">
                                          <p:val>
                                            <p:strVal val="#ppt_x"/>
                                          </p:val>
                                        </p:tav>
                                      </p:tavLst>
                                    </p:anim>
                                    <p:anim calcmode="lin" valueType="num">
                                      <p:cBhvr>
                                        <p:cTn id="1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7"/>
                                        </p:tgtEl>
                                        <p:attrNameLst>
                                          <p:attrName>style.visibility</p:attrName>
                                        </p:attrNameLst>
                                      </p:cBhvr>
                                      <p:to>
                                        <p:strVal val="visible"/>
                                      </p:to>
                                    </p:set>
                                    <p:anim calcmode="lin" valueType="num">
                                      <p:cBhvr additive="base">
                                        <p:cTn id="143" dur="500" fill="hold"/>
                                        <p:tgtEl>
                                          <p:spTgt spid="27"/>
                                        </p:tgtEl>
                                        <p:attrNameLst>
                                          <p:attrName>ppt_x</p:attrName>
                                        </p:attrNameLst>
                                      </p:cBhvr>
                                      <p:tavLst>
                                        <p:tav tm="0">
                                          <p:val>
                                            <p:strVal val="#ppt_x"/>
                                          </p:val>
                                        </p:tav>
                                        <p:tav tm="100000">
                                          <p:val>
                                            <p:strVal val="#ppt_x"/>
                                          </p:val>
                                        </p:tav>
                                      </p:tavLst>
                                    </p:anim>
                                    <p:anim calcmode="lin" valueType="num">
                                      <p:cBhvr additive="base">
                                        <p:cTn id="14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28"/>
                                        </p:tgtEl>
                                        <p:attrNameLst>
                                          <p:attrName>style.visibility</p:attrName>
                                        </p:attrNameLst>
                                      </p:cBhvr>
                                      <p:to>
                                        <p:strVal val="visible"/>
                                      </p:to>
                                    </p:set>
                                    <p:anim calcmode="lin" valueType="num">
                                      <p:cBhvr additive="base">
                                        <p:cTn id="149" dur="500" fill="hold"/>
                                        <p:tgtEl>
                                          <p:spTgt spid="28"/>
                                        </p:tgtEl>
                                        <p:attrNameLst>
                                          <p:attrName>ppt_x</p:attrName>
                                        </p:attrNameLst>
                                      </p:cBhvr>
                                      <p:tavLst>
                                        <p:tav tm="0">
                                          <p:val>
                                            <p:strVal val="#ppt_x"/>
                                          </p:val>
                                        </p:tav>
                                        <p:tav tm="100000">
                                          <p:val>
                                            <p:strVal val="#ppt_x"/>
                                          </p:val>
                                        </p:tav>
                                      </p:tavLst>
                                    </p:anim>
                                    <p:anim calcmode="lin" valueType="num">
                                      <p:cBhvr additive="base">
                                        <p:cTn id="1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wipe(left)">
                                      <p:cBhvr>
                                        <p:cTn id="155" dur="500"/>
                                        <p:tgtEl>
                                          <p:spTgt spid="30"/>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32"/>
                                        </p:tgtEl>
                                        <p:attrNameLst>
                                          <p:attrName>style.visibility</p:attrName>
                                        </p:attrNameLst>
                                      </p:cBhvr>
                                      <p:to>
                                        <p:strVal val="visible"/>
                                      </p:to>
                                    </p:set>
                                    <p:animEffect transition="in" filter="wipe(left)">
                                      <p:cBhvr>
                                        <p:cTn id="158" dur="500"/>
                                        <p:tgtEl>
                                          <p:spTgt spid="32"/>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2" fill="hold" grpId="0" nodeType="click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wipe(right)">
                                      <p:cBhvr>
                                        <p:cTn id="163" dur="500"/>
                                        <p:tgtEl>
                                          <p:spTgt spid="31"/>
                                        </p:tgtEl>
                                      </p:cBhvr>
                                    </p:animEffect>
                                  </p:childTnLst>
                                </p:cTn>
                              </p:par>
                              <p:par>
                                <p:cTn id="164" presetID="22" presetClass="entr" presetSubtype="2"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wipe(right)">
                                      <p:cBhvr>
                                        <p:cTn id="1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6" grpId="0" animBg="1"/>
      <p:bldP spid="17" grpId="0" animBg="1"/>
      <p:bldP spid="18" grpId="0" animBg="1"/>
      <p:bldP spid="19" grpId="0" animBg="1"/>
      <p:bldP spid="24" grpId="0" animBg="1"/>
      <p:bldP spid="25" grpId="0" animBg="1"/>
      <p:bldP spid="29" grpId="0" animBg="1"/>
      <p:bldP spid="30" grpId="0" animBg="1"/>
      <p:bldP spid="28" grpId="0" animBg="1"/>
      <p:bldP spid="27" grpId="0"/>
      <p:bldP spid="15" grpId="0" animBg="1"/>
      <p:bldP spid="31" grpId="0" animBg="1"/>
      <p:bldP spid="32" grpId="0" animBg="1"/>
      <p:bldP spid="33"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istides">
            <a:extLst>
              <a:ext uri="{FF2B5EF4-FFF2-40B4-BE49-F238E27FC236}">
                <a16:creationId xmlns:a16="http://schemas.microsoft.com/office/drawing/2014/main" id="{6F9F06EA-BF83-4DCA-ADA8-C2219A5F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494" y="2088213"/>
            <a:ext cx="2774506" cy="3235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023153-799E-4BF1-A361-E1A7D26079A6}"/>
              </a:ext>
            </a:extLst>
          </p:cNvPr>
          <p:cNvSpPr txBox="1"/>
          <p:nvPr/>
        </p:nvSpPr>
        <p:spPr>
          <a:xfrm>
            <a:off x="0" y="0"/>
            <a:ext cx="12263119" cy="523220"/>
          </a:xfrm>
          <a:prstGeom prst="rect">
            <a:avLst/>
          </a:prstGeom>
          <a:solidFill>
            <a:srgbClr val="B3EBFF"/>
          </a:solidFill>
        </p:spPr>
        <p:txBody>
          <a:bodyPr wrap="square" rtlCol="0">
            <a:spAutoFit/>
          </a:bodyPr>
          <a:lstStyle/>
          <a:p>
            <a:r>
              <a:rPr lang="en-GB" sz="2800" b="1" dirty="0"/>
              <a:t>From Hellenic League to Delian League: assessment of tribute by Aristides  </a:t>
            </a:r>
          </a:p>
        </p:txBody>
      </p:sp>
      <p:sp>
        <p:nvSpPr>
          <p:cNvPr id="9" name="TextBox 8">
            <a:extLst>
              <a:ext uri="{FF2B5EF4-FFF2-40B4-BE49-F238E27FC236}">
                <a16:creationId xmlns:a16="http://schemas.microsoft.com/office/drawing/2014/main" id="{9E94B2F0-6384-483A-B010-C2630409EE31}"/>
              </a:ext>
            </a:extLst>
          </p:cNvPr>
          <p:cNvSpPr txBox="1"/>
          <p:nvPr/>
        </p:nvSpPr>
        <p:spPr>
          <a:xfrm>
            <a:off x="0" y="523220"/>
            <a:ext cx="12192000" cy="584775"/>
          </a:xfrm>
          <a:prstGeom prst="rect">
            <a:avLst/>
          </a:prstGeom>
          <a:noFill/>
        </p:spPr>
        <p:txBody>
          <a:bodyPr wrap="square">
            <a:spAutoFit/>
          </a:bodyPr>
          <a:lstStyle/>
          <a:p>
            <a:pPr algn="just">
              <a:spcAft>
                <a:spcPts val="1000"/>
              </a:spcAft>
            </a:pPr>
            <a:r>
              <a:rPr lang="en-GB" sz="1600" i="1" dirty="0">
                <a:effectLst/>
                <a:latin typeface="Calibri" panose="020F0502020204030204" pitchFamily="34" charset="0"/>
                <a:ea typeface="Calibri" panose="020F0502020204030204" pitchFamily="34" charset="0"/>
                <a:cs typeface="Times New Roman" panose="02020603050405020304" pitchFamily="18" charset="0"/>
              </a:rPr>
              <a:t>Next Athenians assessed the various contributions to be made for the war against Persia, and decided which states should furnish money and which states should send ships - the object being to compensate themselves for their losses by ravaging the territory of the King of Persia. </a:t>
            </a:r>
          </a:p>
        </p:txBody>
      </p:sp>
      <p:sp>
        <p:nvSpPr>
          <p:cNvPr id="11" name="TextBox 10">
            <a:extLst>
              <a:ext uri="{FF2B5EF4-FFF2-40B4-BE49-F238E27FC236}">
                <a16:creationId xmlns:a16="http://schemas.microsoft.com/office/drawing/2014/main" id="{887A3414-1B80-46CD-9B16-2FDD2AD172E1}"/>
              </a:ext>
            </a:extLst>
          </p:cNvPr>
          <p:cNvSpPr txBox="1"/>
          <p:nvPr/>
        </p:nvSpPr>
        <p:spPr>
          <a:xfrm>
            <a:off x="-1" y="1013329"/>
            <a:ext cx="12192000" cy="584775"/>
          </a:xfrm>
          <a:prstGeom prst="rect">
            <a:avLst/>
          </a:prstGeom>
          <a:noFill/>
        </p:spPr>
        <p:txBody>
          <a:bodyPr wrap="square">
            <a:spAutoFit/>
          </a:bodyPr>
          <a:lstStyle/>
          <a:p>
            <a:pPr algn="just">
              <a:spcAft>
                <a:spcPts val="1000"/>
              </a:spcAft>
            </a:pPr>
            <a:r>
              <a:rPr lang="en-GB" sz="1600" i="1" dirty="0">
                <a:effectLst/>
                <a:latin typeface="Calibri" panose="020F0502020204030204" pitchFamily="34" charset="0"/>
                <a:ea typeface="Calibri" panose="020F0502020204030204" pitchFamily="34" charset="0"/>
                <a:cs typeface="Times New Roman" panose="02020603050405020304" pitchFamily="18" charset="0"/>
              </a:rPr>
              <a:t>At this time the officials known as 'Hellenic Treasurers (</a:t>
            </a:r>
            <a:r>
              <a:rPr lang="en-GB" sz="1600" b="1" i="1" dirty="0" err="1">
                <a:effectLst/>
                <a:latin typeface="Calibri" panose="020F0502020204030204" pitchFamily="34" charset="0"/>
                <a:ea typeface="Calibri" panose="020F0502020204030204" pitchFamily="34" charset="0"/>
                <a:cs typeface="Times New Roman" panose="02020603050405020304" pitchFamily="18" charset="0"/>
              </a:rPr>
              <a:t>Hellenotamiai</a:t>
            </a:r>
            <a:r>
              <a:rPr lang="en-GB" sz="1600" i="1" dirty="0">
                <a:effectLst/>
                <a:latin typeface="Calibri" panose="020F0502020204030204" pitchFamily="34" charset="0"/>
                <a:ea typeface="Calibri" panose="020F0502020204030204" pitchFamily="34" charset="0"/>
                <a:cs typeface="Times New Roman" panose="02020603050405020304" pitchFamily="18" charset="0"/>
              </a:rPr>
              <a:t>)' were first appointed by the Athenians. These officials received the tribute, which was the name given to the contributions in money. The original sum fixed for the tribute was </a:t>
            </a:r>
            <a:r>
              <a:rPr lang="en-GB" sz="1600" b="1" i="1" dirty="0">
                <a:effectLst/>
                <a:latin typeface="Calibri" panose="020F0502020204030204" pitchFamily="34" charset="0"/>
                <a:ea typeface="Calibri" panose="020F0502020204030204" pitchFamily="34" charset="0"/>
                <a:cs typeface="Times New Roman" panose="02020603050405020304" pitchFamily="18" charset="0"/>
              </a:rPr>
              <a:t>460 talents</a:t>
            </a:r>
            <a:r>
              <a:rPr lang="en-GB" sz="16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A175AA2A-5A8D-4479-9792-B137B11315A6}"/>
              </a:ext>
            </a:extLst>
          </p:cNvPr>
          <p:cNvSpPr txBox="1"/>
          <p:nvPr/>
        </p:nvSpPr>
        <p:spPr>
          <a:xfrm>
            <a:off x="-2" y="1503438"/>
            <a:ext cx="12192000" cy="584775"/>
          </a:xfrm>
          <a:prstGeom prst="rect">
            <a:avLst/>
          </a:prstGeom>
          <a:noFill/>
        </p:spPr>
        <p:txBody>
          <a:bodyPr wrap="square">
            <a:spAutoFit/>
          </a:bodyPr>
          <a:lstStyle/>
          <a:p>
            <a:pPr algn="just">
              <a:spcAft>
                <a:spcPts val="1000"/>
              </a:spcAft>
            </a:pPr>
            <a:r>
              <a:rPr lang="en-GB" sz="1600" i="1" dirty="0">
                <a:effectLst/>
                <a:latin typeface="Calibri" panose="020F0502020204030204" pitchFamily="34" charset="0"/>
                <a:ea typeface="Calibri" panose="020F0502020204030204" pitchFamily="34" charset="0"/>
                <a:cs typeface="Times New Roman" panose="02020603050405020304" pitchFamily="18" charset="0"/>
              </a:rPr>
              <a:t>The treasury of the League was at </a:t>
            </a:r>
            <a:r>
              <a:rPr lang="en-GB" sz="1600" b="1" i="1" dirty="0">
                <a:effectLst/>
                <a:latin typeface="Calibri" panose="020F0502020204030204" pitchFamily="34" charset="0"/>
                <a:ea typeface="Calibri" panose="020F0502020204030204" pitchFamily="34" charset="0"/>
                <a:cs typeface="Times New Roman" panose="02020603050405020304" pitchFamily="18" charset="0"/>
              </a:rPr>
              <a:t>Delos</a:t>
            </a:r>
            <a:r>
              <a:rPr lang="en-GB" sz="1600" i="1" dirty="0">
                <a:effectLst/>
                <a:latin typeface="Calibri" panose="020F0502020204030204" pitchFamily="34" charset="0"/>
                <a:ea typeface="Calibri" panose="020F0502020204030204" pitchFamily="34" charset="0"/>
                <a:cs typeface="Times New Roman" panose="02020603050405020304" pitchFamily="18" charset="0"/>
              </a:rPr>
              <a:t>, and representative meetings were held in the temple there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The leadership of the Athenians began with allies who were originally independent states and reached their decision in general congress.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latin typeface="Calibri" panose="020F0502020204030204" pitchFamily="34" charset="0"/>
                <a:ea typeface="Calibri" panose="020F0502020204030204" pitchFamily="34" charset="0"/>
                <a:cs typeface="Times New Roman" panose="02020603050405020304" pitchFamily="18" charset="0"/>
              </a:rPr>
              <a:t> 	</a:t>
            </a:r>
            <a:r>
              <a:rPr lang="en-GB" sz="1200" dirty="0">
                <a:latin typeface="Calibri" panose="020F0502020204030204" pitchFamily="34" charset="0"/>
                <a:ea typeface="Calibri" panose="020F0502020204030204" pitchFamily="34" charset="0"/>
                <a:cs typeface="Times New Roman" panose="02020603050405020304" pitchFamily="18" charset="0"/>
              </a:rPr>
              <a:t>Thucydides 1.96-97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2B33ED4-BAAF-4688-9CA7-3111C38D4929}"/>
              </a:ext>
            </a:extLst>
          </p:cNvPr>
          <p:cNvSpPr txBox="1"/>
          <p:nvPr/>
        </p:nvSpPr>
        <p:spPr>
          <a:xfrm>
            <a:off x="9722456" y="5215392"/>
            <a:ext cx="2184400" cy="369332"/>
          </a:xfrm>
          <a:prstGeom prst="rect">
            <a:avLst/>
          </a:prstGeom>
          <a:noFill/>
        </p:spPr>
        <p:txBody>
          <a:bodyPr wrap="square">
            <a:spAutoFit/>
          </a:bodyPr>
          <a:lstStyle/>
          <a:p>
            <a:r>
              <a:rPr lang="en-GB" sz="1800" b="1" dirty="0"/>
              <a:t>Aristides ‘the Just’</a:t>
            </a:r>
            <a:endParaRPr lang="en-GB" dirty="0"/>
          </a:p>
        </p:txBody>
      </p:sp>
      <p:sp>
        <p:nvSpPr>
          <p:cNvPr id="17" name="TextBox 16">
            <a:extLst>
              <a:ext uri="{FF2B5EF4-FFF2-40B4-BE49-F238E27FC236}">
                <a16:creationId xmlns:a16="http://schemas.microsoft.com/office/drawing/2014/main" id="{0EC050F1-8934-439D-8317-D1D1BE910FE6}"/>
              </a:ext>
            </a:extLst>
          </p:cNvPr>
          <p:cNvSpPr txBox="1"/>
          <p:nvPr/>
        </p:nvSpPr>
        <p:spPr>
          <a:xfrm>
            <a:off x="0" y="4850461"/>
            <a:ext cx="8745606" cy="2031325"/>
          </a:xfrm>
          <a:prstGeom prst="rect">
            <a:avLst/>
          </a:prstGeom>
          <a:noFill/>
        </p:spPr>
        <p:txBody>
          <a:bodyPr wrap="square" rtlCol="0">
            <a:spAutoFit/>
          </a:bodyPr>
          <a:lstStyle/>
          <a:p>
            <a:r>
              <a:rPr lang="en-GB" sz="1400" i="1" dirty="0"/>
              <a:t>‘As time went on, the allies continued to pay their contributions to the war against Persia, but they did not provide men or ships on the scale that had been laid down for them. They soon became tired of foreign expeditions, for they felt that they no longer needed to fight, and only wanted to live in peace and till their lands. </a:t>
            </a:r>
            <a:r>
              <a:rPr lang="en-GB" sz="1400" b="1" i="1" dirty="0"/>
              <a:t>Cimon</a:t>
            </a:r>
            <a:r>
              <a:rPr lang="en-GB" sz="1400" i="1" dirty="0"/>
              <a:t>, when he was general, did not bring force to bear upon any of the Greeks and he </a:t>
            </a:r>
            <a:r>
              <a:rPr lang="en-GB" sz="1400" b="1" i="1" dirty="0"/>
              <a:t>accepted money or empty ships from those who were unwilling to serve abroad</a:t>
            </a:r>
            <a:r>
              <a:rPr lang="en-GB" sz="1400" i="1" dirty="0"/>
              <a:t>. In this way he let the allies yield to the temptation … until they had lost all their military qualities and become unwarlike farmers. On the other hand, he obliged a large part of the Athenian population to take turns in manning their ships and hardened them on his various expeditions, and thus in a short while, using the funds the allies had contributed, he made the Athenians rulers of the very men who paid them … </a:t>
            </a:r>
            <a:r>
              <a:rPr lang="en-GB" sz="1400" b="1" i="1" dirty="0"/>
              <a:t>before they knew it, they had sunk into the position of tributaries and subjects instead of allies</a:t>
            </a:r>
            <a:r>
              <a:rPr lang="en-GB" sz="1400" i="1" dirty="0"/>
              <a:t>.’ 		</a:t>
            </a:r>
            <a:r>
              <a:rPr lang="en-GB" sz="1200" dirty="0"/>
              <a:t>Plutarch, Life of Cimon 11</a:t>
            </a:r>
            <a:endParaRPr lang="en-GB" sz="1400" dirty="0"/>
          </a:p>
        </p:txBody>
      </p:sp>
      <p:sp>
        <p:nvSpPr>
          <p:cNvPr id="18" name="TextBox 17">
            <a:extLst>
              <a:ext uri="{FF2B5EF4-FFF2-40B4-BE49-F238E27FC236}">
                <a16:creationId xmlns:a16="http://schemas.microsoft.com/office/drawing/2014/main" id="{8E73CF80-FEF8-4ACF-9FE8-E9FEDE84D116}"/>
              </a:ext>
            </a:extLst>
          </p:cNvPr>
          <p:cNvSpPr txBox="1"/>
          <p:nvPr/>
        </p:nvSpPr>
        <p:spPr>
          <a:xfrm>
            <a:off x="-636" y="4450351"/>
            <a:ext cx="2987040" cy="400110"/>
          </a:xfrm>
          <a:prstGeom prst="rect">
            <a:avLst/>
          </a:prstGeom>
          <a:solidFill>
            <a:schemeClr val="accent1">
              <a:lumMod val="75000"/>
            </a:schemeClr>
          </a:solidFill>
        </p:spPr>
        <p:txBody>
          <a:bodyPr wrap="square" rtlCol="0">
            <a:spAutoFit/>
          </a:bodyPr>
          <a:lstStyle/>
          <a:p>
            <a:r>
              <a:rPr lang="en-GB" sz="2000" b="1" dirty="0">
                <a:solidFill>
                  <a:schemeClr val="bg1"/>
                </a:solidFill>
              </a:rPr>
              <a:t>Ships and men or tribute?</a:t>
            </a:r>
          </a:p>
        </p:txBody>
      </p:sp>
      <p:sp>
        <p:nvSpPr>
          <p:cNvPr id="19" name="TextBox 18">
            <a:extLst>
              <a:ext uri="{FF2B5EF4-FFF2-40B4-BE49-F238E27FC236}">
                <a16:creationId xmlns:a16="http://schemas.microsoft.com/office/drawing/2014/main" id="{E408120E-D1EA-4637-884D-F4807ABFCB14}"/>
              </a:ext>
            </a:extLst>
          </p:cNvPr>
          <p:cNvSpPr txBox="1"/>
          <p:nvPr/>
        </p:nvSpPr>
        <p:spPr>
          <a:xfrm>
            <a:off x="9019925" y="5531630"/>
            <a:ext cx="3243194" cy="1384995"/>
          </a:xfrm>
          <a:prstGeom prst="rect">
            <a:avLst/>
          </a:prstGeom>
          <a:noFill/>
        </p:spPr>
        <p:txBody>
          <a:bodyPr wrap="square" rtlCol="0">
            <a:spAutoFit/>
          </a:bodyPr>
          <a:lstStyle/>
          <a:p>
            <a:r>
              <a:rPr lang="en-GB" sz="1200" dirty="0"/>
              <a:t>Aristides had commanded 8,000 Athenians at Plataea. He had also exposed an aristocratic plot to betray Athens to the Persians. (Plutarch Aristides 12-13). In this picture, he is helping an Athenian spell his name on an </a:t>
            </a:r>
            <a:r>
              <a:rPr lang="en-GB" sz="1200" i="1" dirty="0"/>
              <a:t>ostracon</a:t>
            </a:r>
            <a:r>
              <a:rPr lang="en-GB" sz="1200" dirty="0"/>
              <a:t>. Aristides had been ostracised c.482BC as a result of his long-standing rivalry with Themistocles.</a:t>
            </a:r>
          </a:p>
        </p:txBody>
      </p:sp>
      <p:sp>
        <p:nvSpPr>
          <p:cNvPr id="20" name="Speech Bubble: Oval 19">
            <a:extLst>
              <a:ext uri="{FF2B5EF4-FFF2-40B4-BE49-F238E27FC236}">
                <a16:creationId xmlns:a16="http://schemas.microsoft.com/office/drawing/2014/main" id="{A7ACAB8F-6A8D-40D2-B45E-DD5F58200C4B}"/>
              </a:ext>
            </a:extLst>
          </p:cNvPr>
          <p:cNvSpPr/>
          <p:nvPr/>
        </p:nvSpPr>
        <p:spPr>
          <a:xfrm>
            <a:off x="8836661" y="2114622"/>
            <a:ext cx="1566795" cy="802751"/>
          </a:xfrm>
          <a:prstGeom prst="wedgeEllipseCallout">
            <a:avLst>
              <a:gd name="adj1" fmla="val 94296"/>
              <a:gd name="adj2" fmla="val -120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i="1" dirty="0">
                <a:solidFill>
                  <a:schemeClr val="tx1"/>
                </a:solidFill>
              </a:rPr>
              <a:t>Why do you want Aristides Ostracised? </a:t>
            </a:r>
          </a:p>
        </p:txBody>
      </p:sp>
      <p:sp>
        <p:nvSpPr>
          <p:cNvPr id="22" name="Speech Bubble: Oval 21">
            <a:extLst>
              <a:ext uri="{FF2B5EF4-FFF2-40B4-BE49-F238E27FC236}">
                <a16:creationId xmlns:a16="http://schemas.microsoft.com/office/drawing/2014/main" id="{20F82014-0695-4E34-9D14-3713DC33BEBC}"/>
              </a:ext>
            </a:extLst>
          </p:cNvPr>
          <p:cNvSpPr/>
          <p:nvPr/>
        </p:nvSpPr>
        <p:spPr>
          <a:xfrm>
            <a:off x="10403456" y="3422187"/>
            <a:ext cx="1566795" cy="802751"/>
          </a:xfrm>
          <a:prstGeom prst="wedgeEllipseCallout">
            <a:avLst>
              <a:gd name="adj1" fmla="val -22507"/>
              <a:gd name="adj2" fmla="val -1150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i="1" dirty="0">
                <a:solidFill>
                  <a:schemeClr val="tx1"/>
                </a:solidFill>
              </a:rPr>
              <a:t>I’m fed up of hearing him called ‘the Just’!</a:t>
            </a:r>
          </a:p>
          <a:p>
            <a:pPr algn="ctr"/>
            <a:r>
              <a:rPr lang="en-GB" sz="900" i="1" dirty="0">
                <a:solidFill>
                  <a:schemeClr val="tx1"/>
                </a:solidFill>
              </a:rPr>
              <a:t>Plutarch, Aristides 7 </a:t>
            </a:r>
          </a:p>
        </p:txBody>
      </p:sp>
      <p:sp>
        <p:nvSpPr>
          <p:cNvPr id="23" name="TextBox 22">
            <a:extLst>
              <a:ext uri="{FF2B5EF4-FFF2-40B4-BE49-F238E27FC236}">
                <a16:creationId xmlns:a16="http://schemas.microsoft.com/office/drawing/2014/main" id="{2571AFD5-E4EF-44F0-BD9B-49FAC7DF416C}"/>
              </a:ext>
            </a:extLst>
          </p:cNvPr>
          <p:cNvSpPr txBox="1"/>
          <p:nvPr/>
        </p:nvSpPr>
        <p:spPr>
          <a:xfrm>
            <a:off x="-636" y="2228679"/>
            <a:ext cx="8745606" cy="954107"/>
          </a:xfrm>
          <a:prstGeom prst="rect">
            <a:avLst/>
          </a:prstGeom>
          <a:noFill/>
        </p:spPr>
        <p:txBody>
          <a:bodyPr wrap="square" rtlCol="0">
            <a:spAutoFit/>
          </a:bodyPr>
          <a:lstStyle/>
          <a:p>
            <a:r>
              <a:rPr lang="en-GB" sz="1400" i="1" dirty="0"/>
              <a:t>‘Even at the beginning when the Spartans were in command, the Greeks had made a certain contribution towards the war, but now they wanted each city to be assessed at a fair rate. So they applied to the Athenians for the services of Aristides and appointed him to survey their various territories and their revenues, and then to fix their contributions according to each member’s ability to pay.’</a:t>
            </a:r>
            <a:endParaRPr lang="en-GB" sz="1400" dirty="0"/>
          </a:p>
        </p:txBody>
      </p:sp>
      <p:sp>
        <p:nvSpPr>
          <p:cNvPr id="25" name="TextBox 24">
            <a:extLst>
              <a:ext uri="{FF2B5EF4-FFF2-40B4-BE49-F238E27FC236}">
                <a16:creationId xmlns:a16="http://schemas.microsoft.com/office/drawing/2014/main" id="{9F6457A8-BB01-46D5-8212-F914058BDACD}"/>
              </a:ext>
            </a:extLst>
          </p:cNvPr>
          <p:cNvSpPr txBox="1"/>
          <p:nvPr/>
        </p:nvSpPr>
        <p:spPr>
          <a:xfrm>
            <a:off x="0" y="3486274"/>
            <a:ext cx="9226551" cy="738664"/>
          </a:xfrm>
          <a:prstGeom prst="rect">
            <a:avLst/>
          </a:prstGeom>
          <a:noFill/>
        </p:spPr>
        <p:txBody>
          <a:bodyPr wrap="square" rtlCol="0">
            <a:spAutoFit/>
          </a:bodyPr>
          <a:lstStyle/>
          <a:p>
            <a:r>
              <a:rPr lang="en-GB" sz="1400" i="1" dirty="0"/>
              <a:t>‘He drew up the list of assessments not only with scrupulous integrity and justice, but in such a way as the states felt they had been appropriately and satisfactorily dealt with. The tax which Aristides imposed amounted to 460 talents, In this way Aristides earned a great and almost legendary reputation for the assessment of the revenue.’ </a:t>
            </a:r>
            <a:r>
              <a:rPr lang="en-GB" sz="1200" dirty="0"/>
              <a:t>Plutarch, Life of Aristides 24</a:t>
            </a:r>
            <a:endParaRPr lang="en-GB" sz="1400" dirty="0"/>
          </a:p>
        </p:txBody>
      </p:sp>
      <p:sp>
        <p:nvSpPr>
          <p:cNvPr id="27" name="TextBox 26">
            <a:extLst>
              <a:ext uri="{FF2B5EF4-FFF2-40B4-BE49-F238E27FC236}">
                <a16:creationId xmlns:a16="http://schemas.microsoft.com/office/drawing/2014/main" id="{290371A2-AD62-4FBE-8B34-08578BBA7BF1}"/>
              </a:ext>
            </a:extLst>
          </p:cNvPr>
          <p:cNvSpPr txBox="1"/>
          <p:nvPr/>
        </p:nvSpPr>
        <p:spPr>
          <a:xfrm>
            <a:off x="161482" y="3138586"/>
            <a:ext cx="9094528" cy="369332"/>
          </a:xfrm>
          <a:prstGeom prst="rect">
            <a:avLst/>
          </a:prstGeom>
          <a:solidFill>
            <a:srgbClr val="FFEBFF"/>
          </a:solidFill>
        </p:spPr>
        <p:txBody>
          <a:bodyPr wrap="square" rtlCol="0">
            <a:spAutoFit/>
          </a:bodyPr>
          <a:lstStyle/>
          <a:p>
            <a:r>
              <a:rPr lang="en-GB" b="1" i="1" dirty="0"/>
              <a:t>‘Aristides went out on his mission a poor man and came back poorer still.’ </a:t>
            </a:r>
            <a:r>
              <a:rPr lang="en-GB" sz="1200" dirty="0"/>
              <a:t>Plutarch, Life of Aristides 24</a:t>
            </a:r>
            <a:endParaRPr lang="en-GB" b="1" i="1" dirty="0"/>
          </a:p>
        </p:txBody>
      </p:sp>
      <p:pic>
        <p:nvPicPr>
          <p:cNvPr id="8194" name="Picture 2" descr="Ostracisme">
            <a:extLst>
              <a:ext uri="{FF2B5EF4-FFF2-40B4-BE49-F238E27FC236}">
                <a16:creationId xmlns:a16="http://schemas.microsoft.com/office/drawing/2014/main" id="{AF08C81E-C3A2-4F35-A2B0-F8A6E392A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2" t="17257" r="17624" b="21124"/>
          <a:stretch/>
        </p:blipFill>
        <p:spPr bwMode="auto">
          <a:xfrm>
            <a:off x="7789457" y="4206089"/>
            <a:ext cx="1911025" cy="66418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hlinkClick r:id="rId4" action="ppaction://hlinksldjump"/>
            <a:extLst>
              <a:ext uri="{FF2B5EF4-FFF2-40B4-BE49-F238E27FC236}">
                <a16:creationId xmlns:a16="http://schemas.microsoft.com/office/drawing/2014/main" id="{D0C7F77D-C87A-43C9-8C80-114C2BF28142}"/>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50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 calcmode="lin" valueType="num">
                                      <p:cBhvr>
                                        <p:cTn id="35" dur="1000" fill="hold"/>
                                        <p:tgtEl>
                                          <p:spTgt spid="27"/>
                                        </p:tgtEl>
                                        <p:attrNameLst>
                                          <p:attrName>style.rotation</p:attrName>
                                        </p:attrNameLst>
                                      </p:cBhvr>
                                      <p:tavLst>
                                        <p:tav tm="0">
                                          <p:val>
                                            <p:fltVal val="90"/>
                                          </p:val>
                                        </p:tav>
                                        <p:tav tm="100000">
                                          <p:val>
                                            <p:fltVal val="0"/>
                                          </p:val>
                                        </p:tav>
                                      </p:tavLst>
                                    </p:anim>
                                    <p:animEffect transition="in" filter="fade">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right)">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up)">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8194"/>
                                        </p:tgtEl>
                                        <p:attrNameLst>
                                          <p:attrName>style.visibility</p:attrName>
                                        </p:attrNameLst>
                                      </p:cBhvr>
                                      <p:to>
                                        <p:strVal val="visible"/>
                                      </p:to>
                                    </p:set>
                                    <p:anim calcmode="lin" valueType="num">
                                      <p:cBhvr>
                                        <p:cTn id="65" dur="500" fill="hold"/>
                                        <p:tgtEl>
                                          <p:spTgt spid="8194"/>
                                        </p:tgtEl>
                                        <p:attrNameLst>
                                          <p:attrName>ppt_w</p:attrName>
                                        </p:attrNameLst>
                                      </p:cBhvr>
                                      <p:tavLst>
                                        <p:tav tm="0">
                                          <p:val>
                                            <p:fltVal val="0"/>
                                          </p:val>
                                        </p:tav>
                                        <p:tav tm="100000">
                                          <p:val>
                                            <p:strVal val="#ppt_w"/>
                                          </p:val>
                                        </p:tav>
                                      </p:tavLst>
                                    </p:anim>
                                    <p:anim calcmode="lin" valueType="num">
                                      <p:cBhvr>
                                        <p:cTn id="66" dur="500" fill="hold"/>
                                        <p:tgtEl>
                                          <p:spTgt spid="8194"/>
                                        </p:tgtEl>
                                        <p:attrNameLst>
                                          <p:attrName>ppt_h</p:attrName>
                                        </p:attrNameLst>
                                      </p:cBhvr>
                                      <p:tavLst>
                                        <p:tav tm="0">
                                          <p:val>
                                            <p:fltVal val="0"/>
                                          </p:val>
                                        </p:tav>
                                        <p:tav tm="100000">
                                          <p:val>
                                            <p:strVal val="#ppt_h"/>
                                          </p:val>
                                        </p:tav>
                                      </p:tavLst>
                                    </p:anim>
                                    <p:animEffect transition="in" filter="fade">
                                      <p:cBhvr>
                                        <p:cTn id="67" dur="500"/>
                                        <p:tgtEl>
                                          <p:spTgt spid="819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0-#ppt_w/2"/>
                                          </p:val>
                                        </p:tav>
                                        <p:tav tm="100000">
                                          <p:val>
                                            <p:strVal val="#ppt_x"/>
                                          </p:val>
                                        </p:tav>
                                      </p:tavLst>
                                    </p:anim>
                                    <p:anim calcmode="lin" valueType="num">
                                      <p:cBhvr additive="base">
                                        <p:cTn id="7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7" grpId="0"/>
      <p:bldP spid="18" grpId="0" animBg="1"/>
      <p:bldP spid="19" grpId="0"/>
      <p:bldP spid="20" grpId="0" animBg="1"/>
      <p:bldP spid="22" grpId="0" animBg="1"/>
      <p:bldP spid="23" grpId="0"/>
      <p:bldP spid="25"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992A43-3E39-4B58-A03D-9BADA2B25855}"/>
              </a:ext>
            </a:extLst>
          </p:cNvPr>
          <p:cNvSpPr txBox="1"/>
          <p:nvPr/>
        </p:nvSpPr>
        <p:spPr>
          <a:xfrm>
            <a:off x="0" y="508218"/>
            <a:ext cx="5632450" cy="984885"/>
          </a:xfrm>
          <a:prstGeom prst="rect">
            <a:avLst/>
          </a:prstGeom>
          <a:solidFill>
            <a:srgbClr val="FFEBFF"/>
          </a:solidFill>
        </p:spPr>
        <p:txBody>
          <a:bodyPr wrap="square">
            <a:spAutoFit/>
          </a:bodyPr>
          <a:lstStyle/>
          <a:p>
            <a:pPr algn="just">
              <a:spcAft>
                <a:spcPts val="1000"/>
              </a:spcAft>
            </a:pPr>
            <a:r>
              <a:rPr lang="en-GB" sz="1600" b="1" dirty="0">
                <a:latin typeface="Calibri" panose="020F0502020204030204" pitchFamily="34" charset="0"/>
                <a:ea typeface="Calibri" panose="020F0502020204030204" pitchFamily="34" charset="0"/>
                <a:cs typeface="Times New Roman" panose="02020603050405020304" pitchFamily="18" charset="0"/>
              </a:rPr>
              <a:t>476BC EION </a:t>
            </a:r>
            <a:r>
              <a:rPr lang="en-GB" sz="1400" dirty="0">
                <a:effectLst/>
                <a:latin typeface="Calibri" panose="020F0502020204030204" pitchFamily="34" charset="0"/>
                <a:ea typeface="Calibri" panose="020F0502020204030204" pitchFamily="34" charset="0"/>
                <a:cs typeface="Times New Roman" panose="02020603050405020304" pitchFamily="18" charset="0"/>
              </a:rPr>
              <a:t>‘</a:t>
            </a:r>
            <a:r>
              <a:rPr lang="en-GB" sz="1400" i="1" dirty="0">
                <a:effectLst/>
                <a:latin typeface="Calibri" panose="020F0502020204030204" pitchFamily="34" charset="0"/>
                <a:ea typeface="Calibri" panose="020F0502020204030204" pitchFamily="34" charset="0"/>
                <a:cs typeface="Times New Roman" panose="02020603050405020304" pitchFamily="18" charset="0"/>
              </a:rPr>
              <a:t>The first action </a:t>
            </a:r>
            <a:r>
              <a:rPr lang="en-GB" sz="1400" b="1" i="1" dirty="0">
                <a:effectLst/>
                <a:latin typeface="Calibri" panose="020F0502020204030204" pitchFamily="34" charset="0"/>
                <a:ea typeface="Calibri" panose="020F0502020204030204" pitchFamily="34" charset="0"/>
                <a:cs typeface="Times New Roman" panose="02020603050405020304" pitchFamily="18" charset="0"/>
              </a:rPr>
              <a:t>of the Athenians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was the siege of </a:t>
            </a:r>
            <a:r>
              <a:rPr lang="en-GB" sz="1400" b="1" i="1" dirty="0" err="1">
                <a:effectLst/>
                <a:latin typeface="Calibri" panose="020F0502020204030204" pitchFamily="34" charset="0"/>
                <a:ea typeface="Calibri" panose="020F0502020204030204" pitchFamily="34" charset="0"/>
                <a:cs typeface="Times New Roman" panose="02020603050405020304" pitchFamily="18" charset="0"/>
              </a:rPr>
              <a:t>Eion</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a town on the </a:t>
            </a:r>
            <a:r>
              <a:rPr lang="en-GB" sz="1400" i="1" dirty="0" err="1">
                <a:effectLst/>
                <a:latin typeface="Calibri" panose="020F0502020204030204" pitchFamily="34" charset="0"/>
                <a:ea typeface="Calibri" panose="020F0502020204030204" pitchFamily="34" charset="0"/>
                <a:cs typeface="Times New Roman" panose="02020603050405020304" pitchFamily="18" charset="0"/>
              </a:rPr>
              <a:t>Strymon</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occupied by the Persians. Under the command of Cimon, the son of Miltiades, they captured this place and made slaves of the inhabitants.’ 			</a:t>
            </a:r>
            <a:r>
              <a:rPr lang="en-GB" sz="1200" dirty="0">
                <a:effectLst/>
                <a:latin typeface="Calibri" panose="020F0502020204030204" pitchFamily="34" charset="0"/>
                <a:ea typeface="Calibri" panose="020F0502020204030204" pitchFamily="34" charset="0"/>
                <a:cs typeface="Times New Roman" panose="02020603050405020304" pitchFamily="18" charset="0"/>
              </a:rPr>
              <a:t>Thucydides 1.98</a:t>
            </a:r>
          </a:p>
        </p:txBody>
      </p:sp>
      <p:pic>
        <p:nvPicPr>
          <p:cNvPr id="5122" name="Picture 2">
            <a:extLst>
              <a:ext uri="{FF2B5EF4-FFF2-40B4-BE49-F238E27FC236}">
                <a16:creationId xmlns:a16="http://schemas.microsoft.com/office/drawing/2014/main" id="{30205BE9-EB05-494A-A766-AAB5B508D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96" t="12913" r="6610" b="18534"/>
          <a:stretch/>
        </p:blipFill>
        <p:spPr bwMode="auto">
          <a:xfrm>
            <a:off x="5632450" y="0"/>
            <a:ext cx="6689402" cy="6863473"/>
          </a:xfrm>
          <a:prstGeom prst="rect">
            <a:avLst/>
          </a:prstGeom>
          <a:solidFill>
            <a:srgbClr val="B3EBFF">
              <a:alpha val="48000"/>
            </a:srgbClr>
          </a:solidFill>
        </p:spPr>
      </p:pic>
      <p:sp>
        <p:nvSpPr>
          <p:cNvPr id="7" name="Oval 6">
            <a:extLst>
              <a:ext uri="{FF2B5EF4-FFF2-40B4-BE49-F238E27FC236}">
                <a16:creationId xmlns:a16="http://schemas.microsoft.com/office/drawing/2014/main" id="{856062D9-2118-4EA7-BC50-35D8FC8E90D5}"/>
              </a:ext>
            </a:extLst>
          </p:cNvPr>
          <p:cNvSpPr/>
          <p:nvPr/>
        </p:nvSpPr>
        <p:spPr>
          <a:xfrm>
            <a:off x="6145530" y="942875"/>
            <a:ext cx="609600" cy="325120"/>
          </a:xfrm>
          <a:prstGeom prst="ellipse">
            <a:avLst/>
          </a:prstGeom>
          <a:solidFill>
            <a:schemeClr val="bg1">
              <a:alpha val="56000"/>
            </a:schemeClr>
          </a:solidFill>
          <a:ln w="254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0E5991-175F-4DCA-9086-41D4B8C7AB16}"/>
              </a:ext>
            </a:extLst>
          </p:cNvPr>
          <p:cNvSpPr txBox="1"/>
          <p:nvPr/>
        </p:nvSpPr>
        <p:spPr>
          <a:xfrm>
            <a:off x="11668" y="3707844"/>
            <a:ext cx="5632450" cy="769441"/>
          </a:xfrm>
          <a:prstGeom prst="rect">
            <a:avLst/>
          </a:prstGeom>
          <a:solidFill>
            <a:srgbClr val="FFEBFF"/>
          </a:solidFill>
        </p:spPr>
        <p:txBody>
          <a:bodyPr wrap="square">
            <a:spAutoFit/>
          </a:bodyPr>
          <a:lstStyle/>
          <a:p>
            <a:pPr>
              <a:spcAft>
                <a:spcPts val="1000"/>
              </a:spcAft>
            </a:pPr>
            <a:r>
              <a:rPr lang="en-GB" sz="1600" b="1" dirty="0">
                <a:latin typeface="Calibri" panose="020F0502020204030204" pitchFamily="34" charset="0"/>
                <a:ea typeface="Calibri" panose="020F0502020204030204" pitchFamily="34" charset="0"/>
                <a:cs typeface="Times New Roman" panose="02020603050405020304" pitchFamily="18" charset="0"/>
              </a:rPr>
              <a:t>c.475BC SCYROS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Then they turned to the island of </a:t>
            </a:r>
            <a:r>
              <a:rPr lang="en-GB" sz="1400" b="1" i="1" dirty="0">
                <a:effectLst/>
                <a:latin typeface="Calibri" panose="020F0502020204030204" pitchFamily="34" charset="0"/>
                <a:ea typeface="Calibri" panose="020F0502020204030204" pitchFamily="34" charset="0"/>
                <a:cs typeface="Times New Roman" panose="02020603050405020304" pitchFamily="18" charset="0"/>
              </a:rPr>
              <a:t>Scyros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in the Aegean. They enslaved the inhabitants and colonized the island themselves. 				</a:t>
            </a:r>
            <a:r>
              <a:rPr lang="en-GB" sz="1200" dirty="0">
                <a:effectLst/>
                <a:latin typeface="Calibri" panose="020F0502020204030204" pitchFamily="34" charset="0"/>
                <a:ea typeface="Calibri" panose="020F0502020204030204" pitchFamily="34" charset="0"/>
                <a:cs typeface="Times New Roman" panose="02020603050405020304" pitchFamily="18" charset="0"/>
              </a:rPr>
              <a:t>Thucydides 1.98</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EE5C5E8-F482-4CD4-B307-9A20616A8C2D}"/>
              </a:ext>
            </a:extLst>
          </p:cNvPr>
          <p:cNvSpPr txBox="1"/>
          <p:nvPr/>
        </p:nvSpPr>
        <p:spPr>
          <a:xfrm>
            <a:off x="-23336" y="6170893"/>
            <a:ext cx="5679122" cy="738664"/>
          </a:xfrm>
          <a:prstGeom prst="rect">
            <a:avLst/>
          </a:prstGeom>
          <a:solidFill>
            <a:srgbClr val="FFEBFF"/>
          </a:solidFill>
        </p:spPr>
        <p:txBody>
          <a:bodyPr wrap="square">
            <a:spAutoFit/>
          </a:bodyPr>
          <a:lstStyle/>
          <a:p>
            <a:pPr algn="just">
              <a:spcAft>
                <a:spcPts val="1000"/>
              </a:spcAft>
            </a:pPr>
            <a:r>
              <a:rPr lang="en-GB" sz="1600" b="1" dirty="0">
                <a:latin typeface="Calibri" panose="020F0502020204030204" pitchFamily="34" charset="0"/>
                <a:ea typeface="Calibri" panose="020F0502020204030204" pitchFamily="34" charset="0"/>
                <a:cs typeface="Times New Roman" panose="02020603050405020304" pitchFamily="18" charset="0"/>
              </a:rPr>
              <a:t>c.472 CARYSTUS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Next there was a war with the </a:t>
            </a:r>
            <a:r>
              <a:rPr lang="en-GB" sz="1400" i="1" dirty="0" err="1">
                <a:effectLst/>
                <a:latin typeface="Calibri" panose="020F0502020204030204" pitchFamily="34" charset="0"/>
                <a:ea typeface="Calibri" panose="020F0502020204030204" pitchFamily="34" charset="0"/>
                <a:cs typeface="Times New Roman" panose="02020603050405020304" pitchFamily="18" charset="0"/>
              </a:rPr>
              <a:t>Carystians</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who were not supported by the rest of Euboea. In the end </a:t>
            </a:r>
            <a:r>
              <a:rPr lang="en-GB" sz="1400" i="1" dirty="0" err="1">
                <a:effectLst/>
                <a:latin typeface="Calibri" panose="020F0502020204030204" pitchFamily="34" charset="0"/>
                <a:ea typeface="Calibri" panose="020F0502020204030204" pitchFamily="34" charset="0"/>
                <a:cs typeface="Times New Roman" panose="02020603050405020304" pitchFamily="18" charset="0"/>
              </a:rPr>
              <a:t>Carystus</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surrendered on terms. </a:t>
            </a:r>
            <a:r>
              <a:rPr lang="en-GB" sz="1200" dirty="0">
                <a:effectLst/>
                <a:latin typeface="Calibri" panose="020F0502020204030204" pitchFamily="34" charset="0"/>
                <a:ea typeface="Calibri" panose="020F0502020204030204" pitchFamily="34" charset="0"/>
                <a:cs typeface="Times New Roman" panose="02020603050405020304" pitchFamily="18" charset="0"/>
              </a:rPr>
              <a:t>Thucydides 1.98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Carystus</a:t>
            </a:r>
            <a:r>
              <a:rPr lang="en-GB" sz="1200" dirty="0">
                <a:effectLst/>
                <a:latin typeface="Calibri" panose="020F0502020204030204" pitchFamily="34" charset="0"/>
                <a:ea typeface="Calibri" panose="020F0502020204030204" pitchFamily="34" charset="0"/>
                <a:cs typeface="Times New Roman" panose="02020603050405020304" pitchFamily="18" charset="0"/>
              </a:rPr>
              <a:t> had medized in the second Persian invasion of 480BC).</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EF0F2C4C-30F9-4ECD-B4FC-FB10F5F89308}"/>
              </a:ext>
            </a:extLst>
          </p:cNvPr>
          <p:cNvSpPr/>
          <p:nvPr/>
        </p:nvSpPr>
        <p:spPr>
          <a:xfrm>
            <a:off x="7294880" y="3149600"/>
            <a:ext cx="711200" cy="558799"/>
          </a:xfrm>
          <a:prstGeom prst="ellipse">
            <a:avLst/>
          </a:prstGeom>
          <a:solidFill>
            <a:schemeClr val="bg1">
              <a:alpha val="44000"/>
            </a:schemeClr>
          </a:solidFill>
          <a:ln w="254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07FE6E1-9E4C-45D7-AA56-C668249700EE}"/>
              </a:ext>
            </a:extLst>
          </p:cNvPr>
          <p:cNvSpPr/>
          <p:nvPr/>
        </p:nvSpPr>
        <p:spPr>
          <a:xfrm>
            <a:off x="8554720" y="4981575"/>
            <a:ext cx="467360" cy="345440"/>
          </a:xfrm>
          <a:prstGeom prst="ellipse">
            <a:avLst/>
          </a:prstGeom>
          <a:solidFill>
            <a:srgbClr val="B3EBFF">
              <a:alpha val="66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5B6EE90-BAB5-4758-BD79-343ACEE5127E}"/>
              </a:ext>
            </a:extLst>
          </p:cNvPr>
          <p:cNvSpPr/>
          <p:nvPr/>
        </p:nvSpPr>
        <p:spPr>
          <a:xfrm>
            <a:off x="7518400" y="4060874"/>
            <a:ext cx="802640" cy="558799"/>
          </a:xfrm>
          <a:prstGeom prst="ellipse">
            <a:avLst/>
          </a:prstGeom>
          <a:solidFill>
            <a:schemeClr val="bg1">
              <a:alpha val="44000"/>
            </a:schemeClr>
          </a:solidFill>
          <a:ln w="254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BC8E972-422F-47F8-9B8B-BD78F31407E2}"/>
              </a:ext>
            </a:extLst>
          </p:cNvPr>
          <p:cNvSpPr txBox="1"/>
          <p:nvPr/>
        </p:nvSpPr>
        <p:spPr>
          <a:xfrm>
            <a:off x="0" y="0"/>
            <a:ext cx="8554720" cy="523220"/>
          </a:xfrm>
          <a:prstGeom prst="rect">
            <a:avLst/>
          </a:prstGeom>
          <a:solidFill>
            <a:schemeClr val="accent4">
              <a:lumMod val="60000"/>
              <a:lumOff val="40000"/>
            </a:schemeClr>
          </a:solidFill>
        </p:spPr>
        <p:txBody>
          <a:bodyPr wrap="square" rtlCol="0">
            <a:spAutoFit/>
          </a:bodyPr>
          <a:lstStyle/>
          <a:p>
            <a:r>
              <a:rPr lang="en-GB" sz="2800" b="1" dirty="0"/>
              <a:t>Athens’ leadership of the Delian League: first three acts.</a:t>
            </a:r>
          </a:p>
        </p:txBody>
      </p:sp>
      <p:sp>
        <p:nvSpPr>
          <p:cNvPr id="17" name="TextBox 16">
            <a:extLst>
              <a:ext uri="{FF2B5EF4-FFF2-40B4-BE49-F238E27FC236}">
                <a16:creationId xmlns:a16="http://schemas.microsoft.com/office/drawing/2014/main" id="{40EA7D50-11D9-4811-82FB-68213D6BE3C5}"/>
              </a:ext>
            </a:extLst>
          </p:cNvPr>
          <p:cNvSpPr txBox="1"/>
          <p:nvPr/>
        </p:nvSpPr>
        <p:spPr>
          <a:xfrm>
            <a:off x="0" y="1493103"/>
            <a:ext cx="5632450" cy="2246769"/>
          </a:xfrm>
          <a:prstGeom prst="rect">
            <a:avLst/>
          </a:prstGeom>
          <a:noFill/>
        </p:spPr>
        <p:txBody>
          <a:bodyPr wrap="square" rtlCol="0">
            <a:spAutoFit/>
          </a:bodyPr>
          <a:lstStyle/>
          <a:p>
            <a:r>
              <a:rPr lang="en-GB" sz="1400" i="1" dirty="0"/>
              <a:t>Now that the allies had come over to his side, </a:t>
            </a:r>
            <a:r>
              <a:rPr lang="en-GB" sz="1400" b="1" i="1" dirty="0"/>
              <a:t>Cimon</a:t>
            </a:r>
            <a:r>
              <a:rPr lang="en-GB" sz="1400" i="1" dirty="0"/>
              <a:t> assumed command and sailed to Thrace, as he had heard that the Persians were holding the city of </a:t>
            </a:r>
            <a:r>
              <a:rPr lang="en-GB" sz="1400" b="1" i="1" dirty="0" err="1"/>
              <a:t>Eion</a:t>
            </a:r>
            <a:r>
              <a:rPr lang="en-GB" sz="1400" i="1" dirty="0"/>
              <a:t> on the banks of the </a:t>
            </a:r>
            <a:r>
              <a:rPr lang="en-GB" sz="1400" i="1" dirty="0" err="1"/>
              <a:t>Strymon</a:t>
            </a:r>
            <a:r>
              <a:rPr lang="en-GB" sz="1400" i="1" dirty="0"/>
              <a:t> and were harassing the Greeks in the neighbourhood. He began by defeating the Persians in a pitched battle and shutting them up inside the city. Next, he drove the Thracian tribes out of the territory, since they had been keeping the Persians supplied with provisions. Finally, by patrolling the whole region, he reduced the besieged garrison to such straits that the Persian general </a:t>
            </a:r>
            <a:r>
              <a:rPr lang="en-GB" sz="1400" b="1" i="1" dirty="0" err="1"/>
              <a:t>Butes</a:t>
            </a:r>
            <a:r>
              <a:rPr lang="en-GB" sz="1400" i="1" dirty="0"/>
              <a:t> decided his position was hopeless, set fire to the city, and perished with his whole family and his property in the flames. 			</a:t>
            </a:r>
            <a:r>
              <a:rPr lang="en-GB" sz="1200" dirty="0">
                <a:effectLst/>
                <a:latin typeface="Calibri" panose="020F0502020204030204" pitchFamily="34" charset="0"/>
                <a:ea typeface="Calibri" panose="020F0502020204030204" pitchFamily="34" charset="0"/>
                <a:cs typeface="Times New Roman" panose="02020603050405020304" pitchFamily="18" charset="0"/>
              </a:rPr>
              <a:t>Plutarch,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Life of Cimon</a:t>
            </a:r>
            <a:r>
              <a:rPr lang="en-GB" sz="1200" dirty="0">
                <a:effectLst/>
                <a:latin typeface="Calibri" panose="020F0502020204030204" pitchFamily="34" charset="0"/>
                <a:ea typeface="Calibri" panose="020F0502020204030204" pitchFamily="34" charset="0"/>
                <a:cs typeface="Times New Roman" panose="02020603050405020304" pitchFamily="18" charset="0"/>
              </a:rPr>
              <a:t> 7</a:t>
            </a:r>
            <a:endParaRPr lang="en-GB" sz="1400" i="1" dirty="0"/>
          </a:p>
        </p:txBody>
      </p:sp>
      <p:sp>
        <p:nvSpPr>
          <p:cNvPr id="20" name="TextBox 19">
            <a:extLst>
              <a:ext uri="{FF2B5EF4-FFF2-40B4-BE49-F238E27FC236}">
                <a16:creationId xmlns:a16="http://schemas.microsoft.com/office/drawing/2014/main" id="{FB572A20-FF4C-4F3F-B019-0A0D02ABE989}"/>
              </a:ext>
            </a:extLst>
          </p:cNvPr>
          <p:cNvSpPr txBox="1"/>
          <p:nvPr/>
        </p:nvSpPr>
        <p:spPr>
          <a:xfrm>
            <a:off x="-46672" y="4441567"/>
            <a:ext cx="5679122" cy="1846659"/>
          </a:xfrm>
          <a:prstGeom prst="rect">
            <a:avLst/>
          </a:prstGeom>
          <a:noFill/>
        </p:spPr>
        <p:txBody>
          <a:bodyPr wrap="square">
            <a:spAutoFit/>
          </a:bodyPr>
          <a:lstStyle/>
          <a:p>
            <a:r>
              <a:rPr lang="en-GB" sz="1400" i="1" dirty="0"/>
              <a:t>The </a:t>
            </a:r>
            <a:r>
              <a:rPr lang="en-GB" sz="1400" i="1" dirty="0" err="1"/>
              <a:t>Dolopians</a:t>
            </a:r>
            <a:r>
              <a:rPr lang="en-GB" sz="1400" i="1" dirty="0"/>
              <a:t>, who lived on the island were quite unpractised at cultivating the soil. They had traditionally practised piracy .. and could not resist plundering even those ships which put in to their ports. Finally they robbed some Thessalians. These men escaped and secured a verdict against Scyros at the </a:t>
            </a:r>
            <a:r>
              <a:rPr lang="en-GB" sz="1400" i="1" dirty="0" err="1"/>
              <a:t>Amphictyonic</a:t>
            </a:r>
            <a:r>
              <a:rPr lang="en-GB" sz="1400" i="1" dirty="0"/>
              <a:t> Congress. The robbers sent a letter to Cimon and offered to surrender to him. In this way, Cimon made himself master of the island, expelled the </a:t>
            </a:r>
            <a:r>
              <a:rPr lang="en-GB" sz="1400" i="1" dirty="0" err="1"/>
              <a:t>Dolopians</a:t>
            </a:r>
            <a:r>
              <a:rPr lang="en-GB" sz="1400" i="1" dirty="0"/>
              <a:t> and freed the Aegean from pirates. </a:t>
            </a:r>
          </a:p>
          <a:p>
            <a:r>
              <a:rPr lang="en-GB" sz="1400" i="1"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Plutarch,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Life of Cimon </a:t>
            </a:r>
            <a:r>
              <a:rPr lang="en-GB" sz="1200" dirty="0">
                <a:effectLst/>
                <a:latin typeface="Calibri" panose="020F0502020204030204" pitchFamily="34" charset="0"/>
                <a:ea typeface="Calibri" panose="020F0502020204030204" pitchFamily="34" charset="0"/>
                <a:cs typeface="Times New Roman" panose="02020603050405020304" pitchFamily="18" charset="0"/>
              </a:rPr>
              <a:t>8</a:t>
            </a:r>
            <a:endParaRPr lang="en-GB" sz="1600" dirty="0"/>
          </a:p>
        </p:txBody>
      </p:sp>
      <p:pic>
        <p:nvPicPr>
          <p:cNvPr id="21" name="Picture 20">
            <a:extLst>
              <a:ext uri="{FF2B5EF4-FFF2-40B4-BE49-F238E27FC236}">
                <a16:creationId xmlns:a16="http://schemas.microsoft.com/office/drawing/2014/main" id="{B5604A90-A81E-4817-BA6A-6EEA85B7AD3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52422" t="22324" r="30703" b="23611"/>
          <a:stretch/>
        </p:blipFill>
        <p:spPr>
          <a:xfrm>
            <a:off x="10495195" y="702905"/>
            <a:ext cx="1826657" cy="3291929"/>
          </a:xfrm>
          <a:prstGeom prst="rect">
            <a:avLst/>
          </a:prstGeom>
        </p:spPr>
      </p:pic>
      <p:sp>
        <p:nvSpPr>
          <p:cNvPr id="22" name="TextBox 21">
            <a:extLst>
              <a:ext uri="{FF2B5EF4-FFF2-40B4-BE49-F238E27FC236}">
                <a16:creationId xmlns:a16="http://schemas.microsoft.com/office/drawing/2014/main" id="{EB05E71C-02F3-43C6-954E-7646F3D9049D}"/>
              </a:ext>
            </a:extLst>
          </p:cNvPr>
          <p:cNvSpPr txBox="1"/>
          <p:nvPr/>
        </p:nvSpPr>
        <p:spPr>
          <a:xfrm>
            <a:off x="9245600" y="3994834"/>
            <a:ext cx="3076252" cy="2893100"/>
          </a:xfrm>
          <a:prstGeom prst="rect">
            <a:avLst/>
          </a:prstGeom>
          <a:solidFill>
            <a:srgbClr val="FFD1FF"/>
          </a:solidFill>
        </p:spPr>
        <p:txBody>
          <a:bodyPr wrap="square" rtlCol="0">
            <a:spAutoFit/>
          </a:bodyPr>
          <a:lstStyle/>
          <a:p>
            <a:r>
              <a:rPr lang="en-GB" sz="1400" b="1" dirty="0"/>
              <a:t>Theseus</a:t>
            </a:r>
            <a:r>
              <a:rPr lang="en-GB" sz="1400" dirty="0"/>
              <a:t> was Athens’ most celebrated hero. He is shown here in the pose of on of the Tyrannicides. Cimon used the capture of Scyros to win great popularity in Athens by finding and bringing home </a:t>
            </a:r>
            <a:r>
              <a:rPr lang="en-GB" sz="1400" b="1" dirty="0"/>
              <a:t>the bones of Theseus</a:t>
            </a:r>
            <a:r>
              <a:rPr lang="en-GB" sz="1400" dirty="0"/>
              <a:t>. </a:t>
            </a:r>
            <a:r>
              <a:rPr lang="en-GB" sz="1400" i="1" dirty="0"/>
              <a:t>‘He had the bones placed on board his trireme and brought them back with </a:t>
            </a:r>
            <a:r>
              <a:rPr lang="en-GB" sz="1400" i="1" dirty="0" err="1"/>
              <a:t>greta</a:t>
            </a:r>
            <a:r>
              <a:rPr lang="en-GB" sz="1400" i="1" dirty="0"/>
              <a:t> pomp and ceremony to the hero’s native land, almost 400 years after he had left it. This affair did more than any other achievement of Cimon’s to endear him to the people.’ </a:t>
            </a:r>
            <a:r>
              <a:rPr lang="en-GB" sz="1200" dirty="0"/>
              <a:t>Plutarch, Life of Cimon 8</a:t>
            </a:r>
            <a:endParaRPr lang="en-GB" sz="1400" dirty="0"/>
          </a:p>
        </p:txBody>
      </p:sp>
      <p:sp>
        <p:nvSpPr>
          <p:cNvPr id="18" name="Oval 17">
            <a:hlinkClick r:id="rId5" action="ppaction://hlinksldjump"/>
            <a:extLst>
              <a:ext uri="{FF2B5EF4-FFF2-40B4-BE49-F238E27FC236}">
                <a16:creationId xmlns:a16="http://schemas.microsoft.com/office/drawing/2014/main" id="{46FFF55F-660D-4804-AF30-AE6E4E7175BB}"/>
              </a:ext>
            </a:extLst>
          </p:cNvPr>
          <p:cNvSpPr/>
          <p:nvPr/>
        </p:nvSpPr>
        <p:spPr>
          <a:xfrm>
            <a:off x="11925300" y="123497"/>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293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3" grpId="0" animBg="1"/>
      <p:bldP spid="14" grpId="0" animBg="1"/>
      <p:bldP spid="1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DCBFED-1B02-4EFC-A311-75EFB7541581}"/>
              </a:ext>
            </a:extLst>
          </p:cNvPr>
          <p:cNvSpPr txBox="1"/>
          <p:nvPr/>
        </p:nvSpPr>
        <p:spPr>
          <a:xfrm>
            <a:off x="0" y="0"/>
            <a:ext cx="11649075" cy="584775"/>
          </a:xfrm>
          <a:prstGeom prst="rect">
            <a:avLst/>
          </a:prstGeom>
          <a:solidFill>
            <a:schemeClr val="accent5">
              <a:lumMod val="75000"/>
            </a:schemeClr>
          </a:solidFill>
        </p:spPr>
        <p:txBody>
          <a:bodyPr wrap="square" rtlCol="0">
            <a:spAutoFit/>
          </a:bodyPr>
          <a:lstStyle/>
          <a:p>
            <a:r>
              <a:rPr lang="en-GB" sz="3200" b="1" dirty="0">
                <a:solidFill>
                  <a:schemeClr val="bg1"/>
                </a:solidFill>
              </a:rPr>
              <a:t>469BC The Revolt of Naxos </a:t>
            </a:r>
            <a:r>
              <a:rPr lang="en-GB" sz="2000" dirty="0">
                <a:solidFill>
                  <a:schemeClr val="bg1"/>
                </a:solidFill>
              </a:rPr>
              <a:t>(Thucydides places this event before the Battle of </a:t>
            </a:r>
            <a:r>
              <a:rPr lang="en-GB" sz="2000" dirty="0" err="1">
                <a:solidFill>
                  <a:schemeClr val="bg1"/>
                </a:solidFill>
              </a:rPr>
              <a:t>Eurymedon</a:t>
            </a:r>
            <a:r>
              <a:rPr lang="en-GB" sz="2000" dirty="0">
                <a:solidFill>
                  <a:schemeClr val="bg1"/>
                </a:solidFill>
              </a:rPr>
              <a:t>)</a:t>
            </a:r>
            <a:endParaRPr lang="en-GB" sz="3200" dirty="0">
              <a:solidFill>
                <a:schemeClr val="bg1"/>
              </a:solidFill>
            </a:endParaRPr>
          </a:p>
        </p:txBody>
      </p:sp>
      <p:pic>
        <p:nvPicPr>
          <p:cNvPr id="4" name="Picture 2">
            <a:extLst>
              <a:ext uri="{FF2B5EF4-FFF2-40B4-BE49-F238E27FC236}">
                <a16:creationId xmlns:a16="http://schemas.microsoft.com/office/drawing/2014/main" id="{E298C1ED-EB5D-43F3-9A70-1574DFA57B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96" t="49750" r="11346" b="21836"/>
          <a:stretch/>
        </p:blipFill>
        <p:spPr bwMode="auto">
          <a:xfrm>
            <a:off x="0" y="584775"/>
            <a:ext cx="8490859" cy="3962401"/>
          </a:xfrm>
          <a:prstGeom prst="rect">
            <a:avLst/>
          </a:prstGeom>
          <a:solidFill>
            <a:srgbClr val="B3EBFF">
              <a:alpha val="48000"/>
            </a:srgbClr>
          </a:solidFill>
        </p:spPr>
      </p:pic>
      <p:sp>
        <p:nvSpPr>
          <p:cNvPr id="5" name="TextBox 4">
            <a:extLst>
              <a:ext uri="{FF2B5EF4-FFF2-40B4-BE49-F238E27FC236}">
                <a16:creationId xmlns:a16="http://schemas.microsoft.com/office/drawing/2014/main" id="{4457FAFB-9B5A-444C-9F22-761D605C5E66}"/>
              </a:ext>
            </a:extLst>
          </p:cNvPr>
          <p:cNvSpPr txBox="1"/>
          <p:nvPr/>
        </p:nvSpPr>
        <p:spPr>
          <a:xfrm>
            <a:off x="8490859" y="584775"/>
            <a:ext cx="3434080" cy="2062103"/>
          </a:xfrm>
          <a:prstGeom prst="rect">
            <a:avLst/>
          </a:prstGeom>
          <a:noFill/>
        </p:spPr>
        <p:txBody>
          <a:bodyPr wrap="square" rtlCol="0">
            <a:spAutoFit/>
          </a:bodyPr>
          <a:lstStyle/>
          <a:p>
            <a:r>
              <a:rPr lang="en-GB" sz="1600" i="1" dirty="0"/>
              <a:t>‘After this </a:t>
            </a:r>
            <a:r>
              <a:rPr lang="en-GB" sz="1400" dirty="0"/>
              <a:t>(the surrender of </a:t>
            </a:r>
            <a:r>
              <a:rPr lang="en-GB" sz="1400" dirty="0" err="1"/>
              <a:t>Carystus</a:t>
            </a:r>
            <a:r>
              <a:rPr lang="en-GB" sz="1400" dirty="0"/>
              <a:t>) </a:t>
            </a:r>
          </a:p>
          <a:p>
            <a:r>
              <a:rPr lang="en-GB" sz="1600" i="1" dirty="0"/>
              <a:t>Naxos left the league and the Athenians made war on the place. After a siege Naxos was forced back into allegiance. This was the first case when the original constitution of the League was broken and an allied city lost its independence.’ </a:t>
            </a:r>
            <a:r>
              <a:rPr lang="en-GB" sz="1200" dirty="0"/>
              <a:t>Thucydides 1.98</a:t>
            </a:r>
            <a:endParaRPr lang="en-GB" dirty="0"/>
          </a:p>
        </p:txBody>
      </p:sp>
      <p:sp>
        <p:nvSpPr>
          <p:cNvPr id="7" name="TextBox 6">
            <a:extLst>
              <a:ext uri="{FF2B5EF4-FFF2-40B4-BE49-F238E27FC236}">
                <a16:creationId xmlns:a16="http://schemas.microsoft.com/office/drawing/2014/main" id="{F38680E8-0E3D-4CBB-ABBA-C05152CAFD67}"/>
              </a:ext>
            </a:extLst>
          </p:cNvPr>
          <p:cNvSpPr txBox="1"/>
          <p:nvPr/>
        </p:nvSpPr>
        <p:spPr>
          <a:xfrm>
            <a:off x="8490858" y="2646878"/>
            <a:ext cx="3701141" cy="1815882"/>
          </a:xfrm>
          <a:prstGeom prst="rect">
            <a:avLst/>
          </a:prstGeom>
          <a:noFill/>
        </p:spPr>
        <p:txBody>
          <a:bodyPr wrap="square" rtlCol="0">
            <a:spAutoFit/>
          </a:bodyPr>
          <a:lstStyle/>
          <a:p>
            <a:r>
              <a:rPr lang="en-GB" sz="1600" i="1" dirty="0"/>
              <a:t>‘The process was continued in the cases of the other allies as various circumstances arose. The chief reasons for these revolts were failures to produce the right amount of tribute or the right number of ships, and sometimes a refusal to produce any ships at all.’ 		</a:t>
            </a:r>
            <a:r>
              <a:rPr lang="en-GB" sz="1200" dirty="0"/>
              <a:t>Thucydides 1.98-9</a:t>
            </a:r>
            <a:endParaRPr lang="en-GB" dirty="0"/>
          </a:p>
        </p:txBody>
      </p:sp>
      <p:sp>
        <p:nvSpPr>
          <p:cNvPr id="8" name="TextBox 7">
            <a:extLst>
              <a:ext uri="{FF2B5EF4-FFF2-40B4-BE49-F238E27FC236}">
                <a16:creationId xmlns:a16="http://schemas.microsoft.com/office/drawing/2014/main" id="{D8AF5C0B-8D8E-49EB-98A9-7C3885C3F2F8}"/>
              </a:ext>
            </a:extLst>
          </p:cNvPr>
          <p:cNvSpPr txBox="1"/>
          <p:nvPr/>
        </p:nvSpPr>
        <p:spPr>
          <a:xfrm>
            <a:off x="0" y="4645286"/>
            <a:ext cx="8490857" cy="2062103"/>
          </a:xfrm>
          <a:prstGeom prst="rect">
            <a:avLst/>
          </a:prstGeom>
          <a:noFill/>
        </p:spPr>
        <p:txBody>
          <a:bodyPr wrap="square" rtlCol="0">
            <a:spAutoFit/>
          </a:bodyPr>
          <a:lstStyle/>
          <a:p>
            <a:pPr algn="just">
              <a:spcAft>
                <a:spcPts val="1000"/>
              </a:spcAft>
            </a:pPr>
            <a:r>
              <a:rPr lang="en-GB" sz="1600" i="1" dirty="0">
                <a:effectLst/>
                <a:latin typeface="Calibri" panose="020F0502020204030204" pitchFamily="34" charset="0"/>
                <a:ea typeface="Calibri" panose="020F0502020204030204" pitchFamily="34" charset="0"/>
                <a:cs typeface="Times New Roman" panose="02020603050405020304" pitchFamily="18" charset="0"/>
              </a:rPr>
              <a:t>‘In other ways, too, the Athenians as rulers were no longer popular as they used to be: they bore more than their fair share of the actual fighting, but this made it all the easier for them to force back into the alliance any state that wanted to leave it. For this position it was the allies themselves who were to blame. Because of this reluctance of theirs to face military service, most of them, to avoid serving abroad, had assessments made by which, instead of producing ships, they were to pay a corresponding sum of money. The result was that the Athenian navy grew strong at their expense, and when they revolted they always found themselves inadequately armed and inexperienced in war.‘ </a:t>
            </a:r>
            <a:r>
              <a:rPr lang="en-GB" sz="1200" dirty="0"/>
              <a:t>Thucydides 1.99</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6F32378-B48F-477C-911A-FB43C18D00BC}"/>
              </a:ext>
            </a:extLst>
          </p:cNvPr>
          <p:cNvSpPr txBox="1"/>
          <p:nvPr/>
        </p:nvSpPr>
        <p:spPr>
          <a:xfrm>
            <a:off x="8490859" y="4539536"/>
            <a:ext cx="3701141" cy="2308324"/>
          </a:xfrm>
          <a:prstGeom prst="rect">
            <a:avLst/>
          </a:prstGeom>
          <a:solidFill>
            <a:schemeClr val="accent5">
              <a:lumMod val="20000"/>
              <a:lumOff val="80000"/>
            </a:schemeClr>
          </a:solidFill>
        </p:spPr>
        <p:txBody>
          <a:bodyPr wrap="square" rtlCol="0">
            <a:spAutoFit/>
          </a:bodyPr>
          <a:lstStyle/>
          <a:p>
            <a:r>
              <a:rPr lang="en-GB" b="1" dirty="0"/>
              <a:t>The Revolt of Naxos</a:t>
            </a:r>
          </a:p>
          <a:p>
            <a:r>
              <a:rPr lang="en-GB" sz="1400" dirty="0"/>
              <a:t>Naxos was targeted by the Persians in 499BC and again by </a:t>
            </a:r>
            <a:r>
              <a:rPr lang="en-GB" sz="1400" dirty="0" err="1"/>
              <a:t>Datis</a:t>
            </a:r>
            <a:r>
              <a:rPr lang="en-GB" sz="1400" dirty="0"/>
              <a:t> in 490BC, who ‘</a:t>
            </a:r>
            <a:r>
              <a:rPr lang="en-GB" sz="1400" i="1" dirty="0"/>
              <a:t>burnt the city, temples and all</a:t>
            </a:r>
            <a:r>
              <a:rPr lang="en-GB" sz="1400" dirty="0"/>
              <a:t>.’ 6.96. The </a:t>
            </a:r>
            <a:r>
              <a:rPr lang="en-GB" sz="1400" dirty="0" err="1"/>
              <a:t>Naxians</a:t>
            </a:r>
            <a:r>
              <a:rPr lang="en-GB" sz="1400" dirty="0"/>
              <a:t> were sent to join the Persian fleet, but before the battle of Salamis ‘</a:t>
            </a:r>
            <a:r>
              <a:rPr lang="en-GB" sz="1400" i="1" dirty="0"/>
              <a:t>disobeyed orders and joined the Greeks at the instigation of Democritus’ </a:t>
            </a:r>
            <a:r>
              <a:rPr lang="en-GB" sz="1400" dirty="0"/>
              <a:t>(Her. 8.46). Naxos presumably resented the loss of both her natural </a:t>
            </a:r>
            <a:r>
              <a:rPr lang="en-GB" sz="1400" b="1" dirty="0"/>
              <a:t>hegemony over the smaller Cycladic islands</a:t>
            </a:r>
            <a:r>
              <a:rPr lang="en-GB" sz="1400" dirty="0"/>
              <a:t>, and her own </a:t>
            </a:r>
            <a:r>
              <a:rPr lang="en-GB" sz="1400" b="1" dirty="0"/>
              <a:t>autonomy</a:t>
            </a:r>
            <a:r>
              <a:rPr lang="en-GB" sz="1400" dirty="0"/>
              <a:t>. </a:t>
            </a:r>
          </a:p>
        </p:txBody>
      </p:sp>
      <p:sp>
        <p:nvSpPr>
          <p:cNvPr id="10" name="TextBox 9">
            <a:extLst>
              <a:ext uri="{FF2B5EF4-FFF2-40B4-BE49-F238E27FC236}">
                <a16:creationId xmlns:a16="http://schemas.microsoft.com/office/drawing/2014/main" id="{E3137379-83D5-4343-954D-69D8180D118B}"/>
              </a:ext>
            </a:extLst>
          </p:cNvPr>
          <p:cNvSpPr txBox="1"/>
          <p:nvPr/>
        </p:nvSpPr>
        <p:spPr>
          <a:xfrm>
            <a:off x="2712720" y="3845560"/>
            <a:ext cx="4345577" cy="338554"/>
          </a:xfrm>
          <a:prstGeom prst="rect">
            <a:avLst/>
          </a:prstGeom>
          <a:solidFill>
            <a:srgbClr val="FFFF00"/>
          </a:solidFill>
          <a:ln>
            <a:solidFill>
              <a:schemeClr val="tx1"/>
            </a:solidFill>
          </a:ln>
        </p:spPr>
        <p:txBody>
          <a:bodyPr wrap="square" rtlCol="0">
            <a:spAutoFit/>
          </a:bodyPr>
          <a:lstStyle/>
          <a:p>
            <a:r>
              <a:rPr lang="en-GB" sz="1600" b="1" dirty="0"/>
              <a:t>499BC</a:t>
            </a:r>
            <a:r>
              <a:rPr lang="en-GB" sz="1600" i="1" dirty="0"/>
              <a:t> ‘The richest island in the Aegean.’ </a:t>
            </a:r>
            <a:r>
              <a:rPr lang="en-GB" sz="1600" dirty="0"/>
              <a:t>Her. 5.28</a:t>
            </a:r>
          </a:p>
        </p:txBody>
      </p:sp>
      <p:sp>
        <p:nvSpPr>
          <p:cNvPr id="11" name="Oval 10">
            <a:hlinkClick r:id="rId3" action="ppaction://hlinksldjump"/>
            <a:extLst>
              <a:ext uri="{FF2B5EF4-FFF2-40B4-BE49-F238E27FC236}">
                <a16:creationId xmlns:a16="http://schemas.microsoft.com/office/drawing/2014/main" id="{DC9C56FB-8E5B-495A-B692-BD7AF64E035F}"/>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6916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B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A4FE48C-8AC6-4F23-8EAB-32E3B8F8E17D}"/>
              </a:ext>
            </a:extLst>
          </p:cNvPr>
          <p:cNvSpPr txBox="1"/>
          <p:nvPr/>
        </p:nvSpPr>
        <p:spPr>
          <a:xfrm>
            <a:off x="-1" y="0"/>
            <a:ext cx="10319657" cy="584775"/>
          </a:xfrm>
          <a:prstGeom prst="rect">
            <a:avLst/>
          </a:prstGeom>
          <a:solidFill>
            <a:schemeClr val="accent1">
              <a:lumMod val="60000"/>
              <a:lumOff val="40000"/>
            </a:schemeClr>
          </a:solidFill>
        </p:spPr>
        <p:txBody>
          <a:bodyPr wrap="square" rtlCol="0">
            <a:spAutoFit/>
          </a:bodyPr>
          <a:lstStyle/>
          <a:p>
            <a:r>
              <a:rPr lang="en-GB" sz="3200" dirty="0">
                <a:solidFill>
                  <a:schemeClr val="bg1"/>
                </a:solidFill>
              </a:rPr>
              <a:t>c</a:t>
            </a:r>
            <a:r>
              <a:rPr lang="en-GB" sz="3200" b="1" dirty="0">
                <a:solidFill>
                  <a:schemeClr val="bg1"/>
                </a:solidFill>
              </a:rPr>
              <a:t>. 468BC The Battle of </a:t>
            </a:r>
            <a:r>
              <a:rPr lang="en-GB" sz="3200" b="1" dirty="0" err="1">
                <a:solidFill>
                  <a:schemeClr val="bg1"/>
                </a:solidFill>
              </a:rPr>
              <a:t>Eurymedon</a:t>
            </a:r>
            <a:endParaRPr lang="en-GB" sz="3200" b="1" dirty="0">
              <a:solidFill>
                <a:schemeClr val="bg1"/>
              </a:solidFill>
            </a:endParaRPr>
          </a:p>
        </p:txBody>
      </p:sp>
      <p:pic>
        <p:nvPicPr>
          <p:cNvPr id="16" name="Picture 15">
            <a:extLst>
              <a:ext uri="{FF2B5EF4-FFF2-40B4-BE49-F238E27FC236}">
                <a16:creationId xmlns:a16="http://schemas.microsoft.com/office/drawing/2014/main" id="{9171E7A9-7B5B-4C60-8AA5-05234B97DB42}"/>
              </a:ext>
            </a:extLst>
          </p:cNvPr>
          <p:cNvPicPr>
            <a:picLocks noChangeAspect="1"/>
          </p:cNvPicPr>
          <p:nvPr/>
        </p:nvPicPr>
        <p:blipFill rotWithShape="1">
          <a:blip r:embed="rId2"/>
          <a:srcRect l="74184" t="20870" r="17337" b="23913"/>
          <a:stretch/>
        </p:blipFill>
        <p:spPr>
          <a:xfrm>
            <a:off x="10319657" y="0"/>
            <a:ext cx="1872343" cy="6859262"/>
          </a:xfrm>
          <a:prstGeom prst="rect">
            <a:avLst/>
          </a:prstGeom>
        </p:spPr>
      </p:pic>
      <p:pic>
        <p:nvPicPr>
          <p:cNvPr id="18" name="Picture 17">
            <a:extLst>
              <a:ext uri="{FF2B5EF4-FFF2-40B4-BE49-F238E27FC236}">
                <a16:creationId xmlns:a16="http://schemas.microsoft.com/office/drawing/2014/main" id="{46EEB715-73A1-4DF5-B60B-4B9A180F0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91" y="584775"/>
            <a:ext cx="9495665" cy="6273225"/>
          </a:xfrm>
          <a:prstGeom prst="rect">
            <a:avLst/>
          </a:prstGeom>
          <a:solidFill>
            <a:srgbClr val="F0DDFF"/>
          </a:solidFill>
        </p:spPr>
      </p:pic>
      <p:sp>
        <p:nvSpPr>
          <p:cNvPr id="21" name="TextBox 20">
            <a:extLst>
              <a:ext uri="{FF2B5EF4-FFF2-40B4-BE49-F238E27FC236}">
                <a16:creationId xmlns:a16="http://schemas.microsoft.com/office/drawing/2014/main" id="{286352D2-4134-4CD6-9BB4-E6BB79C455DD}"/>
              </a:ext>
            </a:extLst>
          </p:cNvPr>
          <p:cNvSpPr txBox="1"/>
          <p:nvPr/>
        </p:nvSpPr>
        <p:spPr>
          <a:xfrm>
            <a:off x="0" y="583513"/>
            <a:ext cx="6096000" cy="1397947"/>
          </a:xfrm>
          <a:prstGeom prst="rect">
            <a:avLst/>
          </a:prstGeom>
          <a:solidFill>
            <a:srgbClr val="B3EBFF"/>
          </a:solidFill>
        </p:spPr>
        <p:txBody>
          <a:bodyPr wrap="square">
            <a:spAutoFit/>
          </a:bodyPr>
          <a:lstStyle/>
          <a:p>
            <a:pPr>
              <a:lnSpc>
                <a:spcPct val="107000"/>
              </a:lnSpc>
              <a:spcAft>
                <a:spcPts val="800"/>
              </a:spcAft>
            </a:pPr>
            <a:r>
              <a:rPr lang="en-GB" sz="1600" i="1" dirty="0">
                <a:effectLst/>
                <a:latin typeface="Calibri" panose="020F0502020204030204" pitchFamily="34" charset="0"/>
                <a:ea typeface="Calibri" panose="020F0502020204030204" pitchFamily="34" charset="0"/>
                <a:cs typeface="Times New Roman" panose="02020603050405020304" pitchFamily="18" charset="0"/>
              </a:rPr>
              <a:t>‘Next came the battles of the river </a:t>
            </a:r>
            <a:r>
              <a:rPr lang="en-GB" sz="1600" b="1" i="1" dirty="0" err="1">
                <a:effectLst/>
                <a:latin typeface="Calibri" panose="020F0502020204030204" pitchFamily="34" charset="0"/>
                <a:ea typeface="Calibri" panose="020F0502020204030204" pitchFamily="34" charset="0"/>
                <a:cs typeface="Times New Roman" panose="02020603050405020304" pitchFamily="18" charset="0"/>
              </a:rPr>
              <a:t>Eurymedon</a:t>
            </a:r>
            <a:r>
              <a:rPr lang="en-GB" sz="1600" i="1" dirty="0">
                <a:effectLst/>
                <a:latin typeface="Calibri" panose="020F0502020204030204" pitchFamily="34" charset="0"/>
                <a:ea typeface="Calibri" panose="020F0502020204030204" pitchFamily="34" charset="0"/>
                <a:cs typeface="Times New Roman" panose="02020603050405020304" pitchFamily="18" charset="0"/>
              </a:rPr>
              <a:t> in Pamphylia, fought on land and on sea by the Athenians and their allies against the Persians. In both battles the Athenians won the victory on the same day under the command of </a:t>
            </a:r>
            <a:r>
              <a:rPr lang="en-GB" sz="1600" b="1" i="1" dirty="0">
                <a:effectLst/>
                <a:latin typeface="Calibri" panose="020F0502020204030204" pitchFamily="34" charset="0"/>
                <a:ea typeface="Calibri" panose="020F0502020204030204" pitchFamily="34" charset="0"/>
                <a:cs typeface="Times New Roman" panose="02020603050405020304" pitchFamily="18" charset="0"/>
              </a:rPr>
              <a:t>Cimon</a:t>
            </a:r>
            <a:r>
              <a:rPr lang="en-GB" sz="1600" i="1" dirty="0">
                <a:effectLst/>
                <a:latin typeface="Calibri" panose="020F0502020204030204" pitchFamily="34" charset="0"/>
                <a:ea typeface="Calibri" panose="020F0502020204030204" pitchFamily="34" charset="0"/>
                <a:cs typeface="Times New Roman" panose="02020603050405020304" pitchFamily="18" charset="0"/>
              </a:rPr>
              <a:t>, the son of Miltiades, and </a:t>
            </a:r>
            <a:r>
              <a:rPr lang="en-GB" sz="1600" b="1" i="1" dirty="0">
                <a:effectLst/>
                <a:latin typeface="Calibri" panose="020F0502020204030204" pitchFamily="34" charset="0"/>
                <a:ea typeface="Calibri" panose="020F0502020204030204" pitchFamily="34" charset="0"/>
                <a:cs typeface="Times New Roman" panose="02020603050405020304" pitchFamily="18" charset="0"/>
              </a:rPr>
              <a:t>they captured or destroyed the entire Phoenician fleet of 200 triremes</a:t>
            </a:r>
            <a:r>
              <a:rPr lang="en-GB" sz="1600" i="1"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Calibri" panose="020F0502020204030204" pitchFamily="34" charset="0"/>
                <a:ea typeface="Calibri" panose="020F0502020204030204" pitchFamily="34" charset="0"/>
                <a:cs typeface="Times New Roman" panose="02020603050405020304" pitchFamily="18" charset="0"/>
              </a:rPr>
              <a:t>Thucydides 1.100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163E1232-BC45-41BE-80D7-57BBF044C65A}"/>
              </a:ext>
            </a:extLst>
          </p:cNvPr>
          <p:cNvSpPr/>
          <p:nvPr/>
        </p:nvSpPr>
        <p:spPr>
          <a:xfrm>
            <a:off x="9391650" y="4476750"/>
            <a:ext cx="1076325" cy="771525"/>
          </a:xfrm>
          <a:prstGeom prst="ellipse">
            <a:avLst/>
          </a:prstGeom>
          <a:solidFill>
            <a:srgbClr val="B3EBFF">
              <a:alpha val="52000"/>
            </a:srgb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965C1D1-C394-4F4F-9277-6075CDFDF4B6}"/>
              </a:ext>
            </a:extLst>
          </p:cNvPr>
          <p:cNvSpPr txBox="1"/>
          <p:nvPr/>
        </p:nvSpPr>
        <p:spPr>
          <a:xfrm>
            <a:off x="0" y="1952625"/>
            <a:ext cx="6096000" cy="738664"/>
          </a:xfrm>
          <a:prstGeom prst="rect">
            <a:avLst/>
          </a:prstGeom>
          <a:solidFill>
            <a:schemeClr val="bg1"/>
          </a:solidFill>
        </p:spPr>
        <p:txBody>
          <a:bodyPr wrap="square" rtlCol="0">
            <a:spAutoFit/>
          </a:bodyPr>
          <a:lstStyle/>
          <a:p>
            <a:r>
              <a:rPr lang="en-GB" sz="1400" i="1" dirty="0"/>
              <a:t>‘Cimon got word that the king’s generals were lying in wait for him with a large army and fleet on the coast of Pamphylia, and he thereupon resolved to make the </a:t>
            </a:r>
            <a:r>
              <a:rPr lang="en-GB" sz="1400" b="1" i="1" dirty="0"/>
              <a:t>waters to the west of the </a:t>
            </a:r>
            <a:r>
              <a:rPr lang="en-GB" sz="1400" b="1" i="1" dirty="0" err="1"/>
              <a:t>Chelidonian</a:t>
            </a:r>
            <a:r>
              <a:rPr lang="en-GB" sz="1400" b="1" i="1" dirty="0"/>
              <a:t> Islands </a:t>
            </a:r>
          </a:p>
        </p:txBody>
      </p:sp>
      <p:sp>
        <p:nvSpPr>
          <p:cNvPr id="25" name="Oval 24">
            <a:extLst>
              <a:ext uri="{FF2B5EF4-FFF2-40B4-BE49-F238E27FC236}">
                <a16:creationId xmlns:a16="http://schemas.microsoft.com/office/drawing/2014/main" id="{0D36974C-1A45-4374-8645-5C5002FBF830}"/>
              </a:ext>
            </a:extLst>
          </p:cNvPr>
          <p:cNvSpPr/>
          <p:nvPr/>
        </p:nvSpPr>
        <p:spPr>
          <a:xfrm>
            <a:off x="7667625" y="4718364"/>
            <a:ext cx="1076325" cy="771525"/>
          </a:xfrm>
          <a:prstGeom prst="ellipse">
            <a:avLst/>
          </a:prstGeom>
          <a:solidFill>
            <a:srgbClr val="B3EBFF">
              <a:alpha val="52000"/>
            </a:srgb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i="1" dirty="0" err="1">
                <a:solidFill>
                  <a:schemeClr val="tx1">
                    <a:lumMod val="50000"/>
                    <a:lumOff val="50000"/>
                  </a:schemeClr>
                </a:solidFill>
              </a:rPr>
              <a:t>Chelidonian</a:t>
            </a:r>
            <a:r>
              <a:rPr lang="en-GB" sz="800" i="1" dirty="0">
                <a:solidFill>
                  <a:schemeClr val="tx1">
                    <a:lumMod val="50000"/>
                    <a:lumOff val="50000"/>
                  </a:schemeClr>
                </a:solidFill>
              </a:rPr>
              <a:t> Islands</a:t>
            </a:r>
          </a:p>
        </p:txBody>
      </p:sp>
      <p:sp>
        <p:nvSpPr>
          <p:cNvPr id="24" name="TextBox 23">
            <a:extLst>
              <a:ext uri="{FF2B5EF4-FFF2-40B4-BE49-F238E27FC236}">
                <a16:creationId xmlns:a16="http://schemas.microsoft.com/office/drawing/2014/main" id="{82998C35-A40D-4015-B58E-B4186365699E}"/>
              </a:ext>
            </a:extLst>
          </p:cNvPr>
          <p:cNvSpPr txBox="1"/>
          <p:nvPr/>
        </p:nvSpPr>
        <p:spPr>
          <a:xfrm>
            <a:off x="-1" y="2413190"/>
            <a:ext cx="6096000" cy="954107"/>
          </a:xfrm>
          <a:prstGeom prst="rect">
            <a:avLst/>
          </a:prstGeom>
          <a:solidFill>
            <a:schemeClr val="bg1"/>
          </a:solidFill>
        </p:spPr>
        <p:txBody>
          <a:bodyPr wrap="square" rtlCol="0">
            <a:spAutoFit/>
          </a:bodyPr>
          <a:lstStyle/>
          <a:p>
            <a:r>
              <a:rPr lang="en-GB" sz="1400" b="1" i="1" dirty="0"/>
              <a:t>waters to the west of the </a:t>
            </a:r>
            <a:r>
              <a:rPr lang="en-GB" sz="1400" b="1" i="1" dirty="0" err="1"/>
              <a:t>Chelidonian</a:t>
            </a:r>
            <a:r>
              <a:rPr lang="en-GB" sz="1400" b="1" i="1" dirty="0"/>
              <a:t> Islands</a:t>
            </a:r>
            <a:r>
              <a:rPr lang="en-GB" sz="1400" i="1" dirty="0"/>
              <a:t> so formidable to them that they would not dare to venture out there. So he set out from Cnidus with 200 triremes. Cimon widened their beam and built bridges between their decks so they could make more effective use of the number of hoplites they carried.’ </a:t>
            </a:r>
            <a:r>
              <a:rPr lang="en-GB" sz="1200" dirty="0"/>
              <a:t>Plutarch</a:t>
            </a:r>
            <a:r>
              <a:rPr lang="en-GB" sz="1200" i="1" dirty="0"/>
              <a:t>, Cimon </a:t>
            </a:r>
            <a:r>
              <a:rPr lang="en-GB" sz="1200" dirty="0"/>
              <a:t>12</a:t>
            </a:r>
            <a:endParaRPr lang="en-GB" sz="1400" b="1" dirty="0"/>
          </a:p>
        </p:txBody>
      </p:sp>
      <p:sp>
        <p:nvSpPr>
          <p:cNvPr id="30" name="TextBox 29">
            <a:extLst>
              <a:ext uri="{FF2B5EF4-FFF2-40B4-BE49-F238E27FC236}">
                <a16:creationId xmlns:a16="http://schemas.microsoft.com/office/drawing/2014/main" id="{EBF67568-798B-4577-BB49-9401DF8B2DD7}"/>
              </a:ext>
            </a:extLst>
          </p:cNvPr>
          <p:cNvSpPr txBox="1"/>
          <p:nvPr/>
        </p:nvSpPr>
        <p:spPr>
          <a:xfrm>
            <a:off x="7904480" y="0"/>
            <a:ext cx="2415176" cy="3724096"/>
          </a:xfrm>
          <a:prstGeom prst="rect">
            <a:avLst/>
          </a:prstGeom>
          <a:solidFill>
            <a:srgbClr val="EED5CC"/>
          </a:solidFill>
        </p:spPr>
        <p:txBody>
          <a:bodyPr wrap="square" rtlCol="0">
            <a:spAutoFit/>
          </a:bodyPr>
          <a:lstStyle/>
          <a:p>
            <a:r>
              <a:rPr lang="en-GB" sz="1400" i="1" dirty="0"/>
              <a:t>‘It is certain that </a:t>
            </a:r>
            <a:r>
              <a:rPr lang="en-GB" sz="1400" b="1" i="1" dirty="0"/>
              <a:t>no man did more to humble the pride of the Great King</a:t>
            </a:r>
            <a:r>
              <a:rPr lang="en-GB" sz="1400" i="1" dirty="0"/>
              <a:t> himself. He never relaxed the pursuit, so as to let the Persians escape from Greece at their leisure, but followed close on their heels, and before the barbarian could halt or draw breath, he had sacked and destroyed some cities and induced others to revolt or annexed them, so that </a:t>
            </a:r>
            <a:r>
              <a:rPr lang="en-GB" sz="1400" b="1" i="1" dirty="0"/>
              <a:t>not a single Persian soldier was left on the mainland of Asia Minor from Ionia to Pamphylia</a:t>
            </a:r>
            <a:r>
              <a:rPr lang="en-GB" sz="1400" i="1" dirty="0"/>
              <a:t>.’ </a:t>
            </a:r>
            <a:r>
              <a:rPr lang="en-GB" sz="1200" dirty="0"/>
              <a:t>Plutarch</a:t>
            </a:r>
            <a:r>
              <a:rPr lang="en-GB" sz="1200" i="1" dirty="0"/>
              <a:t>, Cimon </a:t>
            </a:r>
            <a:r>
              <a:rPr lang="en-GB" sz="1200" dirty="0"/>
              <a:t>12</a:t>
            </a:r>
            <a:endParaRPr lang="en-GB" sz="1400" b="1" dirty="0"/>
          </a:p>
        </p:txBody>
      </p:sp>
      <p:sp>
        <p:nvSpPr>
          <p:cNvPr id="27" name="TextBox 26">
            <a:extLst>
              <a:ext uri="{FF2B5EF4-FFF2-40B4-BE49-F238E27FC236}">
                <a16:creationId xmlns:a16="http://schemas.microsoft.com/office/drawing/2014/main" id="{09204E8D-F4B8-4134-AECC-D0144DB4BCD2}"/>
              </a:ext>
            </a:extLst>
          </p:cNvPr>
          <p:cNvSpPr txBox="1"/>
          <p:nvPr/>
        </p:nvSpPr>
        <p:spPr>
          <a:xfrm>
            <a:off x="-21776" y="3367297"/>
            <a:ext cx="2612573" cy="3477875"/>
          </a:xfrm>
          <a:prstGeom prst="rect">
            <a:avLst/>
          </a:prstGeom>
          <a:solidFill>
            <a:schemeClr val="accent1">
              <a:lumMod val="50000"/>
            </a:schemeClr>
          </a:solidFill>
        </p:spPr>
        <p:txBody>
          <a:bodyPr wrap="square" rtlCol="0">
            <a:spAutoFit/>
          </a:bodyPr>
          <a:lstStyle/>
          <a:p>
            <a:r>
              <a:rPr lang="en-GB" sz="1600" b="1" dirty="0">
                <a:solidFill>
                  <a:schemeClr val="bg1"/>
                </a:solidFill>
              </a:rPr>
              <a:t>Cimon’s success at sea: </a:t>
            </a:r>
          </a:p>
          <a:p>
            <a:r>
              <a:rPr lang="en-GB" sz="1400" i="1" dirty="0" err="1">
                <a:solidFill>
                  <a:schemeClr val="bg1"/>
                </a:solidFill>
              </a:rPr>
              <a:t>Arimandes</a:t>
            </a:r>
            <a:r>
              <a:rPr lang="en-GB" sz="1400" i="1" dirty="0">
                <a:solidFill>
                  <a:schemeClr val="bg1"/>
                </a:solidFill>
              </a:rPr>
              <a:t> stayed at anchor with the fleet off the mouth of the </a:t>
            </a:r>
            <a:r>
              <a:rPr lang="en-GB" sz="1400" i="1" dirty="0" err="1">
                <a:solidFill>
                  <a:schemeClr val="bg1"/>
                </a:solidFill>
              </a:rPr>
              <a:t>Eurymedon</a:t>
            </a:r>
            <a:r>
              <a:rPr lang="en-GB" sz="1400" i="1" dirty="0">
                <a:solidFill>
                  <a:schemeClr val="bg1"/>
                </a:solidFill>
              </a:rPr>
              <a:t>, not at all anxious to engage but waiting for 80 Phoenician ships to arrive from Cyprus. At first the Persians retired up the river, but when the Athenians bore down on them they sailed out to meet Cimon… The leading crews abandoned their ships…</a:t>
            </a:r>
          </a:p>
          <a:p>
            <a:r>
              <a:rPr lang="en-GB" sz="1200" i="1" dirty="0" err="1">
                <a:solidFill>
                  <a:schemeClr val="bg1"/>
                </a:solidFill>
              </a:rPr>
              <a:t>Phanodemus</a:t>
            </a:r>
            <a:r>
              <a:rPr lang="en-GB" sz="1200" i="1" dirty="0">
                <a:solidFill>
                  <a:schemeClr val="bg1"/>
                </a:solidFill>
              </a:rPr>
              <a:t> credits the Persians with 600 ships and Ephorus with 350. </a:t>
            </a:r>
          </a:p>
          <a:p>
            <a:r>
              <a:rPr lang="en-GB" sz="1400" b="1" i="1" dirty="0">
                <a:solidFill>
                  <a:schemeClr val="bg1"/>
                </a:solidFill>
              </a:rPr>
              <a:t>The Athenians captured 200</a:t>
            </a:r>
            <a:r>
              <a:rPr lang="en-GB" sz="1400" i="1" dirty="0">
                <a:solidFill>
                  <a:schemeClr val="bg1"/>
                </a:solidFill>
              </a:rPr>
              <a:t>.</a:t>
            </a:r>
            <a:r>
              <a:rPr lang="en-GB" sz="1200" i="1" dirty="0">
                <a:solidFill>
                  <a:schemeClr val="bg1"/>
                </a:solidFill>
              </a:rPr>
              <a:t> 	</a:t>
            </a:r>
            <a:r>
              <a:rPr lang="en-GB" sz="1200" dirty="0">
                <a:solidFill>
                  <a:schemeClr val="bg1"/>
                </a:solidFill>
              </a:rPr>
              <a:t>Plutarch</a:t>
            </a:r>
            <a:r>
              <a:rPr lang="en-GB" sz="1200" i="1" dirty="0">
                <a:solidFill>
                  <a:schemeClr val="bg1"/>
                </a:solidFill>
              </a:rPr>
              <a:t>, Cimon </a:t>
            </a:r>
            <a:r>
              <a:rPr lang="en-GB" sz="1200" dirty="0">
                <a:solidFill>
                  <a:schemeClr val="bg1"/>
                </a:solidFill>
              </a:rPr>
              <a:t>12</a:t>
            </a:r>
            <a:endParaRPr lang="en-GB" sz="1400" i="1" dirty="0">
              <a:solidFill>
                <a:schemeClr val="bg1"/>
              </a:solidFill>
            </a:endParaRPr>
          </a:p>
        </p:txBody>
      </p:sp>
      <p:sp>
        <p:nvSpPr>
          <p:cNvPr id="29" name="TextBox 28">
            <a:extLst>
              <a:ext uri="{FF2B5EF4-FFF2-40B4-BE49-F238E27FC236}">
                <a16:creationId xmlns:a16="http://schemas.microsoft.com/office/drawing/2014/main" id="{D838BF03-9D31-4E78-8557-32BEF86C81EC}"/>
              </a:ext>
            </a:extLst>
          </p:cNvPr>
          <p:cNvSpPr txBox="1"/>
          <p:nvPr/>
        </p:nvSpPr>
        <p:spPr>
          <a:xfrm>
            <a:off x="2511238" y="3367297"/>
            <a:ext cx="2736400" cy="3539430"/>
          </a:xfrm>
          <a:prstGeom prst="rect">
            <a:avLst/>
          </a:prstGeom>
          <a:solidFill>
            <a:srgbClr val="7030A0"/>
          </a:solidFill>
        </p:spPr>
        <p:txBody>
          <a:bodyPr wrap="square" rtlCol="0">
            <a:spAutoFit/>
          </a:bodyPr>
          <a:lstStyle/>
          <a:p>
            <a:r>
              <a:rPr lang="en-GB" sz="1600" b="1" dirty="0">
                <a:solidFill>
                  <a:schemeClr val="bg1"/>
                </a:solidFill>
              </a:rPr>
              <a:t>Cimon’s success on land: </a:t>
            </a:r>
          </a:p>
          <a:p>
            <a:r>
              <a:rPr lang="en-GB" sz="1400" i="1" dirty="0">
                <a:solidFill>
                  <a:schemeClr val="bg1"/>
                </a:solidFill>
              </a:rPr>
              <a:t>Cimon saw that his men were buoyed up and were eager to come to grips with the barbarians. </a:t>
            </a:r>
          </a:p>
          <a:p>
            <a:r>
              <a:rPr lang="en-GB" sz="1400" i="1" dirty="0">
                <a:solidFill>
                  <a:schemeClr val="bg1"/>
                </a:solidFill>
              </a:rPr>
              <a:t>So he landed his hoplites, still hot from the fighting in the naval battle, and they raised a loud shout and charged at the enemy at a run.  A furious battle developed, in which the Athenians lost some of their best men, but at last they threw back the barbarians with great slaughter and captured the army and its camp which was full of all kinds of spoil. </a:t>
            </a:r>
            <a:r>
              <a:rPr lang="en-GB" sz="1200" i="1" dirty="0">
                <a:solidFill>
                  <a:schemeClr val="bg1"/>
                </a:solidFill>
              </a:rPr>
              <a:t> </a:t>
            </a:r>
          </a:p>
          <a:p>
            <a:pPr algn="r"/>
            <a:r>
              <a:rPr lang="en-GB" sz="1200" dirty="0">
                <a:solidFill>
                  <a:schemeClr val="bg1"/>
                </a:solidFill>
              </a:rPr>
              <a:t>Plutarch</a:t>
            </a:r>
            <a:r>
              <a:rPr lang="en-GB" sz="1200" i="1" dirty="0">
                <a:solidFill>
                  <a:schemeClr val="bg1"/>
                </a:solidFill>
              </a:rPr>
              <a:t>, Cimon </a:t>
            </a:r>
            <a:r>
              <a:rPr lang="en-GB" sz="1200" dirty="0">
                <a:solidFill>
                  <a:schemeClr val="bg1"/>
                </a:solidFill>
              </a:rPr>
              <a:t>13</a:t>
            </a:r>
            <a:endParaRPr lang="en-GB" sz="1400" i="1" dirty="0">
              <a:solidFill>
                <a:schemeClr val="bg1"/>
              </a:solidFill>
            </a:endParaRPr>
          </a:p>
        </p:txBody>
      </p:sp>
      <p:sp>
        <p:nvSpPr>
          <p:cNvPr id="31" name="TextBox 30">
            <a:extLst>
              <a:ext uri="{FF2B5EF4-FFF2-40B4-BE49-F238E27FC236}">
                <a16:creationId xmlns:a16="http://schemas.microsoft.com/office/drawing/2014/main" id="{382B5FD2-A1D0-4232-8B06-A856BD239F9D}"/>
              </a:ext>
            </a:extLst>
          </p:cNvPr>
          <p:cNvSpPr txBox="1"/>
          <p:nvPr/>
        </p:nvSpPr>
        <p:spPr>
          <a:xfrm>
            <a:off x="5247638" y="6051366"/>
            <a:ext cx="5072018" cy="830997"/>
          </a:xfrm>
          <a:prstGeom prst="rect">
            <a:avLst/>
          </a:prstGeom>
          <a:solidFill>
            <a:srgbClr val="FFD1FF"/>
          </a:solidFill>
        </p:spPr>
        <p:txBody>
          <a:bodyPr wrap="square" rtlCol="0">
            <a:spAutoFit/>
          </a:bodyPr>
          <a:lstStyle/>
          <a:p>
            <a:r>
              <a:rPr lang="en-GB" sz="1200" dirty="0"/>
              <a:t>The Athenians used the spoils from this victory to fund the building of the S. Wall of the Acropolis and to begin foundations for the Long Walls, using ‘huge quantities of rubble’ to fill the swamps and marshy ground at his own expense. Cimon also planted trees in the Agora and Academy. Plutarch, </a:t>
            </a:r>
            <a:r>
              <a:rPr lang="en-GB" sz="1200" i="1" dirty="0"/>
              <a:t>Cimon </a:t>
            </a:r>
            <a:r>
              <a:rPr lang="en-GB" sz="1200" dirty="0"/>
              <a:t>13</a:t>
            </a:r>
          </a:p>
        </p:txBody>
      </p:sp>
      <p:sp>
        <p:nvSpPr>
          <p:cNvPr id="14" name="Oval 13">
            <a:hlinkClick r:id="rId4" action="ppaction://hlinksldjump"/>
            <a:extLst>
              <a:ext uri="{FF2B5EF4-FFF2-40B4-BE49-F238E27FC236}">
                <a16:creationId xmlns:a16="http://schemas.microsoft.com/office/drawing/2014/main" id="{01E5BFE8-8C25-4CC8-A930-EEEC2974BC39}"/>
              </a:ext>
            </a:extLst>
          </p:cNvPr>
          <p:cNvSpPr/>
          <p:nvPr/>
        </p:nvSpPr>
        <p:spPr>
          <a:xfrm>
            <a:off x="11769725" y="154274"/>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400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800"/>
                                        <p:tgtEl>
                                          <p:spTgt spid="21"/>
                                        </p:tgtEl>
                                      </p:cBhvr>
                                    </p:animEffect>
                                    <p:anim calcmode="lin" valueType="num">
                                      <p:cBhvr>
                                        <p:cTn id="15" dur="1800" fill="hold"/>
                                        <p:tgtEl>
                                          <p:spTgt spid="21"/>
                                        </p:tgtEl>
                                        <p:attrNameLst>
                                          <p:attrName>ppt_x</p:attrName>
                                        </p:attrNameLst>
                                      </p:cBhvr>
                                      <p:tavLst>
                                        <p:tav tm="0">
                                          <p:val>
                                            <p:strVal val="#ppt_x"/>
                                          </p:val>
                                        </p:tav>
                                        <p:tav tm="100000">
                                          <p:val>
                                            <p:strVal val="#ppt_x"/>
                                          </p:val>
                                        </p:tav>
                                      </p:tavLst>
                                    </p:anim>
                                    <p:anim calcmode="lin" valueType="num">
                                      <p:cBhvr>
                                        <p:cTn id="16" dur="18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800"/>
                            </p:stCondLst>
                            <p:childTnLst>
                              <p:par>
                                <p:cTn id="18" presetID="2" presetClass="entr" presetSubtype="2" fill="hold" nodeType="afterEffect">
                                  <p:stCondLst>
                                    <p:cond delay="1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400" fill="hold"/>
                                        <p:tgtEl>
                                          <p:spTgt spid="16"/>
                                        </p:tgtEl>
                                        <p:attrNameLst>
                                          <p:attrName>ppt_x</p:attrName>
                                        </p:attrNameLst>
                                      </p:cBhvr>
                                      <p:tavLst>
                                        <p:tav tm="0">
                                          <p:val>
                                            <p:strVal val="1+#ppt_w/2"/>
                                          </p:val>
                                        </p:tav>
                                        <p:tav tm="100000">
                                          <p:val>
                                            <p:strVal val="#ppt_x"/>
                                          </p:val>
                                        </p:tav>
                                      </p:tavLst>
                                    </p:anim>
                                    <p:anim calcmode="lin" valueType="num">
                                      <p:cBhvr additive="base">
                                        <p:cTn id="21" dur="14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3300"/>
                            </p:stCondLst>
                            <p:childTnLst>
                              <p:par>
                                <p:cTn id="23" presetID="47"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2" grpId="0" animBg="1"/>
      <p:bldP spid="25" grpId="0" animBg="1"/>
      <p:bldP spid="24" grpId="0" animBg="1"/>
      <p:bldP spid="30" grpId="0" animBg="1"/>
      <p:bldP spid="27"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he Getty Villa Guide to the Ancient Olympics | The Getty Iris">
            <a:extLst>
              <a:ext uri="{FF2B5EF4-FFF2-40B4-BE49-F238E27FC236}">
                <a16:creationId xmlns:a16="http://schemas.microsoft.com/office/drawing/2014/main" id="{AAF31AAD-3FFC-49C2-8863-FE85CDD60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 b="4264"/>
          <a:stretch/>
        </p:blipFill>
        <p:spPr bwMode="auto">
          <a:xfrm>
            <a:off x="1150528" y="302692"/>
            <a:ext cx="10062846" cy="6565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BE15AE-CC04-4053-867F-E94A7337B046}"/>
              </a:ext>
            </a:extLst>
          </p:cNvPr>
          <p:cNvSpPr txBox="1"/>
          <p:nvPr/>
        </p:nvSpPr>
        <p:spPr>
          <a:xfrm>
            <a:off x="0" y="0"/>
            <a:ext cx="12192000" cy="646331"/>
          </a:xfrm>
          <a:prstGeom prst="rect">
            <a:avLst/>
          </a:prstGeom>
          <a:solidFill>
            <a:schemeClr val="accent4">
              <a:lumMod val="40000"/>
              <a:lumOff val="60000"/>
            </a:schemeClr>
          </a:solidFill>
        </p:spPr>
        <p:txBody>
          <a:bodyPr wrap="square" rtlCol="0">
            <a:spAutoFit/>
          </a:bodyPr>
          <a:lstStyle/>
          <a:p>
            <a:r>
              <a:rPr lang="en-GB" sz="3200" b="1" dirty="0">
                <a:solidFill>
                  <a:schemeClr val="bg2">
                    <a:lumMod val="90000"/>
                  </a:schemeClr>
                </a:solidFill>
              </a:rPr>
              <a:t>‘</a:t>
            </a:r>
            <a:r>
              <a:rPr lang="en-GB" sz="3600" b="1" u="sng" dirty="0">
                <a:solidFill>
                  <a:schemeClr val="bg2">
                    <a:lumMod val="75000"/>
                  </a:schemeClr>
                </a:solidFill>
              </a:rPr>
              <a:t>The Peace of Callias</a:t>
            </a:r>
            <a:r>
              <a:rPr lang="en-GB" sz="3200" b="1" dirty="0">
                <a:solidFill>
                  <a:schemeClr val="bg2">
                    <a:lumMod val="75000"/>
                  </a:schemeClr>
                </a:solidFill>
              </a:rPr>
              <a:t>’: </a:t>
            </a:r>
            <a:r>
              <a:rPr lang="en-GB" sz="3200" dirty="0">
                <a:solidFill>
                  <a:schemeClr val="bg2">
                    <a:lumMod val="75000"/>
                  </a:schemeClr>
                </a:solidFill>
              </a:rPr>
              <a:t>c.468?? </a:t>
            </a:r>
            <a:r>
              <a:rPr lang="en-GB" sz="2000" b="1" dirty="0">
                <a:solidFill>
                  <a:schemeClr val="bg2">
                    <a:lumMod val="75000"/>
                  </a:schemeClr>
                </a:solidFill>
              </a:rPr>
              <a:t>(Plutarch, Cimon 13)</a:t>
            </a:r>
            <a:r>
              <a:rPr lang="en-GB" sz="2000" dirty="0">
                <a:solidFill>
                  <a:schemeClr val="bg2">
                    <a:lumMod val="75000"/>
                  </a:schemeClr>
                </a:solidFill>
              </a:rPr>
              <a:t> </a:t>
            </a:r>
            <a:r>
              <a:rPr lang="en-GB" sz="2400" dirty="0"/>
              <a:t>or</a:t>
            </a:r>
            <a:r>
              <a:rPr lang="en-GB" sz="3200" dirty="0"/>
              <a:t> </a:t>
            </a:r>
            <a:r>
              <a:rPr lang="en-GB" sz="3200" b="1" dirty="0"/>
              <a:t>c.449?</a:t>
            </a:r>
          </a:p>
        </p:txBody>
      </p:sp>
      <p:sp>
        <p:nvSpPr>
          <p:cNvPr id="6" name="TextBox 5">
            <a:extLst>
              <a:ext uri="{FF2B5EF4-FFF2-40B4-BE49-F238E27FC236}">
                <a16:creationId xmlns:a16="http://schemas.microsoft.com/office/drawing/2014/main" id="{D385FA08-E693-4AC6-9C8A-64EC1ECAB282}"/>
              </a:ext>
            </a:extLst>
          </p:cNvPr>
          <p:cNvSpPr txBox="1"/>
          <p:nvPr/>
        </p:nvSpPr>
        <p:spPr>
          <a:xfrm>
            <a:off x="-1" y="631066"/>
            <a:ext cx="2549343" cy="1169551"/>
          </a:xfrm>
          <a:prstGeom prst="rect">
            <a:avLst/>
          </a:prstGeom>
          <a:solidFill>
            <a:srgbClr val="EED5CC"/>
          </a:solidFill>
        </p:spPr>
        <p:txBody>
          <a:bodyPr wrap="square" rtlCol="0">
            <a:spAutoFit/>
          </a:bodyPr>
          <a:lstStyle/>
          <a:p>
            <a:r>
              <a:rPr lang="en-GB" sz="1400" i="1" dirty="0"/>
              <a:t>‘In this way Cimon, </a:t>
            </a:r>
            <a:r>
              <a:rPr lang="en-GB" sz="1400" b="1" i="1" dirty="0"/>
              <a:t>like a champion athlete</a:t>
            </a:r>
            <a:r>
              <a:rPr lang="en-GB" sz="1400" i="1" dirty="0"/>
              <a:t>, carried off two victories in a single day. But he went on to compete for yet another success…’</a:t>
            </a:r>
          </a:p>
        </p:txBody>
      </p:sp>
      <p:pic>
        <p:nvPicPr>
          <p:cNvPr id="10242" name="Picture 2" descr="Los Fenicios - Lessons - Tes Teach">
            <a:extLst>
              <a:ext uri="{FF2B5EF4-FFF2-40B4-BE49-F238E27FC236}">
                <a16:creationId xmlns:a16="http://schemas.microsoft.com/office/drawing/2014/main" id="{17A79B7B-BD4D-4576-9D38-05AEB04E4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5" y="1782633"/>
            <a:ext cx="2565118" cy="15143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250E5-8ABC-4D67-9C81-160ACC4BA56A}"/>
              </a:ext>
            </a:extLst>
          </p:cNvPr>
          <p:cNvSpPr txBox="1"/>
          <p:nvPr/>
        </p:nvSpPr>
        <p:spPr>
          <a:xfrm>
            <a:off x="0" y="3296980"/>
            <a:ext cx="2549342" cy="2031325"/>
          </a:xfrm>
          <a:prstGeom prst="rect">
            <a:avLst/>
          </a:prstGeom>
          <a:solidFill>
            <a:srgbClr val="EED5CC"/>
          </a:solidFill>
        </p:spPr>
        <p:txBody>
          <a:bodyPr wrap="square" rtlCol="0">
            <a:spAutoFit/>
          </a:bodyPr>
          <a:lstStyle/>
          <a:p>
            <a:r>
              <a:rPr lang="en-GB" sz="1400" i="1" dirty="0"/>
              <a:t>‘He learned that the 80 Phoenician ships had put in at </a:t>
            </a:r>
            <a:r>
              <a:rPr lang="en-GB" sz="1400" i="1" dirty="0" err="1"/>
              <a:t>Syedra</a:t>
            </a:r>
            <a:r>
              <a:rPr lang="en-GB" sz="1400" i="1" dirty="0"/>
              <a:t>, so he sailed there at full speed before the commanders had learned of the fate of the main fleet.</a:t>
            </a:r>
          </a:p>
          <a:p>
            <a:r>
              <a:rPr lang="en-GB" sz="1400" b="1" i="1" dirty="0"/>
              <a:t>All their ships were destroyed and most of the crews perished with them</a:t>
            </a:r>
            <a:r>
              <a:rPr lang="en-GB" sz="1400" i="1" dirty="0"/>
              <a:t>.’</a:t>
            </a:r>
          </a:p>
        </p:txBody>
      </p:sp>
      <p:sp>
        <p:nvSpPr>
          <p:cNvPr id="9" name="TextBox 8">
            <a:extLst>
              <a:ext uri="{FF2B5EF4-FFF2-40B4-BE49-F238E27FC236}">
                <a16:creationId xmlns:a16="http://schemas.microsoft.com/office/drawing/2014/main" id="{952BD46B-6EF3-41C2-B1BF-4E78C71E0F2E}"/>
              </a:ext>
            </a:extLst>
          </p:cNvPr>
          <p:cNvSpPr txBox="1"/>
          <p:nvPr/>
        </p:nvSpPr>
        <p:spPr>
          <a:xfrm>
            <a:off x="-15775" y="5316647"/>
            <a:ext cx="4704080" cy="1569660"/>
          </a:xfrm>
          <a:prstGeom prst="rect">
            <a:avLst/>
          </a:prstGeom>
          <a:solidFill>
            <a:schemeClr val="accent4">
              <a:lumMod val="20000"/>
              <a:lumOff val="80000"/>
            </a:schemeClr>
          </a:solidFill>
        </p:spPr>
        <p:txBody>
          <a:bodyPr wrap="square" rtlCol="0">
            <a:spAutoFit/>
          </a:bodyPr>
          <a:lstStyle/>
          <a:p>
            <a:r>
              <a:rPr lang="en-GB" sz="1600" i="1" dirty="0"/>
              <a:t>This blow so dashed the King’s hopes that he accepted the terms of </a:t>
            </a:r>
            <a:r>
              <a:rPr lang="en-GB" sz="1600" b="1" i="1" u="sng" dirty="0"/>
              <a:t>that notorious peace</a:t>
            </a:r>
            <a:r>
              <a:rPr lang="en-GB" sz="1600" i="1" dirty="0"/>
              <a:t>, whereby he agreed to stay away the distance  of </a:t>
            </a:r>
            <a:r>
              <a:rPr lang="en-GB" sz="1600" b="1" i="1" dirty="0"/>
              <a:t>a whole day’s ride from the Greek sea-board of Asia Minor and not to let a single warship or armoured vessel sail west of the </a:t>
            </a:r>
            <a:r>
              <a:rPr lang="en-GB" sz="1600" b="1" i="1" dirty="0" err="1"/>
              <a:t>Cyanaean</a:t>
            </a:r>
            <a:r>
              <a:rPr lang="en-GB" sz="1600" b="1" i="1" dirty="0"/>
              <a:t> and the </a:t>
            </a:r>
            <a:r>
              <a:rPr lang="en-GB" sz="1600" b="1" i="1" dirty="0" err="1"/>
              <a:t>Chelidonian</a:t>
            </a:r>
            <a:r>
              <a:rPr lang="en-GB" sz="1600" b="1" i="1" dirty="0"/>
              <a:t> Islands. </a:t>
            </a:r>
            <a:r>
              <a:rPr lang="en-GB" sz="1200" i="1" dirty="0"/>
              <a:t>Plutarch, </a:t>
            </a:r>
            <a:r>
              <a:rPr lang="en-GB" sz="1200" dirty="0"/>
              <a:t>Cimon</a:t>
            </a:r>
            <a:r>
              <a:rPr lang="en-GB" sz="1200" i="1" dirty="0"/>
              <a:t> 13</a:t>
            </a:r>
            <a:endParaRPr lang="en-GB" sz="1600" i="1" dirty="0"/>
          </a:p>
        </p:txBody>
      </p:sp>
      <p:sp>
        <p:nvSpPr>
          <p:cNvPr id="10" name="TextBox 9">
            <a:extLst>
              <a:ext uri="{FF2B5EF4-FFF2-40B4-BE49-F238E27FC236}">
                <a16:creationId xmlns:a16="http://schemas.microsoft.com/office/drawing/2014/main" id="{1A48FF32-C68E-448D-8139-A07D27B47BD5}"/>
              </a:ext>
            </a:extLst>
          </p:cNvPr>
          <p:cNvSpPr txBox="1"/>
          <p:nvPr/>
        </p:nvSpPr>
        <p:spPr>
          <a:xfrm>
            <a:off x="8249920" y="6356340"/>
            <a:ext cx="1637031" cy="584775"/>
          </a:xfrm>
          <a:prstGeom prst="rect">
            <a:avLst/>
          </a:prstGeom>
          <a:noFill/>
        </p:spPr>
        <p:txBody>
          <a:bodyPr wrap="square" rtlCol="0">
            <a:spAutoFit/>
          </a:bodyPr>
          <a:lstStyle/>
          <a:p>
            <a:pPr algn="ctr"/>
            <a:r>
              <a:rPr lang="en-GB" sz="1400" i="1" dirty="0">
                <a:solidFill>
                  <a:schemeClr val="bg1"/>
                </a:solidFill>
              </a:rPr>
              <a:t>Nike (Victory) crowns an athlete</a:t>
            </a:r>
            <a:r>
              <a:rPr lang="en-GB" dirty="0">
                <a:solidFill>
                  <a:schemeClr val="bg1"/>
                </a:solidFill>
              </a:rPr>
              <a:t>.</a:t>
            </a:r>
          </a:p>
        </p:txBody>
      </p:sp>
      <p:sp>
        <p:nvSpPr>
          <p:cNvPr id="11" name="TextBox 10">
            <a:extLst>
              <a:ext uri="{FF2B5EF4-FFF2-40B4-BE49-F238E27FC236}">
                <a16:creationId xmlns:a16="http://schemas.microsoft.com/office/drawing/2014/main" id="{086AA519-7AA0-4653-A4B2-0265D2DFEA76}"/>
              </a:ext>
            </a:extLst>
          </p:cNvPr>
          <p:cNvSpPr txBox="1"/>
          <p:nvPr/>
        </p:nvSpPr>
        <p:spPr>
          <a:xfrm>
            <a:off x="9814560" y="-5608"/>
            <a:ext cx="2377440" cy="2215991"/>
          </a:xfrm>
          <a:prstGeom prst="rect">
            <a:avLst/>
          </a:prstGeom>
          <a:solidFill>
            <a:schemeClr val="accent4">
              <a:lumMod val="20000"/>
              <a:lumOff val="80000"/>
            </a:schemeClr>
          </a:solidFill>
        </p:spPr>
        <p:txBody>
          <a:bodyPr wrap="square" rtlCol="0">
            <a:spAutoFit/>
          </a:bodyPr>
          <a:lstStyle/>
          <a:p>
            <a:r>
              <a:rPr lang="en-GB" sz="1400" b="1" dirty="0"/>
              <a:t>Callisthenes</a:t>
            </a:r>
            <a:r>
              <a:rPr lang="en-GB" sz="1400" i="1" dirty="0"/>
              <a:t> </a:t>
            </a:r>
            <a:r>
              <a:rPr lang="en-GB" sz="1200" dirty="0">
                <a:solidFill>
                  <a:schemeClr val="accent1">
                    <a:lumMod val="50000"/>
                  </a:schemeClr>
                </a:solidFill>
              </a:rPr>
              <a:t>(4</a:t>
            </a:r>
            <a:r>
              <a:rPr lang="en-GB" sz="1200" baseline="30000" dirty="0">
                <a:solidFill>
                  <a:schemeClr val="accent1">
                    <a:lumMod val="50000"/>
                  </a:schemeClr>
                </a:solidFill>
              </a:rPr>
              <a:t>th</a:t>
            </a:r>
            <a:r>
              <a:rPr lang="en-GB" sz="1200" dirty="0">
                <a:solidFill>
                  <a:schemeClr val="accent1">
                    <a:lumMod val="50000"/>
                  </a:schemeClr>
                </a:solidFill>
              </a:rPr>
              <a:t> Century Macedonian historian writing in the time of Alexander the Great) </a:t>
            </a:r>
            <a:r>
              <a:rPr lang="en-GB" sz="1100" dirty="0"/>
              <a:t>‘</a:t>
            </a:r>
            <a:r>
              <a:rPr lang="en-GB" sz="1400" i="1" dirty="0"/>
              <a:t>maintains that the </a:t>
            </a:r>
            <a:r>
              <a:rPr lang="en-GB" sz="1400" b="1" i="1" dirty="0"/>
              <a:t>Persians never agreed to any such terms</a:t>
            </a:r>
            <a:r>
              <a:rPr lang="en-GB" sz="1400" i="1" dirty="0"/>
              <a:t>. He says that this was merely </a:t>
            </a:r>
            <a:r>
              <a:rPr lang="en-GB" sz="1400" b="1" i="1" dirty="0"/>
              <a:t>how they behaved in practice</a:t>
            </a:r>
            <a:r>
              <a:rPr lang="en-GB" sz="1400" i="1" dirty="0"/>
              <a:t>, because of the fear that the Battle of </a:t>
            </a:r>
            <a:r>
              <a:rPr lang="en-GB" sz="1400" i="1" dirty="0" err="1"/>
              <a:t>Eurymedon</a:t>
            </a:r>
            <a:r>
              <a:rPr lang="en-GB" sz="1400" i="1" dirty="0"/>
              <a:t> had implanted in them.’</a:t>
            </a:r>
            <a:endParaRPr lang="en-GB" sz="1600" b="1" i="1" dirty="0"/>
          </a:p>
        </p:txBody>
      </p:sp>
      <p:sp>
        <p:nvSpPr>
          <p:cNvPr id="15" name="TextBox 14">
            <a:extLst>
              <a:ext uri="{FF2B5EF4-FFF2-40B4-BE49-F238E27FC236}">
                <a16:creationId xmlns:a16="http://schemas.microsoft.com/office/drawing/2014/main" id="{F59CEA5D-40F9-4023-BE07-F3373DBEFB86}"/>
              </a:ext>
            </a:extLst>
          </p:cNvPr>
          <p:cNvSpPr txBox="1"/>
          <p:nvPr/>
        </p:nvSpPr>
        <p:spPr>
          <a:xfrm>
            <a:off x="3642360" y="4162361"/>
            <a:ext cx="6172200" cy="523220"/>
          </a:xfrm>
          <a:prstGeom prst="rect">
            <a:avLst/>
          </a:prstGeom>
          <a:noFill/>
        </p:spPr>
        <p:txBody>
          <a:bodyPr wrap="square">
            <a:spAutoFit/>
          </a:bodyPr>
          <a:lstStyle/>
          <a:p>
            <a:r>
              <a:rPr lang="en-GB" sz="2800" b="1" i="1" dirty="0">
                <a:solidFill>
                  <a:srgbClr val="FFFF00"/>
                </a:solidFill>
              </a:rPr>
              <a:t>‘that notorious peace’ </a:t>
            </a:r>
            <a:r>
              <a:rPr lang="en-GB" sz="1600" b="1" i="1" dirty="0">
                <a:solidFill>
                  <a:srgbClr val="FFFF00"/>
                </a:solidFill>
              </a:rPr>
              <a:t>Plutarch, Cimon 13</a:t>
            </a:r>
            <a:endParaRPr lang="en-GB" sz="2800" dirty="0">
              <a:solidFill>
                <a:srgbClr val="FFFF00"/>
              </a:solidFill>
            </a:endParaRPr>
          </a:p>
        </p:txBody>
      </p:sp>
      <p:sp>
        <p:nvSpPr>
          <p:cNvPr id="14" name="TextBox 13">
            <a:extLst>
              <a:ext uri="{FF2B5EF4-FFF2-40B4-BE49-F238E27FC236}">
                <a16:creationId xmlns:a16="http://schemas.microsoft.com/office/drawing/2014/main" id="{D13FA8BB-2C85-425A-8B32-98744363A2FC}"/>
              </a:ext>
            </a:extLst>
          </p:cNvPr>
          <p:cNvSpPr txBox="1"/>
          <p:nvPr/>
        </p:nvSpPr>
        <p:spPr>
          <a:xfrm>
            <a:off x="9814558" y="2127493"/>
            <a:ext cx="2377440" cy="1600438"/>
          </a:xfrm>
          <a:prstGeom prst="rect">
            <a:avLst/>
          </a:prstGeom>
          <a:solidFill>
            <a:srgbClr val="FFEBFF"/>
          </a:solidFill>
        </p:spPr>
        <p:txBody>
          <a:bodyPr wrap="square" rtlCol="0">
            <a:spAutoFit/>
          </a:bodyPr>
          <a:lstStyle/>
          <a:p>
            <a:r>
              <a:rPr lang="en-GB" sz="1400" i="1" dirty="0"/>
              <a:t>‘</a:t>
            </a:r>
            <a:r>
              <a:rPr lang="en-GB" sz="1400" b="1" i="1" dirty="0"/>
              <a:t>Pericles</a:t>
            </a:r>
            <a:r>
              <a:rPr lang="en-GB" sz="1400" i="1" dirty="0"/>
              <a:t> with a squadron of 50 ships and </a:t>
            </a:r>
            <a:r>
              <a:rPr lang="en-GB" sz="1400" b="1" i="1" dirty="0"/>
              <a:t>Ephialtes</a:t>
            </a:r>
            <a:r>
              <a:rPr lang="en-GB" sz="1400" i="1" dirty="0"/>
              <a:t> with no more than 30 sailed far beyond the </a:t>
            </a:r>
            <a:r>
              <a:rPr lang="en-GB" sz="1400" i="1" dirty="0" err="1"/>
              <a:t>Chelidonian</a:t>
            </a:r>
            <a:r>
              <a:rPr lang="en-GB" sz="1400" i="1" dirty="0"/>
              <a:t> Islands without meeting anything resembling a barbarian ship.’</a:t>
            </a:r>
          </a:p>
        </p:txBody>
      </p:sp>
      <p:sp>
        <p:nvSpPr>
          <p:cNvPr id="16" name="TextBox 15">
            <a:extLst>
              <a:ext uri="{FF2B5EF4-FFF2-40B4-BE49-F238E27FC236}">
                <a16:creationId xmlns:a16="http://schemas.microsoft.com/office/drawing/2014/main" id="{DD389691-F6F1-40C7-B27E-063AE66F49F4}"/>
              </a:ext>
            </a:extLst>
          </p:cNvPr>
          <p:cNvSpPr txBox="1"/>
          <p:nvPr/>
        </p:nvSpPr>
        <p:spPr>
          <a:xfrm>
            <a:off x="9814558" y="3692611"/>
            <a:ext cx="2377440" cy="1600438"/>
          </a:xfrm>
          <a:prstGeom prst="rect">
            <a:avLst/>
          </a:prstGeom>
          <a:solidFill>
            <a:schemeClr val="bg1">
              <a:lumMod val="75000"/>
            </a:schemeClr>
          </a:solidFill>
        </p:spPr>
        <p:txBody>
          <a:bodyPr wrap="square" rtlCol="0">
            <a:spAutoFit/>
          </a:bodyPr>
          <a:lstStyle/>
          <a:p>
            <a:r>
              <a:rPr lang="en-GB" sz="1400" b="1" i="1" dirty="0"/>
              <a:t>‘On the other hand, </a:t>
            </a:r>
            <a:r>
              <a:rPr lang="en-GB" sz="1400" i="1" dirty="0"/>
              <a:t>the collection of decrees made by </a:t>
            </a:r>
            <a:r>
              <a:rPr lang="en-GB" sz="1400" b="1" dirty="0" err="1"/>
              <a:t>Craterus</a:t>
            </a:r>
            <a:r>
              <a:rPr lang="en-GB" sz="1400" i="1" dirty="0"/>
              <a:t> </a:t>
            </a:r>
            <a:r>
              <a:rPr lang="en-GB" sz="1200" dirty="0">
                <a:solidFill>
                  <a:schemeClr val="tx2"/>
                </a:solidFill>
              </a:rPr>
              <a:t>(another Macedonian historian) </a:t>
            </a:r>
            <a:r>
              <a:rPr lang="en-GB" sz="1400" i="1" dirty="0"/>
              <a:t>includes in its proper place a copy of the articles of this treaty, as though it had been properly concluded.’ </a:t>
            </a:r>
            <a:endParaRPr lang="en-GB" sz="1400" b="1" i="1" dirty="0"/>
          </a:p>
        </p:txBody>
      </p:sp>
      <p:sp>
        <p:nvSpPr>
          <p:cNvPr id="17" name="TextBox 16">
            <a:extLst>
              <a:ext uri="{FF2B5EF4-FFF2-40B4-BE49-F238E27FC236}">
                <a16:creationId xmlns:a16="http://schemas.microsoft.com/office/drawing/2014/main" id="{1C27F589-6501-48F4-886C-26A960245C9D}"/>
              </a:ext>
            </a:extLst>
          </p:cNvPr>
          <p:cNvSpPr txBox="1"/>
          <p:nvPr/>
        </p:nvSpPr>
        <p:spPr>
          <a:xfrm>
            <a:off x="9814560" y="5280458"/>
            <a:ext cx="2377440" cy="1600438"/>
          </a:xfrm>
          <a:prstGeom prst="rect">
            <a:avLst/>
          </a:prstGeom>
          <a:solidFill>
            <a:srgbClr val="FFEBFF"/>
          </a:solidFill>
        </p:spPr>
        <p:txBody>
          <a:bodyPr wrap="square" rtlCol="0">
            <a:spAutoFit/>
          </a:bodyPr>
          <a:lstStyle/>
          <a:p>
            <a:r>
              <a:rPr lang="en-GB" sz="1400" i="1" dirty="0"/>
              <a:t>‘It is said, too, that the Athenians built an altar to Peace to commemorate this event and conferred high honours upon </a:t>
            </a:r>
            <a:r>
              <a:rPr lang="en-GB" sz="1400" b="1" i="1" dirty="0"/>
              <a:t>Callias</a:t>
            </a:r>
            <a:r>
              <a:rPr lang="en-GB" sz="1400" i="1" dirty="0"/>
              <a:t>, who negotiated the treaty.’</a:t>
            </a:r>
          </a:p>
          <a:p>
            <a:pPr algn="r"/>
            <a:r>
              <a:rPr lang="en-GB" sz="1200" b="1" dirty="0"/>
              <a:t>Plutarch,</a:t>
            </a:r>
            <a:r>
              <a:rPr lang="en-GB" sz="1200" b="1" i="1" dirty="0"/>
              <a:t> Cimon </a:t>
            </a:r>
            <a:r>
              <a:rPr lang="en-GB" sz="1200" b="1" dirty="0"/>
              <a:t>13</a:t>
            </a:r>
          </a:p>
        </p:txBody>
      </p:sp>
      <p:sp>
        <p:nvSpPr>
          <p:cNvPr id="23" name="TextBox 22">
            <a:extLst>
              <a:ext uri="{FF2B5EF4-FFF2-40B4-BE49-F238E27FC236}">
                <a16:creationId xmlns:a16="http://schemas.microsoft.com/office/drawing/2014/main" id="{3D054741-4E07-4685-BF4C-BEC550BC1204}"/>
              </a:ext>
            </a:extLst>
          </p:cNvPr>
          <p:cNvSpPr txBox="1"/>
          <p:nvPr/>
        </p:nvSpPr>
        <p:spPr>
          <a:xfrm>
            <a:off x="2549343" y="3223518"/>
            <a:ext cx="7265216" cy="615553"/>
          </a:xfrm>
          <a:prstGeom prst="rect">
            <a:avLst/>
          </a:prstGeom>
          <a:solidFill>
            <a:schemeClr val="accent5">
              <a:lumMod val="20000"/>
              <a:lumOff val="80000"/>
            </a:schemeClr>
          </a:solidFill>
        </p:spPr>
        <p:txBody>
          <a:bodyPr wrap="square" rtlCol="0">
            <a:spAutoFit/>
          </a:bodyPr>
          <a:lstStyle/>
          <a:p>
            <a:pPr algn="ctr"/>
            <a:r>
              <a:rPr lang="en-GB" sz="1700" dirty="0"/>
              <a:t>Alexander the Great was celebrated for his swift conquest of Persia in the 4</a:t>
            </a:r>
            <a:r>
              <a:rPr lang="en-GB" sz="1700" baseline="30000" dirty="0"/>
              <a:t>th</a:t>
            </a:r>
            <a:r>
              <a:rPr lang="en-GB" sz="1700" dirty="0"/>
              <a:t> century BC. How might a 5</a:t>
            </a:r>
            <a:r>
              <a:rPr lang="en-GB" sz="1700" baseline="30000" dirty="0"/>
              <a:t>th</a:t>
            </a:r>
            <a:r>
              <a:rPr lang="en-GB" sz="1700" dirty="0"/>
              <a:t> Century ‘Peace of Callias’ impact his reputation? </a:t>
            </a:r>
          </a:p>
        </p:txBody>
      </p:sp>
      <p:sp>
        <p:nvSpPr>
          <p:cNvPr id="24" name="TextBox 23">
            <a:extLst>
              <a:ext uri="{FF2B5EF4-FFF2-40B4-BE49-F238E27FC236}">
                <a16:creationId xmlns:a16="http://schemas.microsoft.com/office/drawing/2014/main" id="{04BFA6C2-C585-4C8E-B893-72F323F9D894}"/>
              </a:ext>
            </a:extLst>
          </p:cNvPr>
          <p:cNvSpPr txBox="1"/>
          <p:nvPr/>
        </p:nvSpPr>
        <p:spPr>
          <a:xfrm>
            <a:off x="5425440" y="4806149"/>
            <a:ext cx="4389118" cy="830997"/>
          </a:xfrm>
          <a:prstGeom prst="rect">
            <a:avLst/>
          </a:prstGeom>
          <a:solidFill>
            <a:schemeClr val="accent5">
              <a:lumMod val="20000"/>
              <a:lumOff val="80000"/>
            </a:schemeClr>
          </a:solidFill>
        </p:spPr>
        <p:txBody>
          <a:bodyPr wrap="square" rtlCol="0">
            <a:spAutoFit/>
          </a:bodyPr>
          <a:lstStyle/>
          <a:p>
            <a:pPr algn="ctr"/>
            <a:r>
              <a:rPr lang="en-GB" sz="1600" dirty="0"/>
              <a:t>Do you think there was a formal peace, or do you agree with Callisthenes, that there was just an informal understanding?</a:t>
            </a:r>
          </a:p>
        </p:txBody>
      </p:sp>
      <p:sp>
        <p:nvSpPr>
          <p:cNvPr id="26" name="TextBox 25">
            <a:extLst>
              <a:ext uri="{FF2B5EF4-FFF2-40B4-BE49-F238E27FC236}">
                <a16:creationId xmlns:a16="http://schemas.microsoft.com/office/drawing/2014/main" id="{34D4383E-8667-47B2-BE4D-0BE0195A3081}"/>
              </a:ext>
            </a:extLst>
          </p:cNvPr>
          <p:cNvSpPr txBox="1"/>
          <p:nvPr/>
        </p:nvSpPr>
        <p:spPr>
          <a:xfrm>
            <a:off x="5297903" y="641246"/>
            <a:ext cx="4516655" cy="307777"/>
          </a:xfrm>
          <a:prstGeom prst="rect">
            <a:avLst/>
          </a:prstGeom>
          <a:solidFill>
            <a:srgbClr val="7030A0"/>
          </a:solidFill>
        </p:spPr>
        <p:txBody>
          <a:bodyPr wrap="square" rtlCol="0">
            <a:spAutoFit/>
          </a:bodyPr>
          <a:lstStyle/>
          <a:p>
            <a:pPr algn="ctr"/>
            <a:r>
              <a:rPr lang="en-GB" sz="1400" b="1" dirty="0">
                <a:solidFill>
                  <a:schemeClr val="bg1"/>
                </a:solidFill>
              </a:rPr>
              <a:t>Persian Kings: Xerxes 486-465; Artaxerxes 465-424BC</a:t>
            </a:r>
          </a:p>
        </p:txBody>
      </p:sp>
      <p:sp>
        <p:nvSpPr>
          <p:cNvPr id="18" name="Oval 17">
            <a:hlinkClick r:id="rId4" action="ppaction://hlinksldjump"/>
            <a:extLst>
              <a:ext uri="{FF2B5EF4-FFF2-40B4-BE49-F238E27FC236}">
                <a16:creationId xmlns:a16="http://schemas.microsoft.com/office/drawing/2014/main" id="{D9170825-8E04-4904-A082-D228B4E637EB}"/>
              </a:ext>
            </a:extLst>
          </p:cNvPr>
          <p:cNvSpPr/>
          <p:nvPr/>
        </p:nvSpPr>
        <p:spPr>
          <a:xfrm>
            <a:off x="11798905" y="26467"/>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67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16" grpId="0" animBg="1"/>
      <p:bldP spid="17" grpId="0" animBg="1"/>
      <p:bldP spid="23" grpId="0" animBg="1"/>
      <p:bldP spid="24"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2BA8C-4B2F-44A2-909A-A9D4FDFB48AF}"/>
              </a:ext>
            </a:extLst>
          </p:cNvPr>
          <p:cNvSpPr txBox="1"/>
          <p:nvPr/>
        </p:nvSpPr>
        <p:spPr>
          <a:xfrm>
            <a:off x="0" y="0"/>
            <a:ext cx="4714875" cy="584775"/>
          </a:xfrm>
          <a:prstGeom prst="rect">
            <a:avLst/>
          </a:prstGeom>
          <a:noFill/>
        </p:spPr>
        <p:txBody>
          <a:bodyPr wrap="square" rtlCol="0">
            <a:spAutoFit/>
          </a:bodyPr>
          <a:lstStyle/>
          <a:p>
            <a:r>
              <a:rPr lang="en-GB" sz="3200" b="1" dirty="0"/>
              <a:t>Athens’ Walls</a:t>
            </a:r>
          </a:p>
        </p:txBody>
      </p:sp>
      <p:pic>
        <p:nvPicPr>
          <p:cNvPr id="5130" name="Picture 10" descr="A map of late 5th century Athens, depicting the Long Walls built by  Pericles to protect the route from Athens to her harbour, Piraeus. During  the Pelo… | Geschichte">
            <a:extLst>
              <a:ext uri="{FF2B5EF4-FFF2-40B4-BE49-F238E27FC236}">
                <a16:creationId xmlns:a16="http://schemas.microsoft.com/office/drawing/2014/main" id="{F0AA20F3-5CBF-459D-A117-20D5F0C8E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079" y="0"/>
            <a:ext cx="7337921" cy="55778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ong Walls - Wikipedia">
            <a:extLst>
              <a:ext uri="{FF2B5EF4-FFF2-40B4-BE49-F238E27FC236}">
                <a16:creationId xmlns:a16="http://schemas.microsoft.com/office/drawing/2014/main" id="{D9FB50D8-BB80-4B4A-AA15-4C1DFD29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3280" y="3404617"/>
            <a:ext cx="2458720" cy="3453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mistoclean Wall - Wikipedia">
            <a:extLst>
              <a:ext uri="{FF2B5EF4-FFF2-40B4-BE49-F238E27FC236}">
                <a16:creationId xmlns:a16="http://schemas.microsoft.com/office/drawing/2014/main" id="{461D806C-3BA7-44B4-9A4E-F834798AD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775"/>
            <a:ext cx="4822613" cy="361696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emistoclean Wall - Wikipedia">
            <a:extLst>
              <a:ext uri="{FF2B5EF4-FFF2-40B4-BE49-F238E27FC236}">
                <a16:creationId xmlns:a16="http://schemas.microsoft.com/office/drawing/2014/main" id="{F8FC83BD-DBFB-4B09-82F6-D1DE7437B2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956"/>
          <a:stretch/>
        </p:blipFill>
        <p:spPr bwMode="auto">
          <a:xfrm>
            <a:off x="4753837" y="5508749"/>
            <a:ext cx="4979443" cy="1349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99DB97-75BD-4637-8B6E-972ED18048E1}"/>
              </a:ext>
            </a:extLst>
          </p:cNvPr>
          <p:cNvSpPr txBox="1"/>
          <p:nvPr/>
        </p:nvSpPr>
        <p:spPr>
          <a:xfrm>
            <a:off x="130733" y="3923055"/>
            <a:ext cx="4522186" cy="1107996"/>
          </a:xfrm>
          <a:prstGeom prst="rect">
            <a:avLst/>
          </a:prstGeom>
          <a:solidFill>
            <a:schemeClr val="bg1"/>
          </a:solidFill>
          <a:ln w="25400">
            <a:solidFill>
              <a:srgbClr val="FF0000"/>
            </a:solidFill>
          </a:ln>
        </p:spPr>
        <p:txBody>
          <a:bodyPr wrap="square" rtlCol="0">
            <a:spAutoFit/>
          </a:bodyPr>
          <a:lstStyle/>
          <a:p>
            <a:pPr marL="342900" indent="-342900">
              <a:buAutoNum type="arabicPeriod"/>
            </a:pPr>
            <a:r>
              <a:rPr lang="mi-NZ" b="1" dirty="0"/>
              <a:t>479BC The Themistoclean Walls built. </a:t>
            </a:r>
          </a:p>
          <a:p>
            <a:r>
              <a:rPr lang="mi-NZ" sz="1600" dirty="0"/>
              <a:t>This wall protected the city itself. Further building secured the </a:t>
            </a:r>
            <a:r>
              <a:rPr lang="mi-NZ" sz="1600" b="1" dirty="0"/>
              <a:t>Piraeus</a:t>
            </a:r>
            <a:r>
              <a:rPr lang="mi-NZ" sz="1600" dirty="0"/>
              <a:t>, which became Athens’ new harbour on Themistocles’ advice (Thuc 1.93).</a:t>
            </a:r>
          </a:p>
        </p:txBody>
      </p:sp>
      <p:sp>
        <p:nvSpPr>
          <p:cNvPr id="11" name="TextBox 10">
            <a:extLst>
              <a:ext uri="{FF2B5EF4-FFF2-40B4-BE49-F238E27FC236}">
                <a16:creationId xmlns:a16="http://schemas.microsoft.com/office/drawing/2014/main" id="{7CDDE442-76B2-4356-90E4-1B00AF5B78B7}"/>
              </a:ext>
            </a:extLst>
          </p:cNvPr>
          <p:cNvSpPr txBox="1"/>
          <p:nvPr/>
        </p:nvSpPr>
        <p:spPr>
          <a:xfrm>
            <a:off x="38962" y="5110613"/>
            <a:ext cx="4714875" cy="1600438"/>
          </a:xfrm>
          <a:prstGeom prst="rect">
            <a:avLst/>
          </a:prstGeom>
          <a:solidFill>
            <a:schemeClr val="bg1"/>
          </a:solidFill>
        </p:spPr>
        <p:txBody>
          <a:bodyPr wrap="square">
            <a:spAutoFit/>
          </a:bodyPr>
          <a:lstStyle/>
          <a:p>
            <a:r>
              <a:rPr lang="en-GB" b="1" i="0" dirty="0">
                <a:solidFill>
                  <a:schemeClr val="tx1">
                    <a:lumMod val="50000"/>
                    <a:lumOff val="50000"/>
                  </a:schemeClr>
                </a:solidFill>
                <a:effectLst/>
              </a:rPr>
              <a:t>2.</a:t>
            </a:r>
            <a:r>
              <a:rPr lang="en-GB" b="0" i="0" dirty="0">
                <a:solidFill>
                  <a:schemeClr val="tx1">
                    <a:lumMod val="50000"/>
                    <a:lumOff val="50000"/>
                  </a:schemeClr>
                </a:solidFill>
                <a:effectLst/>
              </a:rPr>
              <a:t> </a:t>
            </a:r>
            <a:r>
              <a:rPr lang="en-GB" b="1" i="0" dirty="0">
                <a:solidFill>
                  <a:schemeClr val="tx1">
                    <a:lumMod val="50000"/>
                    <a:lumOff val="50000"/>
                  </a:schemeClr>
                </a:solidFill>
                <a:effectLst/>
              </a:rPr>
              <a:t>The </a:t>
            </a:r>
            <a:r>
              <a:rPr lang="en-GB" b="1" dirty="0">
                <a:solidFill>
                  <a:schemeClr val="tx1">
                    <a:lumMod val="50000"/>
                    <a:lumOff val="50000"/>
                  </a:schemeClr>
                </a:solidFill>
              </a:rPr>
              <a:t>Long Walls </a:t>
            </a:r>
            <a:r>
              <a:rPr lang="en-GB" sz="1600" b="0" i="0" dirty="0">
                <a:solidFill>
                  <a:schemeClr val="tx1">
                    <a:lumMod val="50000"/>
                    <a:lumOff val="50000"/>
                  </a:schemeClr>
                </a:solidFill>
                <a:effectLst/>
              </a:rPr>
              <a:t>Athens began construction of two walls, </a:t>
            </a:r>
            <a:r>
              <a:rPr lang="en-GB" sz="1600" b="1" i="0" dirty="0">
                <a:solidFill>
                  <a:schemeClr val="tx1">
                    <a:lumMod val="50000"/>
                    <a:lumOff val="50000"/>
                  </a:schemeClr>
                </a:solidFill>
                <a:effectLst/>
              </a:rPr>
              <a:t>The </a:t>
            </a:r>
            <a:r>
              <a:rPr lang="en-GB" sz="1600" b="1" i="0" dirty="0" err="1">
                <a:solidFill>
                  <a:schemeClr val="tx1">
                    <a:lumMod val="50000"/>
                    <a:lumOff val="50000"/>
                  </a:schemeClr>
                </a:solidFill>
                <a:effectLst/>
              </a:rPr>
              <a:t>Phaleric</a:t>
            </a:r>
            <a:r>
              <a:rPr lang="en-GB" sz="1600" b="1" i="0" dirty="0">
                <a:solidFill>
                  <a:schemeClr val="tx1">
                    <a:lumMod val="50000"/>
                    <a:lumOff val="50000"/>
                  </a:schemeClr>
                </a:solidFill>
                <a:effectLst/>
              </a:rPr>
              <a:t> Wall </a:t>
            </a:r>
            <a:r>
              <a:rPr lang="en-GB" sz="1600" b="0" i="0" dirty="0">
                <a:solidFill>
                  <a:schemeClr val="tx1">
                    <a:lumMod val="50000"/>
                    <a:lumOff val="50000"/>
                  </a:schemeClr>
                </a:solidFill>
                <a:effectLst/>
              </a:rPr>
              <a:t>running from the city to the old port at </a:t>
            </a:r>
            <a:r>
              <a:rPr lang="en-GB" sz="1600" b="1" i="0" dirty="0" err="1">
                <a:solidFill>
                  <a:schemeClr val="tx1">
                    <a:lumMod val="50000"/>
                    <a:lumOff val="50000"/>
                  </a:schemeClr>
                </a:solidFill>
                <a:effectLst/>
              </a:rPr>
              <a:t>Phalerum</a:t>
            </a:r>
            <a:r>
              <a:rPr lang="en-GB" sz="1600" b="0" i="0" dirty="0">
                <a:solidFill>
                  <a:schemeClr val="tx1">
                    <a:lumMod val="50000"/>
                    <a:lumOff val="50000"/>
                  </a:schemeClr>
                </a:solidFill>
                <a:effectLst/>
              </a:rPr>
              <a:t>, and the </a:t>
            </a:r>
            <a:r>
              <a:rPr lang="en-GB" sz="1600" b="1" i="0" dirty="0">
                <a:solidFill>
                  <a:schemeClr val="tx1">
                    <a:lumMod val="50000"/>
                    <a:lumOff val="50000"/>
                  </a:schemeClr>
                </a:solidFill>
                <a:effectLst/>
              </a:rPr>
              <a:t>Long Wall</a:t>
            </a:r>
            <a:r>
              <a:rPr lang="en-GB" sz="1600" b="0" i="0" dirty="0">
                <a:solidFill>
                  <a:schemeClr val="tx1">
                    <a:lumMod val="50000"/>
                    <a:lumOff val="50000"/>
                  </a:schemeClr>
                </a:solidFill>
                <a:effectLst/>
              </a:rPr>
              <a:t> to the port at </a:t>
            </a:r>
            <a:r>
              <a:rPr lang="en-GB" sz="1600" b="1" dirty="0">
                <a:solidFill>
                  <a:schemeClr val="tx1">
                    <a:lumMod val="50000"/>
                    <a:lumOff val="50000"/>
                  </a:schemeClr>
                </a:solidFill>
              </a:rPr>
              <a:t>Piraeus</a:t>
            </a:r>
            <a:r>
              <a:rPr lang="en-GB" sz="1600" dirty="0">
                <a:solidFill>
                  <a:schemeClr val="tx1">
                    <a:lumMod val="50000"/>
                    <a:lumOff val="50000"/>
                  </a:schemeClr>
                </a:solidFill>
              </a:rPr>
              <a:t> between </a:t>
            </a:r>
            <a:r>
              <a:rPr lang="en-GB" sz="1600" b="1" dirty="0">
                <a:solidFill>
                  <a:schemeClr val="tx1">
                    <a:lumMod val="50000"/>
                    <a:lumOff val="50000"/>
                  </a:schemeClr>
                </a:solidFill>
              </a:rPr>
              <a:t>462</a:t>
            </a:r>
            <a:r>
              <a:rPr lang="en-GB" sz="1600" dirty="0">
                <a:solidFill>
                  <a:schemeClr val="tx1">
                    <a:lumMod val="50000"/>
                    <a:lumOff val="50000"/>
                  </a:schemeClr>
                </a:solidFill>
              </a:rPr>
              <a:t> and </a:t>
            </a:r>
            <a:r>
              <a:rPr lang="en-GB" sz="1600" b="1" dirty="0">
                <a:solidFill>
                  <a:schemeClr val="tx1">
                    <a:lumMod val="50000"/>
                    <a:lumOff val="50000"/>
                  </a:schemeClr>
                </a:solidFill>
              </a:rPr>
              <a:t>458BC</a:t>
            </a:r>
            <a:r>
              <a:rPr lang="en-GB" sz="1600" dirty="0">
                <a:solidFill>
                  <a:schemeClr val="tx1">
                    <a:lumMod val="50000"/>
                    <a:lumOff val="50000"/>
                  </a:schemeClr>
                </a:solidFill>
              </a:rPr>
              <a:t>. </a:t>
            </a:r>
            <a:r>
              <a:rPr lang="en-GB" sz="1600" b="0" i="0" dirty="0">
                <a:solidFill>
                  <a:schemeClr val="tx1">
                    <a:lumMod val="50000"/>
                    <a:lumOff val="50000"/>
                  </a:schemeClr>
                </a:solidFill>
                <a:effectLst/>
              </a:rPr>
              <a:t>These </a:t>
            </a:r>
            <a:r>
              <a:rPr lang="en-GB" sz="1600" dirty="0">
                <a:solidFill>
                  <a:schemeClr val="tx1">
                    <a:lumMod val="50000"/>
                    <a:lumOff val="50000"/>
                  </a:schemeClr>
                </a:solidFill>
              </a:rPr>
              <a:t>protected Athens in the aftermath of the </a:t>
            </a:r>
            <a:r>
              <a:rPr lang="en-GB" sz="1600" b="1" i="0" dirty="0">
                <a:solidFill>
                  <a:schemeClr val="tx1">
                    <a:lumMod val="50000"/>
                    <a:lumOff val="50000"/>
                  </a:schemeClr>
                </a:solidFill>
                <a:effectLst/>
              </a:rPr>
              <a:t>Battle of Tanagra </a:t>
            </a:r>
            <a:r>
              <a:rPr lang="en-GB" sz="1600" b="0" i="0" dirty="0">
                <a:solidFill>
                  <a:schemeClr val="tx1">
                    <a:lumMod val="50000"/>
                    <a:lumOff val="50000"/>
                  </a:schemeClr>
                </a:solidFill>
                <a:effectLst/>
              </a:rPr>
              <a:t>in </a:t>
            </a:r>
            <a:r>
              <a:rPr lang="en-GB" sz="1600" b="1" i="0" dirty="0">
                <a:solidFill>
                  <a:schemeClr val="tx1">
                    <a:lumMod val="50000"/>
                    <a:lumOff val="50000"/>
                  </a:schemeClr>
                </a:solidFill>
                <a:effectLst/>
              </a:rPr>
              <a:t>457BC </a:t>
            </a:r>
            <a:r>
              <a:rPr lang="en-GB" sz="1600" i="0" dirty="0">
                <a:solidFill>
                  <a:schemeClr val="tx1">
                    <a:lumMod val="50000"/>
                    <a:lumOff val="50000"/>
                  </a:schemeClr>
                </a:solidFill>
                <a:effectLst/>
              </a:rPr>
              <a:t>and were completed not long after.</a:t>
            </a:r>
            <a:endParaRPr lang="en-GB" sz="1600" dirty="0">
              <a:solidFill>
                <a:schemeClr val="tx1">
                  <a:lumMod val="50000"/>
                  <a:lumOff val="50000"/>
                </a:schemeClr>
              </a:solidFill>
            </a:endParaRPr>
          </a:p>
        </p:txBody>
      </p:sp>
      <p:sp>
        <p:nvSpPr>
          <p:cNvPr id="12" name="TextBox 11">
            <a:extLst>
              <a:ext uri="{FF2B5EF4-FFF2-40B4-BE49-F238E27FC236}">
                <a16:creationId xmlns:a16="http://schemas.microsoft.com/office/drawing/2014/main" id="{36457FCB-EBBD-4B6A-AE2E-B950B186129C}"/>
              </a:ext>
            </a:extLst>
          </p:cNvPr>
          <p:cNvSpPr txBox="1"/>
          <p:nvPr/>
        </p:nvSpPr>
        <p:spPr>
          <a:xfrm>
            <a:off x="6874802" y="3300522"/>
            <a:ext cx="4133850" cy="1107996"/>
          </a:xfrm>
          <a:prstGeom prst="rect">
            <a:avLst/>
          </a:prstGeom>
          <a:solidFill>
            <a:schemeClr val="bg1"/>
          </a:solidFill>
        </p:spPr>
        <p:txBody>
          <a:bodyPr wrap="square">
            <a:spAutoFit/>
          </a:bodyPr>
          <a:lstStyle/>
          <a:p>
            <a:r>
              <a:rPr lang="en-GB" b="1" i="0" dirty="0">
                <a:solidFill>
                  <a:schemeClr val="tx1">
                    <a:lumMod val="50000"/>
                    <a:lumOff val="50000"/>
                  </a:schemeClr>
                </a:solidFill>
                <a:effectLst/>
              </a:rPr>
              <a:t>3.</a:t>
            </a:r>
            <a:r>
              <a:rPr lang="en-GB" b="0" i="0" dirty="0">
                <a:solidFill>
                  <a:schemeClr val="tx1">
                    <a:lumMod val="50000"/>
                    <a:lumOff val="50000"/>
                  </a:schemeClr>
                </a:solidFill>
                <a:effectLst/>
              </a:rPr>
              <a:t> </a:t>
            </a:r>
            <a:r>
              <a:rPr lang="en-GB" b="1" i="0" dirty="0">
                <a:solidFill>
                  <a:schemeClr val="tx1">
                    <a:lumMod val="50000"/>
                    <a:lumOff val="50000"/>
                  </a:schemeClr>
                </a:solidFill>
                <a:effectLst/>
              </a:rPr>
              <a:t>The Southern </a:t>
            </a:r>
            <a:r>
              <a:rPr lang="en-GB" b="1" dirty="0">
                <a:solidFill>
                  <a:schemeClr val="tx1">
                    <a:lumMod val="50000"/>
                    <a:lumOff val="50000"/>
                  </a:schemeClr>
                </a:solidFill>
              </a:rPr>
              <a:t>Long Wall </a:t>
            </a:r>
            <a:r>
              <a:rPr lang="en-GB" sz="1600" b="0" i="0" dirty="0">
                <a:solidFill>
                  <a:schemeClr val="tx1">
                    <a:lumMod val="50000"/>
                    <a:lumOff val="50000"/>
                  </a:schemeClr>
                </a:solidFill>
                <a:effectLst/>
              </a:rPr>
              <a:t>was completed in the 440s in the aftermath of the revolt of Euboea, after the agreement of </a:t>
            </a:r>
            <a:r>
              <a:rPr lang="en-GB" sz="1600" b="1" i="0" dirty="0">
                <a:solidFill>
                  <a:schemeClr val="tx1">
                    <a:lumMod val="50000"/>
                    <a:lumOff val="50000"/>
                  </a:schemeClr>
                </a:solidFill>
                <a:effectLst/>
              </a:rPr>
              <a:t>The Thirty Year Peace</a:t>
            </a:r>
            <a:r>
              <a:rPr lang="en-GB" sz="1600" b="0" i="0" dirty="0">
                <a:solidFill>
                  <a:schemeClr val="tx1">
                    <a:lumMod val="50000"/>
                    <a:lumOff val="50000"/>
                  </a:schemeClr>
                </a:solidFill>
                <a:effectLst/>
              </a:rPr>
              <a:t>, while Pericles was in power.</a:t>
            </a:r>
            <a:endParaRPr lang="en-GB" sz="1600" dirty="0">
              <a:solidFill>
                <a:schemeClr val="tx1">
                  <a:lumMod val="50000"/>
                  <a:lumOff val="50000"/>
                </a:schemeClr>
              </a:solidFill>
            </a:endParaRPr>
          </a:p>
        </p:txBody>
      </p:sp>
      <p:sp>
        <p:nvSpPr>
          <p:cNvPr id="6" name="Oval 5">
            <a:extLst>
              <a:ext uri="{FF2B5EF4-FFF2-40B4-BE49-F238E27FC236}">
                <a16:creationId xmlns:a16="http://schemas.microsoft.com/office/drawing/2014/main" id="{5907F1F2-D42B-4B71-A4D4-87F1253C2C1A}"/>
              </a:ext>
            </a:extLst>
          </p:cNvPr>
          <p:cNvSpPr/>
          <p:nvPr/>
        </p:nvSpPr>
        <p:spPr>
          <a:xfrm>
            <a:off x="9506022" y="866775"/>
            <a:ext cx="1990653" cy="1562100"/>
          </a:xfrm>
          <a:prstGeom prst="ellipse">
            <a:avLst/>
          </a:prstGeom>
          <a:solidFill>
            <a:schemeClr val="accent4">
              <a:lumMod val="20000"/>
              <a:lumOff val="80000"/>
              <a:alpha val="34000"/>
            </a:scheme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7F868E-980F-4794-8B55-7462B8C1D4A1}"/>
              </a:ext>
            </a:extLst>
          </p:cNvPr>
          <p:cNvSpPr/>
          <p:nvPr/>
        </p:nvSpPr>
        <p:spPr>
          <a:xfrm>
            <a:off x="4783651" y="3404617"/>
            <a:ext cx="2091151" cy="1514946"/>
          </a:xfrm>
          <a:prstGeom prst="ellipse">
            <a:avLst/>
          </a:prstGeom>
          <a:solidFill>
            <a:schemeClr val="accent4">
              <a:lumMod val="20000"/>
              <a:lumOff val="80000"/>
              <a:alpha val="34000"/>
            </a:scheme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hlinkClick r:id="rId6" action="ppaction://hlinksldjump"/>
            <a:extLst>
              <a:ext uri="{FF2B5EF4-FFF2-40B4-BE49-F238E27FC236}">
                <a16:creationId xmlns:a16="http://schemas.microsoft.com/office/drawing/2014/main" id="{079F2272-EBB9-40F4-9E6F-264595DFBDE4}"/>
              </a:ext>
            </a:extLst>
          </p:cNvPr>
          <p:cNvSpPr/>
          <p:nvPr/>
        </p:nvSpPr>
        <p:spPr>
          <a:xfrm>
            <a:off x="11753850" y="16162"/>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74C89C0-E8BA-4EEB-AAEA-9B82911DF3A7}"/>
              </a:ext>
            </a:extLst>
          </p:cNvPr>
          <p:cNvSpPr/>
          <p:nvPr/>
        </p:nvSpPr>
        <p:spPr>
          <a:xfrm rot="2184333">
            <a:off x="9251315" y="2100959"/>
            <a:ext cx="121920" cy="2940745"/>
          </a:xfrm>
          <a:prstGeom prst="rect">
            <a:avLst/>
          </a:prstGeom>
          <a:solidFill>
            <a:schemeClr val="accent4">
              <a:lumMod val="20000"/>
              <a:lumOff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196245F1-2810-4E56-A36F-4E7624A7C0FE}"/>
              </a:ext>
            </a:extLst>
          </p:cNvPr>
          <p:cNvSpPr txBox="1"/>
          <p:nvPr/>
        </p:nvSpPr>
        <p:spPr>
          <a:xfrm>
            <a:off x="2470012" y="202363"/>
            <a:ext cx="6581886" cy="2308324"/>
          </a:xfrm>
          <a:prstGeom prst="rect">
            <a:avLst/>
          </a:prstGeom>
          <a:solidFill>
            <a:schemeClr val="bg1"/>
          </a:solidFill>
        </p:spPr>
        <p:txBody>
          <a:bodyPr wrap="square" rtlCol="0">
            <a:spAutoFit/>
          </a:bodyPr>
          <a:lstStyle/>
          <a:p>
            <a:r>
              <a:rPr lang="en-GB" sz="1600" i="1" dirty="0"/>
              <a:t>‘</a:t>
            </a:r>
            <a:r>
              <a:rPr lang="en-GB" i="1" dirty="0"/>
              <a:t>So much money was raised </a:t>
            </a:r>
            <a:r>
              <a:rPr lang="en-GB" sz="1600" dirty="0"/>
              <a:t>(from The Battle of </a:t>
            </a:r>
            <a:r>
              <a:rPr lang="en-GB" sz="1600" dirty="0" err="1"/>
              <a:t>Eurymedon</a:t>
            </a:r>
            <a:r>
              <a:rPr lang="en-GB" sz="1600" dirty="0"/>
              <a:t> c.468BC</a:t>
            </a:r>
            <a:r>
              <a:rPr lang="en-GB" dirty="0"/>
              <a:t>) </a:t>
            </a:r>
            <a:r>
              <a:rPr lang="en-GB" i="1" dirty="0"/>
              <a:t>… that the Athenians were able to meet various public expenses and in particular to construct the S. wall of the Acropolis. While the building of the Long Walls known as ‘The Legs;’ was completed at a later date, yet </a:t>
            </a:r>
            <a:r>
              <a:rPr lang="en-GB" b="1" i="1" dirty="0"/>
              <a:t>the original foundations were securely laid by Cimon</a:t>
            </a:r>
            <a:r>
              <a:rPr lang="en-GB" i="1" dirty="0"/>
              <a:t>: the work was obstructed by swamps and marshy ground, but he had huge quantities of rubble and heavy stone tamped down, and paid for all this himself.’ </a:t>
            </a:r>
            <a:r>
              <a:rPr lang="en-GB" b="1" dirty="0"/>
              <a:t>Plutarch, </a:t>
            </a:r>
            <a:r>
              <a:rPr lang="en-GB" i="1" dirty="0"/>
              <a:t>Cimon </a:t>
            </a:r>
            <a:r>
              <a:rPr lang="en-GB" b="1" dirty="0"/>
              <a:t>13</a:t>
            </a:r>
            <a:endParaRPr lang="en-GB" sz="1600" b="1" dirty="0"/>
          </a:p>
        </p:txBody>
      </p:sp>
      <p:sp>
        <p:nvSpPr>
          <p:cNvPr id="18" name="Rectangle 17">
            <a:extLst>
              <a:ext uri="{FF2B5EF4-FFF2-40B4-BE49-F238E27FC236}">
                <a16:creationId xmlns:a16="http://schemas.microsoft.com/office/drawing/2014/main" id="{4A6CF279-8872-4767-9B1A-780FBBC6839E}"/>
              </a:ext>
            </a:extLst>
          </p:cNvPr>
          <p:cNvSpPr/>
          <p:nvPr/>
        </p:nvSpPr>
        <p:spPr>
          <a:xfrm rot="3892742">
            <a:off x="7743703" y="702475"/>
            <a:ext cx="85241" cy="3773785"/>
          </a:xfrm>
          <a:prstGeom prst="rect">
            <a:avLst/>
          </a:prstGeom>
          <a:solidFill>
            <a:schemeClr val="accent4">
              <a:lumMod val="20000"/>
              <a:lumOff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B5EF29-DF2C-43DB-8E72-0CFF05415DD6}"/>
              </a:ext>
            </a:extLst>
          </p:cNvPr>
          <p:cNvSpPr/>
          <p:nvPr/>
        </p:nvSpPr>
        <p:spPr>
          <a:xfrm rot="3892742">
            <a:off x="7904444" y="935287"/>
            <a:ext cx="76220" cy="3576364"/>
          </a:xfrm>
          <a:prstGeom prst="rect">
            <a:avLst/>
          </a:prstGeom>
          <a:solidFill>
            <a:schemeClr val="accent4">
              <a:lumMod val="20000"/>
              <a:lumOff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35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16" grpId="0" animBg="1"/>
      <p:bldP spid="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219475-DD48-4DB9-A461-0EF7D5E323AE}"/>
              </a:ext>
            </a:extLst>
          </p:cNvPr>
          <p:cNvSpPr txBox="1"/>
          <p:nvPr/>
        </p:nvSpPr>
        <p:spPr>
          <a:xfrm>
            <a:off x="127000" y="0"/>
            <a:ext cx="5801360" cy="707886"/>
          </a:xfrm>
          <a:prstGeom prst="rect">
            <a:avLst/>
          </a:prstGeom>
          <a:noFill/>
        </p:spPr>
        <p:txBody>
          <a:bodyPr wrap="square" rtlCol="0">
            <a:spAutoFit/>
          </a:bodyPr>
          <a:lstStyle/>
          <a:p>
            <a:r>
              <a:rPr lang="en-GB" sz="4000" b="1" dirty="0"/>
              <a:t>Who was Thucydides?</a:t>
            </a:r>
          </a:p>
        </p:txBody>
      </p:sp>
      <p:pic>
        <p:nvPicPr>
          <p:cNvPr id="1026" name="Picture 2" descr="Thucydides - Wikiquote">
            <a:extLst>
              <a:ext uri="{FF2B5EF4-FFF2-40B4-BE49-F238E27FC236}">
                <a16:creationId xmlns:a16="http://schemas.microsoft.com/office/drawing/2014/main" id="{0A42D40B-6A7B-4B15-A21E-9CDEF55AA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0453"/>
            <a:ext cx="2519680" cy="4375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93CCCE-44FA-4DA7-BFC2-73E0103A6217}"/>
              </a:ext>
            </a:extLst>
          </p:cNvPr>
          <p:cNvSpPr txBox="1"/>
          <p:nvPr/>
        </p:nvSpPr>
        <p:spPr>
          <a:xfrm>
            <a:off x="2519680" y="830453"/>
            <a:ext cx="9672320" cy="6047809"/>
          </a:xfrm>
          <a:prstGeom prst="rect">
            <a:avLst/>
          </a:prstGeom>
          <a:solidFill>
            <a:schemeClr val="accent5">
              <a:lumMod val="20000"/>
              <a:lumOff val="80000"/>
            </a:schemeClr>
          </a:solidFill>
        </p:spPr>
        <p:txBody>
          <a:bodyPr wrap="square" rtlCol="0">
            <a:spAutoFit/>
          </a:bodyPr>
          <a:lstStyle/>
          <a:p>
            <a:r>
              <a:rPr lang="en-GB" dirty="0"/>
              <a:t>Thucydides was the son of </a:t>
            </a:r>
            <a:r>
              <a:rPr lang="en-GB" dirty="0" err="1"/>
              <a:t>Olorus</a:t>
            </a:r>
            <a:r>
              <a:rPr lang="en-GB" dirty="0"/>
              <a:t> and an Athenian citizen from the deme of </a:t>
            </a:r>
            <a:r>
              <a:rPr lang="en-GB" dirty="0" err="1"/>
              <a:t>Halimous</a:t>
            </a:r>
            <a:r>
              <a:rPr lang="en-GB" dirty="0"/>
              <a:t>. </a:t>
            </a:r>
          </a:p>
          <a:p>
            <a:r>
              <a:rPr lang="en-GB" dirty="0"/>
              <a:t>His dates are approximately </a:t>
            </a:r>
            <a:r>
              <a:rPr lang="en-GB" sz="2400" b="1" dirty="0"/>
              <a:t>460-400BC</a:t>
            </a:r>
            <a:r>
              <a:rPr lang="en-GB" sz="2000" dirty="0"/>
              <a:t>.</a:t>
            </a:r>
            <a:r>
              <a:rPr lang="en-GB" sz="2400" b="1" dirty="0"/>
              <a:t> </a:t>
            </a:r>
            <a:r>
              <a:rPr lang="en-GB" dirty="0"/>
              <a:t>Herodotus (c.484-424) may have given readings of his </a:t>
            </a:r>
            <a:r>
              <a:rPr lang="en-GB" i="1" dirty="0"/>
              <a:t>Histories</a:t>
            </a:r>
            <a:r>
              <a:rPr lang="en-GB" dirty="0"/>
              <a:t> while Thucydides was a boy in Athens.</a:t>
            </a:r>
          </a:p>
          <a:p>
            <a:endParaRPr lang="en-GB" sz="800" dirty="0"/>
          </a:p>
          <a:p>
            <a:r>
              <a:rPr lang="en-GB" dirty="0"/>
              <a:t>He was from a wealthy family who owned gold mines in Thrace (opposite Thasos,</a:t>
            </a:r>
            <a:r>
              <a:rPr lang="en-GB" sz="2000" dirty="0"/>
              <a:t> </a:t>
            </a:r>
            <a:r>
              <a:rPr lang="en-GB" dirty="0"/>
              <a:t>at </a:t>
            </a:r>
            <a:r>
              <a:rPr lang="en-GB" i="1" dirty="0" err="1"/>
              <a:t>Scapte</a:t>
            </a:r>
            <a:r>
              <a:rPr lang="en-GB" i="1" dirty="0"/>
              <a:t> </a:t>
            </a:r>
            <a:r>
              <a:rPr lang="en-GB" i="1" dirty="0" err="1"/>
              <a:t>Hyle</a:t>
            </a:r>
            <a:r>
              <a:rPr lang="en-GB" dirty="0"/>
              <a:t>). </a:t>
            </a:r>
          </a:p>
          <a:p>
            <a:endParaRPr lang="en-GB" sz="800" dirty="0"/>
          </a:p>
          <a:p>
            <a:r>
              <a:rPr lang="en-GB" dirty="0"/>
              <a:t>He began writing at the start of the war; he caught the plague (c.430BC), but survived; his systematic observations of the symptoms and social impact of the plague are characteristic of his </a:t>
            </a:r>
            <a:r>
              <a:rPr lang="en-GB" b="1" dirty="0"/>
              <a:t>‘scientific’ approach to history</a:t>
            </a:r>
            <a:r>
              <a:rPr lang="en-GB" dirty="0"/>
              <a:t>. He maintains that, since </a:t>
            </a:r>
            <a:r>
              <a:rPr lang="en-GB" b="1" dirty="0"/>
              <a:t>human nature </a:t>
            </a:r>
            <a:r>
              <a:rPr lang="en-GB" dirty="0"/>
              <a:t>is a constant, history will be of value in understanding like cases and effects in the future. He calls his work </a:t>
            </a:r>
            <a:r>
              <a:rPr lang="en-GB" b="1" dirty="0"/>
              <a:t>‘a possession for all time</a:t>
            </a:r>
            <a:r>
              <a:rPr lang="en-GB" dirty="0"/>
              <a:t>.’ (1.22)</a:t>
            </a:r>
          </a:p>
          <a:p>
            <a:endParaRPr lang="en-GB" sz="800" dirty="0"/>
          </a:p>
          <a:p>
            <a:r>
              <a:rPr lang="en-GB" dirty="0"/>
              <a:t>He was elected general (</a:t>
            </a:r>
            <a:r>
              <a:rPr lang="en-GB" dirty="0" err="1"/>
              <a:t>stratēgos</a:t>
            </a:r>
            <a:r>
              <a:rPr lang="en-GB" dirty="0"/>
              <a:t>) for his Tribe (</a:t>
            </a:r>
            <a:r>
              <a:rPr lang="en-GB" dirty="0" err="1"/>
              <a:t>Leontis</a:t>
            </a:r>
            <a:r>
              <a:rPr lang="en-GB" dirty="0"/>
              <a:t>) and served near Amphipolis. Based on Thasos, he failed to prevent </a:t>
            </a:r>
            <a:r>
              <a:rPr lang="en-GB" dirty="0" err="1"/>
              <a:t>Brasidas</a:t>
            </a:r>
            <a:r>
              <a:rPr lang="en-GB" dirty="0"/>
              <a:t>, the dynamic Spartan commander, from capturing Amphipolis in 424BC, although by his own brief account (4.107) he did save </a:t>
            </a:r>
            <a:r>
              <a:rPr lang="en-GB" dirty="0" err="1"/>
              <a:t>Eion</a:t>
            </a:r>
            <a:r>
              <a:rPr lang="en-GB" dirty="0"/>
              <a:t>. He was exiled for his failure in 424BC, returning to Athens at the end of the war.</a:t>
            </a:r>
          </a:p>
          <a:p>
            <a:endParaRPr lang="en-GB" sz="1100" dirty="0"/>
          </a:p>
          <a:p>
            <a:r>
              <a:rPr lang="en-GB" dirty="0"/>
              <a:t>He wrote the definitive history of the Peloponnesian War, beginning with an account of its origins (Book 1) and breaking off abruptly in 411, leaving the account of the war to be finished by Xenophon’s </a:t>
            </a:r>
            <a:r>
              <a:rPr lang="en-GB" i="1" dirty="0"/>
              <a:t>Hellenica</a:t>
            </a:r>
            <a:r>
              <a:rPr lang="en-GB" dirty="0"/>
              <a:t>. </a:t>
            </a:r>
          </a:p>
          <a:p>
            <a:endParaRPr lang="en-GB" sz="800" dirty="0"/>
          </a:p>
          <a:p>
            <a:r>
              <a:rPr lang="en-GB" dirty="0"/>
              <a:t>Thucydides explains his use of contemporary </a:t>
            </a:r>
            <a:r>
              <a:rPr lang="en-GB" b="1" dirty="0"/>
              <a:t>eye-witness sources </a:t>
            </a:r>
            <a:r>
              <a:rPr lang="en-GB" dirty="0"/>
              <a:t>in </a:t>
            </a:r>
            <a:r>
              <a:rPr lang="en-GB" b="1" dirty="0"/>
              <a:t>1.20-22</a:t>
            </a:r>
            <a:r>
              <a:rPr lang="en-GB" dirty="0"/>
              <a:t> with a special explanation of his methodology in incorporating a number of key </a:t>
            </a:r>
            <a:r>
              <a:rPr lang="en-GB" b="1" dirty="0"/>
              <a:t>speeches</a:t>
            </a:r>
            <a:r>
              <a:rPr lang="en-GB" dirty="0"/>
              <a:t> in 1.22.</a:t>
            </a:r>
          </a:p>
          <a:p>
            <a:endParaRPr lang="en-GB" sz="800" dirty="0"/>
          </a:p>
          <a:p>
            <a:r>
              <a:rPr lang="en-GB" dirty="0"/>
              <a:t>He states that his exile in 424BC until the end of the war enabled him to gain a balanced perspective.</a:t>
            </a:r>
          </a:p>
        </p:txBody>
      </p:sp>
      <p:sp>
        <p:nvSpPr>
          <p:cNvPr id="4" name="TextBox 3">
            <a:extLst>
              <a:ext uri="{FF2B5EF4-FFF2-40B4-BE49-F238E27FC236}">
                <a16:creationId xmlns:a16="http://schemas.microsoft.com/office/drawing/2014/main" id="{F5B7B8A1-F066-4874-B37C-42CA49818BBF}"/>
              </a:ext>
            </a:extLst>
          </p:cNvPr>
          <p:cNvSpPr txBox="1"/>
          <p:nvPr/>
        </p:nvSpPr>
        <p:spPr>
          <a:xfrm>
            <a:off x="0" y="5205533"/>
            <a:ext cx="2428240" cy="1569660"/>
          </a:xfrm>
          <a:prstGeom prst="rect">
            <a:avLst/>
          </a:prstGeom>
          <a:noFill/>
        </p:spPr>
        <p:txBody>
          <a:bodyPr wrap="square" rtlCol="0">
            <a:spAutoFit/>
          </a:bodyPr>
          <a:lstStyle/>
          <a:p>
            <a:r>
              <a:rPr lang="en-GB" sz="1600" dirty="0"/>
              <a:t>According to </a:t>
            </a:r>
            <a:r>
              <a:rPr lang="en-GB" sz="1600" b="1" dirty="0"/>
              <a:t>Plutarch</a:t>
            </a:r>
            <a:r>
              <a:rPr lang="en-GB" sz="1600" dirty="0"/>
              <a:t>, Thucydides had family ties with </a:t>
            </a:r>
            <a:r>
              <a:rPr lang="en-GB" sz="1600" b="1" dirty="0"/>
              <a:t>Cimon</a:t>
            </a:r>
            <a:r>
              <a:rPr lang="en-GB" sz="1600" dirty="0"/>
              <a:t> and was buried by Cimon’s family tombs. </a:t>
            </a:r>
          </a:p>
          <a:p>
            <a:pPr algn="r"/>
            <a:r>
              <a:rPr lang="en-GB" sz="1400" dirty="0"/>
              <a:t>Plutarch, </a:t>
            </a:r>
            <a:r>
              <a:rPr lang="en-GB" sz="1400" i="1" dirty="0"/>
              <a:t>Cimon</a:t>
            </a:r>
            <a:r>
              <a:rPr lang="en-GB" sz="1400" dirty="0"/>
              <a:t> 4.</a:t>
            </a:r>
            <a:endParaRPr lang="en-GB" sz="1600" dirty="0"/>
          </a:p>
        </p:txBody>
      </p:sp>
    </p:spTree>
    <p:extLst>
      <p:ext uri="{BB962C8B-B14F-4D97-AF65-F5344CB8AC3E}">
        <p14:creationId xmlns:p14="http://schemas.microsoft.com/office/powerpoint/2010/main" val="730042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laves, the Unsung Heroes of Ancient Greece">
            <a:extLst>
              <a:ext uri="{FF2B5EF4-FFF2-40B4-BE49-F238E27FC236}">
                <a16:creationId xmlns:a16="http://schemas.microsoft.com/office/drawing/2014/main" id="{227290BB-3410-4319-993D-6762A951B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3474" y="4679255"/>
            <a:ext cx="3026035" cy="2178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63D04B-21C6-4201-9CF0-3B97470B4B78}"/>
              </a:ext>
            </a:extLst>
          </p:cNvPr>
          <p:cNvSpPr txBox="1"/>
          <p:nvPr/>
        </p:nvSpPr>
        <p:spPr>
          <a:xfrm>
            <a:off x="0" y="0"/>
            <a:ext cx="12192000" cy="584775"/>
          </a:xfrm>
          <a:prstGeom prst="rect">
            <a:avLst/>
          </a:prstGeom>
          <a:solidFill>
            <a:schemeClr val="bg1"/>
          </a:solidFill>
        </p:spPr>
        <p:txBody>
          <a:bodyPr wrap="square" rtlCol="0">
            <a:spAutoFit/>
          </a:bodyPr>
          <a:lstStyle/>
          <a:p>
            <a:r>
              <a:rPr lang="en-GB" sz="3200" b="1" dirty="0"/>
              <a:t>The Revolt of Thasos 465BC</a:t>
            </a:r>
          </a:p>
        </p:txBody>
      </p:sp>
      <p:sp>
        <p:nvSpPr>
          <p:cNvPr id="4" name="Oval 3">
            <a:hlinkClick r:id="rId3" action="ppaction://hlinksldjump"/>
            <a:extLst>
              <a:ext uri="{FF2B5EF4-FFF2-40B4-BE49-F238E27FC236}">
                <a16:creationId xmlns:a16="http://schemas.microsoft.com/office/drawing/2014/main" id="{5EBC3DD7-2C6A-4FFF-85BC-2BF0F98115B2}"/>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872E50C-B541-4A95-A640-506E235CD924}"/>
              </a:ext>
            </a:extLst>
          </p:cNvPr>
          <p:cNvPicPr>
            <a:picLocks noChangeAspect="1"/>
          </p:cNvPicPr>
          <p:nvPr/>
        </p:nvPicPr>
        <p:blipFill rotWithShape="1">
          <a:blip r:embed="rId4"/>
          <a:srcRect l="30916" t="16889" r="14916" b="55407"/>
          <a:stretch/>
        </p:blipFill>
        <p:spPr>
          <a:xfrm>
            <a:off x="0" y="584775"/>
            <a:ext cx="12199509" cy="3509705"/>
          </a:xfrm>
          <a:prstGeom prst="rect">
            <a:avLst/>
          </a:prstGeom>
        </p:spPr>
      </p:pic>
      <p:sp>
        <p:nvSpPr>
          <p:cNvPr id="2" name="Oval 1">
            <a:extLst>
              <a:ext uri="{FF2B5EF4-FFF2-40B4-BE49-F238E27FC236}">
                <a16:creationId xmlns:a16="http://schemas.microsoft.com/office/drawing/2014/main" id="{93A9978F-3FE9-4268-8314-D051DEA87AAA}"/>
              </a:ext>
            </a:extLst>
          </p:cNvPr>
          <p:cNvSpPr/>
          <p:nvPr/>
        </p:nvSpPr>
        <p:spPr>
          <a:xfrm>
            <a:off x="3962400" y="1889760"/>
            <a:ext cx="873760" cy="741680"/>
          </a:xfrm>
          <a:prstGeom prst="ellipse">
            <a:avLst/>
          </a:prstGeom>
          <a:solidFill>
            <a:schemeClr val="bg1">
              <a:alpha val="41000"/>
            </a:scheme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DD9FA45-D2D6-43D0-B9F6-94A4BF45C214}"/>
              </a:ext>
            </a:extLst>
          </p:cNvPr>
          <p:cNvSpPr txBox="1"/>
          <p:nvPr/>
        </p:nvSpPr>
        <p:spPr>
          <a:xfrm>
            <a:off x="0" y="4050245"/>
            <a:ext cx="12025025" cy="584775"/>
          </a:xfrm>
          <a:prstGeom prst="rect">
            <a:avLst/>
          </a:prstGeom>
          <a:noFill/>
        </p:spPr>
        <p:txBody>
          <a:bodyPr wrap="square">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Some time later occurred the revolt of Thasos. This was caused by a dispute over the markets on the mainland opposite in Thrace, and over the mine under the control of the Thasians. The Athenians sailed to Thasos with their fleet, won a naval engagement, and landed on the island. </a:t>
            </a:r>
          </a:p>
        </p:txBody>
      </p:sp>
      <p:sp>
        <p:nvSpPr>
          <p:cNvPr id="13" name="TextBox 12">
            <a:extLst>
              <a:ext uri="{FF2B5EF4-FFF2-40B4-BE49-F238E27FC236}">
                <a16:creationId xmlns:a16="http://schemas.microsoft.com/office/drawing/2014/main" id="{C19BE0DE-B504-4B0D-8C86-696FF042F6DA}"/>
              </a:ext>
            </a:extLst>
          </p:cNvPr>
          <p:cNvSpPr txBox="1"/>
          <p:nvPr/>
        </p:nvSpPr>
        <p:spPr>
          <a:xfrm>
            <a:off x="947087" y="5831298"/>
            <a:ext cx="7778145" cy="830997"/>
          </a:xfrm>
          <a:prstGeom prst="rect">
            <a:avLst/>
          </a:prstGeom>
          <a:solidFill>
            <a:srgbClr val="DDE2BE"/>
          </a:solid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Meanwhile the people of Thasos, who had been defeated in battle and were now besieged, </a:t>
            </a:r>
          </a:p>
          <a:p>
            <a:r>
              <a:rPr lang="en-GB" sz="1600" dirty="0">
                <a:effectLst/>
                <a:latin typeface="Calibri" panose="020F0502020204030204" pitchFamily="34" charset="0"/>
                <a:ea typeface="Calibri" panose="020F0502020204030204" pitchFamily="34" charset="0"/>
                <a:cs typeface="Times New Roman" panose="02020603050405020304" pitchFamily="18" charset="0"/>
              </a:rPr>
              <a:t>appealed to Sparta and urged her to come to their help by invading Attica. </a:t>
            </a:r>
          </a:p>
          <a:p>
            <a:r>
              <a:rPr lang="en-GB" sz="1600" b="1" dirty="0">
                <a:effectLst/>
                <a:latin typeface="Calibri" panose="020F0502020204030204" pitchFamily="34" charset="0"/>
                <a:ea typeface="Calibri" panose="020F0502020204030204" pitchFamily="34" charset="0"/>
                <a:cs typeface="Times New Roman" panose="02020603050405020304" pitchFamily="18" charset="0"/>
              </a:rPr>
              <a:t>The Spartans, without informing Athens of their intentions, promised to do so</a:t>
            </a:r>
            <a:endParaRPr lang="en-GB" sz="1600" b="1" dirty="0"/>
          </a:p>
        </p:txBody>
      </p:sp>
      <p:sp>
        <p:nvSpPr>
          <p:cNvPr id="15" name="TextBox 14">
            <a:extLst>
              <a:ext uri="{FF2B5EF4-FFF2-40B4-BE49-F238E27FC236}">
                <a16:creationId xmlns:a16="http://schemas.microsoft.com/office/drawing/2014/main" id="{F0A2B758-A634-49F1-A84E-14A701D5E8EB}"/>
              </a:ext>
            </a:extLst>
          </p:cNvPr>
          <p:cNvSpPr txBox="1"/>
          <p:nvPr/>
        </p:nvSpPr>
        <p:spPr>
          <a:xfrm>
            <a:off x="77082" y="4635020"/>
            <a:ext cx="12035185" cy="1077218"/>
          </a:xfrm>
          <a:prstGeom prst="rect">
            <a:avLst/>
          </a:prstGeom>
          <a:noFill/>
        </p:spPr>
        <p:txBody>
          <a:bodyPr wrap="square">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About the same time they sent out to the river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Strymon</a:t>
            </a:r>
            <a:r>
              <a:rPr lang="en-GB" sz="1600" dirty="0">
                <a:effectLst/>
                <a:latin typeface="Calibri" panose="020F0502020204030204" pitchFamily="34" charset="0"/>
                <a:ea typeface="Calibri" panose="020F0502020204030204" pitchFamily="34" charset="0"/>
                <a:cs typeface="Times New Roman" panose="02020603050405020304" pitchFamily="18" charset="0"/>
              </a:rPr>
              <a:t> 10,000 colonists from their own citizens and from allied states to settle in the place then known as Nine Ways, but now called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Amphipolis</a:t>
            </a:r>
            <a:r>
              <a:rPr lang="en-GB" sz="1600" dirty="0">
                <a:effectLst/>
                <a:latin typeface="Calibri" panose="020F0502020204030204" pitchFamily="34" charset="0"/>
                <a:ea typeface="Calibri" panose="020F0502020204030204" pitchFamily="34" charset="0"/>
                <a:cs typeface="Times New Roman" panose="02020603050405020304" pitchFamily="18" charset="0"/>
              </a:rPr>
              <a:t>. They occupied Nine Ways, driving out the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Edonians</a:t>
            </a:r>
            <a:r>
              <a:rPr lang="en-GB" sz="1600" dirty="0">
                <a:effectLst/>
                <a:latin typeface="Calibri" panose="020F0502020204030204" pitchFamily="34" charset="0"/>
                <a:ea typeface="Calibri" panose="020F0502020204030204" pitchFamily="34" charset="0"/>
                <a:cs typeface="Times New Roman" panose="02020603050405020304" pitchFamily="18" charset="0"/>
              </a:rPr>
              <a:t> who held the place, but when they advanced farther into the interior of Thrace their force was cut to pieces at the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Edonian</a:t>
            </a:r>
            <a:r>
              <a:rPr lang="en-GB" sz="1600" dirty="0">
                <a:effectLst/>
                <a:latin typeface="Calibri" panose="020F0502020204030204" pitchFamily="34" charset="0"/>
                <a:ea typeface="Calibri" panose="020F0502020204030204" pitchFamily="34" charset="0"/>
                <a:cs typeface="Times New Roman" panose="02020603050405020304" pitchFamily="18" charset="0"/>
              </a:rPr>
              <a:t> town of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Drabescus</a:t>
            </a:r>
            <a:r>
              <a:rPr lang="en-GB" sz="1600" dirty="0">
                <a:effectLst/>
                <a:latin typeface="Calibri" panose="020F0502020204030204" pitchFamily="34" charset="0"/>
                <a:ea typeface="Calibri" panose="020F0502020204030204" pitchFamily="34" charset="0"/>
                <a:cs typeface="Times New Roman" panose="02020603050405020304" pitchFamily="18" charset="0"/>
              </a:rPr>
              <a:t> by a combined army of Thracians, who regarded the founding of a colony at Nine Ways as an act of hostility against themselves. </a:t>
            </a:r>
          </a:p>
        </p:txBody>
      </p:sp>
    </p:spTree>
    <p:extLst>
      <p:ext uri="{BB962C8B-B14F-4D97-AF65-F5344CB8AC3E}">
        <p14:creationId xmlns:p14="http://schemas.microsoft.com/office/powerpoint/2010/main" val="6765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1000"/>
                                        <p:tgtEl>
                                          <p:spTgt spid="4100"/>
                                        </p:tgtEl>
                                      </p:cBhvr>
                                    </p:animEffect>
                                    <p:anim calcmode="lin" valueType="num">
                                      <p:cBhvr>
                                        <p:cTn id="22" dur="1000" fill="hold"/>
                                        <p:tgtEl>
                                          <p:spTgt spid="4100"/>
                                        </p:tgtEl>
                                        <p:attrNameLst>
                                          <p:attrName>ppt_x</p:attrName>
                                        </p:attrNameLst>
                                      </p:cBhvr>
                                      <p:tavLst>
                                        <p:tav tm="0">
                                          <p:val>
                                            <p:strVal val="#ppt_x"/>
                                          </p:val>
                                        </p:tav>
                                        <p:tav tm="100000">
                                          <p:val>
                                            <p:strVal val="#ppt_x"/>
                                          </p:val>
                                        </p:tav>
                                      </p:tavLst>
                                    </p:anim>
                                    <p:anim calcmode="lin" valueType="num">
                                      <p:cBhvr>
                                        <p:cTn id="23"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F5F8A-9495-405E-9D24-9C392E82BCED}"/>
              </a:ext>
            </a:extLst>
          </p:cNvPr>
          <p:cNvPicPr>
            <a:picLocks noChangeAspect="1"/>
          </p:cNvPicPr>
          <p:nvPr/>
        </p:nvPicPr>
        <p:blipFill rotWithShape="1">
          <a:blip r:embed="rId2"/>
          <a:srcRect l="8501" t="15408" r="12844" b="6222"/>
          <a:stretch/>
        </p:blipFill>
        <p:spPr>
          <a:xfrm>
            <a:off x="-44441" y="0"/>
            <a:ext cx="12236441" cy="6858000"/>
          </a:xfrm>
          <a:prstGeom prst="rect">
            <a:avLst/>
          </a:prstGeom>
        </p:spPr>
      </p:pic>
      <p:sp>
        <p:nvSpPr>
          <p:cNvPr id="4" name="TextBox 3">
            <a:extLst>
              <a:ext uri="{FF2B5EF4-FFF2-40B4-BE49-F238E27FC236}">
                <a16:creationId xmlns:a16="http://schemas.microsoft.com/office/drawing/2014/main" id="{41C4B3D1-1136-49A9-BAD6-A84E9A3431CD}"/>
              </a:ext>
            </a:extLst>
          </p:cNvPr>
          <p:cNvSpPr txBox="1"/>
          <p:nvPr/>
        </p:nvSpPr>
        <p:spPr>
          <a:xfrm>
            <a:off x="-44441" y="548640"/>
            <a:ext cx="3183881" cy="3539430"/>
          </a:xfrm>
          <a:prstGeom prst="rect">
            <a:avLst/>
          </a:prstGeom>
          <a:solidFill>
            <a:schemeClr val="bg1"/>
          </a:solidFill>
        </p:spPr>
        <p:txBody>
          <a:bodyPr wrap="square" rtlCol="0">
            <a:spAutoFit/>
          </a:bodyPr>
          <a:lstStyle/>
          <a:p>
            <a:r>
              <a:rPr lang="en-GB" sz="1600" dirty="0"/>
              <a:t>The colony established at the mouth of the river </a:t>
            </a:r>
            <a:r>
              <a:rPr lang="en-GB" sz="1600" dirty="0" err="1"/>
              <a:t>Strymon</a:t>
            </a:r>
            <a:r>
              <a:rPr lang="en-GB" sz="1600" dirty="0"/>
              <a:t> by the Athenians as </a:t>
            </a:r>
            <a:r>
              <a:rPr lang="en-GB" sz="1600" b="1" dirty="0" err="1"/>
              <a:t>NineWays</a:t>
            </a:r>
            <a:r>
              <a:rPr lang="en-GB" sz="1600" dirty="0"/>
              <a:t> was re-founded as </a:t>
            </a:r>
            <a:r>
              <a:rPr lang="en-GB" sz="1600" b="1" dirty="0"/>
              <a:t>Amphipolis </a:t>
            </a:r>
            <a:r>
              <a:rPr lang="en-GB" sz="1600" dirty="0"/>
              <a:t>in 437BC. This city, like </a:t>
            </a:r>
            <a:r>
              <a:rPr lang="en-GB" sz="1600" b="1" dirty="0" err="1"/>
              <a:t>Eion</a:t>
            </a:r>
            <a:r>
              <a:rPr lang="en-GB" sz="1600" dirty="0"/>
              <a:t>, was of great strategic importance, but it was also a vital organ in Athens’ ship-building and trading expansion. The Spartan commander </a:t>
            </a:r>
            <a:r>
              <a:rPr lang="en-GB" sz="1600" dirty="0" err="1"/>
              <a:t>Brasidas</a:t>
            </a:r>
            <a:r>
              <a:rPr lang="en-GB" sz="1600" dirty="0"/>
              <a:t> targeted it in c.424BC, and it was for failing to save this city that Thucydides the Historian was sent into exile. It was also here that both </a:t>
            </a:r>
            <a:r>
              <a:rPr lang="en-GB" sz="1600" dirty="0" err="1"/>
              <a:t>Brasidas</a:t>
            </a:r>
            <a:r>
              <a:rPr lang="en-GB" sz="1600" dirty="0"/>
              <a:t> and Cleon met their deaths in 422BC.</a:t>
            </a:r>
          </a:p>
        </p:txBody>
      </p:sp>
      <p:sp>
        <p:nvSpPr>
          <p:cNvPr id="6" name="TextBox 5">
            <a:extLst>
              <a:ext uri="{FF2B5EF4-FFF2-40B4-BE49-F238E27FC236}">
                <a16:creationId xmlns:a16="http://schemas.microsoft.com/office/drawing/2014/main" id="{928B639C-6D7B-4C52-87BC-C31A3C1A3027}"/>
              </a:ext>
            </a:extLst>
          </p:cNvPr>
          <p:cNvSpPr txBox="1"/>
          <p:nvPr/>
        </p:nvSpPr>
        <p:spPr>
          <a:xfrm>
            <a:off x="-113661" y="25420"/>
            <a:ext cx="4108718" cy="523220"/>
          </a:xfrm>
          <a:prstGeom prst="rect">
            <a:avLst/>
          </a:prstGeom>
          <a:noFill/>
        </p:spPr>
        <p:txBody>
          <a:bodyPr wrap="square">
            <a:spAutoFit/>
          </a:bodyPr>
          <a:lstStyle/>
          <a:p>
            <a:r>
              <a:rPr lang="en-GB" sz="2800" b="1" dirty="0"/>
              <a:t>Athenian threat to Thasos</a:t>
            </a:r>
          </a:p>
        </p:txBody>
      </p:sp>
      <p:sp>
        <p:nvSpPr>
          <p:cNvPr id="5" name="Oval 4">
            <a:hlinkClick r:id="rId3" action="ppaction://hlinksldjump"/>
            <a:extLst>
              <a:ext uri="{FF2B5EF4-FFF2-40B4-BE49-F238E27FC236}">
                <a16:creationId xmlns:a16="http://schemas.microsoft.com/office/drawing/2014/main" id="{B9989BC1-1C67-453A-8FBC-59A01733EF54}"/>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7071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E8A2FA75-A879-481C-B03D-A832E5230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 y="0"/>
            <a:ext cx="7396109" cy="48666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ycurgus The Lawgiver. - ppt download">
            <a:extLst>
              <a:ext uri="{FF2B5EF4-FFF2-40B4-BE49-F238E27FC236}">
                <a16:creationId xmlns:a16="http://schemas.microsoft.com/office/drawing/2014/main" id="{1EAB1C7F-75C0-455F-96AA-0C6EF68CF9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33" t="13778" r="9000" b="10815"/>
          <a:stretch/>
        </p:blipFill>
        <p:spPr bwMode="auto">
          <a:xfrm>
            <a:off x="6174771" y="2421054"/>
            <a:ext cx="6014720" cy="44369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e Mountains Quake Before Him | caroletowriss.com">
            <a:extLst>
              <a:ext uri="{FF2B5EF4-FFF2-40B4-BE49-F238E27FC236}">
                <a16:creationId xmlns:a16="http://schemas.microsoft.com/office/drawing/2014/main" id="{A3B3836E-33F1-4614-9286-C61423667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69656"/>
            <a:ext cx="3509025" cy="2488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C1C19C-7FAA-4C45-85C4-393AD5E1FA5B}"/>
              </a:ext>
            </a:extLst>
          </p:cNvPr>
          <p:cNvSpPr txBox="1"/>
          <p:nvPr/>
        </p:nvSpPr>
        <p:spPr>
          <a:xfrm>
            <a:off x="-2509" y="0"/>
            <a:ext cx="11718259" cy="523220"/>
          </a:xfrm>
          <a:prstGeom prst="rect">
            <a:avLst/>
          </a:prstGeom>
          <a:solidFill>
            <a:schemeClr val="accent6">
              <a:lumMod val="75000"/>
            </a:schemeClr>
          </a:solidFill>
        </p:spPr>
        <p:txBody>
          <a:bodyPr wrap="square" rtlCol="0">
            <a:spAutoFit/>
          </a:bodyPr>
          <a:lstStyle/>
          <a:p>
            <a:r>
              <a:rPr lang="en-GB" sz="2800" dirty="0">
                <a:solidFill>
                  <a:schemeClr val="bg1">
                    <a:lumMod val="95000"/>
                  </a:schemeClr>
                </a:solidFill>
              </a:rPr>
              <a:t>c.465B Earthquake and Helot Revolt in Messenia. Secession to Mt </a:t>
            </a:r>
            <a:r>
              <a:rPr lang="en-GB" sz="2800" dirty="0" err="1">
                <a:solidFill>
                  <a:schemeClr val="bg1">
                    <a:lumMod val="95000"/>
                  </a:schemeClr>
                </a:solidFill>
              </a:rPr>
              <a:t>Ithome</a:t>
            </a:r>
            <a:r>
              <a:rPr lang="en-GB" sz="2800" dirty="0">
                <a:solidFill>
                  <a:schemeClr val="bg1">
                    <a:lumMod val="95000"/>
                  </a:schemeClr>
                </a:solidFill>
              </a:rPr>
              <a:t>.</a:t>
            </a:r>
          </a:p>
        </p:txBody>
      </p:sp>
      <p:pic>
        <p:nvPicPr>
          <p:cNvPr id="6154" name="Picture 10" descr="Three graphic novel review">
            <a:extLst>
              <a:ext uri="{FF2B5EF4-FFF2-40B4-BE49-F238E27FC236}">
                <a16:creationId xmlns:a16="http://schemas.microsoft.com/office/drawing/2014/main" id="{8C78E052-0239-40C3-85AA-18C1451AFA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71259" r="436"/>
          <a:stretch/>
        </p:blipFill>
        <p:spPr bwMode="auto">
          <a:xfrm>
            <a:off x="2210934" y="4378960"/>
            <a:ext cx="5593162" cy="24883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46014B-ED59-4044-AD06-2A4D1B8675D7}"/>
              </a:ext>
            </a:extLst>
          </p:cNvPr>
          <p:cNvSpPr txBox="1"/>
          <p:nvPr/>
        </p:nvSpPr>
        <p:spPr>
          <a:xfrm>
            <a:off x="7345680" y="523220"/>
            <a:ext cx="4846319" cy="1323439"/>
          </a:xfrm>
          <a:prstGeom prst="rect">
            <a:avLst/>
          </a:prstGeom>
          <a:noFill/>
        </p:spPr>
        <p:txBody>
          <a:bodyPr wrap="square">
            <a:spAutoFit/>
          </a:bodyPr>
          <a:lstStyle/>
          <a:p>
            <a:pPr>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The Spartans would have done so</a:t>
            </a:r>
            <a:r>
              <a:rPr lang="en-GB" sz="1600" dirty="0">
                <a:effectLst/>
                <a:latin typeface="Calibri" panose="020F0502020204030204" pitchFamily="34" charset="0"/>
                <a:ea typeface="Calibri" panose="020F0502020204030204" pitchFamily="34" charset="0"/>
                <a:cs typeface="Times New Roman" panose="02020603050405020304" pitchFamily="18" charset="0"/>
              </a:rPr>
              <a:t> (i.e. invaded Attica) if they had not been prevented by the earthquake which happened then and by the simultaneous revolt and secession to </a:t>
            </a:r>
            <a:r>
              <a:rPr lang="en-GB" sz="1600" b="1" dirty="0" err="1">
                <a:effectLst/>
                <a:latin typeface="Calibri" panose="020F0502020204030204" pitchFamily="34" charset="0"/>
                <a:ea typeface="Calibri" panose="020F0502020204030204" pitchFamily="34" charset="0"/>
                <a:cs typeface="Times New Roman" panose="02020603050405020304" pitchFamily="18" charset="0"/>
              </a:rPr>
              <a:t>Ithome</a:t>
            </a:r>
            <a:r>
              <a:rPr lang="en-GB" sz="1600" dirty="0">
                <a:effectLst/>
                <a:latin typeface="Calibri" panose="020F0502020204030204" pitchFamily="34" charset="0"/>
                <a:ea typeface="Calibri" panose="020F0502020204030204" pitchFamily="34" charset="0"/>
                <a:cs typeface="Times New Roman" panose="02020603050405020304" pitchFamily="18" charset="0"/>
              </a:rPr>
              <a:t> of the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helots</a:t>
            </a:r>
            <a:r>
              <a:rPr lang="en-GB" sz="1600" dirty="0">
                <a:effectLst/>
                <a:latin typeface="Calibri" panose="020F0502020204030204" pitchFamily="34" charset="0"/>
                <a:ea typeface="Calibri" panose="020F0502020204030204" pitchFamily="34" charset="0"/>
                <a:cs typeface="Times New Roman" panose="02020603050405020304" pitchFamily="18" charset="0"/>
              </a:rPr>
              <a:t> and of some of the </a:t>
            </a:r>
            <a:r>
              <a:rPr lang="en-GB" sz="1600" b="1" dirty="0" err="1">
                <a:effectLst/>
                <a:latin typeface="Calibri" panose="020F0502020204030204" pitchFamily="34" charset="0"/>
                <a:ea typeface="Calibri" panose="020F0502020204030204" pitchFamily="34" charset="0"/>
                <a:cs typeface="Times New Roman" panose="02020603050405020304" pitchFamily="18" charset="0"/>
              </a:rPr>
              <a:t>perioeci</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21C53E9-1449-47B6-A879-C3B1160CBE59}"/>
              </a:ext>
            </a:extLst>
          </p:cNvPr>
          <p:cNvSpPr txBox="1"/>
          <p:nvPr/>
        </p:nvSpPr>
        <p:spPr>
          <a:xfrm>
            <a:off x="7342239" y="1774723"/>
            <a:ext cx="4846319" cy="584775"/>
          </a:xfrm>
          <a:prstGeom prst="rect">
            <a:avLst/>
          </a:prstGeom>
          <a:noFill/>
        </p:spPr>
        <p:txBody>
          <a:bodyPr wrap="square">
            <a:spAutoFit/>
          </a:bodyPr>
          <a:lstStyle/>
          <a:p>
            <a:pPr>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So Sparta had a war on her hands against the rebels in </a:t>
            </a:r>
            <a:r>
              <a:rPr lang="en-GB" sz="1600" b="1" dirty="0" err="1">
                <a:effectLst/>
                <a:latin typeface="Calibri" panose="020F0502020204030204" pitchFamily="34" charset="0"/>
                <a:ea typeface="Calibri" panose="020F0502020204030204" pitchFamily="34" charset="0"/>
                <a:cs typeface="Times New Roman" panose="02020603050405020304" pitchFamily="18" charset="0"/>
              </a:rPr>
              <a:t>Ithome</a:t>
            </a:r>
            <a:r>
              <a:rPr lang="en-GB" sz="1600" b="1" dirty="0">
                <a:effectLst/>
                <a:latin typeface="Calibri" panose="020F0502020204030204" pitchFamily="34" charset="0"/>
                <a:ea typeface="Calibri" panose="020F0502020204030204" pitchFamily="34" charset="0"/>
                <a:cs typeface="Times New Roman" panose="02020603050405020304" pitchFamily="18" charset="0"/>
              </a:rPr>
              <a:t> …   </a:t>
            </a:r>
            <a:r>
              <a:rPr lang="en-GB" sz="1400" dirty="0">
                <a:effectLst/>
                <a:latin typeface="Calibri" panose="020F0502020204030204" pitchFamily="34" charset="0"/>
                <a:ea typeface="Calibri" panose="020F0502020204030204" pitchFamily="34" charset="0"/>
                <a:cs typeface="Times New Roman" panose="02020603050405020304" pitchFamily="18" charset="0"/>
              </a:rPr>
              <a:t>Thucydides 1.101</a:t>
            </a:r>
          </a:p>
        </p:txBody>
      </p:sp>
      <p:sp>
        <p:nvSpPr>
          <p:cNvPr id="9" name="Oval 8">
            <a:hlinkClick r:id="rId6" action="ppaction://hlinksldjump"/>
            <a:extLst>
              <a:ext uri="{FF2B5EF4-FFF2-40B4-BE49-F238E27FC236}">
                <a16:creationId xmlns:a16="http://schemas.microsoft.com/office/drawing/2014/main" id="{F0B96CCF-31AA-4823-9A2E-329EBE12E221}"/>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808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p:cTn id="7" dur="1000" fill="hold"/>
                                        <p:tgtEl>
                                          <p:spTgt spid="6154"/>
                                        </p:tgtEl>
                                        <p:attrNameLst>
                                          <p:attrName>ppt_w</p:attrName>
                                        </p:attrNameLst>
                                      </p:cBhvr>
                                      <p:tavLst>
                                        <p:tav tm="0">
                                          <p:val>
                                            <p:fltVal val="0"/>
                                          </p:val>
                                        </p:tav>
                                        <p:tav tm="100000">
                                          <p:val>
                                            <p:strVal val="#ppt_w"/>
                                          </p:val>
                                        </p:tav>
                                      </p:tavLst>
                                    </p:anim>
                                    <p:anim calcmode="lin" valueType="num">
                                      <p:cBhvr>
                                        <p:cTn id="8" dur="1000" fill="hold"/>
                                        <p:tgtEl>
                                          <p:spTgt spid="6154"/>
                                        </p:tgtEl>
                                        <p:attrNameLst>
                                          <p:attrName>ppt_h</p:attrName>
                                        </p:attrNameLst>
                                      </p:cBhvr>
                                      <p:tavLst>
                                        <p:tav tm="0">
                                          <p:val>
                                            <p:fltVal val="0"/>
                                          </p:val>
                                        </p:tav>
                                        <p:tav tm="100000">
                                          <p:val>
                                            <p:strVal val="#ppt_h"/>
                                          </p:val>
                                        </p:tav>
                                      </p:tavLst>
                                    </p:anim>
                                    <p:anim calcmode="lin" valueType="num">
                                      <p:cBhvr>
                                        <p:cTn id="9" dur="1000" fill="hold"/>
                                        <p:tgtEl>
                                          <p:spTgt spid="6154"/>
                                        </p:tgtEl>
                                        <p:attrNameLst>
                                          <p:attrName>style.rotation</p:attrName>
                                        </p:attrNameLst>
                                      </p:cBhvr>
                                      <p:tavLst>
                                        <p:tav tm="0">
                                          <p:val>
                                            <p:fltVal val="90"/>
                                          </p:val>
                                        </p:tav>
                                        <p:tav tm="100000">
                                          <p:val>
                                            <p:fltVal val="0"/>
                                          </p:val>
                                        </p:tav>
                                      </p:tavLst>
                                    </p:anim>
                                    <p:animEffect transition="in" filter="fade">
                                      <p:cBhvr>
                                        <p:cTn id="10" dur="1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D69BC-6C89-47D6-AC09-DD9F118E9B64}"/>
              </a:ext>
            </a:extLst>
          </p:cNvPr>
          <p:cNvPicPr>
            <a:picLocks noChangeAspect="1"/>
          </p:cNvPicPr>
          <p:nvPr/>
        </p:nvPicPr>
        <p:blipFill rotWithShape="1">
          <a:blip r:embed="rId2"/>
          <a:srcRect l="11953" t="27499" r="52656" b="50000"/>
          <a:stretch/>
        </p:blipFill>
        <p:spPr>
          <a:xfrm>
            <a:off x="0" y="2503179"/>
            <a:ext cx="12192000" cy="4360057"/>
          </a:xfrm>
          <a:prstGeom prst="rect">
            <a:avLst/>
          </a:prstGeom>
        </p:spPr>
      </p:pic>
      <p:sp>
        <p:nvSpPr>
          <p:cNvPr id="4" name="TextBox 3">
            <a:extLst>
              <a:ext uri="{FF2B5EF4-FFF2-40B4-BE49-F238E27FC236}">
                <a16:creationId xmlns:a16="http://schemas.microsoft.com/office/drawing/2014/main" id="{C4F61E13-30E0-43DB-BCAD-1F009C418C6B}"/>
              </a:ext>
            </a:extLst>
          </p:cNvPr>
          <p:cNvSpPr txBox="1"/>
          <p:nvPr/>
        </p:nvSpPr>
        <p:spPr>
          <a:xfrm>
            <a:off x="0" y="-3655"/>
            <a:ext cx="11712001" cy="923330"/>
          </a:xfrm>
          <a:prstGeom prst="rect">
            <a:avLst/>
          </a:prstGeom>
          <a:solidFill>
            <a:schemeClr val="accent6">
              <a:lumMod val="50000"/>
            </a:schemeClr>
          </a:solidFill>
          <a:ln>
            <a:solidFill>
              <a:schemeClr val="accent1">
                <a:shade val="50000"/>
              </a:schemeClr>
            </a:solidFill>
          </a:ln>
        </p:spPr>
        <p:txBody>
          <a:bodyPr wrap="square" rtlCol="0">
            <a:spAutoFit/>
          </a:bodyPr>
          <a:lstStyle/>
          <a:p>
            <a:pPr algn="ctr"/>
            <a:r>
              <a:rPr lang="en-GB" sz="5400" b="1" dirty="0">
                <a:solidFill>
                  <a:schemeClr val="accent5">
                    <a:lumMod val="20000"/>
                    <a:lumOff val="80000"/>
                  </a:schemeClr>
                </a:solidFill>
              </a:rPr>
              <a:t>       Spartan Kings</a:t>
            </a:r>
          </a:p>
        </p:txBody>
      </p:sp>
      <p:sp>
        <p:nvSpPr>
          <p:cNvPr id="5" name="TextBox 4">
            <a:extLst>
              <a:ext uri="{FF2B5EF4-FFF2-40B4-BE49-F238E27FC236}">
                <a16:creationId xmlns:a16="http://schemas.microsoft.com/office/drawing/2014/main" id="{0B9953EA-DA46-4DED-91A5-65879C5C8551}"/>
              </a:ext>
            </a:extLst>
          </p:cNvPr>
          <p:cNvSpPr txBox="1"/>
          <p:nvPr/>
        </p:nvSpPr>
        <p:spPr>
          <a:xfrm>
            <a:off x="2314499" y="1651487"/>
            <a:ext cx="2277745" cy="830997"/>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pPr algn="ctr"/>
            <a:r>
              <a:rPr lang="en-GB" sz="2800" dirty="0"/>
              <a:t>Leonidas</a:t>
            </a:r>
          </a:p>
          <a:p>
            <a:pPr algn="ctr"/>
            <a:r>
              <a:rPr lang="en-GB" sz="2000" dirty="0"/>
              <a:t>489-480BC</a:t>
            </a:r>
          </a:p>
        </p:txBody>
      </p:sp>
      <p:sp>
        <p:nvSpPr>
          <p:cNvPr id="7" name="TextBox 6">
            <a:extLst>
              <a:ext uri="{FF2B5EF4-FFF2-40B4-BE49-F238E27FC236}">
                <a16:creationId xmlns:a16="http://schemas.microsoft.com/office/drawing/2014/main" id="{14AFAB9F-E4DA-4B07-B52D-EB42B9F05BF7}"/>
              </a:ext>
            </a:extLst>
          </p:cNvPr>
          <p:cNvSpPr txBox="1"/>
          <p:nvPr/>
        </p:nvSpPr>
        <p:spPr>
          <a:xfrm>
            <a:off x="8750736" y="2453594"/>
            <a:ext cx="2247900" cy="892552"/>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pPr algn="ctr"/>
            <a:r>
              <a:rPr lang="en-GB" sz="3200" dirty="0" err="1"/>
              <a:t>Leotychides</a:t>
            </a:r>
            <a:endParaRPr lang="en-GB" sz="3200" dirty="0"/>
          </a:p>
          <a:p>
            <a:pPr algn="ctr"/>
            <a:r>
              <a:rPr lang="en-GB" sz="2000" dirty="0"/>
              <a:t>491-469BC</a:t>
            </a:r>
          </a:p>
        </p:txBody>
      </p:sp>
      <p:sp>
        <p:nvSpPr>
          <p:cNvPr id="8" name="TextBox 7">
            <a:extLst>
              <a:ext uri="{FF2B5EF4-FFF2-40B4-BE49-F238E27FC236}">
                <a16:creationId xmlns:a16="http://schemas.microsoft.com/office/drawing/2014/main" id="{2427762F-E641-4327-B937-37CB3EFFCF79}"/>
              </a:ext>
            </a:extLst>
          </p:cNvPr>
          <p:cNvSpPr txBox="1"/>
          <p:nvPr/>
        </p:nvSpPr>
        <p:spPr>
          <a:xfrm>
            <a:off x="2283742" y="3331552"/>
            <a:ext cx="2343992" cy="892552"/>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r>
              <a:rPr lang="en-GB" sz="3200" dirty="0" err="1"/>
              <a:t>Pleistarchus</a:t>
            </a:r>
            <a:endParaRPr lang="en-GB" sz="3200" dirty="0"/>
          </a:p>
          <a:p>
            <a:pPr algn="ctr"/>
            <a:r>
              <a:rPr lang="en-GB" sz="2000" dirty="0"/>
              <a:t>c. 470-458BC</a:t>
            </a:r>
          </a:p>
        </p:txBody>
      </p:sp>
      <p:sp>
        <p:nvSpPr>
          <p:cNvPr id="10" name="TextBox 9">
            <a:extLst>
              <a:ext uri="{FF2B5EF4-FFF2-40B4-BE49-F238E27FC236}">
                <a16:creationId xmlns:a16="http://schemas.microsoft.com/office/drawing/2014/main" id="{A0C51BA7-5D40-4BA3-8585-DA8D65C7CD06}"/>
              </a:ext>
            </a:extLst>
          </p:cNvPr>
          <p:cNvSpPr txBox="1"/>
          <p:nvPr/>
        </p:nvSpPr>
        <p:spPr>
          <a:xfrm>
            <a:off x="8784308" y="3489905"/>
            <a:ext cx="2247900" cy="1815882"/>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pPr algn="ctr"/>
            <a:endParaRPr lang="en-GB" sz="2000" dirty="0"/>
          </a:p>
          <a:p>
            <a:pPr algn="ctr"/>
            <a:r>
              <a:rPr lang="en-GB" sz="3200" dirty="0" err="1"/>
              <a:t>Archidamus</a:t>
            </a:r>
            <a:endParaRPr lang="en-GB" sz="3200" dirty="0"/>
          </a:p>
          <a:p>
            <a:pPr algn="ctr"/>
            <a:r>
              <a:rPr lang="en-GB" sz="2400" dirty="0"/>
              <a:t>469-427BC</a:t>
            </a:r>
          </a:p>
          <a:p>
            <a:pPr algn="ctr"/>
            <a:endParaRPr lang="en-GB" sz="3600" dirty="0"/>
          </a:p>
        </p:txBody>
      </p:sp>
      <p:sp>
        <p:nvSpPr>
          <p:cNvPr id="11" name="TextBox 10">
            <a:extLst>
              <a:ext uri="{FF2B5EF4-FFF2-40B4-BE49-F238E27FC236}">
                <a16:creationId xmlns:a16="http://schemas.microsoft.com/office/drawing/2014/main" id="{11E9CFFD-0A14-4F56-9E82-B38FA0BAEAE4}"/>
              </a:ext>
            </a:extLst>
          </p:cNvPr>
          <p:cNvSpPr txBox="1"/>
          <p:nvPr/>
        </p:nvSpPr>
        <p:spPr>
          <a:xfrm>
            <a:off x="8784308" y="5450792"/>
            <a:ext cx="2247900" cy="1261884"/>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pPr algn="ctr"/>
            <a:r>
              <a:rPr lang="en-GB" sz="3200" dirty="0"/>
              <a:t>Agis</a:t>
            </a:r>
          </a:p>
          <a:p>
            <a:pPr algn="ctr"/>
            <a:r>
              <a:rPr lang="en-GB" sz="2400" dirty="0"/>
              <a:t>427-400BC</a:t>
            </a:r>
          </a:p>
          <a:p>
            <a:pPr algn="ctr"/>
            <a:endParaRPr lang="en-GB" dirty="0"/>
          </a:p>
        </p:txBody>
      </p:sp>
      <p:sp>
        <p:nvSpPr>
          <p:cNvPr id="12" name="TextBox 11">
            <a:extLst>
              <a:ext uri="{FF2B5EF4-FFF2-40B4-BE49-F238E27FC236}">
                <a16:creationId xmlns:a16="http://schemas.microsoft.com/office/drawing/2014/main" id="{BF647F8A-7EA7-4A46-BD2D-3031EA8D19AB}"/>
              </a:ext>
            </a:extLst>
          </p:cNvPr>
          <p:cNvSpPr txBox="1"/>
          <p:nvPr/>
        </p:nvSpPr>
        <p:spPr>
          <a:xfrm>
            <a:off x="9533715" y="148867"/>
            <a:ext cx="1781175" cy="369332"/>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r>
              <a:rPr lang="en-GB" dirty="0" err="1"/>
              <a:t>Eurypontid</a:t>
            </a:r>
            <a:r>
              <a:rPr lang="en-GB" dirty="0"/>
              <a:t> Kings</a:t>
            </a:r>
          </a:p>
        </p:txBody>
      </p:sp>
      <p:sp>
        <p:nvSpPr>
          <p:cNvPr id="13" name="TextBox 12">
            <a:extLst>
              <a:ext uri="{FF2B5EF4-FFF2-40B4-BE49-F238E27FC236}">
                <a16:creationId xmlns:a16="http://schemas.microsoft.com/office/drawing/2014/main" id="{9576ED21-D6C3-4F0F-8D70-BA88B889BB9F}"/>
              </a:ext>
            </a:extLst>
          </p:cNvPr>
          <p:cNvSpPr txBox="1"/>
          <p:nvPr/>
        </p:nvSpPr>
        <p:spPr>
          <a:xfrm>
            <a:off x="591704" y="148867"/>
            <a:ext cx="1457326" cy="3693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dirty="0" err="1"/>
              <a:t>Agiad</a:t>
            </a:r>
            <a:r>
              <a:rPr lang="en-GB" dirty="0"/>
              <a:t> Kings</a:t>
            </a:r>
          </a:p>
        </p:txBody>
      </p:sp>
      <p:sp>
        <p:nvSpPr>
          <p:cNvPr id="14" name="TextBox 13">
            <a:extLst>
              <a:ext uri="{FF2B5EF4-FFF2-40B4-BE49-F238E27FC236}">
                <a16:creationId xmlns:a16="http://schemas.microsoft.com/office/drawing/2014/main" id="{3C62A031-785C-4672-9D97-BF612F265EDC}"/>
              </a:ext>
            </a:extLst>
          </p:cNvPr>
          <p:cNvSpPr txBox="1"/>
          <p:nvPr/>
        </p:nvSpPr>
        <p:spPr>
          <a:xfrm>
            <a:off x="9300353" y="1451644"/>
            <a:ext cx="2247900" cy="830997"/>
          </a:xfrm>
          <a:prstGeom prst="rect">
            <a:avLst/>
          </a:prstGeom>
          <a:solidFill>
            <a:srgbClr val="E4D2F2"/>
          </a:solidFill>
          <a:ln>
            <a:solidFill>
              <a:schemeClr val="accent1">
                <a:shade val="50000"/>
              </a:schemeClr>
            </a:solidFill>
          </a:ln>
        </p:spPr>
        <p:txBody>
          <a:bodyPr wrap="square" rtlCol="0">
            <a:spAutoFit/>
          </a:bodyPr>
          <a:lstStyle/>
          <a:p>
            <a:pPr algn="ctr"/>
            <a:r>
              <a:rPr lang="en-GB" sz="2800" dirty="0">
                <a:solidFill>
                  <a:schemeClr val="bg1">
                    <a:lumMod val="50000"/>
                  </a:schemeClr>
                </a:solidFill>
              </a:rPr>
              <a:t>Demaratus</a:t>
            </a:r>
          </a:p>
          <a:p>
            <a:pPr algn="ctr"/>
            <a:r>
              <a:rPr lang="en-GB" sz="2000" dirty="0">
                <a:solidFill>
                  <a:schemeClr val="bg1">
                    <a:lumMod val="50000"/>
                  </a:schemeClr>
                </a:solidFill>
              </a:rPr>
              <a:t>515-491</a:t>
            </a:r>
          </a:p>
        </p:txBody>
      </p:sp>
      <p:sp>
        <p:nvSpPr>
          <p:cNvPr id="15" name="TextBox 14">
            <a:extLst>
              <a:ext uri="{FF2B5EF4-FFF2-40B4-BE49-F238E27FC236}">
                <a16:creationId xmlns:a16="http://schemas.microsoft.com/office/drawing/2014/main" id="{CD3B1061-1AE9-4E72-A7CC-BBF86A4BB536}"/>
              </a:ext>
            </a:extLst>
          </p:cNvPr>
          <p:cNvSpPr txBox="1"/>
          <p:nvPr/>
        </p:nvSpPr>
        <p:spPr>
          <a:xfrm>
            <a:off x="223521" y="1245157"/>
            <a:ext cx="2003426" cy="83099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800" dirty="0" err="1"/>
              <a:t>Cleomenes</a:t>
            </a:r>
            <a:endParaRPr lang="en-GB" sz="2800" dirty="0"/>
          </a:p>
          <a:p>
            <a:pPr algn="ctr"/>
            <a:r>
              <a:rPr lang="en-GB" dirty="0"/>
              <a:t>c.519-489BC</a:t>
            </a:r>
          </a:p>
        </p:txBody>
      </p:sp>
      <p:sp>
        <p:nvSpPr>
          <p:cNvPr id="16" name="TextBox 15">
            <a:extLst>
              <a:ext uri="{FF2B5EF4-FFF2-40B4-BE49-F238E27FC236}">
                <a16:creationId xmlns:a16="http://schemas.microsoft.com/office/drawing/2014/main" id="{9AB26225-7CE9-4764-989A-FBB0123E0378}"/>
              </a:ext>
            </a:extLst>
          </p:cNvPr>
          <p:cNvSpPr txBox="1"/>
          <p:nvPr/>
        </p:nvSpPr>
        <p:spPr>
          <a:xfrm>
            <a:off x="4643791" y="4224400"/>
            <a:ext cx="2456502" cy="1508105"/>
          </a:xfrm>
          <a:prstGeom prst="rect">
            <a:avLst/>
          </a:prstGeom>
          <a:pattFill prst="pct80">
            <a:fgClr>
              <a:schemeClr val="accent6">
                <a:lumMod val="20000"/>
                <a:lumOff val="80000"/>
              </a:schemeClr>
            </a:fgClr>
            <a:bgClr>
              <a:schemeClr val="bg1"/>
            </a:bgClr>
          </a:pattFill>
          <a:ln>
            <a:solidFill>
              <a:schemeClr val="accent1">
                <a:shade val="50000"/>
              </a:schemeClr>
            </a:solidFill>
          </a:ln>
        </p:spPr>
        <p:txBody>
          <a:bodyPr wrap="square" rtlCol="0">
            <a:spAutoFit/>
          </a:bodyPr>
          <a:lstStyle/>
          <a:p>
            <a:pPr algn="ctr"/>
            <a:r>
              <a:rPr lang="en-GB" sz="3200" dirty="0" err="1"/>
              <a:t>Pleistoanax</a:t>
            </a:r>
            <a:endParaRPr lang="en-GB" sz="3200" dirty="0"/>
          </a:p>
          <a:p>
            <a:pPr algn="ctr"/>
            <a:r>
              <a:rPr lang="en-GB" sz="2000" dirty="0"/>
              <a:t>458-446BC</a:t>
            </a:r>
          </a:p>
          <a:p>
            <a:pPr algn="ctr"/>
            <a:r>
              <a:rPr lang="en-GB" sz="2000" dirty="0">
                <a:solidFill>
                  <a:srgbClr val="0070C0"/>
                </a:solidFill>
                <a:effectLst>
                  <a:outerShdw blurRad="38100" dist="38100" dir="2700000" algn="tl">
                    <a:srgbClr val="000000">
                      <a:alpha val="43137"/>
                    </a:srgbClr>
                  </a:outerShdw>
                </a:effectLst>
              </a:rPr>
              <a:t>Exiled 446-427BC</a:t>
            </a:r>
          </a:p>
          <a:p>
            <a:pPr algn="ctr"/>
            <a:r>
              <a:rPr lang="en-GB" sz="2000" dirty="0"/>
              <a:t>and 427-408</a:t>
            </a:r>
          </a:p>
        </p:txBody>
      </p:sp>
      <p:sp>
        <p:nvSpPr>
          <p:cNvPr id="17" name="TextBox 16">
            <a:extLst>
              <a:ext uri="{FF2B5EF4-FFF2-40B4-BE49-F238E27FC236}">
                <a16:creationId xmlns:a16="http://schemas.microsoft.com/office/drawing/2014/main" id="{DE56E9C8-F210-42C5-A22B-DAA9E176F9C4}"/>
              </a:ext>
            </a:extLst>
          </p:cNvPr>
          <p:cNvSpPr txBox="1"/>
          <p:nvPr/>
        </p:nvSpPr>
        <p:spPr>
          <a:xfrm>
            <a:off x="4643791" y="5965448"/>
            <a:ext cx="2456502" cy="892552"/>
          </a:xfrm>
          <a:prstGeom prst="rect">
            <a:avLst/>
          </a:prstGeom>
          <a:pattFill prst="pct90">
            <a:fgClr>
              <a:schemeClr val="accent6">
                <a:lumMod val="20000"/>
                <a:lumOff val="80000"/>
              </a:schemeClr>
            </a:fgClr>
            <a:bgClr>
              <a:schemeClr val="bg1"/>
            </a:bgClr>
          </a:pattFill>
          <a:ln>
            <a:solidFill>
              <a:schemeClr val="accent1">
                <a:shade val="50000"/>
              </a:schemeClr>
            </a:solidFill>
          </a:ln>
        </p:spPr>
        <p:txBody>
          <a:bodyPr wrap="square" rtlCol="0">
            <a:spAutoFit/>
          </a:bodyPr>
          <a:lstStyle/>
          <a:p>
            <a:pPr algn="ctr"/>
            <a:r>
              <a:rPr lang="en-GB" sz="3200" dirty="0"/>
              <a:t>Pausanias </a:t>
            </a:r>
          </a:p>
          <a:p>
            <a:pPr algn="ctr"/>
            <a:r>
              <a:rPr lang="en-GB" sz="2000" dirty="0"/>
              <a:t>408-395BC</a:t>
            </a:r>
          </a:p>
        </p:txBody>
      </p:sp>
      <p:sp>
        <p:nvSpPr>
          <p:cNvPr id="18" name="TextBox 17">
            <a:extLst>
              <a:ext uri="{FF2B5EF4-FFF2-40B4-BE49-F238E27FC236}">
                <a16:creationId xmlns:a16="http://schemas.microsoft.com/office/drawing/2014/main" id="{40516C87-C2FD-4ABC-B225-32C9D91DA9B9}"/>
              </a:ext>
            </a:extLst>
          </p:cNvPr>
          <p:cNvSpPr txBox="1"/>
          <p:nvPr/>
        </p:nvSpPr>
        <p:spPr>
          <a:xfrm>
            <a:off x="4643791" y="1867143"/>
            <a:ext cx="3597702" cy="646331"/>
          </a:xfrm>
          <a:prstGeom prst="rect">
            <a:avLst/>
          </a:prstGeom>
          <a:pattFill prst="wdDnDiag">
            <a:fgClr>
              <a:schemeClr val="accent6">
                <a:lumMod val="20000"/>
                <a:lumOff val="80000"/>
              </a:schemeClr>
            </a:fgClr>
            <a:bgClr>
              <a:schemeClr val="bg1"/>
            </a:bgClr>
          </a:pattFill>
          <a:ln>
            <a:solidFill>
              <a:schemeClr val="accent1">
                <a:shade val="50000"/>
              </a:schemeClr>
            </a:solidFill>
          </a:ln>
        </p:spPr>
        <p:txBody>
          <a:bodyPr wrap="square" rtlCol="0">
            <a:spAutoFit/>
          </a:bodyPr>
          <a:lstStyle/>
          <a:p>
            <a:pPr algn="ctr"/>
            <a:r>
              <a:rPr lang="en-GB" sz="2400" dirty="0" err="1"/>
              <a:t>Cleombrotus</a:t>
            </a:r>
            <a:r>
              <a:rPr lang="en-GB" sz="2400" dirty="0"/>
              <a:t> </a:t>
            </a:r>
            <a:r>
              <a:rPr lang="en-GB" sz="1200" b="1" dirty="0"/>
              <a:t>Regent</a:t>
            </a:r>
            <a:r>
              <a:rPr lang="en-GB" sz="1200" dirty="0"/>
              <a:t> for </a:t>
            </a:r>
            <a:r>
              <a:rPr lang="en-GB" sz="1200" dirty="0" err="1"/>
              <a:t>Pleistarchus</a:t>
            </a:r>
            <a:endParaRPr lang="en-GB" sz="1200" dirty="0"/>
          </a:p>
          <a:p>
            <a:pPr algn="ctr"/>
            <a:r>
              <a:rPr lang="en-GB" sz="1200" dirty="0"/>
              <a:t>c.480-479BC</a:t>
            </a:r>
            <a:endParaRPr lang="en-GB" sz="2800" dirty="0"/>
          </a:p>
        </p:txBody>
      </p:sp>
      <p:sp>
        <p:nvSpPr>
          <p:cNvPr id="19" name="TextBox 18">
            <a:extLst>
              <a:ext uri="{FF2B5EF4-FFF2-40B4-BE49-F238E27FC236}">
                <a16:creationId xmlns:a16="http://schemas.microsoft.com/office/drawing/2014/main" id="{F66271E9-22DA-4C48-BBC2-59EED4CBDDC4}"/>
              </a:ext>
            </a:extLst>
          </p:cNvPr>
          <p:cNvSpPr txBox="1"/>
          <p:nvPr/>
        </p:nvSpPr>
        <p:spPr>
          <a:xfrm>
            <a:off x="2175400" y="238536"/>
            <a:ext cx="2182810" cy="83099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400" dirty="0" err="1"/>
              <a:t>Anaxandrides</a:t>
            </a:r>
            <a:endParaRPr lang="en-GB" sz="2400" dirty="0"/>
          </a:p>
          <a:p>
            <a:pPr algn="ctr"/>
            <a:r>
              <a:rPr lang="en-GB" sz="2400" dirty="0"/>
              <a:t>560-520BC</a:t>
            </a:r>
          </a:p>
        </p:txBody>
      </p:sp>
      <p:sp>
        <p:nvSpPr>
          <p:cNvPr id="20" name="TextBox 19">
            <a:extLst>
              <a:ext uri="{FF2B5EF4-FFF2-40B4-BE49-F238E27FC236}">
                <a16:creationId xmlns:a16="http://schemas.microsoft.com/office/drawing/2014/main" id="{4BE43676-565E-4333-8A14-31674B476640}"/>
              </a:ext>
            </a:extLst>
          </p:cNvPr>
          <p:cNvSpPr txBox="1"/>
          <p:nvPr/>
        </p:nvSpPr>
        <p:spPr>
          <a:xfrm>
            <a:off x="1281792" y="2144142"/>
            <a:ext cx="893608" cy="369332"/>
          </a:xfrm>
          <a:prstGeom prst="rect">
            <a:avLst/>
          </a:prstGeom>
          <a:noFill/>
          <a:ln>
            <a:solidFill>
              <a:schemeClr val="accent1">
                <a:shade val="50000"/>
              </a:schemeClr>
            </a:solidFill>
          </a:ln>
        </p:spPr>
        <p:txBody>
          <a:bodyPr wrap="square" rtlCol="0">
            <a:spAutoFit/>
          </a:bodyPr>
          <a:lstStyle/>
          <a:p>
            <a:pPr algn="ctr"/>
            <a:r>
              <a:rPr lang="en-GB" dirty="0" err="1"/>
              <a:t>Gorgo</a:t>
            </a:r>
            <a:endParaRPr lang="en-GB" dirty="0"/>
          </a:p>
        </p:txBody>
      </p:sp>
      <p:cxnSp>
        <p:nvCxnSpPr>
          <p:cNvPr id="22" name="Straight Arrow Connector 21">
            <a:extLst>
              <a:ext uri="{FF2B5EF4-FFF2-40B4-BE49-F238E27FC236}">
                <a16:creationId xmlns:a16="http://schemas.microsoft.com/office/drawing/2014/main" id="{7E9232DE-D5FE-4C1D-A91A-852D70D43495}"/>
              </a:ext>
            </a:extLst>
          </p:cNvPr>
          <p:cNvCxnSpPr>
            <a:cxnSpLocks/>
          </p:cNvCxnSpPr>
          <p:nvPr/>
        </p:nvCxnSpPr>
        <p:spPr>
          <a:xfrm flipH="1">
            <a:off x="1889761" y="1051977"/>
            <a:ext cx="347646" cy="19318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08E2B09-EC09-4292-A289-C38F53A71FC3}"/>
              </a:ext>
            </a:extLst>
          </p:cNvPr>
          <p:cNvCxnSpPr>
            <a:cxnSpLocks/>
            <a:stCxn id="19" idx="2"/>
          </p:cNvCxnSpPr>
          <p:nvPr/>
        </p:nvCxnSpPr>
        <p:spPr>
          <a:xfrm>
            <a:off x="3266805" y="1069533"/>
            <a:ext cx="100302" cy="663973"/>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46BDED-3BD8-4806-9A68-300507004557}"/>
              </a:ext>
            </a:extLst>
          </p:cNvPr>
          <p:cNvCxnSpPr>
            <a:cxnSpLocks/>
          </p:cNvCxnSpPr>
          <p:nvPr/>
        </p:nvCxnSpPr>
        <p:spPr>
          <a:xfrm>
            <a:off x="4339728" y="1042283"/>
            <a:ext cx="1325999" cy="89864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E69D7BE-B426-4244-A244-4186EAAF1255}"/>
              </a:ext>
            </a:extLst>
          </p:cNvPr>
          <p:cNvCxnSpPr>
            <a:cxnSpLocks/>
          </p:cNvCxnSpPr>
          <p:nvPr/>
        </p:nvCxnSpPr>
        <p:spPr>
          <a:xfrm>
            <a:off x="6211895" y="5704580"/>
            <a:ext cx="0" cy="36349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ED32346-F8CC-44AC-B2DD-0B90EE661A12}"/>
              </a:ext>
            </a:extLst>
          </p:cNvPr>
          <p:cNvCxnSpPr>
            <a:cxnSpLocks/>
            <a:stCxn id="5" idx="2"/>
          </p:cNvCxnSpPr>
          <p:nvPr/>
        </p:nvCxnSpPr>
        <p:spPr>
          <a:xfrm>
            <a:off x="3453372" y="2482484"/>
            <a:ext cx="29545" cy="859122"/>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A603EE7-7AEB-4457-801E-12F73949C0AD}"/>
              </a:ext>
            </a:extLst>
          </p:cNvPr>
          <p:cNvCxnSpPr>
            <a:cxnSpLocks/>
          </p:cNvCxnSpPr>
          <p:nvPr/>
        </p:nvCxnSpPr>
        <p:spPr>
          <a:xfrm>
            <a:off x="1935754" y="1935544"/>
            <a:ext cx="89655" cy="334692"/>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12FB284-A749-4C6D-9F30-D96DBE2F706F}"/>
              </a:ext>
            </a:extLst>
          </p:cNvPr>
          <p:cNvCxnSpPr>
            <a:cxnSpLocks/>
            <a:endCxn id="8" idx="0"/>
          </p:cNvCxnSpPr>
          <p:nvPr/>
        </p:nvCxnSpPr>
        <p:spPr>
          <a:xfrm>
            <a:off x="2175400" y="2453594"/>
            <a:ext cx="1280338" cy="87795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739D797-2AF9-4596-8F1B-372D9B47A38C}"/>
              </a:ext>
            </a:extLst>
          </p:cNvPr>
          <p:cNvSpPr txBox="1"/>
          <p:nvPr/>
        </p:nvSpPr>
        <p:spPr>
          <a:xfrm>
            <a:off x="9300353" y="623967"/>
            <a:ext cx="2247900" cy="769441"/>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pPr algn="ctr"/>
            <a:r>
              <a:rPr lang="en-GB" sz="2400" dirty="0">
                <a:solidFill>
                  <a:schemeClr val="tx1">
                    <a:lumMod val="50000"/>
                    <a:lumOff val="50000"/>
                  </a:schemeClr>
                </a:solidFill>
              </a:rPr>
              <a:t>Ariston</a:t>
            </a:r>
          </a:p>
          <a:p>
            <a:pPr algn="ctr"/>
            <a:r>
              <a:rPr lang="en-GB" sz="2000" dirty="0">
                <a:solidFill>
                  <a:schemeClr val="tx1">
                    <a:lumMod val="50000"/>
                    <a:lumOff val="50000"/>
                  </a:schemeClr>
                </a:solidFill>
              </a:rPr>
              <a:t>c.550-515BC</a:t>
            </a:r>
          </a:p>
        </p:txBody>
      </p:sp>
      <p:cxnSp>
        <p:nvCxnSpPr>
          <p:cNvPr id="54" name="Straight Arrow Connector 53">
            <a:extLst>
              <a:ext uri="{FF2B5EF4-FFF2-40B4-BE49-F238E27FC236}">
                <a16:creationId xmlns:a16="http://schemas.microsoft.com/office/drawing/2014/main" id="{75B13A42-ABEE-4DA3-BD54-E8E212CAB54B}"/>
              </a:ext>
            </a:extLst>
          </p:cNvPr>
          <p:cNvCxnSpPr>
            <a:cxnSpLocks/>
          </p:cNvCxnSpPr>
          <p:nvPr/>
        </p:nvCxnSpPr>
        <p:spPr>
          <a:xfrm>
            <a:off x="9852960" y="3307464"/>
            <a:ext cx="21726" cy="47602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08FFD76-BAF9-4A0F-92A9-5F6BF859A3E7}"/>
              </a:ext>
            </a:extLst>
          </p:cNvPr>
          <p:cNvCxnSpPr>
            <a:cxnSpLocks/>
          </p:cNvCxnSpPr>
          <p:nvPr/>
        </p:nvCxnSpPr>
        <p:spPr>
          <a:xfrm>
            <a:off x="9863823" y="5002051"/>
            <a:ext cx="21726" cy="47602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702ADD5-AFEF-4D29-A547-FA430A5C3DA7}"/>
              </a:ext>
            </a:extLst>
          </p:cNvPr>
          <p:cNvCxnSpPr>
            <a:cxnSpLocks/>
          </p:cNvCxnSpPr>
          <p:nvPr/>
        </p:nvCxnSpPr>
        <p:spPr>
          <a:xfrm>
            <a:off x="10402577" y="1326517"/>
            <a:ext cx="21726" cy="30473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C220C32-474C-4074-9EBB-AD06A3EF199D}"/>
              </a:ext>
            </a:extLst>
          </p:cNvPr>
          <p:cNvSpPr txBox="1"/>
          <p:nvPr/>
        </p:nvSpPr>
        <p:spPr>
          <a:xfrm>
            <a:off x="4660558" y="3512097"/>
            <a:ext cx="3580935" cy="615553"/>
          </a:xfrm>
          <a:prstGeom prst="rect">
            <a:avLst/>
          </a:prstGeom>
          <a:pattFill prst="ltVert">
            <a:fgClr>
              <a:schemeClr val="accent6">
                <a:lumMod val="20000"/>
                <a:lumOff val="80000"/>
              </a:schemeClr>
            </a:fgClr>
            <a:bgClr>
              <a:schemeClr val="bg1"/>
            </a:bgClr>
          </a:pattFill>
        </p:spPr>
        <p:txBody>
          <a:bodyPr wrap="square">
            <a:spAutoFit/>
          </a:bodyPr>
          <a:lstStyle/>
          <a:p>
            <a:pPr algn="ctr"/>
            <a:r>
              <a:rPr lang="en-GB" dirty="0" err="1"/>
              <a:t>Nicomedes</a:t>
            </a:r>
            <a:r>
              <a:rPr lang="en-GB" dirty="0"/>
              <a:t> </a:t>
            </a:r>
            <a:r>
              <a:rPr lang="en-GB" sz="1200" dirty="0"/>
              <a:t>son of </a:t>
            </a:r>
            <a:r>
              <a:rPr lang="en-GB" sz="1200" dirty="0" err="1"/>
              <a:t>Cleombrotus</a:t>
            </a:r>
            <a:r>
              <a:rPr lang="en-GB" sz="1200" dirty="0"/>
              <a:t>, </a:t>
            </a:r>
            <a:r>
              <a:rPr lang="en-GB" sz="1200" dirty="0" err="1"/>
              <a:t>Thuc</a:t>
            </a:r>
            <a:r>
              <a:rPr lang="en-GB" sz="1200" dirty="0"/>
              <a:t> 1.107</a:t>
            </a:r>
          </a:p>
          <a:p>
            <a:pPr algn="ctr"/>
            <a:r>
              <a:rPr lang="en-GB" sz="1200" dirty="0"/>
              <a:t>Deputy for </a:t>
            </a:r>
            <a:r>
              <a:rPr lang="en-GB" sz="1600" dirty="0" err="1"/>
              <a:t>Pleistoanax</a:t>
            </a:r>
            <a:r>
              <a:rPr lang="en-GB" sz="1600" dirty="0"/>
              <a:t> </a:t>
            </a:r>
            <a:r>
              <a:rPr lang="en-GB" sz="1200" dirty="0"/>
              <a:t>under age in </a:t>
            </a:r>
            <a:r>
              <a:rPr lang="en-GB" sz="1600" dirty="0"/>
              <a:t>458BC</a:t>
            </a:r>
            <a:endParaRPr lang="en-GB" dirty="0"/>
          </a:p>
        </p:txBody>
      </p:sp>
      <p:cxnSp>
        <p:nvCxnSpPr>
          <p:cNvPr id="68" name="Straight Arrow Connector 67">
            <a:extLst>
              <a:ext uri="{FF2B5EF4-FFF2-40B4-BE49-F238E27FC236}">
                <a16:creationId xmlns:a16="http://schemas.microsoft.com/office/drawing/2014/main" id="{B2611E54-2C0C-4E2A-9BD7-AAB5F46CE6E2}"/>
              </a:ext>
            </a:extLst>
          </p:cNvPr>
          <p:cNvCxnSpPr>
            <a:cxnSpLocks/>
          </p:cNvCxnSpPr>
          <p:nvPr/>
        </p:nvCxnSpPr>
        <p:spPr>
          <a:xfrm>
            <a:off x="5872042" y="2328808"/>
            <a:ext cx="0" cy="1342377"/>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1815D59-F78E-4ACA-B3E0-F53C8EE2A1D0}"/>
              </a:ext>
            </a:extLst>
          </p:cNvPr>
          <p:cNvSpPr txBox="1"/>
          <p:nvPr/>
        </p:nvSpPr>
        <p:spPr>
          <a:xfrm>
            <a:off x="4643791" y="2599321"/>
            <a:ext cx="3597702" cy="800219"/>
          </a:xfrm>
          <a:prstGeom prst="rect">
            <a:avLst/>
          </a:prstGeom>
          <a:pattFill prst="wdUpDiag">
            <a:fgClr>
              <a:schemeClr val="accent6">
                <a:lumMod val="20000"/>
                <a:lumOff val="80000"/>
              </a:schemeClr>
            </a:fgClr>
            <a:bgClr>
              <a:schemeClr val="bg1"/>
            </a:bgClr>
          </a:pattFill>
          <a:ln>
            <a:solidFill>
              <a:schemeClr val="accent1">
                <a:shade val="50000"/>
              </a:schemeClr>
            </a:solidFill>
          </a:ln>
        </p:spPr>
        <p:txBody>
          <a:bodyPr wrap="square" rtlCol="0">
            <a:spAutoFit/>
          </a:bodyPr>
          <a:lstStyle/>
          <a:p>
            <a:pPr algn="ctr"/>
            <a:r>
              <a:rPr lang="en-GB" sz="3200" dirty="0"/>
              <a:t>Pausanias </a:t>
            </a:r>
            <a:r>
              <a:rPr lang="en-GB" sz="1400" b="1" dirty="0"/>
              <a:t>Regent</a:t>
            </a:r>
            <a:r>
              <a:rPr lang="en-GB" sz="1400" dirty="0"/>
              <a:t> for </a:t>
            </a:r>
            <a:r>
              <a:rPr lang="en-GB" sz="1400" dirty="0" err="1"/>
              <a:t>Pleistarchus</a:t>
            </a:r>
            <a:endParaRPr lang="en-GB" sz="1400" dirty="0"/>
          </a:p>
          <a:p>
            <a:pPr algn="ctr"/>
            <a:r>
              <a:rPr lang="en-GB" sz="1400" dirty="0"/>
              <a:t>c.479-470BC</a:t>
            </a:r>
            <a:endParaRPr lang="en-GB" sz="3200" dirty="0"/>
          </a:p>
        </p:txBody>
      </p:sp>
      <p:cxnSp>
        <p:nvCxnSpPr>
          <p:cNvPr id="31" name="Straight Arrow Connector 30">
            <a:extLst>
              <a:ext uri="{FF2B5EF4-FFF2-40B4-BE49-F238E27FC236}">
                <a16:creationId xmlns:a16="http://schemas.microsoft.com/office/drawing/2014/main" id="{5C9A365B-06E4-4CF1-BC5E-64DBB2947EAE}"/>
              </a:ext>
            </a:extLst>
          </p:cNvPr>
          <p:cNvCxnSpPr>
            <a:cxnSpLocks/>
          </p:cNvCxnSpPr>
          <p:nvPr/>
        </p:nvCxnSpPr>
        <p:spPr>
          <a:xfrm>
            <a:off x="5420952" y="2328808"/>
            <a:ext cx="0" cy="37348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CB1B7C5-0118-4C9C-9DD0-96B88896C276}"/>
              </a:ext>
            </a:extLst>
          </p:cNvPr>
          <p:cNvCxnSpPr>
            <a:cxnSpLocks/>
          </p:cNvCxnSpPr>
          <p:nvPr/>
        </p:nvCxnSpPr>
        <p:spPr>
          <a:xfrm>
            <a:off x="4810292" y="3182018"/>
            <a:ext cx="0" cy="1372352"/>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hlinkClick r:id="rId3" action="ppaction://hlinksldjump"/>
            <a:extLst>
              <a:ext uri="{FF2B5EF4-FFF2-40B4-BE49-F238E27FC236}">
                <a16:creationId xmlns:a16="http://schemas.microsoft.com/office/drawing/2014/main" id="{0E10D963-9CAD-4E62-B306-8D789DDAB803}"/>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027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F1E045-2E0E-4B04-B73F-A6C9B3CFCCDD}"/>
              </a:ext>
            </a:extLst>
          </p:cNvPr>
          <p:cNvSpPr txBox="1"/>
          <p:nvPr/>
        </p:nvSpPr>
        <p:spPr>
          <a:xfrm>
            <a:off x="7716485" y="6020970"/>
            <a:ext cx="1971801" cy="861774"/>
          </a:xfrm>
          <a:prstGeom prst="rect">
            <a:avLst/>
          </a:prstGeom>
          <a:solidFill>
            <a:srgbClr val="E4D2F2"/>
          </a:solidFill>
        </p:spPr>
        <p:txBody>
          <a:bodyPr wrap="square" rtlCol="0">
            <a:spAutoFit/>
          </a:bodyPr>
          <a:lstStyle/>
          <a:p>
            <a:r>
              <a:rPr lang="en-GB" sz="1000" dirty="0"/>
              <a:t>Thucydides states 1.107 that even Artaxerxes tried to get the Spartans to invade Attica – some time after the revolt of Egypt in 460BC. He did not succeed.</a:t>
            </a:r>
          </a:p>
        </p:txBody>
      </p:sp>
      <p:pic>
        <p:nvPicPr>
          <p:cNvPr id="7170" name="Picture 2">
            <a:extLst>
              <a:ext uri="{FF2B5EF4-FFF2-40B4-BE49-F238E27FC236}">
                <a16:creationId xmlns:a16="http://schemas.microsoft.com/office/drawing/2014/main" id="{B221416D-0B98-4B79-8028-5F0C63DDE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572584" cy="5374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75C388-DC4F-4493-B3B2-AA0B39396B35}"/>
              </a:ext>
            </a:extLst>
          </p:cNvPr>
          <p:cNvSpPr txBox="1"/>
          <p:nvPr/>
        </p:nvSpPr>
        <p:spPr>
          <a:xfrm>
            <a:off x="0" y="0"/>
            <a:ext cx="5170714" cy="646331"/>
          </a:xfrm>
          <a:prstGeom prst="rect">
            <a:avLst/>
          </a:prstGeom>
          <a:solidFill>
            <a:schemeClr val="accent6">
              <a:lumMod val="40000"/>
              <a:lumOff val="60000"/>
            </a:schemeClr>
          </a:solidFill>
        </p:spPr>
        <p:txBody>
          <a:bodyPr wrap="square" rtlCol="0">
            <a:spAutoFit/>
          </a:bodyPr>
          <a:lstStyle/>
          <a:p>
            <a:r>
              <a:rPr lang="en-GB" sz="3600" dirty="0"/>
              <a:t>Spartan invasions of Attica</a:t>
            </a:r>
          </a:p>
        </p:txBody>
      </p:sp>
      <p:sp>
        <p:nvSpPr>
          <p:cNvPr id="3" name="TextBox 2">
            <a:extLst>
              <a:ext uri="{FF2B5EF4-FFF2-40B4-BE49-F238E27FC236}">
                <a16:creationId xmlns:a16="http://schemas.microsoft.com/office/drawing/2014/main" id="{5D7391A1-1251-480F-8BB7-880577940840}"/>
              </a:ext>
            </a:extLst>
          </p:cNvPr>
          <p:cNvSpPr txBox="1"/>
          <p:nvPr/>
        </p:nvSpPr>
        <p:spPr>
          <a:xfrm>
            <a:off x="9572584" y="21689"/>
            <a:ext cx="2619416" cy="1569660"/>
          </a:xfrm>
          <a:prstGeom prst="rect">
            <a:avLst/>
          </a:prstGeom>
          <a:noFill/>
        </p:spPr>
        <p:txBody>
          <a:bodyPr wrap="square" rtlCol="0">
            <a:spAutoFit/>
          </a:bodyPr>
          <a:lstStyle/>
          <a:p>
            <a:r>
              <a:rPr lang="en-GB" sz="1600" dirty="0"/>
              <a:t>Invasions of Attica as a method of exercising Spartan control </a:t>
            </a:r>
            <a:r>
              <a:rPr lang="en-GB" sz="1600" b="1" i="1" dirty="0"/>
              <a:t>later</a:t>
            </a:r>
            <a:r>
              <a:rPr lang="en-GB" sz="1600" dirty="0"/>
              <a:t> become a </a:t>
            </a:r>
            <a:r>
              <a:rPr lang="en-GB" sz="1600" b="1" dirty="0"/>
              <a:t>regular occurrence in the Peloponnesian War 431-404</a:t>
            </a:r>
            <a:r>
              <a:rPr lang="en-GB" sz="1600" dirty="0"/>
              <a:t>, as anticipated by Pericles.</a:t>
            </a:r>
          </a:p>
        </p:txBody>
      </p:sp>
      <p:sp>
        <p:nvSpPr>
          <p:cNvPr id="6" name="TextBox 5">
            <a:extLst>
              <a:ext uri="{FF2B5EF4-FFF2-40B4-BE49-F238E27FC236}">
                <a16:creationId xmlns:a16="http://schemas.microsoft.com/office/drawing/2014/main" id="{22C94AE9-57C9-42F2-BFAB-09ABF57CF2D8}"/>
              </a:ext>
            </a:extLst>
          </p:cNvPr>
          <p:cNvSpPr txBox="1"/>
          <p:nvPr/>
        </p:nvSpPr>
        <p:spPr>
          <a:xfrm>
            <a:off x="9572584" y="1547811"/>
            <a:ext cx="2748618" cy="1569660"/>
          </a:xfrm>
          <a:prstGeom prst="rect">
            <a:avLst/>
          </a:prstGeom>
          <a:noFill/>
        </p:spPr>
        <p:txBody>
          <a:bodyPr wrap="square">
            <a:spAutoFit/>
          </a:bodyPr>
          <a:lstStyle/>
          <a:p>
            <a:r>
              <a:rPr lang="en-GB" sz="1600" dirty="0"/>
              <a:t>The Spartans would march north for a brief campaigning season and then return to keep control of their helot population and for the harvest.</a:t>
            </a:r>
          </a:p>
        </p:txBody>
      </p:sp>
      <p:sp>
        <p:nvSpPr>
          <p:cNvPr id="7" name="TextBox 6">
            <a:extLst>
              <a:ext uri="{FF2B5EF4-FFF2-40B4-BE49-F238E27FC236}">
                <a16:creationId xmlns:a16="http://schemas.microsoft.com/office/drawing/2014/main" id="{445A8518-82EF-4235-A640-904D098ED7EB}"/>
              </a:ext>
            </a:extLst>
          </p:cNvPr>
          <p:cNvSpPr txBox="1"/>
          <p:nvPr/>
        </p:nvSpPr>
        <p:spPr>
          <a:xfrm>
            <a:off x="9572584" y="3073933"/>
            <a:ext cx="2748618" cy="1569660"/>
          </a:xfrm>
          <a:prstGeom prst="rect">
            <a:avLst/>
          </a:prstGeom>
          <a:noFill/>
        </p:spPr>
        <p:txBody>
          <a:bodyPr wrap="square">
            <a:spAutoFit/>
          </a:bodyPr>
          <a:lstStyle/>
          <a:p>
            <a:r>
              <a:rPr lang="en-GB" sz="1600" dirty="0"/>
              <a:t>The Spartans had invaded Attica before the Persian wars – most significantly in 510BC, when they drove out the tyrant Hippias and his followers. </a:t>
            </a:r>
          </a:p>
        </p:txBody>
      </p:sp>
      <p:sp>
        <p:nvSpPr>
          <p:cNvPr id="5" name="TextBox 4">
            <a:extLst>
              <a:ext uri="{FF2B5EF4-FFF2-40B4-BE49-F238E27FC236}">
                <a16:creationId xmlns:a16="http://schemas.microsoft.com/office/drawing/2014/main" id="{DD1FCA13-9A0C-461A-977F-998A4A88D1EF}"/>
              </a:ext>
            </a:extLst>
          </p:cNvPr>
          <p:cNvSpPr txBox="1"/>
          <p:nvPr/>
        </p:nvSpPr>
        <p:spPr>
          <a:xfrm>
            <a:off x="0" y="5374640"/>
            <a:ext cx="9572584" cy="646331"/>
          </a:xfrm>
          <a:prstGeom prst="rect">
            <a:avLst/>
          </a:prstGeom>
          <a:solidFill>
            <a:schemeClr val="accent5">
              <a:lumMod val="20000"/>
              <a:lumOff val="80000"/>
            </a:schemeClr>
          </a:solidFill>
        </p:spPr>
        <p:txBody>
          <a:bodyPr wrap="square" rtlCol="0">
            <a:spAutoFit/>
          </a:bodyPr>
          <a:lstStyle/>
          <a:p>
            <a:r>
              <a:rPr lang="en-GB" dirty="0"/>
              <a:t>How convincing do you find Thucydides account in chapter 101? What would have been the advantages and disadvantages of a Spartan invasion of Attica in 465BC? </a:t>
            </a:r>
          </a:p>
        </p:txBody>
      </p:sp>
      <p:pic>
        <p:nvPicPr>
          <p:cNvPr id="7172" name="Picture 4" descr="The First Peloponnesian War, 460–446 BC - Echeverría - - Major Reference  Works - Wiley Online Library">
            <a:extLst>
              <a:ext uri="{FF2B5EF4-FFF2-40B4-BE49-F238E27FC236}">
                <a16:creationId xmlns:a16="http://schemas.microsoft.com/office/drawing/2014/main" id="{04419E97-B967-40F9-8141-D1BE1CFA3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858" y="4664504"/>
            <a:ext cx="2588867" cy="21934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2F70B4D-A690-4DA6-B59E-FDE316D78D30}"/>
              </a:ext>
            </a:extLst>
          </p:cNvPr>
          <p:cNvSpPr txBox="1"/>
          <p:nvPr/>
        </p:nvSpPr>
        <p:spPr>
          <a:xfrm>
            <a:off x="0" y="6027003"/>
            <a:ext cx="7731759" cy="830997"/>
          </a:xfrm>
          <a:prstGeom prst="rect">
            <a:avLst/>
          </a:prstGeom>
          <a:solidFill>
            <a:srgbClr val="DDE2BE"/>
          </a:solid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a:t>
            </a:r>
            <a:r>
              <a:rPr lang="en-GB" sz="1600" i="1" dirty="0">
                <a:effectLst/>
                <a:latin typeface="Calibri" panose="020F0502020204030204" pitchFamily="34" charset="0"/>
                <a:ea typeface="Calibri" panose="020F0502020204030204" pitchFamily="34" charset="0"/>
                <a:cs typeface="Times New Roman" panose="02020603050405020304" pitchFamily="18" charset="0"/>
              </a:rPr>
              <a:t>Meanwhile the people of Thasos, who had been defeated in battle and were now besieged, </a:t>
            </a:r>
          </a:p>
          <a:p>
            <a:r>
              <a:rPr lang="en-GB" sz="1600" i="1" dirty="0">
                <a:effectLst/>
                <a:latin typeface="Calibri" panose="020F0502020204030204" pitchFamily="34" charset="0"/>
                <a:ea typeface="Calibri" panose="020F0502020204030204" pitchFamily="34" charset="0"/>
                <a:cs typeface="Times New Roman" panose="02020603050405020304" pitchFamily="18" charset="0"/>
              </a:rPr>
              <a:t>appealed to Sparta and urged her to come to their help by invading Attica. </a:t>
            </a:r>
          </a:p>
          <a:p>
            <a:r>
              <a:rPr lang="en-GB" sz="1600" b="1" dirty="0">
                <a:effectLst/>
                <a:latin typeface="Calibri" panose="020F0502020204030204" pitchFamily="34" charset="0"/>
                <a:ea typeface="Calibri" panose="020F0502020204030204" pitchFamily="34" charset="0"/>
                <a:cs typeface="Times New Roman" panose="02020603050405020304" pitchFamily="18" charset="0"/>
              </a:rPr>
              <a:t>The Spartans, without informing Athens of their intentions, promised to do so…’ 1.101</a:t>
            </a:r>
            <a:endParaRPr lang="en-GB" sz="1600" b="1" dirty="0"/>
          </a:p>
        </p:txBody>
      </p:sp>
      <p:sp>
        <p:nvSpPr>
          <p:cNvPr id="8" name="Arrow: Curved Down 7">
            <a:extLst>
              <a:ext uri="{FF2B5EF4-FFF2-40B4-BE49-F238E27FC236}">
                <a16:creationId xmlns:a16="http://schemas.microsoft.com/office/drawing/2014/main" id="{D9776FF0-4A71-4895-8C36-A735128124F5}"/>
              </a:ext>
            </a:extLst>
          </p:cNvPr>
          <p:cNvSpPr/>
          <p:nvPr/>
        </p:nvSpPr>
        <p:spPr>
          <a:xfrm rot="20788152">
            <a:off x="8922170" y="5657056"/>
            <a:ext cx="2477959" cy="538039"/>
          </a:xfrm>
          <a:prstGeom prst="curvedDownArrow">
            <a:avLst>
              <a:gd name="adj1" fmla="val 25000"/>
              <a:gd name="adj2" fmla="val 50000"/>
              <a:gd name="adj3" fmla="val 37500"/>
            </a:avLst>
          </a:prstGeom>
          <a:solidFill>
            <a:schemeClr val="accent6">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a:hlinkClick r:id="rId4" action="ppaction://hlinksldjump"/>
            <a:extLst>
              <a:ext uri="{FF2B5EF4-FFF2-40B4-BE49-F238E27FC236}">
                <a16:creationId xmlns:a16="http://schemas.microsoft.com/office/drawing/2014/main" id="{4E3A25EA-0637-48D3-8524-193042929D95}"/>
              </a:ext>
            </a:extLst>
          </p:cNvPr>
          <p:cNvSpPr/>
          <p:nvPr/>
        </p:nvSpPr>
        <p:spPr>
          <a:xfrm>
            <a:off x="11732230" y="65227"/>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47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768E6-0484-49B7-9D8F-ABBD6B221F1D}"/>
              </a:ext>
            </a:extLst>
          </p:cNvPr>
          <p:cNvSpPr txBox="1"/>
          <p:nvPr/>
        </p:nvSpPr>
        <p:spPr>
          <a:xfrm>
            <a:off x="3169920" y="50086"/>
            <a:ext cx="8900160" cy="1569660"/>
          </a:xfrm>
          <a:prstGeom prst="rect">
            <a:avLst/>
          </a:prstGeom>
          <a:noFill/>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Thasos 462BC</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dirty="0">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and the Thasians, in the third year of the siege, had to accept the Athenian terms: their walls were demolished and their navy surrendered; they were ordered to pay an indemnity immediately and to pay tribute in future; they surrendered their rights on the mainland and also the mine there.’</a:t>
            </a:r>
            <a:endParaRPr lang="en-GB" dirty="0"/>
          </a:p>
        </p:txBody>
      </p:sp>
      <p:pic>
        <p:nvPicPr>
          <p:cNvPr id="9220" name="Picture 4" descr="Limenas (port) of Thasos, capital of the island">
            <a:extLst>
              <a:ext uri="{FF2B5EF4-FFF2-40B4-BE49-F238E27FC236}">
                <a16:creationId xmlns:a16="http://schemas.microsoft.com/office/drawing/2014/main" id="{9A67ABB1-5F4F-4B41-A518-12C4CF470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8940"/>
            <a:ext cx="6918960" cy="51892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DF) Paros, Thasos and the Question of Mining and Metal Production before  and after Colonisation: Review and Perspectives">
            <a:extLst>
              <a:ext uri="{FF2B5EF4-FFF2-40B4-BE49-F238E27FC236}">
                <a16:creationId xmlns:a16="http://schemas.microsoft.com/office/drawing/2014/main" id="{F7295646-679A-455F-AEB8-70822BCE7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BBDB77-447D-4532-862E-31ED85F2F5C3}"/>
              </a:ext>
            </a:extLst>
          </p:cNvPr>
          <p:cNvSpPr txBox="1"/>
          <p:nvPr/>
        </p:nvSpPr>
        <p:spPr>
          <a:xfrm>
            <a:off x="8615680" y="3324781"/>
            <a:ext cx="3454400" cy="2246769"/>
          </a:xfrm>
          <a:prstGeom prst="rect">
            <a:avLst/>
          </a:prstGeom>
          <a:noFill/>
        </p:spPr>
        <p:txBody>
          <a:bodyPr wrap="square">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Thucydides the Historian </a:t>
            </a:r>
            <a:r>
              <a:rPr lang="en-GB" sz="1050" dirty="0">
                <a:effectLst/>
                <a:latin typeface="Calibri" panose="020F0502020204030204" pitchFamily="34" charset="0"/>
                <a:ea typeface="Calibri" panose="020F0502020204030204" pitchFamily="34" charset="0"/>
                <a:cs typeface="Times New Roman" panose="02020603050405020304" pitchFamily="18" charset="0"/>
              </a:rPr>
              <a:t>(‘son of </a:t>
            </a:r>
            <a:r>
              <a:rPr lang="en-GB" sz="1050" dirty="0" err="1">
                <a:effectLst/>
                <a:latin typeface="Calibri" panose="020F0502020204030204" pitchFamily="34" charset="0"/>
                <a:ea typeface="Calibri" panose="020F0502020204030204" pitchFamily="34" charset="0"/>
                <a:cs typeface="Times New Roman" panose="02020603050405020304" pitchFamily="18" charset="0"/>
              </a:rPr>
              <a:t>Olorus</a:t>
            </a:r>
            <a:r>
              <a:rPr lang="en-GB" sz="105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 the mines of Thasos </a:t>
            </a:r>
          </a:p>
          <a:p>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i="1" dirty="0">
                <a:effectLst/>
                <a:latin typeface="Calibri" panose="020F0502020204030204" pitchFamily="34" charset="0"/>
                <a:ea typeface="Calibri" panose="020F0502020204030204" pitchFamily="34" charset="0"/>
                <a:cs typeface="Times New Roman" panose="02020603050405020304" pitchFamily="18" charset="0"/>
              </a:rPr>
              <a:t>‘</a:t>
            </a:r>
            <a:r>
              <a:rPr lang="en-GB" sz="1400" i="1" dirty="0" err="1">
                <a:effectLst/>
                <a:latin typeface="Calibri" panose="020F0502020204030204" pitchFamily="34" charset="0"/>
                <a:ea typeface="Calibri" panose="020F0502020204030204" pitchFamily="34" charset="0"/>
                <a:cs typeface="Times New Roman" panose="02020603050405020304" pitchFamily="18" charset="0"/>
              </a:rPr>
              <a:t>Brasidas</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was alarmed at the prospect of the naval relief force coming from Thasos, and had also heard that </a:t>
            </a:r>
            <a:r>
              <a:rPr lang="en-GB" sz="1400" b="1" i="1" dirty="0">
                <a:effectLst/>
                <a:latin typeface="Calibri" panose="020F0502020204030204" pitchFamily="34" charset="0"/>
                <a:ea typeface="Calibri" panose="020F0502020204030204" pitchFamily="34" charset="0"/>
                <a:cs typeface="Times New Roman" panose="02020603050405020304" pitchFamily="18" charset="0"/>
              </a:rPr>
              <a:t>Thucydides possessed the right of working the gold-mines in that part of Thrace and because of this had great influence with the inhabitants</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in that part of the mainland.’ </a:t>
            </a:r>
            <a:r>
              <a:rPr lang="en-GB" sz="1400" dirty="0">
                <a:effectLst/>
                <a:latin typeface="Calibri" panose="020F0502020204030204" pitchFamily="34" charset="0"/>
                <a:ea typeface="Calibri" panose="020F0502020204030204" pitchFamily="34" charset="0"/>
                <a:cs typeface="Times New Roman" panose="02020603050405020304" pitchFamily="18" charset="0"/>
              </a:rPr>
              <a:t>4.107 (</a:t>
            </a:r>
            <a:r>
              <a:rPr lang="en-GB" sz="1400" dirty="0">
                <a:effectLst/>
                <a:latin typeface="Calibri" panose="020F0502020204030204" pitchFamily="34" charset="0"/>
                <a:ea typeface="Calibri" panose="020F0502020204030204" pitchFamily="34" charset="0"/>
                <a:cs typeface="Times New Roman" panose="02020603050405020304" pitchFamily="18" charset="0"/>
                <a:hlinkClick r:id="rId4" action="ppaction://hlinksldjump"/>
              </a:rPr>
              <a:t>click here</a:t>
            </a:r>
            <a:r>
              <a:rPr lang="en-GB" sz="1400" dirty="0">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p>
        </p:txBody>
      </p:sp>
      <p:pic>
        <p:nvPicPr>
          <p:cNvPr id="8" name="Picture 7" descr="Thucydides - Wikiquote">
            <a:extLst>
              <a:ext uri="{FF2B5EF4-FFF2-40B4-BE49-F238E27FC236}">
                <a16:creationId xmlns:a16="http://schemas.microsoft.com/office/drawing/2014/main" id="{62FF337B-7527-41EB-A391-BDC158DF2B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7901" y="3324781"/>
            <a:ext cx="1336659" cy="2320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40BBA-F0D3-4BDA-9372-C361561EEF61}"/>
              </a:ext>
            </a:extLst>
          </p:cNvPr>
          <p:cNvSpPr txBox="1"/>
          <p:nvPr/>
        </p:nvSpPr>
        <p:spPr>
          <a:xfrm>
            <a:off x="6918960" y="5749926"/>
            <a:ext cx="5273040" cy="1107996"/>
          </a:xfrm>
          <a:prstGeom prst="rect">
            <a:avLst/>
          </a:prstGeom>
          <a:solidFill>
            <a:schemeClr val="accent5">
              <a:lumMod val="20000"/>
              <a:lumOff val="80000"/>
            </a:schemeClr>
          </a:solidFill>
        </p:spPr>
        <p:txBody>
          <a:bodyPr wrap="square" rtlCol="0">
            <a:spAutoFit/>
          </a:bodyPr>
          <a:lstStyle/>
          <a:p>
            <a:r>
              <a:rPr lang="en-GB" b="1" dirty="0"/>
              <a:t>Athenian response to revolts in the Delian League</a:t>
            </a:r>
          </a:p>
          <a:p>
            <a:r>
              <a:rPr lang="en-GB" sz="1600" dirty="0"/>
              <a:t>How justifiable does Athens response to this revolt (or to that of </a:t>
            </a:r>
            <a:r>
              <a:rPr lang="en-GB" sz="1600" b="1" dirty="0">
                <a:hlinkClick r:id="rId6" action="ppaction://hlinksldjump"/>
              </a:rPr>
              <a:t>Naxos in 469BC</a:t>
            </a:r>
            <a:r>
              <a:rPr lang="en-GB" sz="1600" dirty="0"/>
              <a:t>) seem to you? Are the reasons for revolt and the Athenian response the same?</a:t>
            </a:r>
          </a:p>
        </p:txBody>
      </p:sp>
      <p:sp>
        <p:nvSpPr>
          <p:cNvPr id="6" name="TextBox 5">
            <a:extLst>
              <a:ext uri="{FF2B5EF4-FFF2-40B4-BE49-F238E27FC236}">
                <a16:creationId xmlns:a16="http://schemas.microsoft.com/office/drawing/2014/main" id="{60E7469F-D967-4952-AF3D-D31112377181}"/>
              </a:ext>
            </a:extLst>
          </p:cNvPr>
          <p:cNvSpPr txBox="1"/>
          <p:nvPr/>
        </p:nvSpPr>
        <p:spPr>
          <a:xfrm>
            <a:off x="7040880" y="1603286"/>
            <a:ext cx="5029200" cy="954107"/>
          </a:xfrm>
          <a:prstGeom prst="rect">
            <a:avLst/>
          </a:prstGeom>
          <a:noFill/>
        </p:spPr>
        <p:txBody>
          <a:bodyPr wrap="square" rtlCol="0">
            <a:spAutoFit/>
          </a:bodyPr>
          <a:lstStyle/>
          <a:p>
            <a:r>
              <a:rPr lang="en-GB" sz="1400" i="1" dirty="0"/>
              <a:t>Cimon defeated them at sea, captured 33 of their ships, besieged the city and forced it to surrender, annexed the gold-mines on the mainland opposite for Athens, and took over neighbouring territory which had been ruled by the Thasians.             </a:t>
            </a:r>
            <a:r>
              <a:rPr lang="en-GB" sz="1400" b="1" dirty="0"/>
              <a:t>Plutarch, </a:t>
            </a:r>
            <a:r>
              <a:rPr lang="en-GB" sz="1400" b="1" i="1" dirty="0"/>
              <a:t>Cimon</a:t>
            </a:r>
            <a:r>
              <a:rPr lang="en-GB" sz="1400" b="1" dirty="0"/>
              <a:t> 14</a:t>
            </a:r>
          </a:p>
        </p:txBody>
      </p:sp>
      <p:sp>
        <p:nvSpPr>
          <p:cNvPr id="9" name="Oval 8">
            <a:hlinkClick r:id="rId7" action="ppaction://hlinksldjump"/>
            <a:extLst>
              <a:ext uri="{FF2B5EF4-FFF2-40B4-BE49-F238E27FC236}">
                <a16:creationId xmlns:a16="http://schemas.microsoft.com/office/drawing/2014/main" id="{32DA1727-5E2F-43F4-8A00-C4AE8D4BEA1A}"/>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1523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E8A2FA75-A879-481C-B03D-A832E5230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 y="0"/>
            <a:ext cx="7396109" cy="48666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ycurgus The Lawgiver. - ppt download">
            <a:extLst>
              <a:ext uri="{FF2B5EF4-FFF2-40B4-BE49-F238E27FC236}">
                <a16:creationId xmlns:a16="http://schemas.microsoft.com/office/drawing/2014/main" id="{1EAB1C7F-75C0-455F-96AA-0C6EF68CF9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44" t="13778" r="9000" b="10815"/>
          <a:stretch/>
        </p:blipFill>
        <p:spPr bwMode="auto">
          <a:xfrm>
            <a:off x="7183120" y="523220"/>
            <a:ext cx="5012320" cy="4357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C1C19C-7FAA-4C45-85C4-393AD5E1FA5B}"/>
              </a:ext>
            </a:extLst>
          </p:cNvPr>
          <p:cNvSpPr txBox="1"/>
          <p:nvPr/>
        </p:nvSpPr>
        <p:spPr>
          <a:xfrm>
            <a:off x="0" y="0"/>
            <a:ext cx="11689966" cy="523220"/>
          </a:xfrm>
          <a:prstGeom prst="rect">
            <a:avLst/>
          </a:prstGeom>
          <a:solidFill>
            <a:schemeClr val="accent6">
              <a:lumMod val="75000"/>
            </a:schemeClr>
          </a:solidFill>
        </p:spPr>
        <p:txBody>
          <a:bodyPr wrap="square" rtlCol="0">
            <a:spAutoFit/>
          </a:bodyPr>
          <a:lstStyle/>
          <a:p>
            <a:r>
              <a:rPr lang="en-GB" sz="2800" b="1" dirty="0">
                <a:solidFill>
                  <a:schemeClr val="bg1">
                    <a:lumMod val="95000"/>
                  </a:schemeClr>
                </a:solidFill>
              </a:rPr>
              <a:t>Sparta appeals for help in ending the Messenian helot revolt.</a:t>
            </a:r>
          </a:p>
        </p:txBody>
      </p:sp>
      <p:sp>
        <p:nvSpPr>
          <p:cNvPr id="11" name="TextBox 10">
            <a:extLst>
              <a:ext uri="{FF2B5EF4-FFF2-40B4-BE49-F238E27FC236}">
                <a16:creationId xmlns:a16="http://schemas.microsoft.com/office/drawing/2014/main" id="{1853A7F1-EAA8-4EA9-B52B-DB507DEBC206}"/>
              </a:ext>
            </a:extLst>
          </p:cNvPr>
          <p:cNvSpPr txBox="1"/>
          <p:nvPr/>
        </p:nvSpPr>
        <p:spPr>
          <a:xfrm>
            <a:off x="0" y="1149435"/>
            <a:ext cx="7183120" cy="1323439"/>
          </a:xfrm>
          <a:prstGeom prst="rect">
            <a:avLst/>
          </a:prstGeom>
          <a:solidFill>
            <a:srgbClr val="D6C3C7"/>
          </a:solidFill>
        </p:spPr>
        <p:txBody>
          <a:bodyPr wrap="square">
            <a:spAutoFit/>
          </a:bodyPr>
          <a:lstStyle/>
          <a:p>
            <a:pPr>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‘And now the Spartans, finding that their war in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Ithome</a:t>
            </a:r>
            <a:r>
              <a:rPr lang="en-GB" sz="1600" dirty="0">
                <a:effectLst/>
                <a:latin typeface="Calibri" panose="020F0502020204030204" pitchFamily="34" charset="0"/>
                <a:ea typeface="Calibri" panose="020F0502020204030204" pitchFamily="34" charset="0"/>
                <a:cs typeface="Times New Roman" panose="02020603050405020304" pitchFamily="18" charset="0"/>
              </a:rPr>
              <a:t> showed no signs of ending, appealed for help to their allies, including Athens, and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 Athenians came to Sparta with a considerable force under the command of Cimon</a:t>
            </a:r>
            <a:r>
              <a:rPr lang="en-GB" sz="1600" dirty="0">
                <a:effectLst/>
                <a:latin typeface="Calibri" panose="020F0502020204030204" pitchFamily="34" charset="0"/>
                <a:ea typeface="Calibri" panose="020F0502020204030204" pitchFamily="34" charset="0"/>
                <a:cs typeface="Times New Roman" panose="02020603050405020304" pitchFamily="18" charset="0"/>
              </a:rPr>
              <a:t>. The chief reason that they asked for Athenian help was that the Athenians had the reputation of being good at siege operations...’ </a:t>
            </a:r>
            <a:r>
              <a:rPr lang="en-GB" sz="1400" dirty="0">
                <a:effectLst/>
                <a:latin typeface="Calibri" panose="020F0502020204030204" pitchFamily="34" charset="0"/>
                <a:ea typeface="Calibri" panose="020F0502020204030204" pitchFamily="34" charset="0"/>
                <a:cs typeface="Times New Roman" panose="02020603050405020304" pitchFamily="18" charset="0"/>
              </a:rPr>
              <a:t>(e.g.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Eion</a:t>
            </a:r>
            <a:r>
              <a:rPr lang="en-GB" sz="1400" dirty="0">
                <a:effectLst/>
                <a:latin typeface="Calibri" panose="020F0502020204030204" pitchFamily="34" charset="0"/>
                <a:ea typeface="Calibri" panose="020F0502020204030204" pitchFamily="34" charset="0"/>
                <a:cs typeface="Times New Roman" panose="02020603050405020304" pitchFamily="18" charset="0"/>
              </a:rPr>
              <a:t> 476BC, Naxos 469BC)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CEC6A81-8D44-4966-A4AC-387DE9F4571E}"/>
              </a:ext>
            </a:extLst>
          </p:cNvPr>
          <p:cNvSpPr txBox="1"/>
          <p:nvPr/>
        </p:nvSpPr>
        <p:spPr>
          <a:xfrm>
            <a:off x="135118" y="523220"/>
            <a:ext cx="8958082" cy="369332"/>
          </a:xfrm>
          <a:prstGeom prst="rect">
            <a:avLst/>
          </a:prstGeom>
          <a:solidFill>
            <a:schemeClr val="bg1"/>
          </a:solidFill>
          <a:ln w="31750">
            <a:solidFill>
              <a:srgbClr val="C00000"/>
            </a:solidFill>
          </a:ln>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This expedition was the occasion for the first open quarrel between Athens and Sparta.  1.102</a:t>
            </a:r>
            <a:endParaRPr lang="en-GB" dirty="0"/>
          </a:p>
        </p:txBody>
      </p:sp>
      <p:sp>
        <p:nvSpPr>
          <p:cNvPr id="14" name="TextBox 13">
            <a:extLst>
              <a:ext uri="{FF2B5EF4-FFF2-40B4-BE49-F238E27FC236}">
                <a16:creationId xmlns:a16="http://schemas.microsoft.com/office/drawing/2014/main" id="{B9BE9054-8E98-467E-A1FF-634DD18C2370}"/>
              </a:ext>
            </a:extLst>
          </p:cNvPr>
          <p:cNvSpPr txBox="1"/>
          <p:nvPr/>
        </p:nvSpPr>
        <p:spPr>
          <a:xfrm>
            <a:off x="6055029" y="5409026"/>
            <a:ext cx="5389679" cy="1323439"/>
          </a:xfrm>
          <a:prstGeom prst="rect">
            <a:avLst/>
          </a:prstGeom>
          <a:noFill/>
        </p:spPr>
        <p:txBody>
          <a:bodyPr wrap="square">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‘The Athenians, however, realized that they were not being sent away for any such honourable reason as this, and saw that in fact they had become in some way suspect. They were deeply offended, considering that this was not the sort of treatment that they deserved from Sparta‘</a:t>
            </a:r>
          </a:p>
        </p:txBody>
      </p:sp>
      <p:sp>
        <p:nvSpPr>
          <p:cNvPr id="16" name="TextBox 15">
            <a:extLst>
              <a:ext uri="{FF2B5EF4-FFF2-40B4-BE49-F238E27FC236}">
                <a16:creationId xmlns:a16="http://schemas.microsoft.com/office/drawing/2014/main" id="{4D01F5C5-4C6B-4022-AB1E-5810B8CF598A}"/>
              </a:ext>
            </a:extLst>
          </p:cNvPr>
          <p:cNvSpPr txBox="1"/>
          <p:nvPr/>
        </p:nvSpPr>
        <p:spPr>
          <a:xfrm>
            <a:off x="77196" y="4913208"/>
            <a:ext cx="5949178" cy="1826141"/>
          </a:xfrm>
          <a:prstGeom prst="rect">
            <a:avLst/>
          </a:prstGeom>
          <a:solidFill>
            <a:srgbClr val="DDE2BE"/>
          </a:solidFill>
        </p:spPr>
        <p:txBody>
          <a:bodyPr wrap="square">
            <a:spAutoFit/>
          </a:bodyPr>
          <a:lstStyle/>
          <a:p>
            <a:pPr algn="just">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Two Spartan fears:</a:t>
            </a:r>
          </a:p>
          <a:p>
            <a:pPr marL="285750" indent="-285750">
              <a:spcAft>
                <a:spcPts val="1000"/>
              </a:spcAft>
              <a:buFont typeface="Arial" panose="020B0604020202020204" pitchFamily="34" charset="0"/>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They grew afraid of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 enterprise </a:t>
            </a:r>
            <a:r>
              <a:rPr lang="en-GB" sz="1600" dirty="0">
                <a:effectLst/>
                <a:latin typeface="Calibri" panose="020F0502020204030204" pitchFamily="34" charset="0"/>
                <a:ea typeface="Calibri" panose="020F0502020204030204" pitchFamily="34" charset="0"/>
                <a:cs typeface="Times New Roman" panose="02020603050405020304" pitchFamily="18" charset="0"/>
              </a:rPr>
              <a:t>and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 unorthodoxy of the Athenians</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they reflected, too, that they were of a different nationality). </a:t>
            </a:r>
          </a:p>
          <a:p>
            <a:pPr marL="285750" indent="-285750">
              <a:spcAft>
                <a:spcPts val="1000"/>
              </a:spcAft>
              <a:buFont typeface="Arial" panose="020B0604020202020204" pitchFamily="34" charset="0"/>
              <a:buChar char="•"/>
            </a:pPr>
            <a:r>
              <a:rPr lang="en-GB" sz="1600" dirty="0">
                <a:latin typeface="Calibri" panose="020F0502020204030204" pitchFamily="34" charset="0"/>
                <a:ea typeface="Calibri" panose="020F0502020204030204" pitchFamily="34" charset="0"/>
                <a:cs typeface="Times New Roman" panose="02020603050405020304" pitchFamily="18" charset="0"/>
              </a:rPr>
              <a:t>They </a:t>
            </a:r>
            <a:r>
              <a:rPr lang="en-GB" sz="1600" dirty="0">
                <a:effectLst/>
                <a:latin typeface="Calibri" panose="020F0502020204030204" pitchFamily="34" charset="0"/>
                <a:ea typeface="Calibri" panose="020F0502020204030204" pitchFamily="34" charset="0"/>
                <a:cs typeface="Times New Roman" panose="02020603050405020304" pitchFamily="18" charset="0"/>
              </a:rPr>
              <a:t>feared that the Athenians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might listen to the people in </a:t>
            </a:r>
            <a:r>
              <a:rPr lang="en-GB" sz="1600" b="1" dirty="0" err="1">
                <a:effectLst/>
                <a:latin typeface="Calibri" panose="020F0502020204030204" pitchFamily="34" charset="0"/>
                <a:ea typeface="Calibri" panose="020F0502020204030204" pitchFamily="34" charset="0"/>
                <a:cs typeface="Times New Roman" panose="02020603050405020304" pitchFamily="18" charset="0"/>
              </a:rPr>
              <a:t>Ithome</a:t>
            </a:r>
            <a:r>
              <a:rPr lang="en-GB" sz="1600" dirty="0">
                <a:effectLst/>
                <a:latin typeface="Calibri" panose="020F0502020204030204" pitchFamily="34" charset="0"/>
                <a:ea typeface="Calibri" panose="020F0502020204030204" pitchFamily="34" charset="0"/>
                <a:cs typeface="Times New Roman" panose="02020603050405020304" pitchFamily="18" charset="0"/>
              </a:rPr>
              <a:t> and become the sponsors of some revolutionary policy. </a:t>
            </a:r>
          </a:p>
        </p:txBody>
      </p:sp>
      <p:sp>
        <p:nvSpPr>
          <p:cNvPr id="7" name="Arrow: Curved Down 6">
            <a:extLst>
              <a:ext uri="{FF2B5EF4-FFF2-40B4-BE49-F238E27FC236}">
                <a16:creationId xmlns:a16="http://schemas.microsoft.com/office/drawing/2014/main" id="{4A8164AC-E845-439C-A2FE-DD084ED6ABF6}"/>
              </a:ext>
            </a:extLst>
          </p:cNvPr>
          <p:cNvSpPr/>
          <p:nvPr/>
        </p:nvSpPr>
        <p:spPr>
          <a:xfrm rot="19820099" flipH="1">
            <a:off x="8804345" y="1366434"/>
            <a:ext cx="3143049" cy="794376"/>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F2D2D77C-F81A-4B62-B159-7A79F0B020DF}"/>
              </a:ext>
            </a:extLst>
          </p:cNvPr>
          <p:cNvSpPr txBox="1"/>
          <p:nvPr/>
        </p:nvSpPr>
        <p:spPr>
          <a:xfrm>
            <a:off x="6080244" y="4880672"/>
            <a:ext cx="6096000" cy="553998"/>
          </a:xfrm>
          <a:prstGeom prst="rect">
            <a:avLst/>
          </a:prstGeom>
          <a:noFill/>
        </p:spPr>
        <p:txBody>
          <a:bodyPr wrap="square" rtlCol="0">
            <a:spAutoFit/>
          </a:bodyPr>
          <a:lstStyle/>
          <a:p>
            <a:r>
              <a:rPr lang="en-GB" sz="1600" b="1" dirty="0"/>
              <a:t>Cimon </a:t>
            </a:r>
            <a:r>
              <a:rPr lang="en-GB" sz="1600" dirty="0"/>
              <a:t>and his Athenian hoplites were dismissed back to Athens </a:t>
            </a:r>
          </a:p>
          <a:p>
            <a:r>
              <a:rPr lang="en-GB" sz="1400" dirty="0"/>
              <a:t>(the other allies invited in are not).</a:t>
            </a:r>
          </a:p>
        </p:txBody>
      </p:sp>
      <p:sp>
        <p:nvSpPr>
          <p:cNvPr id="20" name="TextBox 19">
            <a:extLst>
              <a:ext uri="{FF2B5EF4-FFF2-40B4-BE49-F238E27FC236}">
                <a16:creationId xmlns:a16="http://schemas.microsoft.com/office/drawing/2014/main" id="{F0BFCF4E-46AA-4CAA-B690-BF1F946932FC}"/>
              </a:ext>
            </a:extLst>
          </p:cNvPr>
          <p:cNvSpPr txBox="1"/>
          <p:nvPr/>
        </p:nvSpPr>
        <p:spPr>
          <a:xfrm>
            <a:off x="8285996" y="2382548"/>
            <a:ext cx="3822960" cy="1200329"/>
          </a:xfrm>
          <a:prstGeom prst="rect">
            <a:avLst/>
          </a:prstGeom>
          <a:solidFill>
            <a:schemeClr val="bg1"/>
          </a:solidFill>
          <a:ln w="25400">
            <a:solidFill>
              <a:srgbClr val="C00000"/>
            </a:solidFill>
          </a:ln>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‘they denounced the original treaty of alliance which had been made against the Persians </a:t>
            </a:r>
            <a:r>
              <a:rPr lang="en-GB" dirty="0">
                <a:latin typeface="Calibri" panose="020F0502020204030204" pitchFamily="34" charset="0"/>
                <a:ea typeface="Calibri" panose="020F0502020204030204" pitchFamily="34" charset="0"/>
                <a:cs typeface="Times New Roman" panose="02020603050405020304" pitchFamily="18" charset="0"/>
              </a:rPr>
              <a:t>and allied themselves with Sparta's enemy, Argos.’ 1.102</a:t>
            </a:r>
            <a:endParaRPr lang="en-GB" dirty="0"/>
          </a:p>
        </p:txBody>
      </p:sp>
      <p:pic>
        <p:nvPicPr>
          <p:cNvPr id="21" name="Picture 20">
            <a:extLst>
              <a:ext uri="{FF2B5EF4-FFF2-40B4-BE49-F238E27FC236}">
                <a16:creationId xmlns:a16="http://schemas.microsoft.com/office/drawing/2014/main" id="{E697ACF0-528E-499B-92C9-079AC29B52CA}"/>
              </a:ext>
            </a:extLst>
          </p:cNvPr>
          <p:cNvPicPr>
            <a:picLocks noChangeAspect="1"/>
          </p:cNvPicPr>
          <p:nvPr/>
        </p:nvPicPr>
        <p:blipFill rotWithShape="1">
          <a:blip r:embed="rId4"/>
          <a:srcRect l="74184" t="20870" r="17337" b="23913"/>
          <a:stretch/>
        </p:blipFill>
        <p:spPr>
          <a:xfrm>
            <a:off x="11473363" y="4226560"/>
            <a:ext cx="718637" cy="2632702"/>
          </a:xfrm>
          <a:prstGeom prst="rect">
            <a:avLst/>
          </a:prstGeom>
        </p:spPr>
      </p:pic>
      <p:sp>
        <p:nvSpPr>
          <p:cNvPr id="15" name="TextBox 14">
            <a:extLst>
              <a:ext uri="{FF2B5EF4-FFF2-40B4-BE49-F238E27FC236}">
                <a16:creationId xmlns:a16="http://schemas.microsoft.com/office/drawing/2014/main" id="{F1A770AB-CF44-40AB-8E73-1690CF5932DC}"/>
              </a:ext>
            </a:extLst>
          </p:cNvPr>
          <p:cNvSpPr txBox="1"/>
          <p:nvPr/>
        </p:nvSpPr>
        <p:spPr>
          <a:xfrm>
            <a:off x="3992258" y="2188465"/>
            <a:ext cx="3190862" cy="1138773"/>
          </a:xfrm>
          <a:prstGeom prst="rect">
            <a:avLst/>
          </a:prstGeom>
          <a:solidFill>
            <a:schemeClr val="bg1"/>
          </a:solidFill>
        </p:spPr>
        <p:txBody>
          <a:bodyPr wrap="square" rtlCol="0">
            <a:spAutoFit/>
          </a:bodyPr>
          <a:lstStyle/>
          <a:p>
            <a:r>
              <a:rPr lang="en-GB" sz="1400" b="1" dirty="0"/>
              <a:t>Cimon</a:t>
            </a:r>
            <a:r>
              <a:rPr lang="en-GB" sz="1200" b="1" dirty="0"/>
              <a:t>:</a:t>
            </a:r>
            <a:r>
              <a:rPr lang="en-GB" sz="1200" dirty="0"/>
              <a:t> ‘</a:t>
            </a:r>
            <a:r>
              <a:rPr lang="en-GB" sz="1200" i="1" dirty="0"/>
              <a:t>Do not allow Greece to go lame, or their city to be deprived of its yoke-fellow!’ </a:t>
            </a:r>
          </a:p>
          <a:p>
            <a:r>
              <a:rPr lang="en-GB" sz="1200" dirty="0"/>
              <a:t>See </a:t>
            </a:r>
            <a:r>
              <a:rPr lang="en-GB" sz="1200" b="1" dirty="0"/>
              <a:t>Plutarch </a:t>
            </a:r>
            <a:r>
              <a:rPr lang="en-GB" sz="1200" b="1" i="1" dirty="0"/>
              <a:t>Cimon</a:t>
            </a:r>
            <a:r>
              <a:rPr lang="en-GB" sz="1200" b="1" dirty="0"/>
              <a:t> 16 </a:t>
            </a:r>
            <a:r>
              <a:rPr lang="en-GB" sz="1200" dirty="0"/>
              <a:t>for Cimon’s affection for Sparta and his son’s name </a:t>
            </a:r>
            <a:r>
              <a:rPr lang="en-GB" sz="1200" b="1" dirty="0"/>
              <a:t>‘</a:t>
            </a:r>
            <a:r>
              <a:rPr lang="en-GB" sz="1200" b="1" dirty="0" err="1"/>
              <a:t>Lacedaimonius</a:t>
            </a:r>
            <a:r>
              <a:rPr lang="en-GB" sz="1200" dirty="0"/>
              <a:t>’.</a:t>
            </a:r>
          </a:p>
          <a:p>
            <a:endParaRPr lang="en-GB" sz="600" b="1" dirty="0"/>
          </a:p>
          <a:p>
            <a:r>
              <a:rPr lang="en-GB" sz="1200" b="1" dirty="0"/>
              <a:t>Ephialtes </a:t>
            </a:r>
            <a:r>
              <a:rPr lang="en-GB" sz="1200" dirty="0"/>
              <a:t>opposed aiding Sparta.</a:t>
            </a:r>
          </a:p>
        </p:txBody>
      </p:sp>
      <p:sp>
        <p:nvSpPr>
          <p:cNvPr id="17" name="Oval 16">
            <a:hlinkClick r:id="rId5" action="ppaction://hlinksldjump"/>
            <a:extLst>
              <a:ext uri="{FF2B5EF4-FFF2-40B4-BE49-F238E27FC236}">
                <a16:creationId xmlns:a16="http://schemas.microsoft.com/office/drawing/2014/main" id="{A3BC49CD-A813-40B3-9A42-AF143B19167A}"/>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842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xit" presetSubtype="4" fill="hold" grpId="1" nodeType="after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7" grpId="0" animBg="1"/>
      <p:bldP spid="7" grpId="1" animBg="1"/>
      <p:bldP spid="8"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63C0AE-1F7B-4F60-8E14-2BE2F5C4D426}"/>
              </a:ext>
            </a:extLst>
          </p:cNvPr>
          <p:cNvSpPr/>
          <p:nvPr/>
        </p:nvSpPr>
        <p:spPr>
          <a:xfrm>
            <a:off x="6071100" y="1"/>
            <a:ext cx="6116320" cy="6862130"/>
          </a:xfrm>
          <a:prstGeom prst="rect">
            <a:avLst/>
          </a:prstGeom>
          <a:solidFill>
            <a:srgbClr val="B3E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0246" name="Picture 6" descr="Cimon is ostracised stock image | Look and Learn">
            <a:extLst>
              <a:ext uri="{FF2B5EF4-FFF2-40B4-BE49-F238E27FC236}">
                <a16:creationId xmlns:a16="http://schemas.microsoft.com/office/drawing/2014/main" id="{3F036CF9-4AD8-4165-8FEB-231D4352F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90" r="-34" b="12718"/>
          <a:stretch/>
        </p:blipFill>
        <p:spPr bwMode="auto">
          <a:xfrm>
            <a:off x="107288" y="4171400"/>
            <a:ext cx="3735210" cy="268495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3E34E5CB-C400-4010-AB89-BAB07BA8029D}"/>
              </a:ext>
            </a:extLst>
          </p:cNvPr>
          <p:cNvCxnSpPr>
            <a:cxnSpLocks/>
          </p:cNvCxnSpPr>
          <p:nvPr/>
        </p:nvCxnSpPr>
        <p:spPr>
          <a:xfrm>
            <a:off x="6014720" y="0"/>
            <a:ext cx="81280" cy="697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8A81BED-C598-485F-9727-5FE89C031AB9}"/>
              </a:ext>
            </a:extLst>
          </p:cNvPr>
          <p:cNvSpPr txBox="1"/>
          <p:nvPr/>
        </p:nvSpPr>
        <p:spPr>
          <a:xfrm>
            <a:off x="1" y="0"/>
            <a:ext cx="6066020" cy="954107"/>
          </a:xfrm>
          <a:prstGeom prst="rect">
            <a:avLst/>
          </a:prstGeom>
          <a:solidFill>
            <a:srgbClr val="92D050">
              <a:alpha val="30000"/>
            </a:srgbClr>
          </a:solidFill>
        </p:spPr>
        <p:txBody>
          <a:bodyPr wrap="square" rtlCol="0">
            <a:spAutoFit/>
          </a:bodyPr>
          <a:lstStyle/>
          <a:p>
            <a:r>
              <a:rPr lang="en-GB" sz="2800" b="1" dirty="0"/>
              <a:t>Two important consequences </a:t>
            </a:r>
          </a:p>
          <a:p>
            <a:r>
              <a:rPr lang="en-GB" sz="2800" b="1" dirty="0"/>
              <a:t>of Sparta’s rejection of Athenian help</a:t>
            </a:r>
          </a:p>
        </p:txBody>
      </p:sp>
      <p:sp>
        <p:nvSpPr>
          <p:cNvPr id="9" name="TextBox 8">
            <a:extLst>
              <a:ext uri="{FF2B5EF4-FFF2-40B4-BE49-F238E27FC236}">
                <a16:creationId xmlns:a16="http://schemas.microsoft.com/office/drawing/2014/main" id="{27CC0B72-89C6-45BB-80E2-514FD65BDD87}"/>
              </a:ext>
            </a:extLst>
          </p:cNvPr>
          <p:cNvSpPr txBox="1"/>
          <p:nvPr/>
        </p:nvSpPr>
        <p:spPr>
          <a:xfrm>
            <a:off x="6366789" y="560646"/>
            <a:ext cx="5524942" cy="954107"/>
          </a:xfrm>
          <a:prstGeom prst="rect">
            <a:avLst/>
          </a:prstGeom>
          <a:solidFill>
            <a:schemeClr val="bg1"/>
          </a:solidFill>
          <a:ln>
            <a:solidFill>
              <a:schemeClr val="accent1"/>
            </a:solidFill>
          </a:ln>
        </p:spPr>
        <p:txBody>
          <a:bodyPr wrap="square" rtlCol="0">
            <a:spAutoFit/>
          </a:bodyPr>
          <a:lstStyle/>
          <a:p>
            <a:pPr algn="ctr"/>
            <a:r>
              <a:rPr lang="en-GB" sz="2800" b="1" dirty="0"/>
              <a:t>Settlement of the Messenians </a:t>
            </a:r>
          </a:p>
          <a:p>
            <a:pPr algn="ctr"/>
            <a:r>
              <a:rPr lang="en-GB" sz="2800" b="1" dirty="0"/>
              <a:t>at Naupactus</a:t>
            </a:r>
          </a:p>
        </p:txBody>
      </p:sp>
      <p:pic>
        <p:nvPicPr>
          <p:cNvPr id="10242" name="Picture 2" descr="Cimon - Wikipedia">
            <a:extLst>
              <a:ext uri="{FF2B5EF4-FFF2-40B4-BE49-F238E27FC236}">
                <a16:creationId xmlns:a16="http://schemas.microsoft.com/office/drawing/2014/main" id="{07B3CDF7-7675-4E36-BF5C-DA41BA05E4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34" t="35581" r="8044" b="48453"/>
          <a:stretch/>
        </p:blipFill>
        <p:spPr bwMode="auto">
          <a:xfrm>
            <a:off x="1037172" y="1780945"/>
            <a:ext cx="1263329" cy="5233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imon - Wikipedia">
            <a:extLst>
              <a:ext uri="{FF2B5EF4-FFF2-40B4-BE49-F238E27FC236}">
                <a16:creationId xmlns:a16="http://schemas.microsoft.com/office/drawing/2014/main" id="{A398D869-BEC3-4895-83A1-DCE21F50AE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9" t="146" r="9918" b="82253"/>
          <a:stretch/>
        </p:blipFill>
        <p:spPr bwMode="auto">
          <a:xfrm>
            <a:off x="2967815" y="1756873"/>
            <a:ext cx="1116506" cy="6291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2D8DB21-AF8E-4A39-AF8A-BB76EC0F74EE}"/>
              </a:ext>
            </a:extLst>
          </p:cNvPr>
          <p:cNvSpPr txBox="1"/>
          <p:nvPr/>
        </p:nvSpPr>
        <p:spPr>
          <a:xfrm>
            <a:off x="6270200" y="68983"/>
            <a:ext cx="5759499" cy="461665"/>
          </a:xfrm>
          <a:prstGeom prst="rect">
            <a:avLst/>
          </a:prstGeom>
          <a:solidFill>
            <a:schemeClr val="bg1"/>
          </a:solidFill>
        </p:spPr>
        <p:txBody>
          <a:bodyPr wrap="square" rtlCol="0">
            <a:spAutoFit/>
          </a:bodyPr>
          <a:lstStyle/>
          <a:p>
            <a:r>
              <a:rPr lang="en-GB" sz="1200" dirty="0"/>
              <a:t>It is not clear how long the Messenian Revolt of 465 lasted as there is a clear problem with Thucydides text (1.103), which says 10 years. 4 years is more likely (i.e. c.</a:t>
            </a:r>
            <a:r>
              <a:rPr lang="en-GB" sz="1200" b="1" dirty="0"/>
              <a:t>465-461BC</a:t>
            </a:r>
            <a:r>
              <a:rPr lang="en-GB" sz="1200" dirty="0"/>
              <a:t>).</a:t>
            </a:r>
          </a:p>
        </p:txBody>
      </p:sp>
      <p:sp>
        <p:nvSpPr>
          <p:cNvPr id="11" name="TextBox 10">
            <a:extLst>
              <a:ext uri="{FF2B5EF4-FFF2-40B4-BE49-F238E27FC236}">
                <a16:creationId xmlns:a16="http://schemas.microsoft.com/office/drawing/2014/main" id="{7061866C-BCA7-412F-A683-001EC6D10EBB}"/>
              </a:ext>
            </a:extLst>
          </p:cNvPr>
          <p:cNvSpPr txBox="1"/>
          <p:nvPr/>
        </p:nvSpPr>
        <p:spPr>
          <a:xfrm>
            <a:off x="787451" y="2332871"/>
            <a:ext cx="4404027" cy="738664"/>
          </a:xfrm>
          <a:prstGeom prst="rect">
            <a:avLst/>
          </a:prstGeom>
          <a:solidFill>
            <a:schemeClr val="bg1"/>
          </a:solidFill>
        </p:spPr>
        <p:txBody>
          <a:bodyPr wrap="square" rtlCol="0">
            <a:spAutoFit/>
          </a:bodyPr>
          <a:lstStyle/>
          <a:p>
            <a:r>
              <a:rPr lang="en-GB" sz="1400" b="1" dirty="0"/>
              <a:t>Pericles</a:t>
            </a:r>
            <a:r>
              <a:rPr lang="en-GB" sz="1400" dirty="0"/>
              <a:t> (c.495-429BC) had made his political debut by prosecuting Cimon c.463BC for not pushing his </a:t>
            </a:r>
          </a:p>
          <a:p>
            <a:r>
              <a:rPr lang="en-GB" sz="1400" dirty="0"/>
              <a:t>successes at </a:t>
            </a:r>
            <a:r>
              <a:rPr lang="en-GB" sz="1400" b="1" dirty="0"/>
              <a:t>Thasos</a:t>
            </a:r>
            <a:r>
              <a:rPr lang="en-GB" sz="1400" dirty="0"/>
              <a:t> to challenge Alexander of Macedon.</a:t>
            </a:r>
          </a:p>
        </p:txBody>
      </p:sp>
      <p:pic>
        <p:nvPicPr>
          <p:cNvPr id="10248" name="Picture 8" descr="Ancient wine cup used by Pericles discovered">
            <a:extLst>
              <a:ext uri="{FF2B5EF4-FFF2-40B4-BE49-F238E27FC236}">
                <a16:creationId xmlns:a16="http://schemas.microsoft.com/office/drawing/2014/main" id="{9A087804-5C19-4E87-99ED-0108A71374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24" t="3348" r="13593" b="27510"/>
          <a:stretch/>
        </p:blipFill>
        <p:spPr bwMode="auto">
          <a:xfrm flipH="1">
            <a:off x="4648491" y="1001861"/>
            <a:ext cx="1192029" cy="17003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DFCB14-C812-4FF9-A81C-6E0DBE8B1166}"/>
              </a:ext>
            </a:extLst>
          </p:cNvPr>
          <p:cNvSpPr txBox="1"/>
          <p:nvPr/>
        </p:nvSpPr>
        <p:spPr>
          <a:xfrm>
            <a:off x="848471" y="1000805"/>
            <a:ext cx="3728720" cy="707886"/>
          </a:xfrm>
          <a:prstGeom prst="rect">
            <a:avLst/>
          </a:prstGeom>
          <a:solidFill>
            <a:schemeClr val="bg1"/>
          </a:solidFill>
          <a:ln>
            <a:solidFill>
              <a:schemeClr val="accent1"/>
            </a:solidFill>
          </a:ln>
        </p:spPr>
        <p:txBody>
          <a:bodyPr wrap="square" rtlCol="0">
            <a:spAutoFit/>
          </a:bodyPr>
          <a:lstStyle/>
          <a:p>
            <a:r>
              <a:rPr lang="en-GB" sz="2800" b="1" dirty="0"/>
              <a:t>The Ostracism of Cimon</a:t>
            </a:r>
          </a:p>
          <a:p>
            <a:pPr algn="ctr"/>
            <a:r>
              <a:rPr lang="en-GB" sz="1200" dirty="0"/>
              <a:t>Not mentioned by Thucydides</a:t>
            </a:r>
          </a:p>
        </p:txBody>
      </p:sp>
      <p:pic>
        <p:nvPicPr>
          <p:cNvPr id="14" name="Picture 13">
            <a:extLst>
              <a:ext uri="{FF2B5EF4-FFF2-40B4-BE49-F238E27FC236}">
                <a16:creationId xmlns:a16="http://schemas.microsoft.com/office/drawing/2014/main" id="{227443CD-E0E2-49F4-952E-413DFD807253}"/>
              </a:ext>
            </a:extLst>
          </p:cNvPr>
          <p:cNvPicPr>
            <a:picLocks noChangeAspect="1"/>
          </p:cNvPicPr>
          <p:nvPr/>
        </p:nvPicPr>
        <p:blipFill rotWithShape="1">
          <a:blip r:embed="rId5"/>
          <a:srcRect l="74198" t="20870" r="17337" b="43468"/>
          <a:stretch/>
        </p:blipFill>
        <p:spPr>
          <a:xfrm flipH="1">
            <a:off x="78109" y="1001861"/>
            <a:ext cx="717483" cy="1700342"/>
          </a:xfrm>
          <a:prstGeom prst="rect">
            <a:avLst/>
          </a:prstGeom>
        </p:spPr>
      </p:pic>
      <p:sp>
        <p:nvSpPr>
          <p:cNvPr id="12" name="TextBox 11">
            <a:extLst>
              <a:ext uri="{FF2B5EF4-FFF2-40B4-BE49-F238E27FC236}">
                <a16:creationId xmlns:a16="http://schemas.microsoft.com/office/drawing/2014/main" id="{512B4058-9FBA-4240-BE27-9A2C9B97F745}"/>
              </a:ext>
            </a:extLst>
          </p:cNvPr>
          <p:cNvSpPr txBox="1"/>
          <p:nvPr/>
        </p:nvSpPr>
        <p:spPr>
          <a:xfrm>
            <a:off x="94005" y="3052706"/>
            <a:ext cx="5961355" cy="1046440"/>
          </a:xfrm>
          <a:prstGeom prst="rect">
            <a:avLst/>
          </a:prstGeom>
          <a:solidFill>
            <a:schemeClr val="bg1"/>
          </a:solidFill>
        </p:spPr>
        <p:txBody>
          <a:bodyPr wrap="square" rtlCol="0">
            <a:spAutoFit/>
          </a:bodyPr>
          <a:lstStyle/>
          <a:p>
            <a:r>
              <a:rPr lang="en-GB" sz="1600" b="1" dirty="0"/>
              <a:t>c.</a:t>
            </a:r>
            <a:r>
              <a:rPr lang="en-GB" sz="2000" b="1" dirty="0"/>
              <a:t>461-451BC Cimon ostracised for 10 years</a:t>
            </a:r>
          </a:p>
          <a:p>
            <a:r>
              <a:rPr lang="en-GB" sz="1400" dirty="0"/>
              <a:t>Despite this, </a:t>
            </a:r>
            <a:r>
              <a:rPr lang="en-GB" sz="1400" b="1" dirty="0"/>
              <a:t>Cimon</a:t>
            </a:r>
            <a:r>
              <a:rPr lang="en-GB" sz="1400" dirty="0"/>
              <a:t> remained a passionate Athenian patriot, </a:t>
            </a:r>
          </a:p>
          <a:p>
            <a:r>
              <a:rPr lang="en-GB" sz="1400" dirty="0"/>
              <a:t>as his actions at </a:t>
            </a:r>
            <a:r>
              <a:rPr lang="en-GB" sz="1400" b="1" dirty="0"/>
              <a:t>Tanagra</a:t>
            </a:r>
            <a:r>
              <a:rPr lang="en-GB" sz="1400" dirty="0"/>
              <a:t> in </a:t>
            </a:r>
            <a:r>
              <a:rPr lang="en-GB" sz="1400" b="1" dirty="0"/>
              <a:t>457BC </a:t>
            </a:r>
            <a:r>
              <a:rPr lang="en-GB" sz="1400" dirty="0"/>
              <a:t>will demonstrate…</a:t>
            </a:r>
          </a:p>
          <a:p>
            <a:r>
              <a:rPr lang="en-GB" sz="1400" dirty="0"/>
              <a:t>… He will also make a dramatic come-back in </a:t>
            </a:r>
            <a:r>
              <a:rPr lang="en-GB" sz="1400" b="1" dirty="0"/>
              <a:t>451BC…</a:t>
            </a:r>
            <a:endParaRPr lang="en-GB" b="1" dirty="0"/>
          </a:p>
        </p:txBody>
      </p:sp>
      <p:sp>
        <p:nvSpPr>
          <p:cNvPr id="13" name="TextBox 12">
            <a:extLst>
              <a:ext uri="{FF2B5EF4-FFF2-40B4-BE49-F238E27FC236}">
                <a16:creationId xmlns:a16="http://schemas.microsoft.com/office/drawing/2014/main" id="{BEFC840F-6FFC-498D-86E1-13B630C98E3A}"/>
              </a:ext>
            </a:extLst>
          </p:cNvPr>
          <p:cNvSpPr txBox="1"/>
          <p:nvPr/>
        </p:nvSpPr>
        <p:spPr>
          <a:xfrm>
            <a:off x="3941172" y="4328936"/>
            <a:ext cx="1933255" cy="2462213"/>
          </a:xfrm>
          <a:prstGeom prst="rect">
            <a:avLst/>
          </a:prstGeom>
          <a:noFill/>
          <a:ln>
            <a:solidFill>
              <a:schemeClr val="accent1"/>
            </a:solidFill>
          </a:ln>
        </p:spPr>
        <p:txBody>
          <a:bodyPr wrap="square" rtlCol="0">
            <a:spAutoFit/>
          </a:bodyPr>
          <a:lstStyle/>
          <a:p>
            <a:pPr algn="ctr"/>
            <a:r>
              <a:rPr lang="en-GB" b="1" dirty="0"/>
              <a:t>Summary of Cimon’s policy:</a:t>
            </a:r>
          </a:p>
          <a:p>
            <a:endParaRPr lang="en-GB" sz="600" b="1" dirty="0"/>
          </a:p>
          <a:p>
            <a:pPr marL="285750" indent="-285750">
              <a:buFont typeface="Arial" panose="020B0604020202020204" pitchFamily="34" charset="0"/>
              <a:buChar char="•"/>
            </a:pPr>
            <a:r>
              <a:rPr lang="en-GB" sz="1400" dirty="0"/>
              <a:t>Athens and Sparta were ‘yoke-fellows’.</a:t>
            </a:r>
          </a:p>
          <a:p>
            <a:pPr marL="285750" indent="-285750">
              <a:buFont typeface="Arial" panose="020B0604020202020204" pitchFamily="34" charset="0"/>
              <a:buChar char="•"/>
            </a:pPr>
            <a:r>
              <a:rPr lang="en-GB" sz="1400" b="1" dirty="0"/>
              <a:t>Crushing Persia </a:t>
            </a:r>
            <a:r>
              <a:rPr lang="en-GB" sz="1400" dirty="0"/>
              <a:t>was the top priority.</a:t>
            </a:r>
          </a:p>
          <a:p>
            <a:pPr marL="285750" indent="-285750">
              <a:buFont typeface="Arial" panose="020B0604020202020204" pitchFamily="34" charset="0"/>
              <a:buChar char="•"/>
            </a:pPr>
            <a:r>
              <a:rPr lang="en-GB" sz="1400" dirty="0"/>
              <a:t>He masterminded Athens continuing growth as a great </a:t>
            </a:r>
            <a:r>
              <a:rPr lang="en-GB" sz="1400" b="1" dirty="0"/>
              <a:t>naval power</a:t>
            </a:r>
            <a:r>
              <a:rPr lang="en-GB" sz="1400" dirty="0"/>
              <a:t>.</a:t>
            </a:r>
          </a:p>
        </p:txBody>
      </p:sp>
      <p:sp>
        <p:nvSpPr>
          <p:cNvPr id="15" name="TextBox 14">
            <a:extLst>
              <a:ext uri="{FF2B5EF4-FFF2-40B4-BE49-F238E27FC236}">
                <a16:creationId xmlns:a16="http://schemas.microsoft.com/office/drawing/2014/main" id="{4163BDDA-CB69-4E4E-B792-878AACC06A34}"/>
              </a:ext>
            </a:extLst>
          </p:cNvPr>
          <p:cNvSpPr txBox="1"/>
          <p:nvPr/>
        </p:nvSpPr>
        <p:spPr>
          <a:xfrm>
            <a:off x="4648491" y="3052706"/>
            <a:ext cx="1366229" cy="938719"/>
          </a:xfrm>
          <a:prstGeom prst="rect">
            <a:avLst/>
          </a:prstGeom>
          <a:noFill/>
          <a:ln>
            <a:solidFill>
              <a:schemeClr val="accent1"/>
            </a:solidFill>
          </a:ln>
        </p:spPr>
        <p:txBody>
          <a:bodyPr wrap="square" rtlCol="0">
            <a:spAutoFit/>
          </a:bodyPr>
          <a:lstStyle/>
          <a:p>
            <a:r>
              <a:rPr lang="en-GB" sz="1100" dirty="0" err="1"/>
              <a:t>Politicial</a:t>
            </a:r>
            <a:r>
              <a:rPr lang="en-GB" sz="1100" dirty="0"/>
              <a:t> change, like </a:t>
            </a:r>
            <a:r>
              <a:rPr lang="en-GB" sz="1100" b="1" dirty="0"/>
              <a:t>Ephialtes</a:t>
            </a:r>
            <a:r>
              <a:rPr lang="en-GB" sz="1100" dirty="0"/>
              <a:t>’ reforms to the </a:t>
            </a:r>
            <a:r>
              <a:rPr lang="en-GB" sz="1100" b="1" dirty="0"/>
              <a:t>Areopagus</a:t>
            </a:r>
            <a:r>
              <a:rPr lang="en-GB" sz="1100" dirty="0"/>
              <a:t> were effected with Cimon out of favour.</a:t>
            </a:r>
          </a:p>
        </p:txBody>
      </p:sp>
      <p:pic>
        <p:nvPicPr>
          <p:cNvPr id="10250" name="Picture 10" descr="Greece GIF - Find on GIFER">
            <a:extLst>
              <a:ext uri="{FF2B5EF4-FFF2-40B4-BE49-F238E27FC236}">
                <a16:creationId xmlns:a16="http://schemas.microsoft.com/office/drawing/2014/main" id="{E50EF930-0BA4-465B-A1EF-CB657480F08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36640" y="1603455"/>
            <a:ext cx="2790825"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Rio-Antirio Bridge | Remembering Letters and Postcards">
            <a:extLst>
              <a:ext uri="{FF2B5EF4-FFF2-40B4-BE49-F238E27FC236}">
                <a16:creationId xmlns:a16="http://schemas.microsoft.com/office/drawing/2014/main" id="{7A125437-5675-470D-91DF-3E3DD0CA8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1976" y="1588334"/>
            <a:ext cx="2999867" cy="20619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D4C0620-EF8A-4B99-AD95-307CB05F1896}"/>
              </a:ext>
            </a:extLst>
          </p:cNvPr>
          <p:cNvSpPr txBox="1"/>
          <p:nvPr/>
        </p:nvSpPr>
        <p:spPr>
          <a:xfrm>
            <a:off x="6187330" y="4328936"/>
            <a:ext cx="5923389" cy="2375009"/>
          </a:xfrm>
          <a:prstGeom prst="rect">
            <a:avLst/>
          </a:prstGeom>
          <a:noFill/>
        </p:spPr>
        <p:txBody>
          <a:bodyPr wrap="square">
            <a:spAutoFit/>
          </a:bodyPr>
          <a:lstStyle/>
          <a:p>
            <a:pPr algn="just">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Meanwhile the rebels in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Ithome</a:t>
            </a:r>
            <a:r>
              <a:rPr lang="en-GB" sz="1400" dirty="0">
                <a:effectLst/>
                <a:latin typeface="Calibri" panose="020F0502020204030204" pitchFamily="34" charset="0"/>
                <a:ea typeface="Calibri" panose="020F0502020204030204" pitchFamily="34" charset="0"/>
                <a:cs typeface="Times New Roman" panose="02020603050405020304" pitchFamily="18" charset="0"/>
              </a:rPr>
              <a:t> after </a:t>
            </a:r>
            <a:r>
              <a:rPr lang="en-GB" sz="1400" b="1" i="1" dirty="0">
                <a:effectLst/>
                <a:latin typeface="Calibri" panose="020F0502020204030204" pitchFamily="34" charset="0"/>
                <a:ea typeface="Calibri" panose="020F0502020204030204" pitchFamily="34" charset="0"/>
                <a:cs typeface="Times New Roman" panose="02020603050405020304" pitchFamily="18" charset="0"/>
              </a:rPr>
              <a:t>ten</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Calibri" panose="020F0502020204030204" pitchFamily="34" charset="0"/>
                <a:ea typeface="Calibri" panose="020F0502020204030204" pitchFamily="34" charset="0"/>
                <a:cs typeface="Times New Roman" panose="02020603050405020304" pitchFamily="18" charset="0"/>
              </a:rPr>
              <a:t>years' fighting were unable to hold out longer, and came to terms with Sparta, the terms being that they should have a safe conduct to leave the Peloponnese and should never set foot in it again: if any of them was caught there in future, he should be the slave of whoever caught him. There was also an oracle from Delphi which the Spartans had and which instructed them to let go the suppliant of Zeus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Ithome</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So they left the country with their wives and children, and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the Athenians, because of the ill feeling against Sparta </a:t>
            </a:r>
            <a:r>
              <a:rPr lang="en-GB" sz="1400" dirty="0">
                <a:effectLst/>
                <a:latin typeface="Calibri" panose="020F0502020204030204" pitchFamily="34" charset="0"/>
                <a:ea typeface="Calibri" panose="020F0502020204030204" pitchFamily="34" charset="0"/>
                <a:cs typeface="Times New Roman" panose="02020603050405020304" pitchFamily="18" charset="0"/>
              </a:rPr>
              <a:t>which had already developed,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received the exiles and settled them in the town of Naupactus</a:t>
            </a:r>
            <a:r>
              <a:rPr lang="en-GB" sz="1400" dirty="0">
                <a:effectLst/>
                <a:latin typeface="Calibri" panose="020F0502020204030204" pitchFamily="34" charset="0"/>
                <a:ea typeface="Calibri" panose="020F0502020204030204" pitchFamily="34" charset="0"/>
                <a:cs typeface="Times New Roman" panose="02020603050405020304" pitchFamily="18" charset="0"/>
              </a:rPr>
              <a:t>, which they had recently taken from the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Ozolian</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Locrians</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Thucydides</a:t>
            </a:r>
            <a:r>
              <a:rPr lang="en-GB" sz="1400" dirty="0">
                <a:effectLst/>
                <a:latin typeface="Calibri" panose="020F0502020204030204" pitchFamily="34" charset="0"/>
                <a:ea typeface="Calibri" panose="020F0502020204030204" pitchFamily="34" charset="0"/>
                <a:cs typeface="Times New Roman" panose="02020603050405020304" pitchFamily="18" charset="0"/>
              </a:rPr>
              <a:t> 1.103</a:t>
            </a:r>
          </a:p>
        </p:txBody>
      </p:sp>
      <p:sp>
        <p:nvSpPr>
          <p:cNvPr id="18" name="Scroll: Horizontal 17">
            <a:extLst>
              <a:ext uri="{FF2B5EF4-FFF2-40B4-BE49-F238E27FC236}">
                <a16:creationId xmlns:a16="http://schemas.microsoft.com/office/drawing/2014/main" id="{476CEB86-41D9-4E49-9524-79AF42BC3C9A}"/>
              </a:ext>
            </a:extLst>
          </p:cNvPr>
          <p:cNvSpPr/>
          <p:nvPr/>
        </p:nvSpPr>
        <p:spPr>
          <a:xfrm>
            <a:off x="9075871" y="3650295"/>
            <a:ext cx="3044564" cy="615787"/>
          </a:xfrm>
          <a:prstGeom prst="horizontalScroll">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hiller" panose="04020404031007020602" pitchFamily="82" charset="0"/>
              </a:rPr>
              <a:t>Let go the suppliant of Zeus at </a:t>
            </a:r>
            <a:r>
              <a:rPr lang="en-GB" b="1" dirty="0" err="1">
                <a:solidFill>
                  <a:schemeClr val="tx1"/>
                </a:solidFill>
                <a:latin typeface="Chiller" panose="04020404031007020602" pitchFamily="82" charset="0"/>
              </a:rPr>
              <a:t>Ithome</a:t>
            </a:r>
            <a:r>
              <a:rPr lang="en-GB" dirty="0">
                <a:solidFill>
                  <a:schemeClr val="tx1"/>
                </a:solidFill>
                <a:latin typeface="Chiller" panose="04020404031007020602" pitchFamily="82" charset="0"/>
              </a:rPr>
              <a:t>!</a:t>
            </a:r>
          </a:p>
        </p:txBody>
      </p:sp>
      <p:sp>
        <p:nvSpPr>
          <p:cNvPr id="21" name="Oval 20">
            <a:hlinkClick r:id="rId9" action="ppaction://hlinksldjump"/>
            <a:extLst>
              <a:ext uri="{FF2B5EF4-FFF2-40B4-BE49-F238E27FC236}">
                <a16:creationId xmlns:a16="http://schemas.microsoft.com/office/drawing/2014/main" id="{BC9CC007-E7CD-456B-A3B9-345DEE5FE995}"/>
              </a:ext>
            </a:extLst>
          </p:cNvPr>
          <p:cNvSpPr/>
          <p:nvPr/>
        </p:nvSpPr>
        <p:spPr>
          <a:xfrm>
            <a:off x="11743155" y="68983"/>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35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Lócrida Ozolia - Wikipedia, la enciclopedia libre">
            <a:extLst>
              <a:ext uri="{FF2B5EF4-FFF2-40B4-BE49-F238E27FC236}">
                <a16:creationId xmlns:a16="http://schemas.microsoft.com/office/drawing/2014/main" id="{8C673C0D-4913-48EF-B82B-70E294195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
            <a:ext cx="12146727" cy="6883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8310A9-9675-4B3F-B849-BE22E420C258}"/>
              </a:ext>
            </a:extLst>
          </p:cNvPr>
          <p:cNvPicPr>
            <a:picLocks noChangeAspect="1"/>
          </p:cNvPicPr>
          <p:nvPr/>
        </p:nvPicPr>
        <p:blipFill rotWithShape="1">
          <a:blip r:embed="rId3"/>
          <a:srcRect l="21406" t="10000" r="13516" b="5555"/>
          <a:stretch/>
        </p:blipFill>
        <p:spPr>
          <a:xfrm>
            <a:off x="6410903" y="-66676"/>
            <a:ext cx="5781097" cy="4219576"/>
          </a:xfrm>
          <a:prstGeom prst="rect">
            <a:avLst/>
          </a:prstGeom>
        </p:spPr>
      </p:pic>
      <p:sp>
        <p:nvSpPr>
          <p:cNvPr id="5" name="Oval 4">
            <a:extLst>
              <a:ext uri="{FF2B5EF4-FFF2-40B4-BE49-F238E27FC236}">
                <a16:creationId xmlns:a16="http://schemas.microsoft.com/office/drawing/2014/main" id="{A63C9BE6-6DF5-4C8E-9565-67B2EE3850E2}"/>
              </a:ext>
            </a:extLst>
          </p:cNvPr>
          <p:cNvSpPr/>
          <p:nvPr/>
        </p:nvSpPr>
        <p:spPr>
          <a:xfrm>
            <a:off x="8791575" y="685800"/>
            <a:ext cx="1990725" cy="1028700"/>
          </a:xfrm>
          <a:prstGeom prst="ellipse">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430F7B58-F166-4F41-8443-2FCCD82E9B98}"/>
              </a:ext>
            </a:extLst>
          </p:cNvPr>
          <p:cNvSpPr/>
          <p:nvPr/>
        </p:nvSpPr>
        <p:spPr>
          <a:xfrm>
            <a:off x="1141095" y="3638550"/>
            <a:ext cx="1990725" cy="1028700"/>
          </a:xfrm>
          <a:prstGeom prst="ellipse">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99DACA8-FCE9-4E98-874D-45EA328CD109}"/>
              </a:ext>
            </a:extLst>
          </p:cNvPr>
          <p:cNvSpPr txBox="1"/>
          <p:nvPr/>
        </p:nvSpPr>
        <p:spPr>
          <a:xfrm>
            <a:off x="256156" y="246043"/>
            <a:ext cx="5524942" cy="954107"/>
          </a:xfrm>
          <a:prstGeom prst="rect">
            <a:avLst/>
          </a:prstGeom>
          <a:solidFill>
            <a:schemeClr val="bg1"/>
          </a:solidFill>
          <a:ln>
            <a:solidFill>
              <a:schemeClr val="accent1"/>
            </a:solidFill>
          </a:ln>
        </p:spPr>
        <p:txBody>
          <a:bodyPr wrap="square" rtlCol="0">
            <a:spAutoFit/>
          </a:bodyPr>
          <a:lstStyle/>
          <a:p>
            <a:pPr algn="ctr"/>
            <a:r>
              <a:rPr lang="en-GB" sz="2800" b="1" dirty="0"/>
              <a:t>Settlement of the Messenians </a:t>
            </a:r>
          </a:p>
          <a:p>
            <a:pPr algn="ctr"/>
            <a:r>
              <a:rPr lang="en-GB" sz="2800" b="1" dirty="0"/>
              <a:t>at Naupactus</a:t>
            </a:r>
          </a:p>
        </p:txBody>
      </p:sp>
      <p:sp>
        <p:nvSpPr>
          <p:cNvPr id="10" name="TextBox 9">
            <a:extLst>
              <a:ext uri="{FF2B5EF4-FFF2-40B4-BE49-F238E27FC236}">
                <a16:creationId xmlns:a16="http://schemas.microsoft.com/office/drawing/2014/main" id="{5C0B98F9-B93E-4792-8D59-ACA1FA7F347E}"/>
              </a:ext>
            </a:extLst>
          </p:cNvPr>
          <p:cNvSpPr txBox="1"/>
          <p:nvPr/>
        </p:nvSpPr>
        <p:spPr>
          <a:xfrm>
            <a:off x="83820" y="1401781"/>
            <a:ext cx="6096000" cy="1420902"/>
          </a:xfrm>
          <a:prstGeom prst="rect">
            <a:avLst/>
          </a:prstGeom>
          <a:solidFill>
            <a:schemeClr val="bg1"/>
          </a:solidFill>
        </p:spPr>
        <p:txBody>
          <a:bodyPr wrap="square">
            <a:spAutoFit/>
          </a:bodyPr>
          <a:lstStyle/>
          <a:p>
            <a:pPr>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So they left the country with their wives and children, and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 Athenians, because of the ill feeling against Sparta </a:t>
            </a:r>
            <a:r>
              <a:rPr lang="en-GB" sz="1600" dirty="0">
                <a:effectLst/>
                <a:latin typeface="Calibri" panose="020F0502020204030204" pitchFamily="34" charset="0"/>
                <a:ea typeface="Calibri" panose="020F0502020204030204" pitchFamily="34" charset="0"/>
                <a:cs typeface="Times New Roman" panose="02020603050405020304" pitchFamily="18" charset="0"/>
              </a:rPr>
              <a:t>which had already developed,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received the exiles and settled them in the town of Naupactus</a:t>
            </a:r>
            <a:r>
              <a:rPr lang="en-GB" sz="1600" dirty="0">
                <a:effectLst/>
                <a:latin typeface="Calibri" panose="020F0502020204030204" pitchFamily="34" charset="0"/>
                <a:ea typeface="Calibri" panose="020F0502020204030204" pitchFamily="34" charset="0"/>
                <a:cs typeface="Times New Roman" panose="02020603050405020304" pitchFamily="18" charset="0"/>
              </a:rPr>
              <a:t>, which they had recently taken from the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Ozolian</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Locrians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lgn="r">
              <a:spcAft>
                <a:spcPts val="10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Thucydides</a:t>
            </a:r>
            <a:r>
              <a:rPr lang="en-GB" sz="1400" dirty="0">
                <a:effectLst/>
                <a:latin typeface="Calibri" panose="020F0502020204030204" pitchFamily="34" charset="0"/>
                <a:ea typeface="Calibri" panose="020F0502020204030204" pitchFamily="34" charset="0"/>
                <a:cs typeface="Times New Roman" panose="02020603050405020304" pitchFamily="18" charset="0"/>
              </a:rPr>
              <a:t> 1.103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8530550-0225-4ABD-8154-AD92B7BF767C}"/>
              </a:ext>
            </a:extLst>
          </p:cNvPr>
          <p:cNvSpPr txBox="1"/>
          <p:nvPr/>
        </p:nvSpPr>
        <p:spPr>
          <a:xfrm>
            <a:off x="187108" y="2478881"/>
            <a:ext cx="4510621" cy="307777"/>
          </a:xfrm>
          <a:prstGeom prst="rect">
            <a:avLst/>
          </a:prstGeom>
          <a:solidFill>
            <a:schemeClr val="accent5">
              <a:lumMod val="20000"/>
              <a:lumOff val="80000"/>
            </a:schemeClr>
          </a:solidFill>
        </p:spPr>
        <p:txBody>
          <a:bodyPr wrap="square" rtlCol="0">
            <a:spAutoFit/>
          </a:bodyPr>
          <a:lstStyle/>
          <a:p>
            <a:r>
              <a:rPr lang="en-GB" sz="1400" dirty="0"/>
              <a:t>Why were the Athens interfering in </a:t>
            </a:r>
            <a:r>
              <a:rPr lang="en-GB" sz="1400" dirty="0" err="1"/>
              <a:t>Ozolian</a:t>
            </a:r>
            <a:r>
              <a:rPr lang="en-GB" sz="1400" dirty="0"/>
              <a:t> Locris anyway?</a:t>
            </a:r>
          </a:p>
        </p:txBody>
      </p:sp>
      <p:sp>
        <p:nvSpPr>
          <p:cNvPr id="11" name="Rectangle 10">
            <a:extLst>
              <a:ext uri="{FF2B5EF4-FFF2-40B4-BE49-F238E27FC236}">
                <a16:creationId xmlns:a16="http://schemas.microsoft.com/office/drawing/2014/main" id="{FEF86DE5-617F-4A1A-BA23-0A4CC0540A3A}"/>
              </a:ext>
            </a:extLst>
          </p:cNvPr>
          <p:cNvSpPr/>
          <p:nvPr/>
        </p:nvSpPr>
        <p:spPr>
          <a:xfrm>
            <a:off x="6614160" y="2864213"/>
            <a:ext cx="2177415" cy="114898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is this part of the Mediterranean called ‘The Corinthian Gulf’?</a:t>
            </a:r>
          </a:p>
        </p:txBody>
      </p:sp>
      <p:sp>
        <p:nvSpPr>
          <p:cNvPr id="12" name="Arrow: Down 11">
            <a:extLst>
              <a:ext uri="{FF2B5EF4-FFF2-40B4-BE49-F238E27FC236}">
                <a16:creationId xmlns:a16="http://schemas.microsoft.com/office/drawing/2014/main" id="{E3EFD7A9-DF60-4581-A6DC-A5BAFA1AE5EC}"/>
              </a:ext>
            </a:extLst>
          </p:cNvPr>
          <p:cNvSpPr/>
          <p:nvPr/>
        </p:nvSpPr>
        <p:spPr>
          <a:xfrm>
            <a:off x="6922193" y="4013200"/>
            <a:ext cx="352367" cy="1747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64F6F7D-4180-46C7-8089-9BA62BC91426}"/>
              </a:ext>
            </a:extLst>
          </p:cNvPr>
          <p:cNvSpPr/>
          <p:nvPr/>
        </p:nvSpPr>
        <p:spPr>
          <a:xfrm>
            <a:off x="10068560" y="1401781"/>
            <a:ext cx="121920" cy="111760"/>
          </a:xfrm>
          <a:prstGeom prst="ellipse">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hlinkClick r:id="rId4" action="ppaction://hlinksldjump"/>
            <a:extLst>
              <a:ext uri="{FF2B5EF4-FFF2-40B4-BE49-F238E27FC236}">
                <a16:creationId xmlns:a16="http://schemas.microsoft.com/office/drawing/2014/main" id="{677BA39D-F163-43B8-ADEE-69F8BC9782BA}"/>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65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CB59BC8-B643-42E9-8B96-1B54CCD7F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4" b="27016"/>
          <a:stretch/>
        </p:blipFill>
        <p:spPr bwMode="auto">
          <a:xfrm>
            <a:off x="0" y="594169"/>
            <a:ext cx="9916749" cy="6275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BC3073-662B-47E1-8A9D-26EC83635467}"/>
              </a:ext>
            </a:extLst>
          </p:cNvPr>
          <p:cNvSpPr txBox="1"/>
          <p:nvPr/>
        </p:nvSpPr>
        <p:spPr>
          <a:xfrm>
            <a:off x="2967977" y="659678"/>
            <a:ext cx="6785623" cy="2462213"/>
          </a:xfrm>
          <a:prstGeom prst="rect">
            <a:avLst/>
          </a:prstGeom>
          <a:solidFill>
            <a:schemeClr val="bg1"/>
          </a:solidFill>
          <a:ln>
            <a:solidFill>
              <a:schemeClr val="accent1">
                <a:lumMod val="75000"/>
              </a:schemeClr>
            </a:solidFill>
          </a:ln>
        </p:spPr>
        <p:txBody>
          <a:bodyPr wrap="square" rtlCol="0">
            <a:spAutoFit/>
          </a:bodyPr>
          <a:lstStyle/>
          <a:p>
            <a:r>
              <a:rPr lang="en-GB" dirty="0"/>
              <a:t>c.</a:t>
            </a:r>
            <a:r>
              <a:rPr lang="en-GB" sz="2400" b="1" dirty="0"/>
              <a:t>460BC </a:t>
            </a:r>
          </a:p>
          <a:p>
            <a:r>
              <a:rPr lang="en-GB" sz="1600" dirty="0"/>
              <a:t>‘</a:t>
            </a:r>
            <a:r>
              <a:rPr lang="en-GB" sz="1600" i="1" dirty="0"/>
              <a:t>But the time came </a:t>
            </a:r>
          </a:p>
          <a:p>
            <a:pPr marL="285750" indent="-285750">
              <a:buFont typeface="Courier New" panose="02070309020205020404" pitchFamily="49" charset="0"/>
              <a:buChar char="o"/>
            </a:pPr>
            <a:r>
              <a:rPr lang="en-GB" sz="1600" i="1" dirty="0"/>
              <a:t>when </a:t>
            </a:r>
            <a:r>
              <a:rPr lang="en-GB" sz="1600" b="1" dirty="0"/>
              <a:t>Egypt revolted </a:t>
            </a:r>
            <a:r>
              <a:rPr lang="en-GB" sz="1600" i="1" dirty="0"/>
              <a:t>from the Persian Empire and was </a:t>
            </a:r>
            <a:r>
              <a:rPr lang="en-GB" sz="1600" b="1" dirty="0"/>
              <a:t>abetted by the Athenians</a:t>
            </a:r>
            <a:r>
              <a:rPr lang="en-GB" sz="1600" i="1" dirty="0"/>
              <a:t>, </a:t>
            </a:r>
          </a:p>
          <a:p>
            <a:pPr marL="285750" indent="-285750">
              <a:buFont typeface="Courier New" panose="02070309020205020404" pitchFamily="49" charset="0"/>
              <a:buChar char="o"/>
            </a:pPr>
            <a:r>
              <a:rPr lang="en-GB" sz="1600" i="1" dirty="0"/>
              <a:t>when Greek triremes cruised freely as far as </a:t>
            </a:r>
            <a:r>
              <a:rPr lang="en-GB" sz="1600" b="1" dirty="0"/>
              <a:t>Cyprus</a:t>
            </a:r>
            <a:r>
              <a:rPr lang="en-GB" sz="1600" i="1" dirty="0"/>
              <a:t> and the shores of </a:t>
            </a:r>
            <a:r>
              <a:rPr lang="en-GB" sz="1600" b="1" dirty="0"/>
              <a:t>Cilicia</a:t>
            </a:r>
            <a:r>
              <a:rPr lang="en-GB" sz="1600" i="1" dirty="0"/>
              <a:t>, </a:t>
            </a:r>
          </a:p>
          <a:p>
            <a:pPr marL="285750" indent="-285750">
              <a:buFont typeface="Courier New" panose="02070309020205020404" pitchFamily="49" charset="0"/>
              <a:buChar char="o"/>
            </a:pPr>
            <a:r>
              <a:rPr lang="en-GB" sz="1600" i="1" dirty="0"/>
              <a:t>and when </a:t>
            </a:r>
            <a:r>
              <a:rPr lang="en-GB" sz="1600" b="1" dirty="0"/>
              <a:t>Cimon</a:t>
            </a:r>
            <a:r>
              <a:rPr lang="en-GB" sz="1600" i="1" dirty="0"/>
              <a:t>’s control of the sea forced the king to attempt a counter-stroke. </a:t>
            </a:r>
          </a:p>
          <a:p>
            <a:r>
              <a:rPr lang="en-GB" sz="1600" i="1" dirty="0"/>
              <a:t>Messages came to </a:t>
            </a:r>
            <a:r>
              <a:rPr lang="en-GB" sz="1600" b="1" dirty="0"/>
              <a:t>Themistocles</a:t>
            </a:r>
            <a:r>
              <a:rPr lang="en-GB" sz="1600" i="1" dirty="0"/>
              <a:t> from the court to the effect that the King now commanded him to fulfil his promises…’      </a:t>
            </a:r>
            <a:r>
              <a:rPr lang="en-GB" sz="1600" b="1" dirty="0"/>
              <a:t>Plutarch</a:t>
            </a:r>
            <a:r>
              <a:rPr lang="en-GB" b="1" dirty="0"/>
              <a:t> </a:t>
            </a:r>
            <a:r>
              <a:rPr lang="en-GB" sz="1600" b="1" i="1" dirty="0"/>
              <a:t>Life of Themistocles</a:t>
            </a:r>
            <a:r>
              <a:rPr lang="en-GB" b="1" dirty="0"/>
              <a:t> </a:t>
            </a:r>
            <a:r>
              <a:rPr lang="en-GB" sz="1600" b="1" dirty="0"/>
              <a:t>31</a:t>
            </a:r>
            <a:endParaRPr lang="en-GB" b="1" dirty="0"/>
          </a:p>
        </p:txBody>
      </p:sp>
      <p:sp>
        <p:nvSpPr>
          <p:cNvPr id="4" name="TextBox 3">
            <a:extLst>
              <a:ext uri="{FF2B5EF4-FFF2-40B4-BE49-F238E27FC236}">
                <a16:creationId xmlns:a16="http://schemas.microsoft.com/office/drawing/2014/main" id="{D98E128F-76FC-4FF8-A0DF-898A6926792E}"/>
              </a:ext>
            </a:extLst>
          </p:cNvPr>
          <p:cNvSpPr txBox="1"/>
          <p:nvPr/>
        </p:nvSpPr>
        <p:spPr>
          <a:xfrm>
            <a:off x="0" y="-1827"/>
            <a:ext cx="12192000" cy="584775"/>
          </a:xfrm>
          <a:prstGeom prst="rect">
            <a:avLst/>
          </a:prstGeom>
          <a:solidFill>
            <a:schemeClr val="accent4">
              <a:lumMod val="40000"/>
              <a:lumOff val="60000"/>
            </a:schemeClr>
          </a:solidFill>
        </p:spPr>
        <p:txBody>
          <a:bodyPr wrap="square" rtlCol="0">
            <a:spAutoFit/>
          </a:bodyPr>
          <a:lstStyle/>
          <a:p>
            <a:r>
              <a:rPr lang="en-GB" sz="3200" b="1" dirty="0"/>
              <a:t>The Egyptian Campaign c.460-454BC</a:t>
            </a:r>
          </a:p>
        </p:txBody>
      </p:sp>
      <p:sp>
        <p:nvSpPr>
          <p:cNvPr id="2" name="Oval 1">
            <a:extLst>
              <a:ext uri="{FF2B5EF4-FFF2-40B4-BE49-F238E27FC236}">
                <a16:creationId xmlns:a16="http://schemas.microsoft.com/office/drawing/2014/main" id="{D80C3A9F-2E5C-4E38-BA4B-9A1B724E1F05}"/>
              </a:ext>
            </a:extLst>
          </p:cNvPr>
          <p:cNvSpPr/>
          <p:nvPr/>
        </p:nvSpPr>
        <p:spPr>
          <a:xfrm>
            <a:off x="2032000" y="4601418"/>
            <a:ext cx="711200" cy="44704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E0B43B1-95B3-456B-A082-ED01E0FAFBC8}"/>
              </a:ext>
            </a:extLst>
          </p:cNvPr>
          <p:cNvSpPr txBox="1"/>
          <p:nvPr/>
        </p:nvSpPr>
        <p:spPr>
          <a:xfrm>
            <a:off x="182880" y="5792261"/>
            <a:ext cx="6948772" cy="830997"/>
          </a:xfrm>
          <a:prstGeom prst="rect">
            <a:avLst/>
          </a:prstGeom>
          <a:solidFill>
            <a:schemeClr val="accent4">
              <a:lumMod val="20000"/>
              <a:lumOff val="80000"/>
            </a:schemeClr>
          </a:solidFill>
        </p:spPr>
        <p:txBody>
          <a:bodyPr wrap="square" rtlCol="0">
            <a:spAutoFit/>
          </a:bodyPr>
          <a:lstStyle/>
          <a:p>
            <a:r>
              <a:rPr lang="en-GB" sz="1600" dirty="0"/>
              <a:t>‘About this time </a:t>
            </a:r>
            <a:r>
              <a:rPr lang="en-GB" sz="1600" b="1" dirty="0" err="1"/>
              <a:t>Inaros</a:t>
            </a:r>
            <a:r>
              <a:rPr lang="en-GB" sz="1600" dirty="0"/>
              <a:t>, the king of the Libyans bordering on Egypt organised the revolt of nearly the whole of Egypt from the Persian King Artaxerxes (465-424BC). After taking over power he called in the Athenians to help him.’ 1.104</a:t>
            </a:r>
          </a:p>
        </p:txBody>
      </p:sp>
      <p:sp>
        <p:nvSpPr>
          <p:cNvPr id="7" name="TextBox 6">
            <a:extLst>
              <a:ext uri="{FF2B5EF4-FFF2-40B4-BE49-F238E27FC236}">
                <a16:creationId xmlns:a16="http://schemas.microsoft.com/office/drawing/2014/main" id="{48D4F55A-F0B0-4767-9181-228B949E7AC0}"/>
              </a:ext>
            </a:extLst>
          </p:cNvPr>
          <p:cNvSpPr txBox="1"/>
          <p:nvPr/>
        </p:nvSpPr>
        <p:spPr>
          <a:xfrm>
            <a:off x="3241040" y="4632960"/>
            <a:ext cx="4714240" cy="830997"/>
          </a:xfrm>
          <a:prstGeom prst="rect">
            <a:avLst/>
          </a:prstGeom>
          <a:solidFill>
            <a:srgbClr val="FFEBFF"/>
          </a:solidFill>
        </p:spPr>
        <p:txBody>
          <a:bodyPr wrap="square" rtlCol="0">
            <a:spAutoFit/>
          </a:bodyPr>
          <a:lstStyle/>
          <a:p>
            <a:r>
              <a:rPr lang="en-GB" sz="1600" dirty="0"/>
              <a:t>‘The Athenians happened to be engaged in a campaign against Cyprus with </a:t>
            </a:r>
            <a:r>
              <a:rPr lang="en-GB" sz="1600" b="1" dirty="0"/>
              <a:t>200 ships </a:t>
            </a:r>
            <a:r>
              <a:rPr lang="en-GB" sz="1600" dirty="0"/>
              <a:t>of their own.’ 1.104</a:t>
            </a:r>
          </a:p>
          <a:p>
            <a:pPr algn="ctr"/>
            <a:r>
              <a:rPr lang="en-GB" sz="1200" dirty="0"/>
              <a:t>[</a:t>
            </a:r>
            <a:r>
              <a:rPr lang="en-GB" sz="1400" dirty="0"/>
              <a:t>The Athenian and allied force join forces with </a:t>
            </a:r>
            <a:r>
              <a:rPr lang="en-GB" sz="1400" dirty="0" err="1"/>
              <a:t>Inarus</a:t>
            </a:r>
            <a:r>
              <a:rPr lang="en-GB" sz="1400" dirty="0"/>
              <a:t>.]</a:t>
            </a:r>
          </a:p>
        </p:txBody>
      </p:sp>
      <p:sp>
        <p:nvSpPr>
          <p:cNvPr id="8" name="Arrow: Right 7">
            <a:extLst>
              <a:ext uri="{FF2B5EF4-FFF2-40B4-BE49-F238E27FC236}">
                <a16:creationId xmlns:a16="http://schemas.microsoft.com/office/drawing/2014/main" id="{514DA2B5-71E9-4A37-B39E-18A4CBD713FB}"/>
              </a:ext>
            </a:extLst>
          </p:cNvPr>
          <p:cNvSpPr/>
          <p:nvPr/>
        </p:nvSpPr>
        <p:spPr>
          <a:xfrm>
            <a:off x="873760" y="5451371"/>
            <a:ext cx="934720" cy="26416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DC3C98C-7633-4D6E-A892-FDE6206C2AAA}"/>
              </a:ext>
            </a:extLst>
          </p:cNvPr>
          <p:cNvSpPr/>
          <p:nvPr/>
        </p:nvSpPr>
        <p:spPr>
          <a:xfrm rot="7091812">
            <a:off x="1800879" y="5165105"/>
            <a:ext cx="575257" cy="185871"/>
          </a:xfrm>
          <a:prstGeom prst="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D5ED6D7-43F2-4809-860F-EAD308B84D7A}"/>
              </a:ext>
            </a:extLst>
          </p:cNvPr>
          <p:cNvSpPr txBox="1"/>
          <p:nvPr/>
        </p:nvSpPr>
        <p:spPr>
          <a:xfrm>
            <a:off x="9916749" y="594169"/>
            <a:ext cx="2275251" cy="1692771"/>
          </a:xfrm>
          <a:prstGeom prst="rect">
            <a:avLst/>
          </a:prstGeom>
          <a:noFill/>
        </p:spPr>
        <p:txBody>
          <a:bodyPr wrap="square" rtlCol="0">
            <a:spAutoFit/>
          </a:bodyPr>
          <a:lstStyle/>
          <a:p>
            <a:r>
              <a:rPr lang="en-GB" dirty="0"/>
              <a:t> </a:t>
            </a:r>
            <a:r>
              <a:rPr lang="en-GB" sz="1600" dirty="0"/>
              <a:t>‘</a:t>
            </a:r>
            <a:r>
              <a:rPr lang="en-GB" sz="1600" b="1" dirty="0"/>
              <a:t>At first the Athenians were masters of Egypt</a:t>
            </a:r>
            <a:r>
              <a:rPr lang="en-GB" sz="1600" dirty="0"/>
              <a:t>.’</a:t>
            </a:r>
          </a:p>
          <a:p>
            <a:endParaRPr lang="en-GB" sz="600" dirty="0"/>
          </a:p>
          <a:p>
            <a:pPr algn="ctr"/>
            <a:r>
              <a:rPr lang="en-GB" sz="1200" b="1" dirty="0"/>
              <a:t>Thucydides 1.107</a:t>
            </a:r>
          </a:p>
          <a:p>
            <a:pPr algn="ctr"/>
            <a:r>
              <a:rPr lang="en-GB" sz="1200" dirty="0"/>
              <a:t>[Artaxerxes even tried, unsuccessfully, to bribe the Spartans to invade Attica!]</a:t>
            </a:r>
            <a:endParaRPr lang="en-GB" sz="1600" dirty="0"/>
          </a:p>
          <a:p>
            <a:pPr algn="ctr"/>
            <a:r>
              <a:rPr lang="en-GB" sz="1600" dirty="0"/>
              <a:t> </a:t>
            </a:r>
            <a:endParaRPr lang="en-GB" sz="1200" b="1" dirty="0"/>
          </a:p>
        </p:txBody>
      </p:sp>
      <p:pic>
        <p:nvPicPr>
          <p:cNvPr id="12" name="Picture 2">
            <a:extLst>
              <a:ext uri="{FF2B5EF4-FFF2-40B4-BE49-F238E27FC236}">
                <a16:creationId xmlns:a16="http://schemas.microsoft.com/office/drawing/2014/main" id="{B34136DB-F6BD-48EA-A472-043BCA73F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19" y="2066925"/>
            <a:ext cx="1859611" cy="27241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B68D272-AF21-4FD5-B5F3-BAD8FF4D4B7D}"/>
              </a:ext>
            </a:extLst>
          </p:cNvPr>
          <p:cNvSpPr txBox="1"/>
          <p:nvPr/>
        </p:nvSpPr>
        <p:spPr>
          <a:xfrm>
            <a:off x="9978964" y="4844228"/>
            <a:ext cx="2275251" cy="1600438"/>
          </a:xfrm>
          <a:prstGeom prst="rect">
            <a:avLst/>
          </a:prstGeom>
          <a:noFill/>
        </p:spPr>
        <p:txBody>
          <a:bodyPr wrap="square" rtlCol="0">
            <a:spAutoFit/>
          </a:bodyPr>
          <a:lstStyle/>
          <a:p>
            <a:r>
              <a:rPr lang="en-GB" sz="1400" dirty="0"/>
              <a:t>The King then sent to Egypt </a:t>
            </a:r>
            <a:r>
              <a:rPr lang="en-GB" sz="1400" b="1" dirty="0" err="1"/>
              <a:t>Megabazus</a:t>
            </a:r>
            <a:r>
              <a:rPr lang="en-GB" sz="1400" dirty="0"/>
              <a:t>, the son of </a:t>
            </a:r>
            <a:r>
              <a:rPr lang="en-GB" sz="1400" dirty="0" err="1"/>
              <a:t>Zopyrus</a:t>
            </a:r>
            <a:r>
              <a:rPr lang="en-GB" sz="1400" dirty="0"/>
              <a:t>, with a large army. </a:t>
            </a:r>
          </a:p>
          <a:p>
            <a:pPr marL="285750" indent="-285750">
              <a:buFont typeface="Arial" panose="020B0604020202020204" pitchFamily="34" charset="0"/>
              <a:buChar char="•"/>
            </a:pPr>
            <a:r>
              <a:rPr lang="en-GB" sz="1400" dirty="0"/>
              <a:t>Egypt once more passed into control of the King of Persia. </a:t>
            </a:r>
          </a:p>
          <a:p>
            <a:pPr marL="285750" indent="-285750">
              <a:buFont typeface="Arial" panose="020B0604020202020204" pitchFamily="34" charset="0"/>
              <a:buChar char="•"/>
            </a:pPr>
            <a:r>
              <a:rPr lang="en-GB" sz="1400" b="1" dirty="0" err="1"/>
              <a:t>Inarus</a:t>
            </a:r>
            <a:r>
              <a:rPr lang="en-GB" sz="1400" dirty="0"/>
              <a:t> was crucified.</a:t>
            </a:r>
          </a:p>
        </p:txBody>
      </p:sp>
      <p:sp>
        <p:nvSpPr>
          <p:cNvPr id="15" name="TextBox 14">
            <a:extLst>
              <a:ext uri="{FF2B5EF4-FFF2-40B4-BE49-F238E27FC236}">
                <a16:creationId xmlns:a16="http://schemas.microsoft.com/office/drawing/2014/main" id="{25756B25-1BB7-4022-BDC1-E6CEDEB8AD13}"/>
              </a:ext>
            </a:extLst>
          </p:cNvPr>
          <p:cNvSpPr txBox="1"/>
          <p:nvPr/>
        </p:nvSpPr>
        <p:spPr>
          <a:xfrm>
            <a:off x="10562645" y="6363554"/>
            <a:ext cx="1067379" cy="400110"/>
          </a:xfrm>
          <a:prstGeom prst="rect">
            <a:avLst/>
          </a:prstGeom>
          <a:noFill/>
        </p:spPr>
        <p:txBody>
          <a:bodyPr wrap="square">
            <a:spAutoFit/>
          </a:bodyPr>
          <a:lstStyle/>
          <a:p>
            <a:r>
              <a:rPr lang="en-GB" sz="2000" dirty="0"/>
              <a:t>c.</a:t>
            </a:r>
            <a:r>
              <a:rPr lang="en-GB" sz="2000" b="1" dirty="0"/>
              <a:t>454BC </a:t>
            </a:r>
          </a:p>
        </p:txBody>
      </p:sp>
      <p:sp>
        <p:nvSpPr>
          <p:cNvPr id="14" name="TextBox 13">
            <a:extLst>
              <a:ext uri="{FF2B5EF4-FFF2-40B4-BE49-F238E27FC236}">
                <a16:creationId xmlns:a16="http://schemas.microsoft.com/office/drawing/2014/main" id="{6CFAB35D-7DC2-4A9C-BE43-058AB671FA36}"/>
              </a:ext>
            </a:extLst>
          </p:cNvPr>
          <p:cNvSpPr txBox="1"/>
          <p:nvPr/>
        </p:nvSpPr>
        <p:spPr>
          <a:xfrm>
            <a:off x="7955280" y="4628662"/>
            <a:ext cx="1968769" cy="1815882"/>
          </a:xfrm>
          <a:prstGeom prst="rect">
            <a:avLst/>
          </a:prstGeom>
          <a:solidFill>
            <a:srgbClr val="FFEBFF"/>
          </a:solidFill>
        </p:spPr>
        <p:txBody>
          <a:bodyPr wrap="square" rtlCol="0">
            <a:spAutoFit/>
          </a:bodyPr>
          <a:lstStyle/>
          <a:p>
            <a:r>
              <a:rPr lang="en-GB" sz="1600" dirty="0"/>
              <a:t>After </a:t>
            </a:r>
            <a:r>
              <a:rPr lang="en-GB" sz="1600" b="1" dirty="0"/>
              <a:t>six years </a:t>
            </a:r>
            <a:r>
              <a:rPr lang="en-GB" sz="1600" dirty="0"/>
              <a:t>this great venture of the Hellenes came to nothing. Out of the whole force … </a:t>
            </a:r>
            <a:r>
              <a:rPr lang="en-GB" sz="1600" b="1" dirty="0"/>
              <a:t>nearly all were destroyed</a:t>
            </a:r>
            <a:r>
              <a:rPr lang="en-GB" sz="1600" dirty="0"/>
              <a:t>. </a:t>
            </a:r>
          </a:p>
          <a:p>
            <a:pPr algn="r"/>
            <a:r>
              <a:rPr lang="en-GB" sz="1200" b="1" dirty="0"/>
              <a:t>Thucydides 1.110</a:t>
            </a:r>
          </a:p>
        </p:txBody>
      </p:sp>
      <p:sp>
        <p:nvSpPr>
          <p:cNvPr id="17" name="TextBox 16">
            <a:extLst>
              <a:ext uri="{FF2B5EF4-FFF2-40B4-BE49-F238E27FC236}">
                <a16:creationId xmlns:a16="http://schemas.microsoft.com/office/drawing/2014/main" id="{0133F295-F3CB-43C3-A951-DF37AED29E5B}"/>
              </a:ext>
            </a:extLst>
          </p:cNvPr>
          <p:cNvSpPr txBox="1"/>
          <p:nvPr/>
        </p:nvSpPr>
        <p:spPr>
          <a:xfrm>
            <a:off x="7955280" y="3180630"/>
            <a:ext cx="1968769" cy="1384995"/>
          </a:xfrm>
          <a:prstGeom prst="rect">
            <a:avLst/>
          </a:prstGeom>
          <a:solidFill>
            <a:srgbClr val="7030A0"/>
          </a:solidFill>
        </p:spPr>
        <p:txBody>
          <a:bodyPr wrap="square" rtlCol="0">
            <a:spAutoFit/>
          </a:bodyPr>
          <a:lstStyle/>
          <a:p>
            <a:r>
              <a:rPr lang="en-GB" sz="1400" b="1" dirty="0" err="1">
                <a:solidFill>
                  <a:schemeClr val="bg1"/>
                </a:solidFill>
              </a:rPr>
              <a:t>Megabazus</a:t>
            </a:r>
            <a:r>
              <a:rPr lang="en-GB" sz="1400" dirty="0">
                <a:solidFill>
                  <a:schemeClr val="bg1"/>
                </a:solidFill>
              </a:rPr>
              <a:t> proved to be a bit of a military genius, penning the Greeks on an off-shore island then draining the surrounding waters! </a:t>
            </a:r>
          </a:p>
        </p:txBody>
      </p:sp>
      <p:sp>
        <p:nvSpPr>
          <p:cNvPr id="18" name="TextBox 17">
            <a:extLst>
              <a:ext uri="{FF2B5EF4-FFF2-40B4-BE49-F238E27FC236}">
                <a16:creationId xmlns:a16="http://schemas.microsoft.com/office/drawing/2014/main" id="{CF374146-06F6-495B-8E25-77C62C4D870B}"/>
              </a:ext>
            </a:extLst>
          </p:cNvPr>
          <p:cNvSpPr txBox="1"/>
          <p:nvPr/>
        </p:nvSpPr>
        <p:spPr>
          <a:xfrm>
            <a:off x="10171709" y="4565625"/>
            <a:ext cx="1889760" cy="276999"/>
          </a:xfrm>
          <a:prstGeom prst="rect">
            <a:avLst/>
          </a:prstGeom>
          <a:solidFill>
            <a:schemeClr val="bg1">
              <a:alpha val="68000"/>
            </a:schemeClr>
          </a:solidFill>
        </p:spPr>
        <p:txBody>
          <a:bodyPr wrap="square" rtlCol="0">
            <a:spAutoFit/>
          </a:bodyPr>
          <a:lstStyle/>
          <a:p>
            <a:r>
              <a:rPr lang="en-GB" sz="1200" b="1" dirty="0"/>
              <a:t>Artaxerxes subdues </a:t>
            </a:r>
            <a:r>
              <a:rPr lang="en-GB" sz="1200" b="1" dirty="0" err="1"/>
              <a:t>Inarus</a:t>
            </a:r>
            <a:r>
              <a:rPr lang="en-GB" sz="1200" dirty="0"/>
              <a:t>.</a:t>
            </a:r>
          </a:p>
        </p:txBody>
      </p:sp>
      <p:sp>
        <p:nvSpPr>
          <p:cNvPr id="19" name="TextBox 18">
            <a:extLst>
              <a:ext uri="{FF2B5EF4-FFF2-40B4-BE49-F238E27FC236}">
                <a16:creationId xmlns:a16="http://schemas.microsoft.com/office/drawing/2014/main" id="{F73081BF-739B-4022-B0AF-2948CABBB35C}"/>
              </a:ext>
            </a:extLst>
          </p:cNvPr>
          <p:cNvSpPr txBox="1"/>
          <p:nvPr/>
        </p:nvSpPr>
        <p:spPr>
          <a:xfrm>
            <a:off x="7063399" y="12938"/>
            <a:ext cx="3990975" cy="584775"/>
          </a:xfrm>
          <a:prstGeom prst="rect">
            <a:avLst/>
          </a:prstGeom>
          <a:noFill/>
        </p:spPr>
        <p:txBody>
          <a:bodyPr wrap="square" rtlCol="0">
            <a:spAutoFit/>
          </a:bodyPr>
          <a:lstStyle/>
          <a:p>
            <a:r>
              <a:rPr lang="en-GB" sz="1600" dirty="0"/>
              <a:t>Why do you think the Delian League treasury was moved to Athens in 454BC?</a:t>
            </a:r>
          </a:p>
        </p:txBody>
      </p:sp>
      <p:sp>
        <p:nvSpPr>
          <p:cNvPr id="20" name="Oval 19">
            <a:hlinkClick r:id="rId4" action="ppaction://hlinksldjump"/>
            <a:extLst>
              <a:ext uri="{FF2B5EF4-FFF2-40B4-BE49-F238E27FC236}">
                <a16:creationId xmlns:a16="http://schemas.microsoft.com/office/drawing/2014/main" id="{1E227A1B-8E2F-4A44-B46B-AE8B4694DD53}"/>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002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anim calcmode="lin" valueType="num">
                                      <p:cBhvr>
                                        <p:cTn id="48" dur="2000" fill="hold"/>
                                        <p:tgtEl>
                                          <p:spTgt spid="15"/>
                                        </p:tgtEl>
                                        <p:attrNameLst>
                                          <p:attrName>ppt_w</p:attrName>
                                        </p:attrNameLst>
                                      </p:cBhvr>
                                      <p:tavLst>
                                        <p:tav tm="0" fmla="#ppt_w*sin(2.5*pi*$)">
                                          <p:val>
                                            <p:fltVal val="0"/>
                                          </p:val>
                                        </p:tav>
                                        <p:tav tm="100000">
                                          <p:val>
                                            <p:fltVal val="1"/>
                                          </p:val>
                                        </p:tav>
                                      </p:tavLst>
                                    </p:anim>
                                    <p:anim calcmode="lin" valueType="num">
                                      <p:cBhvr>
                                        <p:cTn id="4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1+#ppt_w/2"/>
                                          </p:val>
                                        </p:tav>
                                        <p:tav tm="100000">
                                          <p:val>
                                            <p:strVal val="#ppt_x"/>
                                          </p:val>
                                        </p:tav>
                                      </p:tavLst>
                                    </p:anim>
                                    <p:anim calcmode="lin" valueType="num">
                                      <p:cBhvr additive="base">
                                        <p:cTn id="6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0" grpId="0" animBg="1"/>
      <p:bldP spid="11" grpId="0"/>
      <p:bldP spid="15" grpId="0"/>
      <p:bldP spid="14" grpId="0" animBg="1"/>
      <p:bldP spid="17" grpId="0" animBg="1"/>
      <p:bldP spid="18"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DA998F-4248-4474-A36B-F885377EC22C}"/>
              </a:ext>
            </a:extLst>
          </p:cNvPr>
          <p:cNvSpPr txBox="1"/>
          <p:nvPr/>
        </p:nvSpPr>
        <p:spPr>
          <a:xfrm>
            <a:off x="502920" y="298672"/>
            <a:ext cx="5801360" cy="707886"/>
          </a:xfrm>
          <a:prstGeom prst="rect">
            <a:avLst/>
          </a:prstGeom>
          <a:noFill/>
        </p:spPr>
        <p:txBody>
          <a:bodyPr wrap="square" rtlCol="0">
            <a:spAutoFit/>
          </a:bodyPr>
          <a:lstStyle/>
          <a:p>
            <a:r>
              <a:rPr lang="en-GB" sz="4000" b="1" dirty="0"/>
              <a:t>Thucydides on himself:</a:t>
            </a:r>
          </a:p>
        </p:txBody>
      </p:sp>
      <p:pic>
        <p:nvPicPr>
          <p:cNvPr id="3" name="Picture 2" descr="Thucydides - Wikiquote">
            <a:extLst>
              <a:ext uri="{FF2B5EF4-FFF2-40B4-BE49-F238E27FC236}">
                <a16:creationId xmlns:a16="http://schemas.microsoft.com/office/drawing/2014/main" id="{90068C8A-987B-4318-8BF6-4EBD4EEE2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360538" y="0"/>
            <a:ext cx="1831460" cy="3180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83C6D0-2A6D-4C80-9427-5F5346683490}"/>
              </a:ext>
            </a:extLst>
          </p:cNvPr>
          <p:cNvSpPr txBox="1"/>
          <p:nvPr/>
        </p:nvSpPr>
        <p:spPr>
          <a:xfrm>
            <a:off x="238760" y="1308935"/>
            <a:ext cx="7127240" cy="1477328"/>
          </a:xfrm>
          <a:prstGeom prst="rect">
            <a:avLst/>
          </a:prstGeom>
          <a:noFill/>
          <a:ln>
            <a:solidFill>
              <a:schemeClr val="accent1"/>
            </a:solidFill>
          </a:ln>
        </p:spPr>
        <p:txBody>
          <a:bodyPr wrap="square">
            <a:spAutoFit/>
          </a:bodyPr>
          <a:lstStyle/>
          <a:p>
            <a:r>
              <a:rPr lang="en-GB" sz="1800" i="1" dirty="0">
                <a:effectLst/>
                <a:latin typeface="Calibri" panose="020F0502020204030204" pitchFamily="34" charset="0"/>
                <a:ea typeface="Calibri" panose="020F0502020204030204" pitchFamily="34" charset="0"/>
                <a:cs typeface="Times New Roman" panose="02020603050405020304" pitchFamily="18" charset="0"/>
              </a:rPr>
              <a:t>I lived through the whole of the war, being of an age to understand what was happening, and I put my mind to the subject so as to get an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accurate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view of it. I saw what was being done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on both sides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particularly on the Peloponnesian side, because of my exile, and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this leisure gave me rather exceptional facilities for looking into things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5.26</a:t>
            </a:r>
            <a:endParaRPr lang="en-GB" dirty="0"/>
          </a:p>
        </p:txBody>
      </p:sp>
      <p:sp>
        <p:nvSpPr>
          <p:cNvPr id="8" name="TextBox 7">
            <a:extLst>
              <a:ext uri="{FF2B5EF4-FFF2-40B4-BE49-F238E27FC236}">
                <a16:creationId xmlns:a16="http://schemas.microsoft.com/office/drawing/2014/main" id="{6E7E0C75-930D-4FA4-AF83-1CC13AA08EF4}"/>
              </a:ext>
            </a:extLst>
          </p:cNvPr>
          <p:cNvSpPr txBox="1"/>
          <p:nvPr/>
        </p:nvSpPr>
        <p:spPr>
          <a:xfrm>
            <a:off x="6895965" y="465695"/>
            <a:ext cx="3227306" cy="646331"/>
          </a:xfrm>
          <a:prstGeom prst="rect">
            <a:avLst/>
          </a:prstGeom>
          <a:noFill/>
          <a:ln>
            <a:solidFill>
              <a:schemeClr val="accent1"/>
            </a:solidFill>
          </a:ln>
        </p:spPr>
        <p:txBody>
          <a:bodyPr wrap="square">
            <a:spAutoFit/>
          </a:bodyPr>
          <a:lstStyle/>
          <a:p>
            <a:r>
              <a:rPr lang="en-GB" sz="1800" i="1" dirty="0">
                <a:effectLst/>
                <a:latin typeface="Calibri" panose="020F0502020204030204" pitchFamily="34" charset="0"/>
                <a:ea typeface="Calibri" panose="020F0502020204030204" pitchFamily="34" charset="0"/>
                <a:cs typeface="Times New Roman" panose="02020603050405020304" pitchFamily="18" charset="0"/>
              </a:rPr>
              <a:t>I had the disease myself and saw others suffering from it. </a:t>
            </a:r>
            <a:r>
              <a:rPr lang="en-GB" sz="1800" dirty="0">
                <a:effectLst/>
                <a:latin typeface="Calibri" panose="020F0502020204030204" pitchFamily="34" charset="0"/>
                <a:ea typeface="Calibri" panose="020F0502020204030204" pitchFamily="34" charset="0"/>
                <a:cs typeface="Times New Roman" panose="02020603050405020304" pitchFamily="18" charset="0"/>
              </a:rPr>
              <a:t>2.48</a:t>
            </a:r>
            <a:endParaRPr lang="en-GB" dirty="0"/>
          </a:p>
        </p:txBody>
      </p:sp>
      <p:sp>
        <p:nvSpPr>
          <p:cNvPr id="10" name="TextBox 9">
            <a:extLst>
              <a:ext uri="{FF2B5EF4-FFF2-40B4-BE49-F238E27FC236}">
                <a16:creationId xmlns:a16="http://schemas.microsoft.com/office/drawing/2014/main" id="{3505D25C-69D0-4F22-AE31-3500520C3636}"/>
              </a:ext>
            </a:extLst>
          </p:cNvPr>
          <p:cNvSpPr txBox="1"/>
          <p:nvPr/>
        </p:nvSpPr>
        <p:spPr>
          <a:xfrm>
            <a:off x="238760" y="3088640"/>
            <a:ext cx="11907520" cy="3557577"/>
          </a:xfrm>
          <a:prstGeom prst="rect">
            <a:avLst/>
          </a:prstGeom>
          <a:noFill/>
        </p:spPr>
        <p:txBody>
          <a:bodyPr wrap="square">
            <a:spAutoFit/>
          </a:bodyPr>
          <a:lstStyle/>
          <a:p>
            <a:pPr>
              <a:lnSpc>
                <a:spcPct val="107000"/>
              </a:lnSpc>
              <a:spcAft>
                <a:spcPts val="800"/>
              </a:spcAft>
            </a:pP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Eucles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the general from Athens who was there to defend the place, sent to the other general in Thrace, </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Thucydides, the son of </a:t>
            </a:r>
            <a:r>
              <a:rPr lang="en-GB" sz="1700" b="1" i="1" dirty="0" err="1">
                <a:effectLst/>
                <a:latin typeface="Calibri" panose="020F0502020204030204" pitchFamily="34" charset="0"/>
                <a:ea typeface="Calibri" panose="020F0502020204030204" pitchFamily="34" charset="0"/>
                <a:cs typeface="Times New Roman" panose="02020603050405020304" pitchFamily="18" charset="0"/>
              </a:rPr>
              <a:t>Olorus</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 the author of this history</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who was then at the island of Thasos, a colony of the Parians, about half a day’s sail from Amphipolis, asking him to come to their relief. As soon as he heard the news he set sail at once with the seven ships that he had with him. His first aim was to reach Amphipolis in time to prevent its surrender, and, if he failed in that object, at any rate to secure </a:t>
            </a: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Eion</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before </a:t>
            </a: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Brasidas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could get there. </a:t>
            </a:r>
            <a:r>
              <a:rPr lang="en-GB" sz="1700" dirty="0">
                <a:effectLst/>
                <a:latin typeface="Calibri" panose="020F0502020204030204" pitchFamily="34" charset="0"/>
                <a:ea typeface="Calibri" panose="020F0502020204030204" pitchFamily="34" charset="0"/>
                <a:cs typeface="Times New Roman" panose="02020603050405020304" pitchFamily="18" charset="0"/>
              </a:rPr>
              <a:t>4.104.</a:t>
            </a:r>
          </a:p>
          <a:p>
            <a:pPr>
              <a:lnSpc>
                <a:spcPct val="107000"/>
              </a:lnSpc>
              <a:spcAft>
                <a:spcPts val="800"/>
              </a:spcAft>
            </a:pP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Brasidas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was alarmed at the prospect of the naval relief force coming from Thasos, and had also heard that </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Thucydides possessed the right of working the gold-mines in that part of Thrace and because of this had great influence with the inhabitants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in that part of the mainland. He therefore did his best to gain the town as quickly as possible</a:t>
            </a:r>
            <a:r>
              <a:rPr lang="en-GB" sz="1700" i="1" dirty="0">
                <a:latin typeface="Calibri" panose="020F0502020204030204" pitchFamily="34" charset="0"/>
                <a:ea typeface="Calibri" panose="020F0502020204030204" pitchFamily="34" charset="0"/>
                <a:cs typeface="Times New Roman" panose="02020603050405020304" pitchFamily="18" charset="0"/>
              </a:rPr>
              <a:t> … </a:t>
            </a:r>
            <a:r>
              <a:rPr lang="en-GB" sz="1700" i="1" dirty="0">
                <a:effectLst/>
                <a:latin typeface="Calibri" panose="020F0502020204030204" pitchFamily="34" charset="0"/>
                <a:ea typeface="Calibri" panose="020F0502020204030204" pitchFamily="34" charset="0"/>
                <a:cs typeface="Times New Roman" panose="02020603050405020304" pitchFamily="18" charset="0"/>
              </a:rPr>
              <a:t>the city was surrendered, and late on the same day Thucydides with his ships sailed into </a:t>
            </a: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Eion</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 </a:t>
            </a: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Brasidas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was within a night of taking </a:t>
            </a: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Eion</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too. If the ships had not arrived so quickly to relieve it, it would have been in his hands by dawn. After this </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Thucydides organised the defence of </a:t>
            </a:r>
            <a:r>
              <a:rPr lang="en-GB" sz="1700" b="1" i="1" dirty="0" err="1">
                <a:effectLst/>
                <a:latin typeface="Calibri" panose="020F0502020204030204" pitchFamily="34" charset="0"/>
                <a:ea typeface="Calibri" panose="020F0502020204030204" pitchFamily="34" charset="0"/>
                <a:cs typeface="Times New Roman" panose="02020603050405020304" pitchFamily="18" charset="0"/>
              </a:rPr>
              <a:t>Eion</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 to </a:t>
            </a:r>
            <a:r>
              <a:rPr lang="en-GB" sz="1700" i="1" dirty="0">
                <a:effectLst/>
                <a:latin typeface="Calibri" panose="020F0502020204030204" pitchFamily="34" charset="0"/>
                <a:ea typeface="Calibri" panose="020F0502020204030204" pitchFamily="34" charset="0"/>
                <a:cs typeface="Times New Roman" panose="02020603050405020304" pitchFamily="18" charset="0"/>
              </a:rPr>
              <a:t>keep it safe from any immediate attack by </a:t>
            </a:r>
            <a:r>
              <a:rPr lang="en-GB" sz="1700" i="1" dirty="0" err="1">
                <a:effectLst/>
                <a:latin typeface="Calibri" panose="020F0502020204030204" pitchFamily="34" charset="0"/>
                <a:ea typeface="Calibri" panose="020F0502020204030204" pitchFamily="34" charset="0"/>
                <a:cs typeface="Times New Roman" panose="02020603050405020304" pitchFamily="18" charset="0"/>
              </a:rPr>
              <a:t>Brasidas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and to</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 secure it for the future.</a:t>
            </a:r>
            <a:r>
              <a:rPr lang="en-GB" sz="1700" i="1" dirty="0">
                <a:effectLst/>
                <a:latin typeface="Calibri" panose="020F0502020204030204" pitchFamily="34" charset="0"/>
                <a:ea typeface="Calibri" panose="020F0502020204030204" pitchFamily="34" charset="0"/>
                <a:cs typeface="Times New Roman" panose="02020603050405020304" pitchFamily="18" charset="0"/>
              </a:rPr>
              <a:t> He received into it all those who, according to the terms of the treaty, had decided to move down from Amphipolis. </a:t>
            </a:r>
            <a:r>
              <a:rPr lang="en-GB" sz="1700" dirty="0">
                <a:effectLst/>
                <a:latin typeface="Calibri" panose="020F0502020204030204" pitchFamily="34" charset="0"/>
                <a:ea typeface="Calibri" panose="020F0502020204030204" pitchFamily="34" charset="0"/>
                <a:cs typeface="Times New Roman" panose="02020603050405020304" pitchFamily="18" charset="0"/>
              </a:rPr>
              <a:t>4.107</a:t>
            </a:r>
            <a:r>
              <a:rPr lang="en-GB" dirty="0">
                <a:effectLst/>
              </a:rPr>
              <a:t> </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D51958-AF8E-4E89-B7E8-D70966E70D78}"/>
              </a:ext>
            </a:extLst>
          </p:cNvPr>
          <p:cNvSpPr txBox="1"/>
          <p:nvPr/>
        </p:nvSpPr>
        <p:spPr>
          <a:xfrm>
            <a:off x="7603267" y="1308935"/>
            <a:ext cx="2520004" cy="1477328"/>
          </a:xfrm>
          <a:prstGeom prst="rect">
            <a:avLst/>
          </a:prstGeom>
          <a:noFill/>
          <a:ln>
            <a:solidFill>
              <a:schemeClr val="accent1"/>
            </a:solidFill>
          </a:ln>
        </p:spPr>
        <p:txBody>
          <a:bodyPr wrap="square">
            <a:spAutoFit/>
          </a:bodyPr>
          <a:lstStyle/>
          <a:p>
            <a:r>
              <a:rPr lang="en-GB" sz="1800" i="1" dirty="0">
                <a:effectLst/>
                <a:latin typeface="Calibri" panose="020F0502020204030204" pitchFamily="34" charset="0"/>
                <a:ea typeface="Calibri" panose="020F0502020204030204" pitchFamily="34" charset="0"/>
                <a:cs typeface="Times New Roman" panose="02020603050405020304" pitchFamily="18" charset="0"/>
              </a:rPr>
              <a:t>It happened, too, that I was banished from my country for 20 years after my command at Amphipolis.                </a:t>
            </a:r>
            <a:r>
              <a:rPr lang="en-GB" sz="1800" dirty="0">
                <a:effectLst/>
                <a:latin typeface="Calibri" panose="020F0502020204030204" pitchFamily="34" charset="0"/>
                <a:ea typeface="Calibri" panose="020F0502020204030204" pitchFamily="34" charset="0"/>
                <a:cs typeface="Times New Roman" panose="02020603050405020304" pitchFamily="18" charset="0"/>
              </a:rPr>
              <a:t>5.26</a:t>
            </a:r>
            <a:endParaRPr lang="en-GB" dirty="0"/>
          </a:p>
        </p:txBody>
      </p:sp>
      <p:sp>
        <p:nvSpPr>
          <p:cNvPr id="9" name="Oval 8">
            <a:hlinkClick r:id="rId3" action="ppaction://hlinksldjump"/>
            <a:extLst>
              <a:ext uri="{FF2B5EF4-FFF2-40B4-BE49-F238E27FC236}">
                <a16:creationId xmlns:a16="http://schemas.microsoft.com/office/drawing/2014/main" id="{11820AD1-D781-4359-B979-EE8CCDBFF7F6}"/>
              </a:ext>
            </a:extLst>
          </p:cNvPr>
          <p:cNvSpPr/>
          <p:nvPr/>
        </p:nvSpPr>
        <p:spPr>
          <a:xfrm>
            <a:off x="11769089" y="6424824"/>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5543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50F8F5-399C-4253-9738-82AEE5D1D83F}"/>
              </a:ext>
            </a:extLst>
          </p:cNvPr>
          <p:cNvSpPr txBox="1"/>
          <p:nvPr/>
        </p:nvSpPr>
        <p:spPr>
          <a:xfrm>
            <a:off x="132080" y="219621"/>
            <a:ext cx="9032239" cy="584775"/>
          </a:xfrm>
          <a:prstGeom prst="rect">
            <a:avLst/>
          </a:prstGeom>
          <a:solidFill>
            <a:srgbClr val="E6E6E6"/>
          </a:solidFill>
        </p:spPr>
        <p:txBody>
          <a:bodyPr wrap="square" rtlCol="0">
            <a:spAutoFit/>
          </a:bodyPr>
          <a:lstStyle/>
          <a:p>
            <a:r>
              <a:rPr lang="en-GB" sz="3200" b="1" dirty="0"/>
              <a:t>The Treasury is moved from Delos to Athens 454BC</a:t>
            </a:r>
          </a:p>
        </p:txBody>
      </p:sp>
      <p:pic>
        <p:nvPicPr>
          <p:cNvPr id="2050" name="Picture 2" descr="Delos: The Sacred Island Of Apollo In The Cyclades">
            <a:extLst>
              <a:ext uri="{FF2B5EF4-FFF2-40B4-BE49-F238E27FC236}">
                <a16:creationId xmlns:a16="http://schemas.microsoft.com/office/drawing/2014/main" id="{ACCF5B45-76D7-4B72-A940-71262D2C2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1119576"/>
            <a:ext cx="5476240" cy="3935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tue of Athena | Assassin's Creed Wiki | Fandom">
            <a:extLst>
              <a:ext uri="{FF2B5EF4-FFF2-40B4-BE49-F238E27FC236}">
                <a16:creationId xmlns:a16="http://schemas.microsoft.com/office/drawing/2014/main" id="{4A44941E-BD77-4BD9-9555-7608A937E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19576"/>
            <a:ext cx="3429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A46D50-952C-4DB4-957F-B37B4146311D}"/>
              </a:ext>
            </a:extLst>
          </p:cNvPr>
          <p:cNvSpPr txBox="1"/>
          <p:nvPr/>
        </p:nvSpPr>
        <p:spPr>
          <a:xfrm>
            <a:off x="6096000" y="5514994"/>
            <a:ext cx="3429000" cy="769441"/>
          </a:xfrm>
          <a:prstGeom prst="rect">
            <a:avLst/>
          </a:prstGeom>
          <a:noFill/>
        </p:spPr>
        <p:txBody>
          <a:bodyPr wrap="square" rtlCol="0">
            <a:spAutoFit/>
          </a:bodyPr>
          <a:lstStyle/>
          <a:p>
            <a:r>
              <a:rPr lang="en-GB" sz="1600" b="1" dirty="0"/>
              <a:t>c.456BC </a:t>
            </a:r>
            <a:r>
              <a:rPr lang="en-GB" sz="1400" dirty="0"/>
              <a:t>Pheidias’ first statue of Athena on the Acropolis of Athens, the</a:t>
            </a:r>
            <a:r>
              <a:rPr lang="en-GB" sz="1400" b="1" dirty="0"/>
              <a:t> Athena  </a:t>
            </a:r>
            <a:r>
              <a:rPr lang="en-GB" sz="1400" b="1" dirty="0" err="1"/>
              <a:t>Promachos</a:t>
            </a:r>
            <a:r>
              <a:rPr lang="en-GB" sz="1400" dirty="0"/>
              <a:t>, made from Persian bronze.</a:t>
            </a:r>
            <a:endParaRPr lang="en-GB" sz="1600" dirty="0"/>
          </a:p>
        </p:txBody>
      </p:sp>
      <p:sp>
        <p:nvSpPr>
          <p:cNvPr id="5" name="TextBox 4">
            <a:extLst>
              <a:ext uri="{FF2B5EF4-FFF2-40B4-BE49-F238E27FC236}">
                <a16:creationId xmlns:a16="http://schemas.microsoft.com/office/drawing/2014/main" id="{041B13D7-B96D-44ED-A6CA-9575356F6C57}"/>
              </a:ext>
            </a:extLst>
          </p:cNvPr>
          <p:cNvSpPr txBox="1"/>
          <p:nvPr/>
        </p:nvSpPr>
        <p:spPr>
          <a:xfrm>
            <a:off x="9631680" y="1459288"/>
            <a:ext cx="2326638" cy="4278094"/>
          </a:xfrm>
          <a:prstGeom prst="rect">
            <a:avLst/>
          </a:prstGeom>
          <a:noFill/>
          <a:ln>
            <a:solidFill>
              <a:schemeClr val="accent1">
                <a:shade val="50000"/>
              </a:schemeClr>
            </a:solidFill>
          </a:ln>
        </p:spPr>
        <p:txBody>
          <a:bodyPr wrap="square" rtlCol="0">
            <a:spAutoFit/>
          </a:bodyPr>
          <a:lstStyle/>
          <a:p>
            <a:r>
              <a:rPr lang="en-GB" sz="1600" dirty="0"/>
              <a:t>Perhaps because of a clause in the so-called  ‘</a:t>
            </a:r>
            <a:r>
              <a:rPr lang="en-GB" sz="1600" b="1" dirty="0"/>
              <a:t>Oath of Plataea</a:t>
            </a:r>
            <a:r>
              <a:rPr lang="en-GB" sz="1600" dirty="0"/>
              <a:t>’,</a:t>
            </a:r>
          </a:p>
          <a:p>
            <a:r>
              <a:rPr lang="en-GB" sz="1600" dirty="0"/>
              <a:t>No significant building other than fortifications took place on the Acropolis until the dedication of the giant bronze statue of Athena </a:t>
            </a:r>
            <a:r>
              <a:rPr lang="en-GB" sz="1600" dirty="0" err="1"/>
              <a:t>Promachus</a:t>
            </a:r>
            <a:r>
              <a:rPr lang="en-GB" sz="1600" dirty="0"/>
              <a:t>. After the Treasury of the Delian </a:t>
            </a:r>
            <a:r>
              <a:rPr lang="en-GB" sz="1600" dirty="0" err="1"/>
              <a:t>Leangue</a:t>
            </a:r>
            <a:r>
              <a:rPr lang="en-GB" sz="1600" dirty="0"/>
              <a:t> was moved to Athens, an ambitious building programme began, starting with the erection of the Parthenon </a:t>
            </a:r>
            <a:r>
              <a:rPr lang="en-GB" sz="1600" b="1" dirty="0"/>
              <a:t>447-438BC.</a:t>
            </a:r>
          </a:p>
        </p:txBody>
      </p:sp>
      <p:sp>
        <p:nvSpPr>
          <p:cNvPr id="10" name="Oval 9">
            <a:hlinkClick r:id="rId4" action="ppaction://hlinksldjump"/>
            <a:extLst>
              <a:ext uri="{FF2B5EF4-FFF2-40B4-BE49-F238E27FC236}">
                <a16:creationId xmlns:a16="http://schemas.microsoft.com/office/drawing/2014/main" id="{55DFFBEC-260F-4EB0-8F85-12A749586A5B}"/>
              </a:ext>
            </a:extLst>
          </p:cNvPr>
          <p:cNvSpPr/>
          <p:nvPr/>
        </p:nvSpPr>
        <p:spPr>
          <a:xfrm>
            <a:off x="11666048" y="19222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DDC29F4-C52E-467E-A6A3-7303C804A2D7}"/>
              </a:ext>
            </a:extLst>
          </p:cNvPr>
          <p:cNvPicPr>
            <a:picLocks noChangeAspect="1"/>
          </p:cNvPicPr>
          <p:nvPr/>
        </p:nvPicPr>
        <p:blipFill rotWithShape="1">
          <a:blip r:embed="rId5"/>
          <a:srcRect l="35469" t="39445" r="36406" b="21174"/>
          <a:stretch/>
        </p:blipFill>
        <p:spPr>
          <a:xfrm>
            <a:off x="396240" y="4055463"/>
            <a:ext cx="3429000" cy="2700726"/>
          </a:xfrm>
          <a:prstGeom prst="rect">
            <a:avLst/>
          </a:prstGeom>
        </p:spPr>
      </p:pic>
      <p:sp>
        <p:nvSpPr>
          <p:cNvPr id="8" name="Oval 7">
            <a:extLst>
              <a:ext uri="{FF2B5EF4-FFF2-40B4-BE49-F238E27FC236}">
                <a16:creationId xmlns:a16="http://schemas.microsoft.com/office/drawing/2014/main" id="{8F1AFB0F-088B-40C6-B9FC-E234EC28EA8B}"/>
              </a:ext>
            </a:extLst>
          </p:cNvPr>
          <p:cNvSpPr/>
          <p:nvPr/>
        </p:nvSpPr>
        <p:spPr>
          <a:xfrm>
            <a:off x="2110740" y="4998718"/>
            <a:ext cx="227965" cy="211457"/>
          </a:xfrm>
          <a:prstGeom prst="ellipse">
            <a:avLst/>
          </a:prstGeom>
          <a:solidFill>
            <a:schemeClr val="accent4">
              <a:lumMod val="20000"/>
              <a:lumOff val="80000"/>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D759FFE-852E-489C-B8CD-3B3761E83759}"/>
              </a:ext>
            </a:extLst>
          </p:cNvPr>
          <p:cNvSpPr txBox="1"/>
          <p:nvPr/>
        </p:nvSpPr>
        <p:spPr>
          <a:xfrm>
            <a:off x="3931920" y="5155751"/>
            <a:ext cx="2006600" cy="1600438"/>
          </a:xfrm>
          <a:prstGeom prst="rect">
            <a:avLst/>
          </a:prstGeom>
          <a:solidFill>
            <a:schemeClr val="accent5">
              <a:lumMod val="20000"/>
              <a:lumOff val="80000"/>
            </a:schemeClr>
          </a:solidFill>
        </p:spPr>
        <p:txBody>
          <a:bodyPr wrap="square" rtlCol="0">
            <a:spAutoFit/>
          </a:bodyPr>
          <a:lstStyle/>
          <a:p>
            <a:r>
              <a:rPr lang="en-GB" sz="1400" dirty="0"/>
              <a:t>Was the movement of the Treasury to Delphi a result of the Egyptian campaign or simply a sign of Athens’ growing control? Why doesn’t Thucydides mention it?</a:t>
            </a:r>
          </a:p>
        </p:txBody>
      </p:sp>
    </p:spTree>
    <p:extLst>
      <p:ext uri="{BB962C8B-B14F-4D97-AF65-F5344CB8AC3E}">
        <p14:creationId xmlns:p14="http://schemas.microsoft.com/office/powerpoint/2010/main" val="2260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452BE-24A8-4C31-ACAE-B91C3CA19948}"/>
              </a:ext>
            </a:extLst>
          </p:cNvPr>
          <p:cNvSpPr txBox="1"/>
          <p:nvPr/>
        </p:nvSpPr>
        <p:spPr>
          <a:xfrm>
            <a:off x="96678" y="3883508"/>
            <a:ext cx="5997415" cy="2431435"/>
          </a:xfrm>
          <a:prstGeom prst="rect">
            <a:avLst/>
          </a:prstGeom>
          <a:solidFill>
            <a:schemeClr val="bg1"/>
          </a:solidFill>
        </p:spPr>
        <p:txBody>
          <a:bodyPr wrap="square" rtlCol="0">
            <a:spAutoFit/>
          </a:bodyPr>
          <a:lstStyle/>
          <a:p>
            <a:r>
              <a:rPr lang="en-GB" b="1" dirty="0"/>
              <a:t>An Overview:</a:t>
            </a:r>
          </a:p>
          <a:p>
            <a:endParaRPr lang="en-GB" sz="600" b="1" dirty="0"/>
          </a:p>
          <a:p>
            <a:pPr marL="285750" indent="-285750">
              <a:buFont typeface="Arial" panose="020B0604020202020204" pitchFamily="34" charset="0"/>
              <a:buChar char="•"/>
            </a:pPr>
            <a:r>
              <a:rPr lang="en-GB" sz="1600" b="1" dirty="0"/>
              <a:t>460BC </a:t>
            </a:r>
            <a:r>
              <a:rPr lang="en-GB" sz="1600" dirty="0"/>
              <a:t>Athens allies with </a:t>
            </a:r>
            <a:r>
              <a:rPr lang="en-GB" sz="1600" b="1" dirty="0"/>
              <a:t>Argos</a:t>
            </a:r>
            <a:r>
              <a:rPr lang="en-GB" sz="1600" dirty="0"/>
              <a:t> and </a:t>
            </a:r>
            <a:r>
              <a:rPr lang="en-GB" sz="1600" b="1" dirty="0"/>
              <a:t>Thessaly</a:t>
            </a:r>
            <a:r>
              <a:rPr lang="en-GB" sz="1600" dirty="0"/>
              <a:t>.</a:t>
            </a:r>
          </a:p>
          <a:p>
            <a:pPr marL="285750" indent="-285750">
              <a:buFont typeface="Arial" panose="020B0604020202020204" pitchFamily="34" charset="0"/>
              <a:buChar char="•"/>
            </a:pPr>
            <a:r>
              <a:rPr lang="en-GB" sz="1600" b="1" dirty="0"/>
              <a:t>460BC Megara</a:t>
            </a:r>
            <a:r>
              <a:rPr lang="en-GB" sz="1600" dirty="0"/>
              <a:t> leaves her alliance with Sparta to join Athens. Athens fortifies Megara’s two ports, </a:t>
            </a:r>
            <a:r>
              <a:rPr lang="en-GB" sz="1600" b="1" dirty="0" err="1"/>
              <a:t>Pegae</a:t>
            </a:r>
            <a:r>
              <a:rPr lang="en-GB" sz="1600" dirty="0"/>
              <a:t> (Corinthian Gulf) and </a:t>
            </a:r>
            <a:r>
              <a:rPr lang="en-GB" sz="1600" b="1" dirty="0" err="1"/>
              <a:t>Nisaea</a:t>
            </a:r>
            <a:r>
              <a:rPr lang="en-GB" sz="1600" b="1" dirty="0"/>
              <a:t> </a:t>
            </a:r>
            <a:r>
              <a:rPr lang="en-GB" sz="1600" dirty="0"/>
              <a:t>(Saronic Gulf), building Long Walls.</a:t>
            </a:r>
          </a:p>
          <a:p>
            <a:pPr marL="285750" indent="-285750">
              <a:buFont typeface="Arial" panose="020B0604020202020204" pitchFamily="34" charset="0"/>
              <a:buChar char="•"/>
            </a:pPr>
            <a:r>
              <a:rPr lang="en-GB" sz="1600" dirty="0"/>
              <a:t>Skirmishes in the </a:t>
            </a:r>
            <a:r>
              <a:rPr lang="en-GB" sz="1600" b="1" dirty="0"/>
              <a:t>Saronic Gulf </a:t>
            </a:r>
            <a:r>
              <a:rPr lang="en-GB" sz="1600" dirty="0"/>
              <a:t>and war with </a:t>
            </a:r>
            <a:r>
              <a:rPr lang="en-GB" sz="1600" b="1" dirty="0"/>
              <a:t>Aegina.</a:t>
            </a:r>
          </a:p>
          <a:p>
            <a:pPr marL="285750" indent="-285750">
              <a:buFont typeface="Arial" panose="020B0604020202020204" pitchFamily="34" charset="0"/>
              <a:buChar char="•"/>
            </a:pPr>
            <a:r>
              <a:rPr lang="en-GB" sz="1600" b="1" dirty="0"/>
              <a:t>Corinth </a:t>
            </a:r>
            <a:r>
              <a:rPr lang="en-GB" sz="1600" dirty="0"/>
              <a:t>tests Athenian power.</a:t>
            </a:r>
          </a:p>
          <a:p>
            <a:pPr marL="285750" indent="-285750">
              <a:buFont typeface="Arial" panose="020B0604020202020204" pitchFamily="34" charset="0"/>
              <a:buChar char="•"/>
            </a:pPr>
            <a:r>
              <a:rPr lang="en-GB" sz="1600" b="1" dirty="0"/>
              <a:t>Athens</a:t>
            </a:r>
            <a:r>
              <a:rPr lang="en-GB" sz="1600" dirty="0"/>
              <a:t>, despite besieging </a:t>
            </a:r>
            <a:r>
              <a:rPr lang="en-GB" sz="1600" b="1" dirty="0"/>
              <a:t>Aegina</a:t>
            </a:r>
            <a:r>
              <a:rPr lang="en-GB" sz="1600" dirty="0"/>
              <a:t>, inflicts a ‘severe blow’ (1.106)  on </a:t>
            </a:r>
            <a:r>
              <a:rPr lang="en-GB" sz="1600" b="1" dirty="0"/>
              <a:t>Corinth</a:t>
            </a:r>
            <a:r>
              <a:rPr lang="en-GB" sz="1600" dirty="0"/>
              <a:t>…</a:t>
            </a:r>
          </a:p>
        </p:txBody>
      </p:sp>
      <p:pic>
        <p:nvPicPr>
          <p:cNvPr id="8194" name="Picture 2" descr="The First Peloponnesian War, 460–446 BC - Echeverría - - Major Reference  Works - Wiley Online Library">
            <a:extLst>
              <a:ext uri="{FF2B5EF4-FFF2-40B4-BE49-F238E27FC236}">
                <a16:creationId xmlns:a16="http://schemas.microsoft.com/office/drawing/2014/main" id="{71BC6390-9604-4286-88D6-A2727B390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25" y="1598301"/>
            <a:ext cx="6157595" cy="52172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028D06-4D8B-4CB5-B7EA-AD6611FF7F19}"/>
              </a:ext>
            </a:extLst>
          </p:cNvPr>
          <p:cNvSpPr txBox="1"/>
          <p:nvPr/>
        </p:nvSpPr>
        <p:spPr>
          <a:xfrm>
            <a:off x="96679" y="1612006"/>
            <a:ext cx="5445760" cy="2215991"/>
          </a:xfrm>
          <a:prstGeom prst="rect">
            <a:avLst/>
          </a:prstGeom>
          <a:noFill/>
          <a:ln>
            <a:solidFill>
              <a:schemeClr val="accent1">
                <a:lumMod val="75000"/>
              </a:schemeClr>
            </a:solidFill>
          </a:ln>
        </p:spPr>
        <p:txBody>
          <a:bodyPr wrap="square">
            <a:spAutoFit/>
          </a:bodyPr>
          <a:lstStyle/>
          <a:p>
            <a:r>
              <a:rPr lang="en-GB" sz="1400" dirty="0">
                <a:solidFill>
                  <a:srgbClr val="1C1D1E"/>
                </a:solidFill>
              </a:rPr>
              <a:t>‘</a:t>
            </a:r>
            <a:r>
              <a:rPr lang="en-GB" sz="1400" b="0" i="0" dirty="0">
                <a:solidFill>
                  <a:srgbClr val="1C1D1E"/>
                </a:solidFill>
                <a:effectLst/>
              </a:rPr>
              <a:t>Various inter‐Greek conflicts in the years 460–446 </a:t>
            </a:r>
            <a:r>
              <a:rPr lang="en-GB" sz="1400" b="0" i="0" cap="small" dirty="0" err="1">
                <a:solidFill>
                  <a:srgbClr val="1C1D1E"/>
                </a:solidFill>
                <a:effectLst/>
              </a:rPr>
              <a:t>bc</a:t>
            </a:r>
            <a:r>
              <a:rPr lang="en-GB" sz="1400" b="0" i="0" dirty="0">
                <a:solidFill>
                  <a:srgbClr val="1C1D1E"/>
                </a:solidFill>
                <a:effectLst/>
              </a:rPr>
              <a:t> are, for convenience, labelled </a:t>
            </a:r>
            <a:r>
              <a:rPr lang="en-GB" sz="1400" b="1" i="0" dirty="0">
                <a:solidFill>
                  <a:srgbClr val="1C1D1E"/>
                </a:solidFill>
                <a:effectLst/>
              </a:rPr>
              <a:t>the First Peloponnesian War</a:t>
            </a:r>
            <a:r>
              <a:rPr lang="en-GB" sz="1400" b="0" i="0" dirty="0">
                <a:solidFill>
                  <a:srgbClr val="1C1D1E"/>
                </a:solidFill>
                <a:effectLst/>
              </a:rPr>
              <a:t>. The unifying theme was the attempt by the supremely confident democratic Athens to dominate central Greece and undermine Sparta's reputation as Greece's leading military power. Athens secured considerable successes against nearby Aegina, Megara, Corinth, and Boeotia, but substantial losses in campaigns against the Persians in Egypt revealed that the Athenians were overstretched. Athens reaffirmed its authority over its island allies but renounced attempts to control mainland Greece.’</a:t>
            </a:r>
          </a:p>
          <a:p>
            <a:pPr algn="r"/>
            <a:r>
              <a:rPr lang="en-GB" sz="1100" dirty="0">
                <a:hlinkClick r:id="rId3"/>
              </a:rPr>
              <a:t>https://onlinelibrary.wiley.com/</a:t>
            </a:r>
            <a:endParaRPr lang="en-GB" sz="1100" dirty="0"/>
          </a:p>
        </p:txBody>
      </p:sp>
      <p:sp>
        <p:nvSpPr>
          <p:cNvPr id="6" name="TextBox 5">
            <a:extLst>
              <a:ext uri="{FF2B5EF4-FFF2-40B4-BE49-F238E27FC236}">
                <a16:creationId xmlns:a16="http://schemas.microsoft.com/office/drawing/2014/main" id="{2AA6A804-A63F-45D3-AF50-662AAD03945D}"/>
              </a:ext>
            </a:extLst>
          </p:cNvPr>
          <p:cNvSpPr txBox="1"/>
          <p:nvPr/>
        </p:nvSpPr>
        <p:spPr>
          <a:xfrm>
            <a:off x="7330757" y="2986808"/>
            <a:ext cx="695325" cy="276999"/>
          </a:xfrm>
          <a:prstGeom prst="rect">
            <a:avLst/>
          </a:prstGeom>
          <a:solidFill>
            <a:srgbClr val="C5F0FF"/>
          </a:solidFill>
          <a:ln>
            <a:solidFill>
              <a:srgbClr val="B3EBFF"/>
            </a:solidFill>
          </a:ln>
        </p:spPr>
        <p:txBody>
          <a:bodyPr wrap="square" rtlCol="0">
            <a:spAutoFit/>
          </a:bodyPr>
          <a:lstStyle/>
          <a:p>
            <a:pPr algn="ctr"/>
            <a:r>
              <a:rPr lang="en-GB" sz="1200" dirty="0" err="1"/>
              <a:t>Pegae</a:t>
            </a:r>
            <a:endParaRPr lang="en-GB" sz="1200" dirty="0"/>
          </a:p>
        </p:txBody>
      </p:sp>
      <p:sp>
        <p:nvSpPr>
          <p:cNvPr id="7" name="Oval 6">
            <a:extLst>
              <a:ext uri="{FF2B5EF4-FFF2-40B4-BE49-F238E27FC236}">
                <a16:creationId xmlns:a16="http://schemas.microsoft.com/office/drawing/2014/main" id="{56BD4833-6387-4649-A6A4-0A576BA91BFD}"/>
              </a:ext>
            </a:extLst>
          </p:cNvPr>
          <p:cNvSpPr/>
          <p:nvPr/>
        </p:nvSpPr>
        <p:spPr>
          <a:xfrm>
            <a:off x="8343265" y="4669857"/>
            <a:ext cx="923925" cy="838200"/>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99A1618-FC41-4B23-9FC9-7CBDE95663C4}"/>
              </a:ext>
            </a:extLst>
          </p:cNvPr>
          <p:cNvSpPr/>
          <p:nvPr/>
        </p:nvSpPr>
        <p:spPr>
          <a:xfrm>
            <a:off x="8025129" y="3431607"/>
            <a:ext cx="923925" cy="838200"/>
          </a:xfrm>
          <a:prstGeom prst="ellipse">
            <a:avLst/>
          </a:prstGeom>
          <a:solidFill>
            <a:srgbClr val="B3EBFF">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68971ED-3CFF-43E7-8A7C-3CF298359B68}"/>
              </a:ext>
            </a:extLst>
          </p:cNvPr>
          <p:cNvSpPr/>
          <p:nvPr/>
        </p:nvSpPr>
        <p:spPr>
          <a:xfrm>
            <a:off x="6619083" y="4121217"/>
            <a:ext cx="558163" cy="548640"/>
          </a:xfrm>
          <a:prstGeom prst="ellipse">
            <a:avLst/>
          </a:prstGeom>
          <a:solidFill>
            <a:schemeClr val="accent4">
              <a:lumMod val="20000"/>
              <a:lumOff val="80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F42AC1-1F3F-47CD-BC1A-A2DC8905AC8E}"/>
              </a:ext>
            </a:extLst>
          </p:cNvPr>
          <p:cNvSpPr/>
          <p:nvPr/>
        </p:nvSpPr>
        <p:spPr>
          <a:xfrm>
            <a:off x="7288689" y="3539972"/>
            <a:ext cx="558163" cy="548640"/>
          </a:xfrm>
          <a:prstGeom prst="ellipse">
            <a:avLst/>
          </a:prstGeom>
          <a:solidFill>
            <a:schemeClr val="accent4">
              <a:lumMod val="60000"/>
              <a:lumOff val="40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51ECE21-89C9-4E2F-A6A3-3C7A36997A2C}"/>
              </a:ext>
            </a:extLst>
          </p:cNvPr>
          <p:cNvSpPr txBox="1"/>
          <p:nvPr/>
        </p:nvSpPr>
        <p:spPr>
          <a:xfrm>
            <a:off x="8797607" y="3703248"/>
            <a:ext cx="695325" cy="276999"/>
          </a:xfrm>
          <a:prstGeom prst="rect">
            <a:avLst/>
          </a:prstGeom>
          <a:solidFill>
            <a:srgbClr val="C5F0FF"/>
          </a:solidFill>
          <a:ln>
            <a:solidFill>
              <a:srgbClr val="B3EBFF"/>
            </a:solidFill>
          </a:ln>
        </p:spPr>
        <p:txBody>
          <a:bodyPr wrap="square" rtlCol="0">
            <a:spAutoFit/>
          </a:bodyPr>
          <a:lstStyle/>
          <a:p>
            <a:pPr algn="ctr"/>
            <a:r>
              <a:rPr lang="en-GB" sz="1200" dirty="0" err="1"/>
              <a:t>Nisaea</a:t>
            </a:r>
            <a:endParaRPr lang="en-GB" sz="1200" dirty="0"/>
          </a:p>
        </p:txBody>
      </p:sp>
      <p:cxnSp>
        <p:nvCxnSpPr>
          <p:cNvPr id="12" name="Straight Arrow Connector 11">
            <a:extLst>
              <a:ext uri="{FF2B5EF4-FFF2-40B4-BE49-F238E27FC236}">
                <a16:creationId xmlns:a16="http://schemas.microsoft.com/office/drawing/2014/main" id="{74804AC3-A700-47FB-9322-7F4CF27997FD}"/>
              </a:ext>
            </a:extLst>
          </p:cNvPr>
          <p:cNvCxnSpPr/>
          <p:nvPr/>
        </p:nvCxnSpPr>
        <p:spPr>
          <a:xfrm>
            <a:off x="8025129" y="3263807"/>
            <a:ext cx="557531" cy="310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FB0C36-8873-4564-A312-67A38BE9F02C}"/>
              </a:ext>
            </a:extLst>
          </p:cNvPr>
          <p:cNvCxnSpPr>
            <a:cxnSpLocks/>
          </p:cNvCxnSpPr>
          <p:nvPr/>
        </p:nvCxnSpPr>
        <p:spPr>
          <a:xfrm flipH="1">
            <a:off x="8949054" y="3991357"/>
            <a:ext cx="243205" cy="2155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0CC265-5E0F-44F4-9598-4A48CFD5004D}"/>
              </a:ext>
            </a:extLst>
          </p:cNvPr>
          <p:cNvSpPr txBox="1"/>
          <p:nvPr/>
        </p:nvSpPr>
        <p:spPr>
          <a:xfrm rot="419801">
            <a:off x="4256404" y="582389"/>
            <a:ext cx="7537449" cy="861774"/>
          </a:xfrm>
          <a:prstGeom prst="rect">
            <a:avLst/>
          </a:prstGeom>
          <a:solidFill>
            <a:schemeClr val="bg1"/>
          </a:solidFill>
          <a:ln>
            <a:solidFill>
              <a:schemeClr val="accent1">
                <a:lumMod val="75000"/>
              </a:schemeClr>
            </a:solidFill>
          </a:ln>
        </p:spPr>
        <p:txBody>
          <a:bodyPr wrap="square" rtlCol="0">
            <a:spAutoFit/>
          </a:bodyPr>
          <a:lstStyle/>
          <a:p>
            <a:r>
              <a:rPr lang="en-GB" dirty="0"/>
              <a:t>What was happening in Greece during the six years of the Egyptian campaign?</a:t>
            </a:r>
          </a:p>
          <a:p>
            <a:pPr algn="ctr"/>
            <a:r>
              <a:rPr lang="en-GB" dirty="0"/>
              <a:t>During the </a:t>
            </a:r>
            <a:r>
              <a:rPr lang="en-GB" b="1" dirty="0"/>
              <a:t>triumphs of c.460-456</a:t>
            </a:r>
            <a:r>
              <a:rPr lang="en-GB" dirty="0"/>
              <a:t> and </a:t>
            </a:r>
            <a:r>
              <a:rPr lang="en-GB" b="1" dirty="0"/>
              <a:t>disasters of c.456-4BC</a:t>
            </a:r>
            <a:r>
              <a:rPr lang="en-GB" dirty="0"/>
              <a:t>? </a:t>
            </a:r>
          </a:p>
          <a:p>
            <a:pPr algn="r"/>
            <a:r>
              <a:rPr lang="en-GB" sz="1200" dirty="0"/>
              <a:t>(The Greeks were held on the island of </a:t>
            </a:r>
            <a:r>
              <a:rPr lang="en-GB" sz="1200" dirty="0" err="1"/>
              <a:t>Prosipitis</a:t>
            </a:r>
            <a:r>
              <a:rPr lang="en-GB" sz="1200" dirty="0"/>
              <a:t> for 18 months – Thucydides 1.109)</a:t>
            </a:r>
            <a:endParaRPr lang="en-GB" dirty="0"/>
          </a:p>
        </p:txBody>
      </p:sp>
      <p:sp>
        <p:nvSpPr>
          <p:cNvPr id="2" name="TextBox 1">
            <a:extLst>
              <a:ext uri="{FF2B5EF4-FFF2-40B4-BE49-F238E27FC236}">
                <a16:creationId xmlns:a16="http://schemas.microsoft.com/office/drawing/2014/main" id="{70959E3B-F3EB-4BE1-B419-8AF07C900432}"/>
              </a:ext>
            </a:extLst>
          </p:cNvPr>
          <p:cNvSpPr txBox="1"/>
          <p:nvPr/>
        </p:nvSpPr>
        <p:spPr>
          <a:xfrm>
            <a:off x="200659" y="74889"/>
            <a:ext cx="4615181" cy="1508105"/>
          </a:xfrm>
          <a:prstGeom prst="rect">
            <a:avLst/>
          </a:prstGeom>
          <a:noFill/>
        </p:spPr>
        <p:txBody>
          <a:bodyPr wrap="square" rtlCol="0">
            <a:spAutoFit/>
          </a:bodyPr>
          <a:lstStyle/>
          <a:p>
            <a:pPr algn="ctr"/>
            <a:r>
              <a:rPr lang="en-GB" sz="2000" b="1" dirty="0"/>
              <a:t>The</a:t>
            </a:r>
            <a:r>
              <a:rPr lang="en-GB" sz="2800" b="1" dirty="0"/>
              <a:t> </a:t>
            </a:r>
          </a:p>
          <a:p>
            <a:r>
              <a:rPr lang="en-GB" sz="3200" b="1" dirty="0"/>
              <a:t>‘First Peloponnesian War’</a:t>
            </a:r>
          </a:p>
          <a:p>
            <a:pPr algn="ctr"/>
            <a:r>
              <a:rPr lang="en-GB" sz="3200" b="1" dirty="0"/>
              <a:t>460-446BC</a:t>
            </a:r>
          </a:p>
        </p:txBody>
      </p:sp>
      <p:sp>
        <p:nvSpPr>
          <p:cNvPr id="19" name="TextBox 18">
            <a:extLst>
              <a:ext uri="{FF2B5EF4-FFF2-40B4-BE49-F238E27FC236}">
                <a16:creationId xmlns:a16="http://schemas.microsoft.com/office/drawing/2014/main" id="{2BA043E4-F9E7-493B-87D1-96A60132D7FE}"/>
              </a:ext>
            </a:extLst>
          </p:cNvPr>
          <p:cNvSpPr txBox="1"/>
          <p:nvPr/>
        </p:nvSpPr>
        <p:spPr>
          <a:xfrm>
            <a:off x="4094480" y="6072090"/>
            <a:ext cx="7723796" cy="646331"/>
          </a:xfrm>
          <a:prstGeom prst="rect">
            <a:avLst/>
          </a:prstGeom>
          <a:solidFill>
            <a:srgbClr val="FFEBFF"/>
          </a:solidFill>
          <a:ln>
            <a:solidFill>
              <a:schemeClr val="accent1">
                <a:lumMod val="75000"/>
              </a:schemeClr>
            </a:solidFill>
          </a:ln>
        </p:spPr>
        <p:txBody>
          <a:bodyPr wrap="square" rtlCol="0">
            <a:spAutoFit/>
          </a:bodyPr>
          <a:lstStyle/>
          <a:p>
            <a:r>
              <a:rPr lang="en-GB" dirty="0"/>
              <a:t>So, despite the double demands of the League </a:t>
            </a:r>
            <a:r>
              <a:rPr lang="en-GB" b="1" dirty="0"/>
              <a:t>campaign in Egypt </a:t>
            </a:r>
            <a:r>
              <a:rPr lang="en-GB" dirty="0"/>
              <a:t>and the </a:t>
            </a:r>
            <a:r>
              <a:rPr lang="en-GB" b="1" dirty="0"/>
              <a:t>siege of Aegina</a:t>
            </a:r>
            <a:r>
              <a:rPr lang="en-GB" dirty="0"/>
              <a:t>, Athens responds to Corinth’s challenge with enterprise and energy.</a:t>
            </a:r>
          </a:p>
        </p:txBody>
      </p:sp>
      <p:sp>
        <p:nvSpPr>
          <p:cNvPr id="18" name="Oval 17">
            <a:hlinkClick r:id="rId4" action="ppaction://hlinksldjump"/>
            <a:extLst>
              <a:ext uri="{FF2B5EF4-FFF2-40B4-BE49-F238E27FC236}">
                <a16:creationId xmlns:a16="http://schemas.microsoft.com/office/drawing/2014/main" id="{1C77BADA-43FE-46F9-ADE8-5B7603904BB3}"/>
              </a:ext>
            </a:extLst>
          </p:cNvPr>
          <p:cNvSpPr/>
          <p:nvPr/>
        </p:nvSpPr>
        <p:spPr>
          <a:xfrm>
            <a:off x="11666048" y="19222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48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fade">
                                      <p:cBhvr>
                                        <p:cTn id="45" dur="1000"/>
                                        <p:tgtEl>
                                          <p:spTgt spid="4">
                                            <p:txEl>
                                              <p:pRg st="5" end="5"/>
                                            </p:txEl>
                                          </p:spTgt>
                                        </p:tgtEl>
                                      </p:cBhvr>
                                    </p:animEffect>
                                    <p:anim calcmode="lin" valueType="num">
                                      <p:cBhvr>
                                        <p:cTn id="4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fade">
                                      <p:cBhvr>
                                        <p:cTn id="52" dur="1000"/>
                                        <p:tgtEl>
                                          <p:spTgt spid="4">
                                            <p:txEl>
                                              <p:pRg st="6" end="6"/>
                                            </p:txEl>
                                          </p:spTgt>
                                        </p:tgtEl>
                                      </p:cBhvr>
                                    </p:animEffect>
                                    <p:anim calcmode="lin" valueType="num">
                                      <p:cBhvr>
                                        <p:cTn id="5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C407C9-00E5-4E11-88F9-5A71B208A0B0}"/>
              </a:ext>
            </a:extLst>
          </p:cNvPr>
          <p:cNvPicPr>
            <a:picLocks noChangeAspect="1"/>
          </p:cNvPicPr>
          <p:nvPr/>
        </p:nvPicPr>
        <p:blipFill rotWithShape="1">
          <a:blip r:embed="rId2"/>
          <a:srcRect l="4000" t="9848" r="5667" b="5778"/>
          <a:stretch/>
        </p:blipFill>
        <p:spPr>
          <a:xfrm>
            <a:off x="685800" y="817646"/>
            <a:ext cx="11013440" cy="5786354"/>
          </a:xfrm>
          <a:prstGeom prst="rect">
            <a:avLst/>
          </a:prstGeom>
        </p:spPr>
      </p:pic>
      <p:sp>
        <p:nvSpPr>
          <p:cNvPr id="3" name="TextBox 2">
            <a:extLst>
              <a:ext uri="{FF2B5EF4-FFF2-40B4-BE49-F238E27FC236}">
                <a16:creationId xmlns:a16="http://schemas.microsoft.com/office/drawing/2014/main" id="{476E3EF6-396A-4CF4-AD0F-95AA212A9DC1}"/>
              </a:ext>
            </a:extLst>
          </p:cNvPr>
          <p:cNvSpPr txBox="1"/>
          <p:nvPr/>
        </p:nvSpPr>
        <p:spPr>
          <a:xfrm>
            <a:off x="0" y="0"/>
            <a:ext cx="12192000" cy="584775"/>
          </a:xfrm>
          <a:prstGeom prst="rect">
            <a:avLst/>
          </a:prstGeom>
          <a:solidFill>
            <a:srgbClr val="C5F0FF"/>
          </a:solidFill>
        </p:spPr>
        <p:txBody>
          <a:bodyPr wrap="square" rtlCol="0">
            <a:spAutoFit/>
          </a:bodyPr>
          <a:lstStyle/>
          <a:p>
            <a:r>
              <a:rPr lang="en-GB" sz="3200" b="1" dirty="0"/>
              <a:t>Why does Megara matter?</a:t>
            </a:r>
          </a:p>
        </p:txBody>
      </p:sp>
      <p:sp>
        <p:nvSpPr>
          <p:cNvPr id="10" name="TextBox 9">
            <a:extLst>
              <a:ext uri="{FF2B5EF4-FFF2-40B4-BE49-F238E27FC236}">
                <a16:creationId xmlns:a16="http://schemas.microsoft.com/office/drawing/2014/main" id="{86A20CDA-D742-4137-95BF-CCADC32BE9B6}"/>
              </a:ext>
            </a:extLst>
          </p:cNvPr>
          <p:cNvSpPr txBox="1"/>
          <p:nvPr/>
        </p:nvSpPr>
        <p:spPr>
          <a:xfrm>
            <a:off x="193040" y="649683"/>
            <a:ext cx="9357360" cy="1107996"/>
          </a:xfrm>
          <a:prstGeom prst="rect">
            <a:avLst/>
          </a:prstGeom>
          <a:solidFill>
            <a:schemeClr val="bg1"/>
          </a:solidFill>
        </p:spPr>
        <p:txBody>
          <a:bodyPr wrap="square">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At this time Megara also joined the Athenian alliance, abandoning her alliance with Sparta because the Corinthians were attacking her in a war concerning the frontier boundaries. Thus the Athenians held Megara and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Pegae</a:t>
            </a:r>
            <a:r>
              <a:rPr lang="en-GB" sz="1600" dirty="0">
                <a:effectLst/>
                <a:latin typeface="Calibri" panose="020F0502020204030204" pitchFamily="34" charset="0"/>
                <a:ea typeface="Calibri" panose="020F0502020204030204" pitchFamily="34" charset="0"/>
                <a:cs typeface="Times New Roman" panose="02020603050405020304" pitchFamily="18" charset="0"/>
              </a:rPr>
              <a:t>, and built for the Megarians their long walls from the city to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Nisaea</a:t>
            </a:r>
            <a:r>
              <a:rPr lang="en-GB" sz="1600" dirty="0">
                <a:effectLst/>
                <a:latin typeface="Calibri" panose="020F0502020204030204" pitchFamily="34" charset="0"/>
                <a:ea typeface="Calibri" panose="020F0502020204030204" pitchFamily="34" charset="0"/>
                <a:cs typeface="Times New Roman" panose="02020603050405020304" pitchFamily="18" charset="0"/>
              </a:rPr>
              <a:t>, garrisoning them with Athenian troops.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It was chiefly because of this that the Corinthians began to conceive such a bitter hatred for Athens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364" name="Picture 4" descr="Map of Attica">
            <a:extLst>
              <a:ext uri="{FF2B5EF4-FFF2-40B4-BE49-F238E27FC236}">
                <a16:creationId xmlns:a16="http://schemas.microsoft.com/office/drawing/2014/main" id="{F13CE948-13A9-44A9-9164-65372E6DE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553" y="1574"/>
            <a:ext cx="2663447" cy="211212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B0E32FE6-D5B8-49CB-AE85-62A77B7F8EF9}"/>
              </a:ext>
            </a:extLst>
          </p:cNvPr>
          <p:cNvSpPr/>
          <p:nvPr/>
        </p:nvSpPr>
        <p:spPr>
          <a:xfrm>
            <a:off x="193040" y="3220720"/>
            <a:ext cx="406400" cy="40459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318687C-04A0-4F92-934C-F8AE471DC59A}"/>
              </a:ext>
            </a:extLst>
          </p:cNvPr>
          <p:cNvSpPr/>
          <p:nvPr/>
        </p:nvSpPr>
        <p:spPr>
          <a:xfrm>
            <a:off x="7020560" y="3625310"/>
            <a:ext cx="406400" cy="404590"/>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C24E700-E760-43E3-8CBA-E93B54DD37BE}"/>
              </a:ext>
            </a:extLst>
          </p:cNvPr>
          <p:cNvSpPr/>
          <p:nvPr/>
        </p:nvSpPr>
        <p:spPr>
          <a:xfrm>
            <a:off x="3700780" y="3751405"/>
            <a:ext cx="152400" cy="152400"/>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6D1C6E0-280F-4789-B58E-D48FF385B384}"/>
              </a:ext>
            </a:extLst>
          </p:cNvPr>
          <p:cNvSpPr/>
          <p:nvPr/>
        </p:nvSpPr>
        <p:spPr>
          <a:xfrm>
            <a:off x="2032000" y="2407920"/>
            <a:ext cx="182880" cy="205102"/>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CB8B63B-3A1C-4BB6-9900-8863933CBF59}"/>
              </a:ext>
            </a:extLst>
          </p:cNvPr>
          <p:cNvSpPr txBox="1"/>
          <p:nvPr/>
        </p:nvSpPr>
        <p:spPr>
          <a:xfrm>
            <a:off x="0" y="3642613"/>
            <a:ext cx="1127760" cy="369332"/>
          </a:xfrm>
          <a:prstGeom prst="rect">
            <a:avLst/>
          </a:prstGeom>
          <a:noFill/>
        </p:spPr>
        <p:txBody>
          <a:bodyPr wrap="square" rtlCol="0">
            <a:spAutoFit/>
          </a:bodyPr>
          <a:lstStyle/>
          <a:p>
            <a:r>
              <a:rPr lang="en-GB" b="1" dirty="0"/>
              <a:t>CORINTH</a:t>
            </a:r>
          </a:p>
        </p:txBody>
      </p:sp>
      <p:sp>
        <p:nvSpPr>
          <p:cNvPr id="13" name="Oval 12">
            <a:extLst>
              <a:ext uri="{FF2B5EF4-FFF2-40B4-BE49-F238E27FC236}">
                <a16:creationId xmlns:a16="http://schemas.microsoft.com/office/drawing/2014/main" id="{2735E7A0-474F-4FBE-B995-72BEF39E29AF}"/>
              </a:ext>
            </a:extLst>
          </p:cNvPr>
          <p:cNvSpPr/>
          <p:nvPr/>
        </p:nvSpPr>
        <p:spPr>
          <a:xfrm>
            <a:off x="9550400" y="752738"/>
            <a:ext cx="279400" cy="293742"/>
          </a:xfrm>
          <a:prstGeom prst="ellipse">
            <a:avLst/>
          </a:prstGeom>
          <a:solidFill>
            <a:schemeClr val="accent4">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Striped Right 17">
            <a:extLst>
              <a:ext uri="{FF2B5EF4-FFF2-40B4-BE49-F238E27FC236}">
                <a16:creationId xmlns:a16="http://schemas.microsoft.com/office/drawing/2014/main" id="{EB2316CB-BA3F-4241-A708-59EEA751897B}"/>
              </a:ext>
            </a:extLst>
          </p:cNvPr>
          <p:cNvSpPr/>
          <p:nvPr/>
        </p:nvSpPr>
        <p:spPr>
          <a:xfrm rot="12885151">
            <a:off x="1402184" y="2092054"/>
            <a:ext cx="668851" cy="271566"/>
          </a:xfrm>
          <a:prstGeom prst="striped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Striped Right 20">
            <a:extLst>
              <a:ext uri="{FF2B5EF4-FFF2-40B4-BE49-F238E27FC236}">
                <a16:creationId xmlns:a16="http://schemas.microsoft.com/office/drawing/2014/main" id="{E015A34B-5931-41BB-A62D-D37AB5A10B76}"/>
              </a:ext>
            </a:extLst>
          </p:cNvPr>
          <p:cNvSpPr/>
          <p:nvPr/>
        </p:nvSpPr>
        <p:spPr>
          <a:xfrm rot="6059156">
            <a:off x="2536760" y="4801876"/>
            <a:ext cx="2005007" cy="250330"/>
          </a:xfrm>
          <a:prstGeom prst="striped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Striped Right 21">
            <a:extLst>
              <a:ext uri="{FF2B5EF4-FFF2-40B4-BE49-F238E27FC236}">
                <a16:creationId xmlns:a16="http://schemas.microsoft.com/office/drawing/2014/main" id="{F0F7503C-0163-418E-B69D-343746EBF371}"/>
              </a:ext>
            </a:extLst>
          </p:cNvPr>
          <p:cNvSpPr/>
          <p:nvPr/>
        </p:nvSpPr>
        <p:spPr>
          <a:xfrm rot="4411013">
            <a:off x="5346177" y="5012661"/>
            <a:ext cx="2093100" cy="565061"/>
          </a:xfrm>
          <a:prstGeom prst="striped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Striped Right 22">
            <a:extLst>
              <a:ext uri="{FF2B5EF4-FFF2-40B4-BE49-F238E27FC236}">
                <a16:creationId xmlns:a16="http://schemas.microsoft.com/office/drawing/2014/main" id="{4FADC3E9-CDF6-4E25-A4C9-CF22B994A26D}"/>
              </a:ext>
            </a:extLst>
          </p:cNvPr>
          <p:cNvSpPr/>
          <p:nvPr/>
        </p:nvSpPr>
        <p:spPr>
          <a:xfrm rot="18281106">
            <a:off x="557252" y="2565658"/>
            <a:ext cx="668851" cy="271566"/>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Striped Right 23">
            <a:extLst>
              <a:ext uri="{FF2B5EF4-FFF2-40B4-BE49-F238E27FC236}">
                <a16:creationId xmlns:a16="http://schemas.microsoft.com/office/drawing/2014/main" id="{F01D78E5-52EF-476B-90C1-1872C7A7CA11}"/>
              </a:ext>
            </a:extLst>
          </p:cNvPr>
          <p:cNvSpPr/>
          <p:nvPr/>
        </p:nvSpPr>
        <p:spPr>
          <a:xfrm rot="435377">
            <a:off x="5509197" y="6420048"/>
            <a:ext cx="668851" cy="271566"/>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Striped Right 24">
            <a:extLst>
              <a:ext uri="{FF2B5EF4-FFF2-40B4-BE49-F238E27FC236}">
                <a16:creationId xmlns:a16="http://schemas.microsoft.com/office/drawing/2014/main" id="{A6695754-91A3-4CDB-A9BE-883805DEB036}"/>
              </a:ext>
            </a:extLst>
          </p:cNvPr>
          <p:cNvSpPr/>
          <p:nvPr/>
        </p:nvSpPr>
        <p:spPr>
          <a:xfrm rot="11672051">
            <a:off x="3788998" y="6151612"/>
            <a:ext cx="668851" cy="271566"/>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hought Bubble: Cloud 18">
            <a:extLst>
              <a:ext uri="{FF2B5EF4-FFF2-40B4-BE49-F238E27FC236}">
                <a16:creationId xmlns:a16="http://schemas.microsoft.com/office/drawing/2014/main" id="{76541C9C-3141-4EFA-9F1D-16F920B40872}"/>
              </a:ext>
            </a:extLst>
          </p:cNvPr>
          <p:cNvSpPr/>
          <p:nvPr/>
        </p:nvSpPr>
        <p:spPr>
          <a:xfrm>
            <a:off x="396240" y="1996911"/>
            <a:ext cx="603927" cy="704530"/>
          </a:xfrm>
          <a:prstGeom prst="cloudCallout">
            <a:avLst>
              <a:gd name="adj1" fmla="val -59526"/>
              <a:gd name="adj2" fmla="val 11153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hought Bubble: Cloud 27">
            <a:extLst>
              <a:ext uri="{FF2B5EF4-FFF2-40B4-BE49-F238E27FC236}">
                <a16:creationId xmlns:a16="http://schemas.microsoft.com/office/drawing/2014/main" id="{36D35BF0-6FED-4F57-8461-B7E0D549E98A}"/>
              </a:ext>
            </a:extLst>
          </p:cNvPr>
          <p:cNvSpPr/>
          <p:nvPr/>
        </p:nvSpPr>
        <p:spPr>
          <a:xfrm>
            <a:off x="4811365" y="5386701"/>
            <a:ext cx="697797" cy="704530"/>
          </a:xfrm>
          <a:prstGeom prst="cloudCallout">
            <a:avLst>
              <a:gd name="adj1" fmla="val -74667"/>
              <a:gd name="adj2" fmla="val 899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hought Bubble: Cloud 19">
            <a:extLst>
              <a:ext uri="{FF2B5EF4-FFF2-40B4-BE49-F238E27FC236}">
                <a16:creationId xmlns:a16="http://schemas.microsoft.com/office/drawing/2014/main" id="{FEF62751-401F-4ED8-BF96-50A7BDA154BE}"/>
              </a:ext>
            </a:extLst>
          </p:cNvPr>
          <p:cNvSpPr/>
          <p:nvPr/>
        </p:nvSpPr>
        <p:spPr>
          <a:xfrm>
            <a:off x="-1032258" y="1279351"/>
            <a:ext cx="12828017" cy="5929905"/>
          </a:xfrm>
          <a:prstGeom prst="cloudCallout">
            <a:avLst>
              <a:gd name="adj1" fmla="val 17460"/>
              <a:gd name="adj2" fmla="val -22115"/>
            </a:avLst>
          </a:prstGeom>
          <a:solidFill>
            <a:srgbClr val="FF99FF">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27D22C9-5EDA-46C7-9591-F63A9A0B3DEE}"/>
              </a:ext>
            </a:extLst>
          </p:cNvPr>
          <p:cNvSpPr txBox="1"/>
          <p:nvPr/>
        </p:nvSpPr>
        <p:spPr>
          <a:xfrm>
            <a:off x="10129520" y="5702619"/>
            <a:ext cx="2062480" cy="1169551"/>
          </a:xfrm>
          <a:prstGeom prst="rect">
            <a:avLst/>
          </a:prstGeom>
          <a:solidFill>
            <a:schemeClr val="accent4">
              <a:lumMod val="60000"/>
              <a:lumOff val="40000"/>
            </a:schemeClr>
          </a:solidFill>
        </p:spPr>
        <p:txBody>
          <a:bodyPr wrap="square" rtlCol="0">
            <a:spAutoFit/>
          </a:bodyPr>
          <a:lstStyle/>
          <a:p>
            <a:pPr algn="ctr"/>
            <a:r>
              <a:rPr lang="en-GB" sz="1400" dirty="0"/>
              <a:t>See 1.105-6 for the </a:t>
            </a:r>
            <a:r>
              <a:rPr lang="en-GB" sz="1400" b="1" dirty="0"/>
              <a:t>slaughter of Corinthians</a:t>
            </a:r>
            <a:r>
              <a:rPr lang="en-GB" sz="1400" dirty="0"/>
              <a:t>, when the Athenian reserve forces inflicted a </a:t>
            </a:r>
            <a:r>
              <a:rPr lang="en-GB" sz="1400" b="1" dirty="0"/>
              <a:t>very severe blow</a:t>
            </a:r>
            <a:r>
              <a:rPr lang="en-GB" sz="1400" dirty="0"/>
              <a:t>.</a:t>
            </a:r>
          </a:p>
        </p:txBody>
      </p:sp>
      <p:sp>
        <p:nvSpPr>
          <p:cNvPr id="27" name="Oval 26">
            <a:hlinkClick r:id="rId4" action="ppaction://hlinksldjump"/>
            <a:extLst>
              <a:ext uri="{FF2B5EF4-FFF2-40B4-BE49-F238E27FC236}">
                <a16:creationId xmlns:a16="http://schemas.microsoft.com/office/drawing/2014/main" id="{E1714E1F-1279-432E-BC4D-C121014D92C1}"/>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130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80">
                                          <p:stCondLst>
                                            <p:cond delay="0"/>
                                          </p:stCondLst>
                                        </p:cTn>
                                        <p:tgtEl>
                                          <p:spTgt spid="16"/>
                                        </p:tgtEl>
                                      </p:cBhvr>
                                    </p:animEffect>
                                    <p:anim calcmode="lin" valueType="num">
                                      <p:cBhvr>
                                        <p:cTn id="2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7" dur="26">
                                          <p:stCondLst>
                                            <p:cond delay="650"/>
                                          </p:stCondLst>
                                        </p:cTn>
                                        <p:tgtEl>
                                          <p:spTgt spid="16"/>
                                        </p:tgtEl>
                                      </p:cBhvr>
                                      <p:to x="100000" y="60000"/>
                                    </p:animScale>
                                    <p:animScale>
                                      <p:cBhvr>
                                        <p:cTn id="28" dur="166" decel="50000">
                                          <p:stCondLst>
                                            <p:cond delay="676"/>
                                          </p:stCondLst>
                                        </p:cTn>
                                        <p:tgtEl>
                                          <p:spTgt spid="16"/>
                                        </p:tgtEl>
                                      </p:cBhvr>
                                      <p:to x="100000" y="100000"/>
                                    </p:animScale>
                                    <p:animScale>
                                      <p:cBhvr>
                                        <p:cTn id="29" dur="26">
                                          <p:stCondLst>
                                            <p:cond delay="1312"/>
                                          </p:stCondLst>
                                        </p:cTn>
                                        <p:tgtEl>
                                          <p:spTgt spid="16"/>
                                        </p:tgtEl>
                                      </p:cBhvr>
                                      <p:to x="100000" y="80000"/>
                                    </p:animScale>
                                    <p:animScale>
                                      <p:cBhvr>
                                        <p:cTn id="30" dur="166" decel="50000">
                                          <p:stCondLst>
                                            <p:cond delay="1338"/>
                                          </p:stCondLst>
                                        </p:cTn>
                                        <p:tgtEl>
                                          <p:spTgt spid="16"/>
                                        </p:tgtEl>
                                      </p:cBhvr>
                                      <p:to x="100000" y="100000"/>
                                    </p:animScale>
                                    <p:animScale>
                                      <p:cBhvr>
                                        <p:cTn id="31" dur="26">
                                          <p:stCondLst>
                                            <p:cond delay="1642"/>
                                          </p:stCondLst>
                                        </p:cTn>
                                        <p:tgtEl>
                                          <p:spTgt spid="16"/>
                                        </p:tgtEl>
                                      </p:cBhvr>
                                      <p:to x="100000" y="90000"/>
                                    </p:animScale>
                                    <p:animScale>
                                      <p:cBhvr>
                                        <p:cTn id="32" dur="166" decel="50000">
                                          <p:stCondLst>
                                            <p:cond delay="1668"/>
                                          </p:stCondLst>
                                        </p:cTn>
                                        <p:tgtEl>
                                          <p:spTgt spid="16"/>
                                        </p:tgtEl>
                                      </p:cBhvr>
                                      <p:to x="100000" y="100000"/>
                                    </p:animScale>
                                    <p:animScale>
                                      <p:cBhvr>
                                        <p:cTn id="33" dur="26">
                                          <p:stCondLst>
                                            <p:cond delay="1808"/>
                                          </p:stCondLst>
                                        </p:cTn>
                                        <p:tgtEl>
                                          <p:spTgt spid="16"/>
                                        </p:tgtEl>
                                      </p:cBhvr>
                                      <p:to x="100000" y="95000"/>
                                    </p:animScale>
                                    <p:animScale>
                                      <p:cBhvr>
                                        <p:cTn id="34" dur="166" decel="50000">
                                          <p:stCondLst>
                                            <p:cond delay="1834"/>
                                          </p:stCondLst>
                                        </p:cTn>
                                        <p:tgtEl>
                                          <p:spTgt spid="16"/>
                                        </p:tgtEl>
                                      </p:cBhvr>
                                      <p:to x="100000" y="100000"/>
                                    </p:animScale>
                                  </p:childTnLst>
                                </p:cTn>
                              </p:par>
                            </p:childTnLst>
                          </p:cTn>
                        </p:par>
                        <p:par>
                          <p:cTn id="35" fill="hold">
                            <p:stCondLst>
                              <p:cond delay="2000"/>
                            </p:stCondLst>
                            <p:childTnLst>
                              <p:par>
                                <p:cTn id="36" presetID="26"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80">
                                          <p:stCondLst>
                                            <p:cond delay="0"/>
                                          </p:stCondLst>
                                        </p:cTn>
                                        <p:tgtEl>
                                          <p:spTgt spid="17"/>
                                        </p:tgtEl>
                                      </p:cBhvr>
                                    </p:animEffect>
                                    <p:anim calcmode="lin" valueType="num">
                                      <p:cBhvr>
                                        <p:cTn id="3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4" dur="26">
                                          <p:stCondLst>
                                            <p:cond delay="650"/>
                                          </p:stCondLst>
                                        </p:cTn>
                                        <p:tgtEl>
                                          <p:spTgt spid="17"/>
                                        </p:tgtEl>
                                      </p:cBhvr>
                                      <p:to x="100000" y="60000"/>
                                    </p:animScale>
                                    <p:animScale>
                                      <p:cBhvr>
                                        <p:cTn id="45" dur="166" decel="50000">
                                          <p:stCondLst>
                                            <p:cond delay="676"/>
                                          </p:stCondLst>
                                        </p:cTn>
                                        <p:tgtEl>
                                          <p:spTgt spid="17"/>
                                        </p:tgtEl>
                                      </p:cBhvr>
                                      <p:to x="100000" y="100000"/>
                                    </p:animScale>
                                    <p:animScale>
                                      <p:cBhvr>
                                        <p:cTn id="46" dur="26">
                                          <p:stCondLst>
                                            <p:cond delay="1312"/>
                                          </p:stCondLst>
                                        </p:cTn>
                                        <p:tgtEl>
                                          <p:spTgt spid="17"/>
                                        </p:tgtEl>
                                      </p:cBhvr>
                                      <p:to x="100000" y="80000"/>
                                    </p:animScale>
                                    <p:animScale>
                                      <p:cBhvr>
                                        <p:cTn id="47" dur="166" decel="50000">
                                          <p:stCondLst>
                                            <p:cond delay="1338"/>
                                          </p:stCondLst>
                                        </p:cTn>
                                        <p:tgtEl>
                                          <p:spTgt spid="17"/>
                                        </p:tgtEl>
                                      </p:cBhvr>
                                      <p:to x="100000" y="100000"/>
                                    </p:animScale>
                                    <p:animScale>
                                      <p:cBhvr>
                                        <p:cTn id="48" dur="26">
                                          <p:stCondLst>
                                            <p:cond delay="1642"/>
                                          </p:stCondLst>
                                        </p:cTn>
                                        <p:tgtEl>
                                          <p:spTgt spid="17"/>
                                        </p:tgtEl>
                                      </p:cBhvr>
                                      <p:to x="100000" y="90000"/>
                                    </p:animScale>
                                    <p:animScale>
                                      <p:cBhvr>
                                        <p:cTn id="49" dur="166" decel="50000">
                                          <p:stCondLst>
                                            <p:cond delay="1668"/>
                                          </p:stCondLst>
                                        </p:cTn>
                                        <p:tgtEl>
                                          <p:spTgt spid="17"/>
                                        </p:tgtEl>
                                      </p:cBhvr>
                                      <p:to x="100000" y="100000"/>
                                    </p:animScale>
                                    <p:animScale>
                                      <p:cBhvr>
                                        <p:cTn id="50" dur="26">
                                          <p:stCondLst>
                                            <p:cond delay="1808"/>
                                          </p:stCondLst>
                                        </p:cTn>
                                        <p:tgtEl>
                                          <p:spTgt spid="17"/>
                                        </p:tgtEl>
                                      </p:cBhvr>
                                      <p:to x="100000" y="95000"/>
                                    </p:animScale>
                                    <p:animScale>
                                      <p:cBhvr>
                                        <p:cTn id="51" dur="166" decel="50000">
                                          <p:stCondLst>
                                            <p:cond delay="1834"/>
                                          </p:stCondLst>
                                        </p:cTn>
                                        <p:tgtEl>
                                          <p:spTgt spid="17"/>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childTnLst>
                          </p:cTn>
                        </p:par>
                        <p:par>
                          <p:cTn id="61" fill="hold">
                            <p:stCondLst>
                              <p:cond delay="1000"/>
                            </p:stCondLst>
                            <p:childTnLst>
                              <p:par>
                                <p:cTn id="62" presetID="22" presetClass="entr" presetSubtype="4"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up)">
                                      <p:cBhvr>
                                        <p:cTn id="72" dur="500"/>
                                        <p:tgtEl>
                                          <p:spTgt spid="22"/>
                                        </p:tgtEl>
                                      </p:cBhvr>
                                    </p:animEffect>
                                  </p:childTnLst>
                                </p:cTn>
                              </p:par>
                            </p:childTnLst>
                          </p:cTn>
                        </p:par>
                        <p:par>
                          <p:cTn id="73" fill="hold">
                            <p:stCondLst>
                              <p:cond delay="2500"/>
                            </p:stCondLst>
                            <p:childTnLst>
                              <p:par>
                                <p:cTn id="74" presetID="22" presetClass="entr" presetSubtype="2"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right)">
                                      <p:cBhvr>
                                        <p:cTn id="76" dur="500"/>
                                        <p:tgtEl>
                                          <p:spTgt spid="25"/>
                                        </p:tgtEl>
                                      </p:cBhvr>
                                    </p:animEffect>
                                  </p:childTnLst>
                                </p:cTn>
                              </p:par>
                            </p:childTnLst>
                          </p:cTn>
                        </p:par>
                        <p:par>
                          <p:cTn id="77" fill="hold">
                            <p:stCondLst>
                              <p:cond delay="3000"/>
                            </p:stCondLst>
                            <p:childTnLst>
                              <p:par>
                                <p:cTn id="78" presetID="22" presetClass="entr" presetSubtype="1"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up)">
                                      <p:cBhvr>
                                        <p:cTn id="80" dur="500"/>
                                        <p:tgtEl>
                                          <p:spTgt spid="21"/>
                                        </p:tgtEl>
                                      </p:cBhvr>
                                    </p:animEffect>
                                  </p:childTnLst>
                                </p:cTn>
                              </p:par>
                            </p:childTnLst>
                          </p:cTn>
                        </p:par>
                        <p:par>
                          <p:cTn id="81" fill="hold">
                            <p:stCondLst>
                              <p:cond delay="3500"/>
                            </p:stCondLst>
                            <p:childTnLst>
                              <p:par>
                                <p:cTn id="82" presetID="42" presetClass="entr" presetSubtype="0"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childTnLst>
                          </p:cTn>
                        </p:par>
                        <p:par>
                          <p:cTn id="87" fill="hold">
                            <p:stCondLst>
                              <p:cond delay="4500"/>
                            </p:stCondLst>
                            <p:childTnLst>
                              <p:par>
                                <p:cTn id="88" presetID="42"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3000"/>
                                        <p:tgtEl>
                                          <p:spTgt spid="28"/>
                                        </p:tgtEl>
                                      </p:cBhvr>
                                    </p:animEffect>
                                    <p:anim calcmode="lin" valueType="num">
                                      <p:cBhvr>
                                        <p:cTn id="91" dur="3000" fill="hold"/>
                                        <p:tgtEl>
                                          <p:spTgt spid="28"/>
                                        </p:tgtEl>
                                        <p:attrNameLst>
                                          <p:attrName>ppt_x</p:attrName>
                                        </p:attrNameLst>
                                      </p:cBhvr>
                                      <p:tavLst>
                                        <p:tav tm="0">
                                          <p:val>
                                            <p:strVal val="#ppt_x"/>
                                          </p:val>
                                        </p:tav>
                                        <p:tav tm="100000">
                                          <p:val>
                                            <p:strVal val="#ppt_x"/>
                                          </p:val>
                                        </p:tav>
                                      </p:tavLst>
                                    </p:anim>
                                    <p:anim calcmode="lin" valueType="num">
                                      <p:cBhvr>
                                        <p:cTn id="92" dur="3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2" grpId="0" animBg="1"/>
      <p:bldP spid="23" grpId="0" animBg="1"/>
      <p:bldP spid="24" grpId="0" animBg="1"/>
      <p:bldP spid="25" grpId="0" animBg="1"/>
      <p:bldP spid="19" grpId="0" animBg="1"/>
      <p:bldP spid="28"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6E3EF6-396A-4CF4-AD0F-95AA212A9DC1}"/>
              </a:ext>
            </a:extLst>
          </p:cNvPr>
          <p:cNvSpPr txBox="1"/>
          <p:nvPr/>
        </p:nvSpPr>
        <p:spPr>
          <a:xfrm>
            <a:off x="0" y="0"/>
            <a:ext cx="12192000" cy="584775"/>
          </a:xfrm>
          <a:prstGeom prst="rect">
            <a:avLst/>
          </a:prstGeom>
          <a:solidFill>
            <a:schemeClr val="accent6">
              <a:lumMod val="40000"/>
              <a:lumOff val="60000"/>
            </a:schemeClr>
          </a:solidFill>
        </p:spPr>
        <p:txBody>
          <a:bodyPr wrap="square" rtlCol="0">
            <a:spAutoFit/>
          </a:bodyPr>
          <a:lstStyle/>
          <a:p>
            <a:r>
              <a:rPr lang="en-GB" sz="3200" b="1" dirty="0"/>
              <a:t>And why else did Megara matter so much?</a:t>
            </a:r>
          </a:p>
        </p:txBody>
      </p:sp>
      <p:pic>
        <p:nvPicPr>
          <p:cNvPr id="17410" name="Picture 2" descr="30 Maps That Show the Might of Ancient Greece">
            <a:extLst>
              <a:ext uri="{FF2B5EF4-FFF2-40B4-BE49-F238E27FC236}">
                <a16:creationId xmlns:a16="http://schemas.microsoft.com/office/drawing/2014/main" id="{AA9D332E-714A-4B36-910B-D287D922F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 y="584775"/>
            <a:ext cx="8488557" cy="627322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Striped Right 7">
            <a:extLst>
              <a:ext uri="{FF2B5EF4-FFF2-40B4-BE49-F238E27FC236}">
                <a16:creationId xmlns:a16="http://schemas.microsoft.com/office/drawing/2014/main" id="{6CA635D1-71B3-4ECE-98E8-C41FE63CA5E7}"/>
              </a:ext>
            </a:extLst>
          </p:cNvPr>
          <p:cNvSpPr/>
          <p:nvPr/>
        </p:nvSpPr>
        <p:spPr>
          <a:xfrm rot="16476917">
            <a:off x="3311615" y="4907246"/>
            <a:ext cx="1461067" cy="292848"/>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Striped Right 28">
            <a:extLst>
              <a:ext uri="{FF2B5EF4-FFF2-40B4-BE49-F238E27FC236}">
                <a16:creationId xmlns:a16="http://schemas.microsoft.com/office/drawing/2014/main" id="{DA61EA8E-3241-483C-A4A8-B07FF397AD4C}"/>
              </a:ext>
            </a:extLst>
          </p:cNvPr>
          <p:cNvSpPr/>
          <p:nvPr/>
        </p:nvSpPr>
        <p:spPr>
          <a:xfrm rot="19117040">
            <a:off x="3958614" y="3376222"/>
            <a:ext cx="2134682" cy="291905"/>
          </a:xfrm>
          <a:prstGeom prst="stripedRightArrow">
            <a:avLst/>
          </a:prstGeom>
          <a:solidFill>
            <a:schemeClr val="accent6">
              <a:lumMod val="40000"/>
              <a:lumOff val="6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Striped Right 29">
            <a:extLst>
              <a:ext uri="{FF2B5EF4-FFF2-40B4-BE49-F238E27FC236}">
                <a16:creationId xmlns:a16="http://schemas.microsoft.com/office/drawing/2014/main" id="{A1BB297A-E8E1-40FC-B803-EF5C5DDCA0D8}"/>
              </a:ext>
            </a:extLst>
          </p:cNvPr>
          <p:cNvSpPr/>
          <p:nvPr/>
        </p:nvSpPr>
        <p:spPr>
          <a:xfrm rot="12297017">
            <a:off x="3941138" y="2189647"/>
            <a:ext cx="1935976" cy="250547"/>
          </a:xfrm>
          <a:prstGeom prst="stripedRightArrow">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2F86AA4-894B-48DF-8201-7F936CA1C198}"/>
              </a:ext>
            </a:extLst>
          </p:cNvPr>
          <p:cNvSpPr/>
          <p:nvPr/>
        </p:nvSpPr>
        <p:spPr>
          <a:xfrm>
            <a:off x="2824480" y="1371600"/>
            <a:ext cx="1158240" cy="650240"/>
          </a:xfrm>
          <a:prstGeom prst="ellipse">
            <a:avLst/>
          </a:prstGeom>
          <a:solidFill>
            <a:schemeClr val="accent6">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D7A5985-61D1-4AE6-9A71-A493A14018C8}"/>
              </a:ext>
            </a:extLst>
          </p:cNvPr>
          <p:cNvSpPr/>
          <p:nvPr/>
        </p:nvSpPr>
        <p:spPr>
          <a:xfrm>
            <a:off x="5636420" y="3195029"/>
            <a:ext cx="203200" cy="20320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8BD9604-53D9-4326-8717-21988A8A74BC}"/>
              </a:ext>
            </a:extLst>
          </p:cNvPr>
          <p:cNvSpPr/>
          <p:nvPr/>
        </p:nvSpPr>
        <p:spPr>
          <a:xfrm>
            <a:off x="5120640" y="2865120"/>
            <a:ext cx="203200" cy="20320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7B0CCD5-0CC4-47F8-8DB9-57939017AB5A}"/>
              </a:ext>
            </a:extLst>
          </p:cNvPr>
          <p:cNvSpPr/>
          <p:nvPr/>
        </p:nvSpPr>
        <p:spPr>
          <a:xfrm>
            <a:off x="6214493" y="3022308"/>
            <a:ext cx="328547" cy="314961"/>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84AE24B-D117-41E1-85C0-F6A17C2F2890}"/>
              </a:ext>
            </a:extLst>
          </p:cNvPr>
          <p:cNvSpPr/>
          <p:nvPr/>
        </p:nvSpPr>
        <p:spPr>
          <a:xfrm>
            <a:off x="4328160" y="3609627"/>
            <a:ext cx="203200" cy="2032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7A749EE-D524-4D04-B28E-211E877D684F}"/>
              </a:ext>
            </a:extLst>
          </p:cNvPr>
          <p:cNvSpPr/>
          <p:nvPr/>
        </p:nvSpPr>
        <p:spPr>
          <a:xfrm>
            <a:off x="5111467" y="2813454"/>
            <a:ext cx="772160" cy="584775"/>
          </a:xfrm>
          <a:prstGeom prst="ellipse">
            <a:avLst/>
          </a:prstGeom>
          <a:solidFill>
            <a:srgbClr val="FF99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4DBC1BF5-EFAC-4EEC-AA13-2142D73EF040}"/>
              </a:ext>
            </a:extLst>
          </p:cNvPr>
          <p:cNvSpPr/>
          <p:nvPr/>
        </p:nvSpPr>
        <p:spPr>
          <a:xfrm>
            <a:off x="3718298" y="6135021"/>
            <a:ext cx="323850" cy="3815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hought Bubble: Cloud 34">
            <a:extLst>
              <a:ext uri="{FF2B5EF4-FFF2-40B4-BE49-F238E27FC236}">
                <a16:creationId xmlns:a16="http://schemas.microsoft.com/office/drawing/2014/main" id="{4E199531-E472-473B-8EB9-39F66801E976}"/>
              </a:ext>
            </a:extLst>
          </p:cNvPr>
          <p:cNvSpPr/>
          <p:nvPr/>
        </p:nvSpPr>
        <p:spPr>
          <a:xfrm>
            <a:off x="2768205" y="1899915"/>
            <a:ext cx="3072128" cy="1925091"/>
          </a:xfrm>
          <a:prstGeom prst="cloudCallout">
            <a:avLst>
              <a:gd name="adj1" fmla="val -6031"/>
              <a:gd name="adj2" fmla="val -34684"/>
            </a:avLst>
          </a:prstGeom>
          <a:solidFill>
            <a:srgbClr val="00B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Hmmmm</a:t>
            </a:r>
            <a:r>
              <a:rPr lang="en-GB" dirty="0"/>
              <a:t>….</a:t>
            </a:r>
          </a:p>
        </p:txBody>
      </p:sp>
      <p:sp>
        <p:nvSpPr>
          <p:cNvPr id="36" name="TextBox 35">
            <a:extLst>
              <a:ext uri="{FF2B5EF4-FFF2-40B4-BE49-F238E27FC236}">
                <a16:creationId xmlns:a16="http://schemas.microsoft.com/office/drawing/2014/main" id="{2BCDF1C4-1BAE-4DF1-8488-619EF28BD8DC}"/>
              </a:ext>
            </a:extLst>
          </p:cNvPr>
          <p:cNvSpPr txBox="1"/>
          <p:nvPr/>
        </p:nvSpPr>
        <p:spPr>
          <a:xfrm>
            <a:off x="8052827" y="584775"/>
            <a:ext cx="4151087" cy="861774"/>
          </a:xfrm>
          <a:prstGeom prst="rect">
            <a:avLst/>
          </a:prstGeom>
          <a:solidFill>
            <a:schemeClr val="bg1"/>
          </a:solidFill>
        </p:spPr>
        <p:txBody>
          <a:bodyPr wrap="square" rtlCol="0">
            <a:spAutoFit/>
          </a:bodyPr>
          <a:lstStyle/>
          <a:p>
            <a:r>
              <a:rPr lang="en-GB" sz="1600" dirty="0"/>
              <a:t>‘The </a:t>
            </a:r>
            <a:r>
              <a:rPr lang="en-GB" sz="1600" dirty="0" err="1"/>
              <a:t>Phocians</a:t>
            </a:r>
            <a:r>
              <a:rPr lang="en-GB" sz="1600" dirty="0"/>
              <a:t> started a campaign against </a:t>
            </a:r>
            <a:r>
              <a:rPr lang="en-GB" sz="1600" b="1" dirty="0"/>
              <a:t>Doris</a:t>
            </a:r>
            <a:r>
              <a:rPr lang="en-GB" sz="1600" dirty="0"/>
              <a:t>, the original homeland of the Spartans.’        </a:t>
            </a:r>
          </a:p>
          <a:p>
            <a:pPr algn="r"/>
            <a:r>
              <a:rPr lang="en-GB" sz="1200" b="1" dirty="0"/>
              <a:t>Thucydides 1.107</a:t>
            </a:r>
            <a:r>
              <a:rPr lang="en-GB" sz="1600" b="1" dirty="0"/>
              <a:t> </a:t>
            </a:r>
          </a:p>
        </p:txBody>
      </p:sp>
      <p:sp>
        <p:nvSpPr>
          <p:cNvPr id="37" name="TextBox 36">
            <a:extLst>
              <a:ext uri="{FF2B5EF4-FFF2-40B4-BE49-F238E27FC236}">
                <a16:creationId xmlns:a16="http://schemas.microsoft.com/office/drawing/2014/main" id="{D4AF9D99-F4DC-4048-AAAD-B967218B3B41}"/>
              </a:ext>
            </a:extLst>
          </p:cNvPr>
          <p:cNvSpPr txBox="1"/>
          <p:nvPr/>
        </p:nvSpPr>
        <p:spPr>
          <a:xfrm>
            <a:off x="8043745" y="1383217"/>
            <a:ext cx="4169249" cy="1569660"/>
          </a:xfrm>
          <a:prstGeom prst="rect">
            <a:avLst/>
          </a:prstGeom>
          <a:solidFill>
            <a:schemeClr val="bg1"/>
          </a:solidFill>
        </p:spPr>
        <p:txBody>
          <a:bodyPr wrap="square" rtlCol="0">
            <a:spAutoFit/>
          </a:bodyPr>
          <a:lstStyle/>
          <a:p>
            <a:r>
              <a:rPr lang="en-GB" sz="1600" b="1" dirty="0"/>
              <a:t>‘The Spartans </a:t>
            </a:r>
            <a:r>
              <a:rPr lang="en-GB" sz="1600" dirty="0"/>
              <a:t>came to the assistance of </a:t>
            </a:r>
            <a:r>
              <a:rPr lang="en-GB" sz="1600" b="1" dirty="0"/>
              <a:t>the Dorians </a:t>
            </a:r>
            <a:r>
              <a:rPr lang="en-GB" sz="1600" dirty="0"/>
              <a:t>with a force of 1,500 hoplites of their own + 10,000 allies.’ </a:t>
            </a:r>
            <a:r>
              <a:rPr lang="en-GB" sz="1400" dirty="0"/>
              <a:t>[Commanded by </a:t>
            </a:r>
            <a:r>
              <a:rPr lang="en-GB" sz="1400" dirty="0" err="1"/>
              <a:t>Nicomedes</a:t>
            </a:r>
            <a:r>
              <a:rPr lang="en-GB" sz="1400" dirty="0"/>
              <a:t>, acting for </a:t>
            </a:r>
            <a:r>
              <a:rPr lang="en-GB" sz="1400" dirty="0" err="1"/>
              <a:t>Pleistoanax</a:t>
            </a:r>
            <a:r>
              <a:rPr lang="en-GB" sz="1400" dirty="0"/>
              <a:t>, who was still under age</a:t>
            </a:r>
            <a:r>
              <a:rPr lang="en-GB" sz="1600" dirty="0"/>
              <a:t>.]</a:t>
            </a:r>
          </a:p>
          <a:p>
            <a:r>
              <a:rPr lang="en-GB" sz="1400" dirty="0"/>
              <a:t>After defeating the </a:t>
            </a:r>
            <a:r>
              <a:rPr lang="en-GB" sz="1400" dirty="0" err="1"/>
              <a:t>Phocians</a:t>
            </a:r>
            <a:r>
              <a:rPr lang="en-GB" sz="1400" dirty="0"/>
              <a:t>, the Spartans </a:t>
            </a:r>
            <a:r>
              <a:rPr lang="en-GB" sz="1600" b="1" dirty="0"/>
              <a:t>‘began to think of their return journey…</a:t>
            </a:r>
            <a:r>
              <a:rPr lang="en-GB" sz="1600" dirty="0"/>
              <a:t> ‘ </a:t>
            </a:r>
            <a:r>
              <a:rPr lang="en-GB" sz="1400" dirty="0"/>
              <a:t>     </a:t>
            </a:r>
            <a:r>
              <a:rPr lang="en-GB" sz="1200" b="1" dirty="0"/>
              <a:t>Thucydides 1.107</a:t>
            </a:r>
            <a:r>
              <a:rPr lang="en-GB" sz="1600" b="1" dirty="0"/>
              <a:t> </a:t>
            </a:r>
            <a:endParaRPr lang="en-GB" b="1" dirty="0"/>
          </a:p>
        </p:txBody>
      </p:sp>
      <p:sp>
        <p:nvSpPr>
          <p:cNvPr id="40" name="Arrow: Striped Right 39">
            <a:extLst>
              <a:ext uri="{FF2B5EF4-FFF2-40B4-BE49-F238E27FC236}">
                <a16:creationId xmlns:a16="http://schemas.microsoft.com/office/drawing/2014/main" id="{9BD8C55D-5A79-4BD0-9D64-53580A2329D8}"/>
              </a:ext>
            </a:extLst>
          </p:cNvPr>
          <p:cNvSpPr/>
          <p:nvPr/>
        </p:nvSpPr>
        <p:spPr>
          <a:xfrm rot="1446757">
            <a:off x="4019991" y="1915384"/>
            <a:ext cx="1935976" cy="250547"/>
          </a:xfrm>
          <a:prstGeom prst="stripedRightArrow">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Striped Right 40">
            <a:extLst>
              <a:ext uri="{FF2B5EF4-FFF2-40B4-BE49-F238E27FC236}">
                <a16:creationId xmlns:a16="http://schemas.microsoft.com/office/drawing/2014/main" id="{43731859-5FC4-40B5-937C-63FDE0BA65CD}"/>
              </a:ext>
            </a:extLst>
          </p:cNvPr>
          <p:cNvSpPr/>
          <p:nvPr/>
        </p:nvSpPr>
        <p:spPr>
          <a:xfrm rot="12788013">
            <a:off x="5861141" y="2604495"/>
            <a:ext cx="815161" cy="225028"/>
          </a:xfrm>
          <a:prstGeom prst="stripedRightArrow">
            <a:avLst/>
          </a:prstGeom>
          <a:solidFill>
            <a:srgbClr val="FF99FF">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xplosion: 8 Points 37">
            <a:extLst>
              <a:ext uri="{FF2B5EF4-FFF2-40B4-BE49-F238E27FC236}">
                <a16:creationId xmlns:a16="http://schemas.microsoft.com/office/drawing/2014/main" id="{CFE1211A-4D24-4EC8-B675-71E2912489E5}"/>
              </a:ext>
            </a:extLst>
          </p:cNvPr>
          <p:cNvSpPr/>
          <p:nvPr/>
        </p:nvSpPr>
        <p:spPr>
          <a:xfrm>
            <a:off x="5060304" y="1729391"/>
            <a:ext cx="1730266" cy="1107440"/>
          </a:xfrm>
          <a:prstGeom prst="irregularSeal1">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00"/>
                </a:solidFill>
              </a:rPr>
              <a:t>Tanagra</a:t>
            </a:r>
          </a:p>
        </p:txBody>
      </p:sp>
      <p:sp>
        <p:nvSpPr>
          <p:cNvPr id="44" name="TextBox 43">
            <a:extLst>
              <a:ext uri="{FF2B5EF4-FFF2-40B4-BE49-F238E27FC236}">
                <a16:creationId xmlns:a16="http://schemas.microsoft.com/office/drawing/2014/main" id="{B4850C47-357F-47B0-A9A5-1BA9EF14533D}"/>
              </a:ext>
            </a:extLst>
          </p:cNvPr>
          <p:cNvSpPr txBox="1"/>
          <p:nvPr/>
        </p:nvSpPr>
        <p:spPr>
          <a:xfrm>
            <a:off x="8052827" y="2891322"/>
            <a:ext cx="4136572" cy="1200329"/>
          </a:xfrm>
          <a:prstGeom prst="rect">
            <a:avLst/>
          </a:prstGeom>
          <a:solidFill>
            <a:schemeClr val="bg1"/>
          </a:solidFill>
        </p:spPr>
        <p:txBody>
          <a:bodyPr wrap="square" rtlCol="0">
            <a:spAutoFit/>
          </a:bodyPr>
          <a:lstStyle/>
          <a:p>
            <a:r>
              <a:rPr lang="en-GB" sz="1600" b="1" dirty="0"/>
              <a:t>The Spartans </a:t>
            </a:r>
            <a:r>
              <a:rPr lang="en-GB" sz="1600" dirty="0"/>
              <a:t>had information that </a:t>
            </a:r>
            <a:r>
              <a:rPr lang="en-GB" sz="1600" b="1" dirty="0"/>
              <a:t>the Athenians </a:t>
            </a:r>
            <a:r>
              <a:rPr lang="en-GB" sz="1600" dirty="0"/>
              <a:t>had every intention of preventing them from taking this route.’ </a:t>
            </a:r>
            <a:r>
              <a:rPr lang="en-GB" sz="1200" dirty="0"/>
              <a:t>(i.e. over the heights of </a:t>
            </a:r>
            <a:r>
              <a:rPr lang="en-GB" sz="1200" b="1" dirty="0" err="1"/>
              <a:t>Geraneia</a:t>
            </a:r>
            <a:r>
              <a:rPr lang="en-GB" sz="1200" dirty="0"/>
              <a:t> on the </a:t>
            </a:r>
            <a:r>
              <a:rPr lang="en-GB" sz="1200" dirty="0" err="1"/>
              <a:t>Megarid</a:t>
            </a:r>
            <a:r>
              <a:rPr lang="en-GB" sz="1200" dirty="0"/>
              <a:t>, ‘</a:t>
            </a:r>
            <a:r>
              <a:rPr lang="en-GB" sz="1200" b="1" dirty="0"/>
              <a:t>always guarded by the Athenians</a:t>
            </a:r>
            <a:r>
              <a:rPr lang="en-GB" sz="1200" dirty="0"/>
              <a:t>)</a:t>
            </a:r>
          </a:p>
          <a:p>
            <a:r>
              <a:rPr lang="en-GB" sz="1200" dirty="0"/>
              <a:t>The Spartans delay, secretly negotiating with a party in Athens…</a:t>
            </a:r>
            <a:endParaRPr lang="en-GB" dirty="0"/>
          </a:p>
        </p:txBody>
      </p:sp>
      <p:sp>
        <p:nvSpPr>
          <p:cNvPr id="43" name="Explosion: 8 Points 42">
            <a:extLst>
              <a:ext uri="{FF2B5EF4-FFF2-40B4-BE49-F238E27FC236}">
                <a16:creationId xmlns:a16="http://schemas.microsoft.com/office/drawing/2014/main" id="{ACAF4299-E327-489B-99FC-59402946B7EA}"/>
              </a:ext>
            </a:extLst>
          </p:cNvPr>
          <p:cNvSpPr/>
          <p:nvPr/>
        </p:nvSpPr>
        <p:spPr>
          <a:xfrm>
            <a:off x="4377968" y="1327926"/>
            <a:ext cx="1890753" cy="1107440"/>
          </a:xfrm>
          <a:prstGeom prst="irregularSeal1">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accent4">
                    <a:lumMod val="60000"/>
                    <a:lumOff val="40000"/>
                  </a:schemeClr>
                </a:solidFill>
              </a:rPr>
              <a:t>Oenophyta</a:t>
            </a:r>
            <a:endParaRPr lang="en-GB" sz="1400" b="1" dirty="0">
              <a:solidFill>
                <a:schemeClr val="accent4">
                  <a:lumMod val="60000"/>
                  <a:lumOff val="40000"/>
                </a:schemeClr>
              </a:solidFill>
            </a:endParaRPr>
          </a:p>
        </p:txBody>
      </p:sp>
      <p:sp>
        <p:nvSpPr>
          <p:cNvPr id="39" name="TextBox 38">
            <a:extLst>
              <a:ext uri="{FF2B5EF4-FFF2-40B4-BE49-F238E27FC236}">
                <a16:creationId xmlns:a16="http://schemas.microsoft.com/office/drawing/2014/main" id="{CE474CC6-1643-4C16-B516-C2D8EB6F1678}"/>
              </a:ext>
            </a:extLst>
          </p:cNvPr>
          <p:cNvSpPr txBox="1"/>
          <p:nvPr/>
        </p:nvSpPr>
        <p:spPr>
          <a:xfrm>
            <a:off x="111969" y="2130204"/>
            <a:ext cx="2728303" cy="2092881"/>
          </a:xfrm>
          <a:prstGeom prst="rect">
            <a:avLst/>
          </a:prstGeom>
          <a:solidFill>
            <a:srgbClr val="E6E6E6"/>
          </a:solidFill>
        </p:spPr>
        <p:txBody>
          <a:bodyPr wrap="square" rtlCol="0">
            <a:spAutoFit/>
          </a:bodyPr>
          <a:lstStyle/>
          <a:p>
            <a:r>
              <a:rPr lang="en-GB" b="1" dirty="0"/>
              <a:t>         Cimon at Tanagra</a:t>
            </a:r>
          </a:p>
          <a:p>
            <a:r>
              <a:rPr lang="en-GB" sz="1600" i="1" dirty="0"/>
              <a:t>Cimon arrived fully armed </a:t>
            </a:r>
          </a:p>
          <a:p>
            <a:r>
              <a:rPr lang="en-GB" sz="1600" i="1" dirty="0"/>
              <a:t>to join his own tribe, anxious </a:t>
            </a:r>
          </a:p>
          <a:p>
            <a:r>
              <a:rPr lang="en-GB" sz="1600" i="1" dirty="0"/>
              <a:t>to play his own part resisting the Spartans. But when the Council of 500 heard this, they took fright… Cimon had to depart.</a:t>
            </a:r>
          </a:p>
        </p:txBody>
      </p:sp>
      <p:pic>
        <p:nvPicPr>
          <p:cNvPr id="45" name="Picture 44">
            <a:extLst>
              <a:ext uri="{FF2B5EF4-FFF2-40B4-BE49-F238E27FC236}">
                <a16:creationId xmlns:a16="http://schemas.microsoft.com/office/drawing/2014/main" id="{595C8048-9397-4827-87F3-264FF564257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4184" t="20870" r="17337" b="23913"/>
          <a:stretch/>
        </p:blipFill>
        <p:spPr>
          <a:xfrm flipH="1">
            <a:off x="147711" y="629557"/>
            <a:ext cx="482437" cy="1767394"/>
          </a:xfrm>
          <a:prstGeom prst="rect">
            <a:avLst/>
          </a:prstGeom>
          <a:effectLst>
            <a:outerShdw blurRad="50800" dist="50800" dir="5400000" algn="ctr" rotWithShape="0">
              <a:srgbClr val="000000"/>
            </a:outerShdw>
          </a:effectLst>
        </p:spPr>
      </p:pic>
      <p:sp>
        <p:nvSpPr>
          <p:cNvPr id="47" name="Oval 46">
            <a:extLst>
              <a:ext uri="{FF2B5EF4-FFF2-40B4-BE49-F238E27FC236}">
                <a16:creationId xmlns:a16="http://schemas.microsoft.com/office/drawing/2014/main" id="{7F2D2F62-DC0A-46F4-885B-7A8BEDAD44CB}"/>
              </a:ext>
            </a:extLst>
          </p:cNvPr>
          <p:cNvSpPr/>
          <p:nvPr/>
        </p:nvSpPr>
        <p:spPr>
          <a:xfrm>
            <a:off x="5033201" y="3185504"/>
            <a:ext cx="203200" cy="20320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4C95D336-D74B-45D4-8564-D6AA59FFD78C}"/>
              </a:ext>
            </a:extLst>
          </p:cNvPr>
          <p:cNvSpPr txBox="1"/>
          <p:nvPr/>
        </p:nvSpPr>
        <p:spPr>
          <a:xfrm>
            <a:off x="8052827" y="4088529"/>
            <a:ext cx="4136572" cy="1015663"/>
          </a:xfrm>
          <a:prstGeom prst="rect">
            <a:avLst/>
          </a:prstGeom>
          <a:solidFill>
            <a:srgbClr val="FFEBFF"/>
          </a:solidFill>
        </p:spPr>
        <p:txBody>
          <a:bodyPr wrap="square" rtlCol="0">
            <a:spAutoFit/>
          </a:bodyPr>
          <a:lstStyle/>
          <a:p>
            <a:pPr algn="ctr"/>
            <a:r>
              <a:rPr lang="en-GB" sz="1600" dirty="0"/>
              <a:t>‘</a:t>
            </a:r>
            <a:r>
              <a:rPr lang="en-GB" sz="1600" b="1" dirty="0"/>
              <a:t>The Athenians marched out against them </a:t>
            </a:r>
          </a:p>
          <a:p>
            <a:pPr algn="ctr"/>
            <a:r>
              <a:rPr lang="en-GB" sz="1600" dirty="0"/>
              <a:t>with their whole army, supported by </a:t>
            </a:r>
          </a:p>
          <a:p>
            <a:pPr algn="ctr"/>
            <a:r>
              <a:rPr lang="en-GB" sz="1600" dirty="0"/>
              <a:t>1,000 troops from Argos.’ </a:t>
            </a:r>
            <a:r>
              <a:rPr lang="en-GB" sz="1200" b="1" dirty="0"/>
              <a:t>Thucydides 1.108</a:t>
            </a:r>
            <a:r>
              <a:rPr lang="en-GB" sz="1600" b="1" dirty="0"/>
              <a:t> </a:t>
            </a:r>
            <a:endParaRPr lang="en-GB" sz="1600" dirty="0"/>
          </a:p>
          <a:p>
            <a:pPr algn="ctr"/>
            <a:r>
              <a:rPr lang="en-GB" sz="1200" dirty="0"/>
              <a:t>[Some Athenians were suspected of secret talks with Sparta]</a:t>
            </a:r>
            <a:endParaRPr lang="en-GB" sz="1600" b="1" dirty="0"/>
          </a:p>
        </p:txBody>
      </p:sp>
      <p:sp>
        <p:nvSpPr>
          <p:cNvPr id="42" name="TextBox 41">
            <a:extLst>
              <a:ext uri="{FF2B5EF4-FFF2-40B4-BE49-F238E27FC236}">
                <a16:creationId xmlns:a16="http://schemas.microsoft.com/office/drawing/2014/main" id="{2DB767DC-2BBE-446B-9D2C-D9876E5402C2}"/>
              </a:ext>
            </a:extLst>
          </p:cNvPr>
          <p:cNvSpPr txBox="1"/>
          <p:nvPr/>
        </p:nvSpPr>
        <p:spPr>
          <a:xfrm>
            <a:off x="8052827" y="5089538"/>
            <a:ext cx="4136572" cy="1169551"/>
          </a:xfrm>
          <a:prstGeom prst="rect">
            <a:avLst/>
          </a:prstGeom>
          <a:solidFill>
            <a:schemeClr val="bg1"/>
          </a:solidFill>
        </p:spPr>
        <p:txBody>
          <a:bodyPr wrap="square" rtlCol="0">
            <a:spAutoFit/>
          </a:bodyPr>
          <a:lstStyle/>
          <a:p>
            <a:pPr algn="ctr"/>
            <a:r>
              <a:rPr lang="en-GB" sz="3200" b="1" dirty="0"/>
              <a:t>457BC</a:t>
            </a:r>
          </a:p>
          <a:p>
            <a:pPr algn="ctr"/>
            <a:r>
              <a:rPr lang="en-GB" sz="1400" dirty="0"/>
              <a:t>The battle was fought at </a:t>
            </a:r>
          </a:p>
          <a:p>
            <a:pPr algn="ctr"/>
            <a:r>
              <a:rPr lang="en-GB" sz="2400" b="1" dirty="0"/>
              <a:t>Tanagra.</a:t>
            </a:r>
          </a:p>
        </p:txBody>
      </p:sp>
      <p:sp>
        <p:nvSpPr>
          <p:cNvPr id="50" name="TextBox 49">
            <a:extLst>
              <a:ext uri="{FF2B5EF4-FFF2-40B4-BE49-F238E27FC236}">
                <a16:creationId xmlns:a16="http://schemas.microsoft.com/office/drawing/2014/main" id="{991D3BF0-A9F8-4E00-B520-24DD1BAD9B58}"/>
              </a:ext>
            </a:extLst>
          </p:cNvPr>
          <p:cNvSpPr txBox="1"/>
          <p:nvPr/>
        </p:nvSpPr>
        <p:spPr>
          <a:xfrm rot="750367">
            <a:off x="3568134" y="2952258"/>
            <a:ext cx="4136572" cy="1077218"/>
          </a:xfrm>
          <a:prstGeom prst="rect">
            <a:avLst/>
          </a:prstGeom>
          <a:solidFill>
            <a:srgbClr val="FFEBFF"/>
          </a:solidFill>
        </p:spPr>
        <p:txBody>
          <a:bodyPr wrap="square" rtlCol="0">
            <a:spAutoFit/>
          </a:bodyPr>
          <a:lstStyle/>
          <a:p>
            <a:pPr algn="ctr"/>
            <a:r>
              <a:rPr lang="en-GB" sz="1600" b="1" dirty="0"/>
              <a:t>But, two months later </a:t>
            </a:r>
            <a:r>
              <a:rPr lang="en-GB" sz="1600" dirty="0"/>
              <a:t>the Athenians marched back into Boeotia and defeated the Boeotians in </a:t>
            </a:r>
            <a:r>
              <a:rPr lang="en-GB" sz="1600" b="1" dirty="0"/>
              <a:t>Battle at </a:t>
            </a:r>
            <a:r>
              <a:rPr lang="en-GB" sz="1600" b="1" dirty="0" err="1"/>
              <a:t>Oenophyta</a:t>
            </a:r>
            <a:r>
              <a:rPr lang="en-GB" sz="1600" b="1" dirty="0"/>
              <a:t> </a:t>
            </a:r>
            <a:r>
              <a:rPr lang="en-GB" sz="1200" b="1" dirty="0"/>
              <a:t>Thucydides 1.108</a:t>
            </a:r>
            <a:r>
              <a:rPr lang="en-GB" sz="1600" b="1" dirty="0"/>
              <a:t>.</a:t>
            </a:r>
          </a:p>
          <a:p>
            <a:pPr algn="r"/>
            <a:r>
              <a:rPr lang="en-GB" sz="1600" dirty="0">
                <a:solidFill>
                  <a:schemeClr val="accent1"/>
                </a:solidFill>
              </a:rPr>
              <a:t>The Athenians now had a ‘land empire’... </a:t>
            </a:r>
          </a:p>
        </p:txBody>
      </p:sp>
      <p:sp>
        <p:nvSpPr>
          <p:cNvPr id="52" name="TextBox 51">
            <a:extLst>
              <a:ext uri="{FF2B5EF4-FFF2-40B4-BE49-F238E27FC236}">
                <a16:creationId xmlns:a16="http://schemas.microsoft.com/office/drawing/2014/main" id="{8E27E78A-29F7-48AA-89F3-BAE19EC7E333}"/>
              </a:ext>
            </a:extLst>
          </p:cNvPr>
          <p:cNvSpPr txBox="1"/>
          <p:nvPr/>
        </p:nvSpPr>
        <p:spPr>
          <a:xfrm>
            <a:off x="103425" y="4209127"/>
            <a:ext cx="2728303" cy="2554545"/>
          </a:xfrm>
          <a:prstGeom prst="rect">
            <a:avLst/>
          </a:prstGeom>
          <a:solidFill>
            <a:srgbClr val="E6E6E6"/>
          </a:solidFill>
        </p:spPr>
        <p:txBody>
          <a:bodyPr wrap="square">
            <a:spAutoFit/>
          </a:bodyPr>
          <a:lstStyle/>
          <a:p>
            <a:r>
              <a:rPr lang="en-GB" sz="1600" i="1" dirty="0"/>
              <a:t>His friends took his armour and set it up in the midst of their ranks. They grouped themselves in a single company, fought with desperate courage and were finally killed to the last man, 100 of them all told. The Athenians bitterly lamented their loss.   </a:t>
            </a:r>
            <a:r>
              <a:rPr lang="en-GB" sz="1600" b="1" dirty="0"/>
              <a:t>Plutarch,</a:t>
            </a:r>
            <a:r>
              <a:rPr lang="en-GB" sz="1600" i="1" dirty="0"/>
              <a:t> Cimon </a:t>
            </a:r>
            <a:r>
              <a:rPr lang="en-GB" sz="1600" dirty="0"/>
              <a:t>17</a:t>
            </a:r>
          </a:p>
        </p:txBody>
      </p:sp>
      <p:sp>
        <p:nvSpPr>
          <p:cNvPr id="53" name="TextBox 52">
            <a:extLst>
              <a:ext uri="{FF2B5EF4-FFF2-40B4-BE49-F238E27FC236}">
                <a16:creationId xmlns:a16="http://schemas.microsoft.com/office/drawing/2014/main" id="{4B597C3E-6962-4F50-A2C1-28B7AA6D44F3}"/>
              </a:ext>
            </a:extLst>
          </p:cNvPr>
          <p:cNvSpPr txBox="1"/>
          <p:nvPr/>
        </p:nvSpPr>
        <p:spPr>
          <a:xfrm rot="19774977">
            <a:off x="4525370" y="5135783"/>
            <a:ext cx="3378245" cy="584775"/>
          </a:xfrm>
          <a:prstGeom prst="rect">
            <a:avLst/>
          </a:prstGeom>
          <a:solidFill>
            <a:srgbClr val="FFEBFF"/>
          </a:solidFill>
        </p:spPr>
        <p:txBody>
          <a:bodyPr wrap="square" rtlCol="0">
            <a:spAutoFit/>
          </a:bodyPr>
          <a:lstStyle/>
          <a:p>
            <a:pPr algn="ctr"/>
            <a:r>
              <a:rPr lang="en-GB" sz="1600" b="1" dirty="0"/>
              <a:t>P.S. Athens also burnt the Spartan shipyards at </a:t>
            </a:r>
            <a:r>
              <a:rPr lang="en-GB" sz="1600" b="1" dirty="0" err="1"/>
              <a:t>Gytheum</a:t>
            </a:r>
            <a:r>
              <a:rPr lang="en-GB" sz="1600" b="1" dirty="0"/>
              <a:t>.</a:t>
            </a:r>
            <a:endParaRPr lang="en-GB" sz="1600" dirty="0">
              <a:solidFill>
                <a:schemeClr val="accent1"/>
              </a:solidFill>
            </a:endParaRPr>
          </a:p>
        </p:txBody>
      </p:sp>
      <p:sp>
        <p:nvSpPr>
          <p:cNvPr id="55" name="TextBox 54">
            <a:extLst>
              <a:ext uri="{FF2B5EF4-FFF2-40B4-BE49-F238E27FC236}">
                <a16:creationId xmlns:a16="http://schemas.microsoft.com/office/drawing/2014/main" id="{69C93064-B13E-46B7-9CF0-B28F7E3C01F6}"/>
              </a:ext>
            </a:extLst>
          </p:cNvPr>
          <p:cNvSpPr txBox="1"/>
          <p:nvPr/>
        </p:nvSpPr>
        <p:spPr>
          <a:xfrm>
            <a:off x="8043744" y="6195956"/>
            <a:ext cx="4171869" cy="584775"/>
          </a:xfrm>
          <a:prstGeom prst="rect">
            <a:avLst/>
          </a:prstGeom>
          <a:solidFill>
            <a:schemeClr val="bg1"/>
          </a:solidFill>
        </p:spPr>
        <p:txBody>
          <a:bodyPr wrap="square">
            <a:spAutoFit/>
          </a:bodyPr>
          <a:lstStyle/>
          <a:p>
            <a:pPr algn="ctr"/>
            <a:r>
              <a:rPr lang="en-GB" sz="1600" b="1" dirty="0"/>
              <a:t>The Spartans won </a:t>
            </a:r>
            <a:r>
              <a:rPr lang="en-GB" sz="1600" dirty="0"/>
              <a:t>and marched home, </a:t>
            </a:r>
          </a:p>
          <a:p>
            <a:pPr algn="ctr"/>
            <a:r>
              <a:rPr lang="en-GB" sz="1600" dirty="0"/>
              <a:t>‘through </a:t>
            </a:r>
            <a:r>
              <a:rPr lang="en-GB" sz="1600" dirty="0" err="1"/>
              <a:t>Geraneia</a:t>
            </a:r>
            <a:r>
              <a:rPr lang="en-GB" sz="1600" dirty="0"/>
              <a:t> and past the Isthmus.’</a:t>
            </a:r>
          </a:p>
        </p:txBody>
      </p:sp>
      <p:sp>
        <p:nvSpPr>
          <p:cNvPr id="46" name="Oval 45">
            <a:hlinkClick r:id="rId5" action="ppaction://hlinksldjump"/>
            <a:extLst>
              <a:ext uri="{FF2B5EF4-FFF2-40B4-BE49-F238E27FC236}">
                <a16:creationId xmlns:a16="http://schemas.microsoft.com/office/drawing/2014/main" id="{3579A4DD-FBDE-402B-BAE6-EAB246F9E441}"/>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480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6"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80">
                                          <p:stCondLst>
                                            <p:cond delay="0"/>
                                          </p:stCondLst>
                                        </p:cTn>
                                        <p:tgtEl>
                                          <p:spTgt spid="32"/>
                                        </p:tgtEl>
                                      </p:cBhvr>
                                    </p:animEffect>
                                    <p:anim calcmode="lin" valueType="num">
                                      <p:cBhvr>
                                        <p:cTn id="4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3" dur="26">
                                          <p:stCondLst>
                                            <p:cond delay="650"/>
                                          </p:stCondLst>
                                        </p:cTn>
                                        <p:tgtEl>
                                          <p:spTgt spid="32"/>
                                        </p:tgtEl>
                                      </p:cBhvr>
                                      <p:to x="100000" y="60000"/>
                                    </p:animScale>
                                    <p:animScale>
                                      <p:cBhvr>
                                        <p:cTn id="54" dur="166" decel="50000">
                                          <p:stCondLst>
                                            <p:cond delay="676"/>
                                          </p:stCondLst>
                                        </p:cTn>
                                        <p:tgtEl>
                                          <p:spTgt spid="32"/>
                                        </p:tgtEl>
                                      </p:cBhvr>
                                      <p:to x="100000" y="100000"/>
                                    </p:animScale>
                                    <p:animScale>
                                      <p:cBhvr>
                                        <p:cTn id="55" dur="26">
                                          <p:stCondLst>
                                            <p:cond delay="1312"/>
                                          </p:stCondLst>
                                        </p:cTn>
                                        <p:tgtEl>
                                          <p:spTgt spid="32"/>
                                        </p:tgtEl>
                                      </p:cBhvr>
                                      <p:to x="100000" y="80000"/>
                                    </p:animScale>
                                    <p:animScale>
                                      <p:cBhvr>
                                        <p:cTn id="56" dur="166" decel="50000">
                                          <p:stCondLst>
                                            <p:cond delay="1338"/>
                                          </p:stCondLst>
                                        </p:cTn>
                                        <p:tgtEl>
                                          <p:spTgt spid="32"/>
                                        </p:tgtEl>
                                      </p:cBhvr>
                                      <p:to x="100000" y="100000"/>
                                    </p:animScale>
                                    <p:animScale>
                                      <p:cBhvr>
                                        <p:cTn id="57" dur="26">
                                          <p:stCondLst>
                                            <p:cond delay="1642"/>
                                          </p:stCondLst>
                                        </p:cTn>
                                        <p:tgtEl>
                                          <p:spTgt spid="32"/>
                                        </p:tgtEl>
                                      </p:cBhvr>
                                      <p:to x="100000" y="90000"/>
                                    </p:animScale>
                                    <p:animScale>
                                      <p:cBhvr>
                                        <p:cTn id="58" dur="166" decel="50000">
                                          <p:stCondLst>
                                            <p:cond delay="1668"/>
                                          </p:stCondLst>
                                        </p:cTn>
                                        <p:tgtEl>
                                          <p:spTgt spid="32"/>
                                        </p:tgtEl>
                                      </p:cBhvr>
                                      <p:to x="100000" y="100000"/>
                                    </p:animScale>
                                    <p:animScale>
                                      <p:cBhvr>
                                        <p:cTn id="59" dur="26">
                                          <p:stCondLst>
                                            <p:cond delay="1808"/>
                                          </p:stCondLst>
                                        </p:cTn>
                                        <p:tgtEl>
                                          <p:spTgt spid="32"/>
                                        </p:tgtEl>
                                      </p:cBhvr>
                                      <p:to x="100000" y="95000"/>
                                    </p:animScale>
                                    <p:animScale>
                                      <p:cBhvr>
                                        <p:cTn id="60" dur="166" decel="50000">
                                          <p:stCondLst>
                                            <p:cond delay="1834"/>
                                          </p:stCondLst>
                                        </p:cTn>
                                        <p:tgtEl>
                                          <p:spTgt spid="32"/>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80">
                                          <p:stCondLst>
                                            <p:cond delay="0"/>
                                          </p:stCondLst>
                                        </p:cTn>
                                        <p:tgtEl>
                                          <p:spTgt spid="26"/>
                                        </p:tgtEl>
                                      </p:cBhvr>
                                    </p:animEffect>
                                    <p:anim calcmode="lin" valueType="num">
                                      <p:cBhvr>
                                        <p:cTn id="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9" dur="26">
                                          <p:stCondLst>
                                            <p:cond delay="650"/>
                                          </p:stCondLst>
                                        </p:cTn>
                                        <p:tgtEl>
                                          <p:spTgt spid="26"/>
                                        </p:tgtEl>
                                      </p:cBhvr>
                                      <p:to x="100000" y="60000"/>
                                    </p:animScale>
                                    <p:animScale>
                                      <p:cBhvr>
                                        <p:cTn id="70" dur="166" decel="50000">
                                          <p:stCondLst>
                                            <p:cond delay="676"/>
                                          </p:stCondLst>
                                        </p:cTn>
                                        <p:tgtEl>
                                          <p:spTgt spid="26"/>
                                        </p:tgtEl>
                                      </p:cBhvr>
                                      <p:to x="100000" y="100000"/>
                                    </p:animScale>
                                    <p:animScale>
                                      <p:cBhvr>
                                        <p:cTn id="71" dur="26">
                                          <p:stCondLst>
                                            <p:cond delay="1312"/>
                                          </p:stCondLst>
                                        </p:cTn>
                                        <p:tgtEl>
                                          <p:spTgt spid="26"/>
                                        </p:tgtEl>
                                      </p:cBhvr>
                                      <p:to x="100000" y="80000"/>
                                    </p:animScale>
                                    <p:animScale>
                                      <p:cBhvr>
                                        <p:cTn id="72" dur="166" decel="50000">
                                          <p:stCondLst>
                                            <p:cond delay="1338"/>
                                          </p:stCondLst>
                                        </p:cTn>
                                        <p:tgtEl>
                                          <p:spTgt spid="26"/>
                                        </p:tgtEl>
                                      </p:cBhvr>
                                      <p:to x="100000" y="100000"/>
                                    </p:animScale>
                                    <p:animScale>
                                      <p:cBhvr>
                                        <p:cTn id="73" dur="26">
                                          <p:stCondLst>
                                            <p:cond delay="1642"/>
                                          </p:stCondLst>
                                        </p:cTn>
                                        <p:tgtEl>
                                          <p:spTgt spid="26"/>
                                        </p:tgtEl>
                                      </p:cBhvr>
                                      <p:to x="100000" y="90000"/>
                                    </p:animScale>
                                    <p:animScale>
                                      <p:cBhvr>
                                        <p:cTn id="74" dur="166" decel="50000">
                                          <p:stCondLst>
                                            <p:cond delay="1668"/>
                                          </p:stCondLst>
                                        </p:cTn>
                                        <p:tgtEl>
                                          <p:spTgt spid="26"/>
                                        </p:tgtEl>
                                      </p:cBhvr>
                                      <p:to x="100000" y="100000"/>
                                    </p:animScale>
                                    <p:animScale>
                                      <p:cBhvr>
                                        <p:cTn id="75" dur="26">
                                          <p:stCondLst>
                                            <p:cond delay="1808"/>
                                          </p:stCondLst>
                                        </p:cTn>
                                        <p:tgtEl>
                                          <p:spTgt spid="26"/>
                                        </p:tgtEl>
                                      </p:cBhvr>
                                      <p:to x="100000" y="95000"/>
                                    </p:animScale>
                                    <p:animScale>
                                      <p:cBhvr>
                                        <p:cTn id="76" dur="166" decel="50000">
                                          <p:stCondLst>
                                            <p:cond delay="1834"/>
                                          </p:stCondLst>
                                        </p:cTn>
                                        <p:tgtEl>
                                          <p:spTgt spid="26"/>
                                        </p:tgtEl>
                                      </p:cBhvr>
                                      <p:to x="100000" y="100000"/>
                                    </p:animScale>
                                  </p:childTnLst>
                                </p:cTn>
                              </p:par>
                            </p:childTnLst>
                          </p:cTn>
                        </p:par>
                        <p:par>
                          <p:cTn id="77" fill="hold">
                            <p:stCondLst>
                              <p:cond delay="3000"/>
                            </p:stCondLst>
                            <p:childTnLst>
                              <p:par>
                                <p:cTn id="78" presetID="22" presetClass="entr" presetSubtype="2"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right)">
                                      <p:cBhvr>
                                        <p:cTn id="80" dur="500"/>
                                        <p:tgtEl>
                                          <p:spTgt spid="27"/>
                                        </p:tgtEl>
                                      </p:cBhvr>
                                    </p:animEffect>
                                  </p:childTnLst>
                                </p:cTn>
                              </p:par>
                              <p:par>
                                <p:cTn id="81" presetID="26"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down)">
                                      <p:cBhvr>
                                        <p:cTn id="83" dur="580">
                                          <p:stCondLst>
                                            <p:cond delay="0"/>
                                          </p:stCondLst>
                                        </p:cTn>
                                        <p:tgtEl>
                                          <p:spTgt spid="47"/>
                                        </p:tgtEl>
                                      </p:cBhvr>
                                    </p:animEffect>
                                    <p:anim calcmode="lin" valueType="num">
                                      <p:cBhvr>
                                        <p:cTn id="8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9" dur="26">
                                          <p:stCondLst>
                                            <p:cond delay="650"/>
                                          </p:stCondLst>
                                        </p:cTn>
                                        <p:tgtEl>
                                          <p:spTgt spid="47"/>
                                        </p:tgtEl>
                                      </p:cBhvr>
                                      <p:to x="100000" y="60000"/>
                                    </p:animScale>
                                    <p:animScale>
                                      <p:cBhvr>
                                        <p:cTn id="90" dur="166" decel="50000">
                                          <p:stCondLst>
                                            <p:cond delay="676"/>
                                          </p:stCondLst>
                                        </p:cTn>
                                        <p:tgtEl>
                                          <p:spTgt spid="47"/>
                                        </p:tgtEl>
                                      </p:cBhvr>
                                      <p:to x="100000" y="100000"/>
                                    </p:animScale>
                                    <p:animScale>
                                      <p:cBhvr>
                                        <p:cTn id="91" dur="26">
                                          <p:stCondLst>
                                            <p:cond delay="1312"/>
                                          </p:stCondLst>
                                        </p:cTn>
                                        <p:tgtEl>
                                          <p:spTgt spid="47"/>
                                        </p:tgtEl>
                                      </p:cBhvr>
                                      <p:to x="100000" y="80000"/>
                                    </p:animScale>
                                    <p:animScale>
                                      <p:cBhvr>
                                        <p:cTn id="92" dur="166" decel="50000">
                                          <p:stCondLst>
                                            <p:cond delay="1338"/>
                                          </p:stCondLst>
                                        </p:cTn>
                                        <p:tgtEl>
                                          <p:spTgt spid="47"/>
                                        </p:tgtEl>
                                      </p:cBhvr>
                                      <p:to x="100000" y="100000"/>
                                    </p:animScale>
                                    <p:animScale>
                                      <p:cBhvr>
                                        <p:cTn id="93" dur="26">
                                          <p:stCondLst>
                                            <p:cond delay="1642"/>
                                          </p:stCondLst>
                                        </p:cTn>
                                        <p:tgtEl>
                                          <p:spTgt spid="47"/>
                                        </p:tgtEl>
                                      </p:cBhvr>
                                      <p:to x="100000" y="90000"/>
                                    </p:animScale>
                                    <p:animScale>
                                      <p:cBhvr>
                                        <p:cTn id="94" dur="166" decel="50000">
                                          <p:stCondLst>
                                            <p:cond delay="1668"/>
                                          </p:stCondLst>
                                        </p:cTn>
                                        <p:tgtEl>
                                          <p:spTgt spid="47"/>
                                        </p:tgtEl>
                                      </p:cBhvr>
                                      <p:to x="100000" y="100000"/>
                                    </p:animScale>
                                    <p:animScale>
                                      <p:cBhvr>
                                        <p:cTn id="95" dur="26">
                                          <p:stCondLst>
                                            <p:cond delay="1808"/>
                                          </p:stCondLst>
                                        </p:cTn>
                                        <p:tgtEl>
                                          <p:spTgt spid="47"/>
                                        </p:tgtEl>
                                      </p:cBhvr>
                                      <p:to x="100000" y="95000"/>
                                    </p:animScale>
                                    <p:animScale>
                                      <p:cBhvr>
                                        <p:cTn id="96" dur="166" decel="50000">
                                          <p:stCondLst>
                                            <p:cond delay="1834"/>
                                          </p:stCondLst>
                                        </p:cTn>
                                        <p:tgtEl>
                                          <p:spTgt spid="47"/>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up)">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left)">
                                      <p:cBhvr>
                                        <p:cTn id="106" dur="500"/>
                                        <p:tgtEl>
                                          <p:spTgt spid="40"/>
                                        </p:tgtEl>
                                      </p:cBhvr>
                                    </p:animEffect>
                                  </p:childTnLst>
                                </p:cTn>
                              </p:par>
                            </p:childTnLst>
                          </p:cTn>
                        </p:par>
                        <p:par>
                          <p:cTn id="107" fill="hold">
                            <p:stCondLst>
                              <p:cond delay="500"/>
                            </p:stCondLst>
                            <p:childTnLst>
                              <p:par>
                                <p:cTn id="108" presetID="22" presetClass="entr" presetSubtype="4" fill="hold" grpId="0" nodeType="after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wipe(down)">
                                      <p:cBhvr>
                                        <p:cTn id="110" dur="500"/>
                                        <p:tgtEl>
                                          <p:spTgt spid="41"/>
                                        </p:tgtEl>
                                      </p:cBhvr>
                                    </p:animEffect>
                                  </p:childTnLst>
                                </p:cTn>
                              </p:par>
                            </p:childTnLst>
                          </p:cTn>
                        </p:par>
                        <p:par>
                          <p:cTn id="111" fill="hold">
                            <p:stCondLst>
                              <p:cond delay="1000"/>
                            </p:stCondLst>
                            <p:childTnLst>
                              <p:par>
                                <p:cTn id="112" presetID="42" presetClass="entr" presetSubtype="0" fill="hold" grpId="0"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1000"/>
                                        <p:tgtEl>
                                          <p:spTgt spid="48"/>
                                        </p:tgtEl>
                                      </p:cBhvr>
                                    </p:animEffect>
                                    <p:anim calcmode="lin" valueType="num">
                                      <p:cBhvr>
                                        <p:cTn id="115" dur="1000" fill="hold"/>
                                        <p:tgtEl>
                                          <p:spTgt spid="48"/>
                                        </p:tgtEl>
                                        <p:attrNameLst>
                                          <p:attrName>ppt_x</p:attrName>
                                        </p:attrNameLst>
                                      </p:cBhvr>
                                      <p:tavLst>
                                        <p:tav tm="0">
                                          <p:val>
                                            <p:strVal val="#ppt_x"/>
                                          </p:val>
                                        </p:tav>
                                        <p:tav tm="100000">
                                          <p:val>
                                            <p:strVal val="#ppt_x"/>
                                          </p:val>
                                        </p:tav>
                                      </p:tavLst>
                                    </p:anim>
                                    <p:anim calcmode="lin" valueType="num">
                                      <p:cBhvr>
                                        <p:cTn id="11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p:cTn id="121" dur="500" fill="hold"/>
                                        <p:tgtEl>
                                          <p:spTgt spid="38"/>
                                        </p:tgtEl>
                                        <p:attrNameLst>
                                          <p:attrName>ppt_w</p:attrName>
                                        </p:attrNameLst>
                                      </p:cBhvr>
                                      <p:tavLst>
                                        <p:tav tm="0">
                                          <p:val>
                                            <p:fltVal val="0"/>
                                          </p:val>
                                        </p:tav>
                                        <p:tav tm="100000">
                                          <p:val>
                                            <p:strVal val="#ppt_w"/>
                                          </p:val>
                                        </p:tav>
                                      </p:tavLst>
                                    </p:anim>
                                    <p:anim calcmode="lin" valueType="num">
                                      <p:cBhvr>
                                        <p:cTn id="122" dur="500" fill="hold"/>
                                        <p:tgtEl>
                                          <p:spTgt spid="38"/>
                                        </p:tgtEl>
                                        <p:attrNameLst>
                                          <p:attrName>ppt_h</p:attrName>
                                        </p:attrNameLst>
                                      </p:cBhvr>
                                      <p:tavLst>
                                        <p:tav tm="0">
                                          <p:val>
                                            <p:fltVal val="0"/>
                                          </p:val>
                                        </p:tav>
                                        <p:tav tm="100000">
                                          <p:val>
                                            <p:strVal val="#ppt_h"/>
                                          </p:val>
                                        </p:tav>
                                      </p:tavLst>
                                    </p:anim>
                                    <p:animEffect transition="in" filter="fade">
                                      <p:cBhvr>
                                        <p:cTn id="123" dur="500"/>
                                        <p:tgtEl>
                                          <p:spTgt spid="38"/>
                                        </p:tgtEl>
                                      </p:cBhvr>
                                    </p:animEffect>
                                  </p:child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1000"/>
                                        <p:tgtEl>
                                          <p:spTgt spid="42"/>
                                        </p:tgtEl>
                                      </p:cBhvr>
                                    </p:animEffect>
                                    <p:anim calcmode="lin" valueType="num">
                                      <p:cBhvr>
                                        <p:cTn id="128" dur="1000" fill="hold"/>
                                        <p:tgtEl>
                                          <p:spTgt spid="42"/>
                                        </p:tgtEl>
                                        <p:attrNameLst>
                                          <p:attrName>ppt_x</p:attrName>
                                        </p:attrNameLst>
                                      </p:cBhvr>
                                      <p:tavLst>
                                        <p:tav tm="0">
                                          <p:val>
                                            <p:strVal val="#ppt_x"/>
                                          </p:val>
                                        </p:tav>
                                        <p:tav tm="100000">
                                          <p:val>
                                            <p:strVal val="#ppt_x"/>
                                          </p:val>
                                        </p:tav>
                                      </p:tavLst>
                                    </p:anim>
                                    <p:anim calcmode="lin" valueType="num">
                                      <p:cBhvr>
                                        <p:cTn id="12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5"/>
                                        </p:tgtEl>
                                        <p:attrNameLst>
                                          <p:attrName>style.visibility</p:attrName>
                                        </p:attrNameLst>
                                      </p:cBhvr>
                                      <p:to>
                                        <p:strVal val="visible"/>
                                      </p:to>
                                    </p:set>
                                    <p:animEffect transition="in" filter="wipe(down)">
                                      <p:cBhvr>
                                        <p:cTn id="134" dur="500"/>
                                        <p:tgtEl>
                                          <p:spTgt spid="45"/>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fade">
                                      <p:cBhvr>
                                        <p:cTn id="139" dur="1000"/>
                                        <p:tgtEl>
                                          <p:spTgt spid="39"/>
                                        </p:tgtEl>
                                      </p:cBhvr>
                                    </p:animEffect>
                                    <p:anim calcmode="lin" valueType="num">
                                      <p:cBhvr>
                                        <p:cTn id="140" dur="1000" fill="hold"/>
                                        <p:tgtEl>
                                          <p:spTgt spid="39"/>
                                        </p:tgtEl>
                                        <p:attrNameLst>
                                          <p:attrName>ppt_x</p:attrName>
                                        </p:attrNameLst>
                                      </p:cBhvr>
                                      <p:tavLst>
                                        <p:tav tm="0">
                                          <p:val>
                                            <p:strVal val="#ppt_x"/>
                                          </p:val>
                                        </p:tav>
                                        <p:tav tm="100000">
                                          <p:val>
                                            <p:strVal val="#ppt_x"/>
                                          </p:val>
                                        </p:tav>
                                      </p:tavLst>
                                    </p:anim>
                                    <p:anim calcmode="lin" valueType="num">
                                      <p:cBhvr>
                                        <p:cTn id="14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1000"/>
                                        <p:tgtEl>
                                          <p:spTgt spid="52"/>
                                        </p:tgtEl>
                                      </p:cBhvr>
                                    </p:animEffect>
                                    <p:anim calcmode="lin" valueType="num">
                                      <p:cBhvr>
                                        <p:cTn id="147" dur="1000" fill="hold"/>
                                        <p:tgtEl>
                                          <p:spTgt spid="52"/>
                                        </p:tgtEl>
                                        <p:attrNameLst>
                                          <p:attrName>ppt_x</p:attrName>
                                        </p:attrNameLst>
                                      </p:cBhvr>
                                      <p:tavLst>
                                        <p:tav tm="0">
                                          <p:val>
                                            <p:strVal val="#ppt_x"/>
                                          </p:val>
                                        </p:tav>
                                        <p:tav tm="100000">
                                          <p:val>
                                            <p:strVal val="#ppt_x"/>
                                          </p:val>
                                        </p:tav>
                                      </p:tavLst>
                                    </p:anim>
                                    <p:anim calcmode="lin" valueType="num">
                                      <p:cBhvr>
                                        <p:cTn id="14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43"/>
                                        </p:tgtEl>
                                        <p:attrNameLst>
                                          <p:attrName>style.visibility</p:attrName>
                                        </p:attrNameLst>
                                      </p:cBhvr>
                                      <p:to>
                                        <p:strVal val="visible"/>
                                      </p:to>
                                    </p:set>
                                    <p:anim calcmode="lin" valueType="num">
                                      <p:cBhvr>
                                        <p:cTn id="153" dur="500" fill="hold"/>
                                        <p:tgtEl>
                                          <p:spTgt spid="43"/>
                                        </p:tgtEl>
                                        <p:attrNameLst>
                                          <p:attrName>ppt_w</p:attrName>
                                        </p:attrNameLst>
                                      </p:cBhvr>
                                      <p:tavLst>
                                        <p:tav tm="0">
                                          <p:val>
                                            <p:fltVal val="0"/>
                                          </p:val>
                                        </p:tav>
                                        <p:tav tm="100000">
                                          <p:val>
                                            <p:strVal val="#ppt_w"/>
                                          </p:val>
                                        </p:tav>
                                      </p:tavLst>
                                    </p:anim>
                                    <p:anim calcmode="lin" valueType="num">
                                      <p:cBhvr>
                                        <p:cTn id="154" dur="500" fill="hold"/>
                                        <p:tgtEl>
                                          <p:spTgt spid="43"/>
                                        </p:tgtEl>
                                        <p:attrNameLst>
                                          <p:attrName>ppt_h</p:attrName>
                                        </p:attrNameLst>
                                      </p:cBhvr>
                                      <p:tavLst>
                                        <p:tav tm="0">
                                          <p:val>
                                            <p:fltVal val="0"/>
                                          </p:val>
                                        </p:tav>
                                        <p:tav tm="100000">
                                          <p:val>
                                            <p:strVal val="#ppt_h"/>
                                          </p:val>
                                        </p:tav>
                                      </p:tavLst>
                                    </p:anim>
                                    <p:animEffect transition="in" filter="fade">
                                      <p:cBhvr>
                                        <p:cTn id="155" dur="500"/>
                                        <p:tgtEl>
                                          <p:spTgt spid="43"/>
                                        </p:tgtEl>
                                      </p:cBhvr>
                                    </p:animEffect>
                                  </p:childTnLst>
                                </p:cTn>
                              </p:par>
                            </p:childTnLst>
                          </p:cTn>
                        </p:par>
                      </p:childTnLst>
                    </p:cTn>
                  </p:par>
                  <p:par>
                    <p:cTn id="156" fill="hold">
                      <p:stCondLst>
                        <p:cond delay="indefinite"/>
                      </p:stCondLst>
                      <p:childTnLst>
                        <p:par>
                          <p:cTn id="157" fill="hold">
                            <p:stCondLst>
                              <p:cond delay="0"/>
                            </p:stCondLst>
                            <p:childTnLst>
                              <p:par>
                                <p:cTn id="158" presetID="31" presetClass="entr" presetSubtype="0" fill="hold" grpId="0" nodeType="clickEffect">
                                  <p:stCondLst>
                                    <p:cond delay="0"/>
                                  </p:stCondLst>
                                  <p:childTnLst>
                                    <p:set>
                                      <p:cBhvr>
                                        <p:cTn id="159" dur="1" fill="hold">
                                          <p:stCondLst>
                                            <p:cond delay="0"/>
                                          </p:stCondLst>
                                        </p:cTn>
                                        <p:tgtEl>
                                          <p:spTgt spid="50"/>
                                        </p:tgtEl>
                                        <p:attrNameLst>
                                          <p:attrName>style.visibility</p:attrName>
                                        </p:attrNameLst>
                                      </p:cBhvr>
                                      <p:to>
                                        <p:strVal val="visible"/>
                                      </p:to>
                                    </p:set>
                                    <p:anim calcmode="lin" valueType="num">
                                      <p:cBhvr>
                                        <p:cTn id="160" dur="1000" fill="hold"/>
                                        <p:tgtEl>
                                          <p:spTgt spid="50"/>
                                        </p:tgtEl>
                                        <p:attrNameLst>
                                          <p:attrName>ppt_w</p:attrName>
                                        </p:attrNameLst>
                                      </p:cBhvr>
                                      <p:tavLst>
                                        <p:tav tm="0">
                                          <p:val>
                                            <p:fltVal val="0"/>
                                          </p:val>
                                        </p:tav>
                                        <p:tav tm="100000">
                                          <p:val>
                                            <p:strVal val="#ppt_w"/>
                                          </p:val>
                                        </p:tav>
                                      </p:tavLst>
                                    </p:anim>
                                    <p:anim calcmode="lin" valueType="num">
                                      <p:cBhvr>
                                        <p:cTn id="161" dur="1000" fill="hold"/>
                                        <p:tgtEl>
                                          <p:spTgt spid="50"/>
                                        </p:tgtEl>
                                        <p:attrNameLst>
                                          <p:attrName>ppt_h</p:attrName>
                                        </p:attrNameLst>
                                      </p:cBhvr>
                                      <p:tavLst>
                                        <p:tav tm="0">
                                          <p:val>
                                            <p:fltVal val="0"/>
                                          </p:val>
                                        </p:tav>
                                        <p:tav tm="100000">
                                          <p:val>
                                            <p:strVal val="#ppt_h"/>
                                          </p:val>
                                        </p:tav>
                                      </p:tavLst>
                                    </p:anim>
                                    <p:anim calcmode="lin" valueType="num">
                                      <p:cBhvr>
                                        <p:cTn id="162" dur="1000" fill="hold"/>
                                        <p:tgtEl>
                                          <p:spTgt spid="50"/>
                                        </p:tgtEl>
                                        <p:attrNameLst>
                                          <p:attrName>style.rotation</p:attrName>
                                        </p:attrNameLst>
                                      </p:cBhvr>
                                      <p:tavLst>
                                        <p:tav tm="0">
                                          <p:val>
                                            <p:fltVal val="90"/>
                                          </p:val>
                                        </p:tav>
                                        <p:tav tm="100000">
                                          <p:val>
                                            <p:fltVal val="0"/>
                                          </p:val>
                                        </p:tav>
                                      </p:tavLst>
                                    </p:anim>
                                    <p:animEffect transition="in" filter="fade">
                                      <p:cBhvr>
                                        <p:cTn id="163" dur="1000"/>
                                        <p:tgtEl>
                                          <p:spTgt spid="50"/>
                                        </p:tgtEl>
                                      </p:cBhvr>
                                    </p:animEffect>
                                  </p:childTnLst>
                                </p:cTn>
                              </p:par>
                            </p:childTnLst>
                          </p:cTn>
                        </p:par>
                      </p:childTnLst>
                    </p:cTn>
                  </p:par>
                  <p:par>
                    <p:cTn id="164" fill="hold">
                      <p:stCondLst>
                        <p:cond delay="indefinite"/>
                      </p:stCondLst>
                      <p:childTnLst>
                        <p:par>
                          <p:cTn id="165" fill="hold">
                            <p:stCondLst>
                              <p:cond delay="0"/>
                            </p:stCondLst>
                            <p:childTnLst>
                              <p:par>
                                <p:cTn id="166" presetID="31" presetClass="entr" presetSubtype="0" fill="hold" grpId="0" nodeType="clickEffect">
                                  <p:stCondLst>
                                    <p:cond delay="0"/>
                                  </p:stCondLst>
                                  <p:childTnLst>
                                    <p:set>
                                      <p:cBhvr>
                                        <p:cTn id="167" dur="1" fill="hold">
                                          <p:stCondLst>
                                            <p:cond delay="0"/>
                                          </p:stCondLst>
                                        </p:cTn>
                                        <p:tgtEl>
                                          <p:spTgt spid="53"/>
                                        </p:tgtEl>
                                        <p:attrNameLst>
                                          <p:attrName>style.visibility</p:attrName>
                                        </p:attrNameLst>
                                      </p:cBhvr>
                                      <p:to>
                                        <p:strVal val="visible"/>
                                      </p:to>
                                    </p:set>
                                    <p:anim calcmode="lin" valueType="num">
                                      <p:cBhvr>
                                        <p:cTn id="168" dur="1000" fill="hold"/>
                                        <p:tgtEl>
                                          <p:spTgt spid="53"/>
                                        </p:tgtEl>
                                        <p:attrNameLst>
                                          <p:attrName>ppt_w</p:attrName>
                                        </p:attrNameLst>
                                      </p:cBhvr>
                                      <p:tavLst>
                                        <p:tav tm="0">
                                          <p:val>
                                            <p:fltVal val="0"/>
                                          </p:val>
                                        </p:tav>
                                        <p:tav tm="100000">
                                          <p:val>
                                            <p:strVal val="#ppt_w"/>
                                          </p:val>
                                        </p:tav>
                                      </p:tavLst>
                                    </p:anim>
                                    <p:anim calcmode="lin" valueType="num">
                                      <p:cBhvr>
                                        <p:cTn id="169" dur="1000" fill="hold"/>
                                        <p:tgtEl>
                                          <p:spTgt spid="53"/>
                                        </p:tgtEl>
                                        <p:attrNameLst>
                                          <p:attrName>ppt_h</p:attrName>
                                        </p:attrNameLst>
                                      </p:cBhvr>
                                      <p:tavLst>
                                        <p:tav tm="0">
                                          <p:val>
                                            <p:fltVal val="0"/>
                                          </p:val>
                                        </p:tav>
                                        <p:tav tm="100000">
                                          <p:val>
                                            <p:strVal val="#ppt_h"/>
                                          </p:val>
                                        </p:tav>
                                      </p:tavLst>
                                    </p:anim>
                                    <p:anim calcmode="lin" valueType="num">
                                      <p:cBhvr>
                                        <p:cTn id="170" dur="1000" fill="hold"/>
                                        <p:tgtEl>
                                          <p:spTgt spid="53"/>
                                        </p:tgtEl>
                                        <p:attrNameLst>
                                          <p:attrName>style.rotation</p:attrName>
                                        </p:attrNameLst>
                                      </p:cBhvr>
                                      <p:tavLst>
                                        <p:tav tm="0">
                                          <p:val>
                                            <p:fltVal val="90"/>
                                          </p:val>
                                        </p:tav>
                                        <p:tav tm="100000">
                                          <p:val>
                                            <p:fltVal val="0"/>
                                          </p:val>
                                        </p:tav>
                                      </p:tavLst>
                                    </p:anim>
                                    <p:animEffect transition="in" filter="fade">
                                      <p:cBhvr>
                                        <p:cTn id="171"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9" grpId="0" animBg="1"/>
      <p:bldP spid="26" grpId="0" animBg="1"/>
      <p:bldP spid="32" grpId="0" animBg="1"/>
      <p:bldP spid="27" grpId="0" animBg="1"/>
      <p:bldP spid="35" grpId="0" animBg="1"/>
      <p:bldP spid="36" grpId="0" animBg="1"/>
      <p:bldP spid="37" grpId="0" animBg="1"/>
      <p:bldP spid="40" grpId="0" animBg="1"/>
      <p:bldP spid="41" grpId="0" animBg="1"/>
      <p:bldP spid="38" grpId="0" animBg="1"/>
      <p:bldP spid="44" grpId="0" animBg="1"/>
      <p:bldP spid="43" grpId="0" animBg="1"/>
      <p:bldP spid="39" grpId="0" animBg="1"/>
      <p:bldP spid="47" grpId="0" animBg="1"/>
      <p:bldP spid="48" grpId="0" animBg="1"/>
      <p:bldP spid="42" grpId="0" animBg="1"/>
      <p:bldP spid="50" grpId="0" animBg="1"/>
      <p:bldP spid="52" grpId="0" animBg="1"/>
      <p:bldP spid="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7889AA-6732-4108-8950-A5CB095D02FB}"/>
              </a:ext>
            </a:extLst>
          </p:cNvPr>
          <p:cNvSpPr txBox="1"/>
          <p:nvPr/>
        </p:nvSpPr>
        <p:spPr>
          <a:xfrm>
            <a:off x="360680" y="1744939"/>
            <a:ext cx="4017010" cy="584775"/>
          </a:xfrm>
          <a:prstGeom prst="rect">
            <a:avLst/>
          </a:prstGeom>
          <a:noFill/>
        </p:spPr>
        <p:txBody>
          <a:bodyPr wrap="square" rtlCol="0">
            <a:spAutoFit/>
          </a:bodyPr>
          <a:lstStyle/>
          <a:p>
            <a:r>
              <a:rPr lang="en-GB" sz="3200" b="1" dirty="0"/>
              <a:t>457BC Aegina crushed</a:t>
            </a:r>
          </a:p>
        </p:txBody>
      </p:sp>
      <p:sp>
        <p:nvSpPr>
          <p:cNvPr id="7" name="TextBox 6">
            <a:extLst>
              <a:ext uri="{FF2B5EF4-FFF2-40B4-BE49-F238E27FC236}">
                <a16:creationId xmlns:a16="http://schemas.microsoft.com/office/drawing/2014/main" id="{45A4C479-57FD-411A-B6AD-974AD0948F03}"/>
              </a:ext>
            </a:extLst>
          </p:cNvPr>
          <p:cNvSpPr txBox="1"/>
          <p:nvPr/>
        </p:nvSpPr>
        <p:spPr>
          <a:xfrm>
            <a:off x="360680" y="568960"/>
            <a:ext cx="11470640" cy="923330"/>
          </a:xfrm>
          <a:prstGeom prst="rect">
            <a:avLst/>
          </a:prstGeom>
          <a:solidFill>
            <a:schemeClr val="accent5">
              <a:lumMod val="40000"/>
              <a:lumOff val="60000"/>
            </a:schemeClr>
          </a:solidFill>
          <a:ln>
            <a:solidFill>
              <a:schemeClr val="accent1">
                <a:shade val="50000"/>
              </a:schemeClr>
            </a:solidFill>
          </a:ln>
        </p:spPr>
        <p:txBody>
          <a:bodyPr wrap="square" rtlCol="0">
            <a:spAutoFit/>
          </a:bodyPr>
          <a:lstStyle/>
          <a:p>
            <a:r>
              <a:rPr lang="en-GB" b="1" dirty="0"/>
              <a:t>The years 460-454 </a:t>
            </a:r>
            <a:r>
              <a:rPr lang="en-GB" dirty="0"/>
              <a:t>marked a period of unprecedented military successes for the Athenians in their campaigns in Greece. The Athenian objectives and their ambitions seemed to have grown in tandem with their success. </a:t>
            </a:r>
          </a:p>
          <a:p>
            <a:pPr algn="r"/>
            <a:r>
              <a:rPr lang="en-GB" dirty="0"/>
              <a:t>Buckley, </a:t>
            </a:r>
            <a:r>
              <a:rPr lang="en-GB" i="1" dirty="0"/>
              <a:t>Aspects of Greek History </a:t>
            </a:r>
            <a:r>
              <a:rPr lang="en-GB" dirty="0"/>
              <a:t>p.271.</a:t>
            </a:r>
          </a:p>
        </p:txBody>
      </p:sp>
      <p:sp>
        <p:nvSpPr>
          <p:cNvPr id="8" name="TextBox 7">
            <a:extLst>
              <a:ext uri="{FF2B5EF4-FFF2-40B4-BE49-F238E27FC236}">
                <a16:creationId xmlns:a16="http://schemas.microsoft.com/office/drawing/2014/main" id="{B79DE980-4696-455F-BD7C-26F6D2086EE7}"/>
              </a:ext>
            </a:extLst>
          </p:cNvPr>
          <p:cNvSpPr txBox="1"/>
          <p:nvPr/>
        </p:nvSpPr>
        <p:spPr>
          <a:xfrm>
            <a:off x="360680" y="230406"/>
            <a:ext cx="2041525" cy="338554"/>
          </a:xfrm>
          <a:prstGeom prst="rect">
            <a:avLst/>
          </a:prstGeom>
          <a:noFill/>
        </p:spPr>
        <p:txBody>
          <a:bodyPr wrap="square" rtlCol="0">
            <a:spAutoFit/>
          </a:bodyPr>
          <a:lstStyle/>
          <a:p>
            <a:pPr algn="ctr"/>
            <a:r>
              <a:rPr lang="en-GB" sz="1600" b="1" i="1" dirty="0"/>
              <a:t>Despite Tanagra …</a:t>
            </a:r>
          </a:p>
        </p:txBody>
      </p:sp>
      <p:sp>
        <p:nvSpPr>
          <p:cNvPr id="6" name="TextBox 5">
            <a:extLst>
              <a:ext uri="{FF2B5EF4-FFF2-40B4-BE49-F238E27FC236}">
                <a16:creationId xmlns:a16="http://schemas.microsoft.com/office/drawing/2014/main" id="{B76613A0-99A8-435A-ACC3-5B94196AC566}"/>
              </a:ext>
            </a:extLst>
          </p:cNvPr>
          <p:cNvSpPr txBox="1"/>
          <p:nvPr/>
        </p:nvSpPr>
        <p:spPr>
          <a:xfrm>
            <a:off x="4377690" y="1868049"/>
            <a:ext cx="6323588" cy="923330"/>
          </a:xfrm>
          <a:prstGeom prst="rect">
            <a:avLst/>
          </a:prstGeom>
          <a:noFill/>
        </p:spPr>
        <p:txBody>
          <a:bodyPr wrap="square">
            <a:spAutoFit/>
          </a:bodyPr>
          <a:lstStyle/>
          <a:p>
            <a:pPr algn="just">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Shortly afterwards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Aegina surrendered, and was forced to destroy her fortifications,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to hand over her fleet, and to agree to pay tribute in the future. 1.108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he First Peloponnesian War, 460–446 BC - Echeverría - - Major Reference  Works - Wiley Online Library">
            <a:extLst>
              <a:ext uri="{FF2B5EF4-FFF2-40B4-BE49-F238E27FC236}">
                <a16:creationId xmlns:a16="http://schemas.microsoft.com/office/drawing/2014/main" id="{0073A088-9CB6-486A-9E38-57113ECDF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445" y="2980788"/>
            <a:ext cx="455295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haeological Site of Aphaia - GTP">
            <a:extLst>
              <a:ext uri="{FF2B5EF4-FFF2-40B4-BE49-F238E27FC236}">
                <a16:creationId xmlns:a16="http://schemas.microsoft.com/office/drawing/2014/main" id="{5ADED143-C7B7-4FF3-A1A8-CAEEB02C8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2364"/>
            <a:ext cx="4088388" cy="2327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ying Warrior from the East Pediment of the Archaic Temple of Aphaia II,  Aegina, ca. 510-470 BCE [1562 × 762] : SculpturePorn">
            <a:extLst>
              <a:ext uri="{FF2B5EF4-FFF2-40B4-BE49-F238E27FC236}">
                <a16:creationId xmlns:a16="http://schemas.microsoft.com/office/drawing/2014/main" id="{2426B7EF-5EDA-4B95-A37A-51AC9EC89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3727"/>
            <a:ext cx="4088388" cy="1994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NG: The Coin Shop. ISLANDS off ATTICA, Aegina. Circa 550-530/25 BC. AR  STater (20mm, 12.31 g).">
            <a:extLst>
              <a:ext uri="{FF2B5EF4-FFF2-40B4-BE49-F238E27FC236}">
                <a16:creationId xmlns:a16="http://schemas.microsoft.com/office/drawing/2014/main" id="{392D6EE3-E2AA-4A1A-8748-5A61F4F1D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452" y="3115582"/>
            <a:ext cx="3021330" cy="15106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64F866-13A8-403A-A667-E5474CB5F8ED}"/>
              </a:ext>
            </a:extLst>
          </p:cNvPr>
          <p:cNvSpPr txBox="1"/>
          <p:nvPr/>
        </p:nvSpPr>
        <p:spPr>
          <a:xfrm>
            <a:off x="8989437" y="4742127"/>
            <a:ext cx="2753360" cy="738664"/>
          </a:xfrm>
          <a:prstGeom prst="rect">
            <a:avLst/>
          </a:prstGeom>
          <a:noFill/>
        </p:spPr>
        <p:txBody>
          <a:bodyPr wrap="square">
            <a:spAutoFit/>
          </a:bodyPr>
          <a:lstStyle/>
          <a:p>
            <a:r>
              <a:rPr lang="en-GB" sz="1400" b="0" i="1" dirty="0">
                <a:solidFill>
                  <a:srgbClr val="000000"/>
                </a:solidFill>
                <a:effectLst/>
                <a:latin typeface="Calibri" panose="020F0502020204030204" pitchFamily="34" charset="0"/>
                <a:cs typeface="Calibri" panose="020F0502020204030204" pitchFamily="34" charset="0"/>
              </a:rPr>
              <a:t>The island of Aegina was the earliest state in European Greece to adopt the use of coined money.</a:t>
            </a:r>
            <a:endParaRPr lang="en-GB" sz="1400" i="1" dirty="0">
              <a:latin typeface="Calibri" panose="020F0502020204030204" pitchFamily="34" charset="0"/>
              <a:cs typeface="Calibri" panose="020F0502020204030204" pitchFamily="34" charset="0"/>
            </a:endParaRPr>
          </a:p>
        </p:txBody>
      </p:sp>
      <p:sp>
        <p:nvSpPr>
          <p:cNvPr id="13" name="Oval 12">
            <a:hlinkClick r:id="rId6" action="ppaction://hlinksldjump"/>
            <a:extLst>
              <a:ext uri="{FF2B5EF4-FFF2-40B4-BE49-F238E27FC236}">
                <a16:creationId xmlns:a16="http://schemas.microsoft.com/office/drawing/2014/main" id="{A565949E-0431-423F-AA51-FE456A320ADB}"/>
              </a:ext>
            </a:extLst>
          </p:cNvPr>
          <p:cNvSpPr/>
          <p:nvPr/>
        </p:nvSpPr>
        <p:spPr>
          <a:xfrm>
            <a:off x="11666048" y="19222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3966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2ABC04D-3EE9-476F-9334-1C31CAD70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920" y="289560"/>
            <a:ext cx="8341940" cy="6278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071D41-D2B1-4A0A-861F-6C718CBF0981}"/>
              </a:ext>
            </a:extLst>
          </p:cNvPr>
          <p:cNvSpPr txBox="1"/>
          <p:nvPr/>
        </p:nvSpPr>
        <p:spPr>
          <a:xfrm>
            <a:off x="193040" y="1498600"/>
            <a:ext cx="2794000" cy="2862322"/>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GB" dirty="0"/>
              <a:t>How accurately does this map reflect Athens’ ‘land empire’ of 457-451BC? </a:t>
            </a:r>
          </a:p>
          <a:p>
            <a:pPr marL="285750" indent="-285750">
              <a:buFont typeface="Arial" panose="020B0604020202020204" pitchFamily="34" charset="0"/>
              <a:buChar char="•"/>
            </a:pPr>
            <a:r>
              <a:rPr lang="en-GB" dirty="0"/>
              <a:t>How long after 451 did Athens retain her control of this ‘land empire’. </a:t>
            </a:r>
          </a:p>
          <a:p>
            <a:pPr marL="285750" indent="-285750">
              <a:buFont typeface="Arial" panose="020B0604020202020204" pitchFamily="34" charset="0"/>
              <a:buChar char="•"/>
            </a:pPr>
            <a:r>
              <a:rPr lang="en-GB" dirty="0"/>
              <a:t>How wise was it  for Athens to have acquired it?</a:t>
            </a:r>
          </a:p>
        </p:txBody>
      </p:sp>
      <p:sp>
        <p:nvSpPr>
          <p:cNvPr id="4" name="TextBox 3">
            <a:extLst>
              <a:ext uri="{FF2B5EF4-FFF2-40B4-BE49-F238E27FC236}">
                <a16:creationId xmlns:a16="http://schemas.microsoft.com/office/drawing/2014/main" id="{48617ADF-55F8-4CE6-ADD5-D6DE4E5251C5}"/>
              </a:ext>
            </a:extLst>
          </p:cNvPr>
          <p:cNvSpPr txBox="1"/>
          <p:nvPr/>
        </p:nvSpPr>
        <p:spPr>
          <a:xfrm>
            <a:off x="193040" y="4537115"/>
            <a:ext cx="2794000" cy="2031325"/>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GB" dirty="0"/>
              <a:t>Using your Text Booklet, draw on it any areas where Athens interfered with military forced during the </a:t>
            </a:r>
          </a:p>
          <a:p>
            <a:pPr algn="ctr"/>
            <a:r>
              <a:rPr lang="en-GB" dirty="0"/>
              <a:t>‘1</a:t>
            </a:r>
            <a:r>
              <a:rPr lang="en-GB" baseline="30000" dirty="0"/>
              <a:t>st</a:t>
            </a:r>
            <a:r>
              <a:rPr lang="en-GB" dirty="0"/>
              <a:t> Peloponnesian War’, either by land or sea.</a:t>
            </a:r>
          </a:p>
        </p:txBody>
      </p:sp>
      <p:sp>
        <p:nvSpPr>
          <p:cNvPr id="3" name="TextBox 2">
            <a:extLst>
              <a:ext uri="{FF2B5EF4-FFF2-40B4-BE49-F238E27FC236}">
                <a16:creationId xmlns:a16="http://schemas.microsoft.com/office/drawing/2014/main" id="{F7BAE52C-967C-45DF-8307-4F0D48249285}"/>
              </a:ext>
            </a:extLst>
          </p:cNvPr>
          <p:cNvSpPr txBox="1"/>
          <p:nvPr/>
        </p:nvSpPr>
        <p:spPr>
          <a:xfrm>
            <a:off x="193040" y="718006"/>
            <a:ext cx="3078480" cy="461665"/>
          </a:xfrm>
          <a:prstGeom prst="rect">
            <a:avLst/>
          </a:prstGeom>
          <a:noFill/>
        </p:spPr>
        <p:txBody>
          <a:bodyPr wrap="square" rtlCol="0">
            <a:spAutoFit/>
          </a:bodyPr>
          <a:lstStyle/>
          <a:p>
            <a:r>
              <a:rPr lang="en-GB" sz="2400" b="1" dirty="0"/>
              <a:t>Athens’ ‘Land Empire’</a:t>
            </a:r>
          </a:p>
        </p:txBody>
      </p:sp>
    </p:spTree>
    <p:extLst>
      <p:ext uri="{BB962C8B-B14F-4D97-AF65-F5344CB8AC3E}">
        <p14:creationId xmlns:p14="http://schemas.microsoft.com/office/powerpoint/2010/main" val="2425080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2B71C3-D662-4B15-B595-6E5B7FD4589E}"/>
              </a:ext>
            </a:extLst>
          </p:cNvPr>
          <p:cNvSpPr txBox="1"/>
          <p:nvPr/>
        </p:nvSpPr>
        <p:spPr>
          <a:xfrm>
            <a:off x="556578" y="1423124"/>
            <a:ext cx="7238366" cy="584775"/>
          </a:xfrm>
          <a:prstGeom prst="rect">
            <a:avLst/>
          </a:prstGeom>
          <a:noFill/>
        </p:spPr>
        <p:txBody>
          <a:bodyPr wrap="square" rtlCol="0">
            <a:spAutoFit/>
          </a:bodyPr>
          <a:lstStyle/>
          <a:p>
            <a:r>
              <a:rPr lang="en-GB" sz="3200" b="1" dirty="0"/>
              <a:t>Cimon returns: campaigns around Cyprus</a:t>
            </a:r>
          </a:p>
        </p:txBody>
      </p:sp>
      <p:pic>
        <p:nvPicPr>
          <p:cNvPr id="12290" name="Picture 2" descr="Cimon - Wikipedia">
            <a:extLst>
              <a:ext uri="{FF2B5EF4-FFF2-40B4-BE49-F238E27FC236}">
                <a16:creationId xmlns:a16="http://schemas.microsoft.com/office/drawing/2014/main" id="{ACFC03CD-6B72-4DDC-B762-210A4856D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40" y="1423124"/>
            <a:ext cx="3616960" cy="54348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ust Of Athenian General Kimon At Finikoudes Beach In Larnaca Stock Image -  Image of beach, larnaca: 99778177">
            <a:extLst>
              <a:ext uri="{FF2B5EF4-FFF2-40B4-BE49-F238E27FC236}">
                <a16:creationId xmlns:a16="http://schemas.microsoft.com/office/drawing/2014/main" id="{12435356-54BE-4424-8BF8-D33CD1406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5" b="10088"/>
          <a:stretch/>
        </p:blipFill>
        <p:spPr bwMode="auto">
          <a:xfrm>
            <a:off x="4787265" y="4333664"/>
            <a:ext cx="3787775" cy="25243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1F08D0-7C38-4D04-9E75-4608B5B77373}"/>
              </a:ext>
            </a:extLst>
          </p:cNvPr>
          <p:cNvSpPr txBox="1"/>
          <p:nvPr/>
        </p:nvSpPr>
        <p:spPr>
          <a:xfrm>
            <a:off x="575470" y="2023877"/>
            <a:ext cx="7371080" cy="2062103"/>
          </a:xfrm>
          <a:prstGeom prst="rect">
            <a:avLst/>
          </a:prstGeom>
          <a:noFill/>
        </p:spPr>
        <p:txBody>
          <a:bodyPr wrap="square">
            <a:spAutoFit/>
          </a:bodyPr>
          <a:lstStyle/>
          <a:p>
            <a:pPr algn="just">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Having no Hellenic war on their hands, the Athenians, under the command of Cimon, made an expedition against Cyprus with 200 ships of their own and of their allies. Sixty of these were detached to go to Egypt at the request of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Amyrtaeus</a:t>
            </a:r>
            <a:r>
              <a:rPr lang="en-GB" sz="1600" dirty="0">
                <a:effectLst/>
                <a:latin typeface="Calibri" panose="020F0502020204030204" pitchFamily="34" charset="0"/>
                <a:ea typeface="Calibri" panose="020F0502020204030204" pitchFamily="34" charset="0"/>
                <a:cs typeface="Times New Roman" panose="02020603050405020304" pitchFamily="18" charset="0"/>
              </a:rPr>
              <a:t>, the King in the marshes; with the rest they laid siege to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Citium</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Cimon's death</a:t>
            </a:r>
            <a:r>
              <a:rPr lang="en-GB" sz="1600" dirty="0">
                <a:effectLst/>
                <a:latin typeface="Calibri" panose="020F0502020204030204" pitchFamily="34" charset="0"/>
                <a:ea typeface="Calibri" panose="020F0502020204030204" pitchFamily="34" charset="0"/>
                <a:cs typeface="Times New Roman" panose="02020603050405020304" pitchFamily="18" charset="0"/>
              </a:rPr>
              <a:t>, however, and also a shortage of provisions made them leave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Citium</a:t>
            </a:r>
            <a:r>
              <a:rPr lang="en-GB" sz="1600" dirty="0">
                <a:effectLst/>
                <a:latin typeface="Calibri" panose="020F0502020204030204" pitchFamily="34" charset="0"/>
                <a:ea typeface="Calibri" panose="020F0502020204030204" pitchFamily="34" charset="0"/>
                <a:cs typeface="Times New Roman" panose="02020603050405020304" pitchFamily="18" charset="0"/>
              </a:rPr>
              <a:t>. Then, when they were sailing off Salamis in Cyprus, they fought both by land and sea with an army and a fleet of Phoenicians, Cyprians, and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Cilicians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They were victorious in both battles, and then went home together with the sixty ships which had returned from Egypt</a:t>
            </a:r>
            <a:r>
              <a:rPr lang="en-GB" sz="1600" dirty="0">
                <a:effectLst/>
                <a:latin typeface="Calibri" panose="020F0502020204030204" pitchFamily="34" charset="0"/>
                <a:ea typeface="Calibri" panose="020F0502020204030204" pitchFamily="34" charset="0"/>
                <a:cs typeface="Times New Roman" panose="02020603050405020304" pitchFamily="18" charset="0"/>
              </a:rPr>
              <a:t>. 1.112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8B23C69-03C1-415D-9C36-2A020A0F524D}"/>
              </a:ext>
            </a:extLst>
          </p:cNvPr>
          <p:cNvSpPr txBox="1"/>
          <p:nvPr/>
        </p:nvSpPr>
        <p:spPr>
          <a:xfrm>
            <a:off x="1150462" y="484885"/>
            <a:ext cx="8737283" cy="774571"/>
          </a:xfrm>
          <a:prstGeom prst="rect">
            <a:avLst/>
          </a:prstGeom>
          <a:solidFill>
            <a:srgbClr val="E6E6E6"/>
          </a:solidFill>
          <a:ln>
            <a:solidFill>
              <a:schemeClr val="accent1">
                <a:shade val="50000"/>
              </a:schemeClr>
            </a:solidFill>
          </a:ln>
        </p:spPr>
        <p:txBody>
          <a:bodyPr wrap="square">
            <a:spAutoFit/>
          </a:bodyPr>
          <a:lstStyle/>
          <a:p>
            <a:pPr algn="just">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c.451 BC The Five Year Truce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Three years later a five years' truce was made between Athens and the Peloponnese. 1.112 </a:t>
            </a:r>
            <a:endParaRPr lang="en-GB" dirty="0"/>
          </a:p>
        </p:txBody>
      </p:sp>
      <p:sp>
        <p:nvSpPr>
          <p:cNvPr id="5" name="TextBox 4">
            <a:extLst>
              <a:ext uri="{FF2B5EF4-FFF2-40B4-BE49-F238E27FC236}">
                <a16:creationId xmlns:a16="http://schemas.microsoft.com/office/drawing/2014/main" id="{3713CADC-6496-4FD9-ADD0-BCA45E6E7CB8}"/>
              </a:ext>
            </a:extLst>
          </p:cNvPr>
          <p:cNvSpPr txBox="1"/>
          <p:nvPr/>
        </p:nvSpPr>
        <p:spPr>
          <a:xfrm>
            <a:off x="1341119" y="4636933"/>
            <a:ext cx="4309745" cy="584775"/>
          </a:xfrm>
          <a:prstGeom prst="rect">
            <a:avLst/>
          </a:prstGeom>
          <a:solidFill>
            <a:schemeClr val="accent5">
              <a:lumMod val="20000"/>
              <a:lumOff val="80000"/>
            </a:schemeClr>
          </a:solidFill>
          <a:ln>
            <a:solidFill>
              <a:schemeClr val="accent1">
                <a:shade val="50000"/>
              </a:schemeClr>
            </a:solidFill>
          </a:ln>
        </p:spPr>
        <p:txBody>
          <a:bodyPr wrap="square" rtlCol="0">
            <a:spAutoFit/>
          </a:bodyPr>
          <a:lstStyle/>
          <a:p>
            <a:r>
              <a:rPr lang="en-GB" sz="1600" dirty="0"/>
              <a:t>Why do you think a 5 year truce was concluded? </a:t>
            </a:r>
          </a:p>
          <a:p>
            <a:r>
              <a:rPr lang="en-GB" sz="1600" dirty="0"/>
              <a:t>Who gained from such a truce?</a:t>
            </a:r>
          </a:p>
        </p:txBody>
      </p:sp>
      <p:sp>
        <p:nvSpPr>
          <p:cNvPr id="7" name="TextBox 6">
            <a:extLst>
              <a:ext uri="{FF2B5EF4-FFF2-40B4-BE49-F238E27FC236}">
                <a16:creationId xmlns:a16="http://schemas.microsoft.com/office/drawing/2014/main" id="{C725FC20-1B38-4CE8-B455-0F68D381C8AE}"/>
              </a:ext>
            </a:extLst>
          </p:cNvPr>
          <p:cNvSpPr txBox="1"/>
          <p:nvPr/>
        </p:nvSpPr>
        <p:spPr>
          <a:xfrm>
            <a:off x="2621280" y="6360160"/>
            <a:ext cx="2165985" cy="307777"/>
          </a:xfrm>
          <a:prstGeom prst="rect">
            <a:avLst/>
          </a:prstGeom>
          <a:noFill/>
        </p:spPr>
        <p:txBody>
          <a:bodyPr wrap="square" rtlCol="0">
            <a:spAutoFit/>
          </a:bodyPr>
          <a:lstStyle/>
          <a:p>
            <a:r>
              <a:rPr lang="en-GB" sz="1400" i="1" dirty="0"/>
              <a:t>Statue of Cimon in Cyprus</a:t>
            </a:r>
          </a:p>
        </p:txBody>
      </p:sp>
      <p:sp>
        <p:nvSpPr>
          <p:cNvPr id="11" name="Oval 10">
            <a:hlinkClick r:id="rId4" action="ppaction://hlinksldjump"/>
            <a:extLst>
              <a:ext uri="{FF2B5EF4-FFF2-40B4-BE49-F238E27FC236}">
                <a16:creationId xmlns:a16="http://schemas.microsoft.com/office/drawing/2014/main" id="{F71A0A6C-792C-4150-9920-B81418A31E8B}"/>
              </a:ext>
            </a:extLst>
          </p:cNvPr>
          <p:cNvSpPr/>
          <p:nvPr/>
        </p:nvSpPr>
        <p:spPr>
          <a:xfrm>
            <a:off x="11666048" y="19222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636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he Getty Villa Guide to the Ancient Olympics | The Getty Iris">
            <a:extLst>
              <a:ext uri="{FF2B5EF4-FFF2-40B4-BE49-F238E27FC236}">
                <a16:creationId xmlns:a16="http://schemas.microsoft.com/office/drawing/2014/main" id="{AAF31AAD-3FFC-49C2-8863-FE85CDD60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 b="4264"/>
          <a:stretch/>
        </p:blipFill>
        <p:spPr bwMode="auto">
          <a:xfrm>
            <a:off x="0" y="248487"/>
            <a:ext cx="10062846" cy="6565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BE15AE-CC04-4053-867F-E94A7337B046}"/>
              </a:ext>
            </a:extLst>
          </p:cNvPr>
          <p:cNvSpPr txBox="1"/>
          <p:nvPr/>
        </p:nvSpPr>
        <p:spPr>
          <a:xfrm>
            <a:off x="0" y="0"/>
            <a:ext cx="12192000" cy="646331"/>
          </a:xfrm>
          <a:prstGeom prst="rect">
            <a:avLst/>
          </a:prstGeom>
          <a:solidFill>
            <a:schemeClr val="accent4">
              <a:lumMod val="40000"/>
              <a:lumOff val="60000"/>
            </a:schemeClr>
          </a:solidFill>
        </p:spPr>
        <p:txBody>
          <a:bodyPr wrap="square" rtlCol="0">
            <a:spAutoFit/>
          </a:bodyPr>
          <a:lstStyle/>
          <a:p>
            <a:r>
              <a:rPr lang="en-GB" sz="3200" b="1" dirty="0"/>
              <a:t>‘</a:t>
            </a:r>
            <a:r>
              <a:rPr lang="en-GB" sz="3600" b="1" u="sng" dirty="0"/>
              <a:t>The Peace of Callias</a:t>
            </a:r>
            <a:r>
              <a:rPr lang="en-GB" sz="3200" b="1" dirty="0"/>
              <a:t>’: c.449 </a:t>
            </a:r>
            <a:r>
              <a:rPr lang="en-GB" sz="2000" b="1" dirty="0"/>
              <a:t>(or Plutarch, Cimon 13 468BC)</a:t>
            </a:r>
            <a:endParaRPr lang="en-GB" sz="3200" b="1" dirty="0"/>
          </a:p>
        </p:txBody>
      </p:sp>
      <p:sp>
        <p:nvSpPr>
          <p:cNvPr id="9" name="TextBox 8">
            <a:extLst>
              <a:ext uri="{FF2B5EF4-FFF2-40B4-BE49-F238E27FC236}">
                <a16:creationId xmlns:a16="http://schemas.microsoft.com/office/drawing/2014/main" id="{952BD46B-6EF3-41C2-B1BF-4E78C71E0F2E}"/>
              </a:ext>
            </a:extLst>
          </p:cNvPr>
          <p:cNvSpPr txBox="1"/>
          <p:nvPr/>
        </p:nvSpPr>
        <p:spPr>
          <a:xfrm>
            <a:off x="-15775" y="5316647"/>
            <a:ext cx="4704080" cy="1569660"/>
          </a:xfrm>
          <a:prstGeom prst="rect">
            <a:avLst/>
          </a:prstGeom>
          <a:solidFill>
            <a:schemeClr val="accent4">
              <a:lumMod val="20000"/>
              <a:lumOff val="80000"/>
            </a:schemeClr>
          </a:solidFill>
        </p:spPr>
        <p:txBody>
          <a:bodyPr wrap="square" rtlCol="0">
            <a:spAutoFit/>
          </a:bodyPr>
          <a:lstStyle/>
          <a:p>
            <a:r>
              <a:rPr lang="en-GB" sz="1600" i="1" dirty="0"/>
              <a:t>This blow so dashed the King’s hopes that he accepted the terms of </a:t>
            </a:r>
            <a:r>
              <a:rPr lang="en-GB" sz="1600" b="1" i="1" u="sng" dirty="0"/>
              <a:t>that notorious peace</a:t>
            </a:r>
            <a:r>
              <a:rPr lang="en-GB" sz="1600" i="1" dirty="0"/>
              <a:t>, whereby he agreed to stay away the distance  of </a:t>
            </a:r>
            <a:r>
              <a:rPr lang="en-GB" sz="1600" b="1" i="1" dirty="0"/>
              <a:t>a whole day’s ride from the Greek sea-board of Asia Minor and not to let a single warship or armoured vessel sail west of the </a:t>
            </a:r>
            <a:r>
              <a:rPr lang="en-GB" sz="1600" b="1" i="1" dirty="0" err="1"/>
              <a:t>Cyanaean</a:t>
            </a:r>
            <a:r>
              <a:rPr lang="en-GB" sz="1600" b="1" i="1" dirty="0"/>
              <a:t> and the </a:t>
            </a:r>
            <a:r>
              <a:rPr lang="en-GB" sz="1600" b="1" i="1" dirty="0" err="1"/>
              <a:t>Chelidonian</a:t>
            </a:r>
            <a:r>
              <a:rPr lang="en-GB" sz="1600" b="1" i="1" dirty="0"/>
              <a:t> Islands. </a:t>
            </a:r>
            <a:r>
              <a:rPr lang="en-GB" sz="1200" i="1" dirty="0"/>
              <a:t>Plutarch, </a:t>
            </a:r>
            <a:r>
              <a:rPr lang="en-GB" sz="1200" dirty="0"/>
              <a:t>Cimon</a:t>
            </a:r>
            <a:r>
              <a:rPr lang="en-GB" sz="1200" i="1" dirty="0"/>
              <a:t> 13</a:t>
            </a:r>
            <a:endParaRPr lang="en-GB" sz="1600" i="1" dirty="0"/>
          </a:p>
        </p:txBody>
      </p:sp>
      <p:sp>
        <p:nvSpPr>
          <p:cNvPr id="10" name="TextBox 9">
            <a:extLst>
              <a:ext uri="{FF2B5EF4-FFF2-40B4-BE49-F238E27FC236}">
                <a16:creationId xmlns:a16="http://schemas.microsoft.com/office/drawing/2014/main" id="{1A48FF32-C68E-448D-8139-A07D27B47BD5}"/>
              </a:ext>
            </a:extLst>
          </p:cNvPr>
          <p:cNvSpPr txBox="1"/>
          <p:nvPr/>
        </p:nvSpPr>
        <p:spPr>
          <a:xfrm>
            <a:off x="8249920" y="6356340"/>
            <a:ext cx="1637031" cy="584775"/>
          </a:xfrm>
          <a:prstGeom prst="rect">
            <a:avLst/>
          </a:prstGeom>
          <a:noFill/>
        </p:spPr>
        <p:txBody>
          <a:bodyPr wrap="square" rtlCol="0">
            <a:spAutoFit/>
          </a:bodyPr>
          <a:lstStyle/>
          <a:p>
            <a:pPr algn="ctr"/>
            <a:r>
              <a:rPr lang="en-GB" sz="1400" i="1" dirty="0">
                <a:solidFill>
                  <a:schemeClr val="bg1"/>
                </a:solidFill>
              </a:rPr>
              <a:t>Nike (Victory) crowns an athlete</a:t>
            </a:r>
            <a:r>
              <a:rPr lang="en-GB" dirty="0">
                <a:solidFill>
                  <a:schemeClr val="bg1"/>
                </a:solidFill>
              </a:rPr>
              <a:t>.</a:t>
            </a:r>
          </a:p>
        </p:txBody>
      </p:sp>
      <p:sp>
        <p:nvSpPr>
          <p:cNvPr id="11" name="TextBox 10">
            <a:extLst>
              <a:ext uri="{FF2B5EF4-FFF2-40B4-BE49-F238E27FC236}">
                <a16:creationId xmlns:a16="http://schemas.microsoft.com/office/drawing/2014/main" id="{086AA519-7AA0-4653-A4B2-0265D2DFEA76}"/>
              </a:ext>
            </a:extLst>
          </p:cNvPr>
          <p:cNvSpPr txBox="1"/>
          <p:nvPr/>
        </p:nvSpPr>
        <p:spPr>
          <a:xfrm>
            <a:off x="9814560" y="-5608"/>
            <a:ext cx="2377440" cy="2215991"/>
          </a:xfrm>
          <a:prstGeom prst="rect">
            <a:avLst/>
          </a:prstGeom>
          <a:solidFill>
            <a:schemeClr val="accent4">
              <a:lumMod val="20000"/>
              <a:lumOff val="80000"/>
            </a:schemeClr>
          </a:solidFill>
        </p:spPr>
        <p:txBody>
          <a:bodyPr wrap="square" rtlCol="0">
            <a:spAutoFit/>
          </a:bodyPr>
          <a:lstStyle/>
          <a:p>
            <a:r>
              <a:rPr lang="en-GB" sz="1400" b="1" dirty="0"/>
              <a:t>Callisthenes</a:t>
            </a:r>
            <a:r>
              <a:rPr lang="en-GB" sz="1400" i="1" dirty="0"/>
              <a:t> </a:t>
            </a:r>
            <a:r>
              <a:rPr lang="en-GB" sz="1200" dirty="0">
                <a:solidFill>
                  <a:schemeClr val="accent1">
                    <a:lumMod val="50000"/>
                  </a:schemeClr>
                </a:solidFill>
              </a:rPr>
              <a:t>(4</a:t>
            </a:r>
            <a:r>
              <a:rPr lang="en-GB" sz="1200" baseline="30000" dirty="0">
                <a:solidFill>
                  <a:schemeClr val="accent1">
                    <a:lumMod val="50000"/>
                  </a:schemeClr>
                </a:solidFill>
              </a:rPr>
              <a:t>th</a:t>
            </a:r>
            <a:r>
              <a:rPr lang="en-GB" sz="1200" dirty="0">
                <a:solidFill>
                  <a:schemeClr val="accent1">
                    <a:lumMod val="50000"/>
                  </a:schemeClr>
                </a:solidFill>
              </a:rPr>
              <a:t> Century Macedonian historian writing in the time of Alexander the Great) </a:t>
            </a:r>
            <a:r>
              <a:rPr lang="en-GB" sz="1100" dirty="0"/>
              <a:t>‘</a:t>
            </a:r>
            <a:r>
              <a:rPr lang="en-GB" sz="1400" i="1" dirty="0"/>
              <a:t>maintains that the </a:t>
            </a:r>
            <a:r>
              <a:rPr lang="en-GB" sz="1400" b="1" i="1" dirty="0"/>
              <a:t>Persians never agreed to any such terms</a:t>
            </a:r>
            <a:r>
              <a:rPr lang="en-GB" sz="1400" i="1" dirty="0"/>
              <a:t>. He says that this was merely </a:t>
            </a:r>
            <a:r>
              <a:rPr lang="en-GB" sz="1400" b="1" i="1" dirty="0"/>
              <a:t>how they behaved in practice</a:t>
            </a:r>
            <a:r>
              <a:rPr lang="en-GB" sz="1400" i="1" dirty="0"/>
              <a:t>, because of the fear that the Battle of </a:t>
            </a:r>
            <a:r>
              <a:rPr lang="en-GB" sz="1400" i="1" dirty="0" err="1"/>
              <a:t>Eurymedon</a:t>
            </a:r>
            <a:r>
              <a:rPr lang="en-GB" sz="1400" i="1" dirty="0"/>
              <a:t> had implanted in them.’</a:t>
            </a:r>
            <a:endParaRPr lang="en-GB" sz="1600" b="1" i="1" dirty="0"/>
          </a:p>
        </p:txBody>
      </p:sp>
      <p:sp>
        <p:nvSpPr>
          <p:cNvPr id="15" name="TextBox 14">
            <a:extLst>
              <a:ext uri="{FF2B5EF4-FFF2-40B4-BE49-F238E27FC236}">
                <a16:creationId xmlns:a16="http://schemas.microsoft.com/office/drawing/2014/main" id="{F59CEA5D-40F9-4023-BE07-F3373DBEFB86}"/>
              </a:ext>
            </a:extLst>
          </p:cNvPr>
          <p:cNvSpPr txBox="1"/>
          <p:nvPr/>
        </p:nvSpPr>
        <p:spPr>
          <a:xfrm>
            <a:off x="3642360" y="4162361"/>
            <a:ext cx="6172200" cy="523220"/>
          </a:xfrm>
          <a:prstGeom prst="rect">
            <a:avLst/>
          </a:prstGeom>
          <a:noFill/>
        </p:spPr>
        <p:txBody>
          <a:bodyPr wrap="square">
            <a:spAutoFit/>
          </a:bodyPr>
          <a:lstStyle/>
          <a:p>
            <a:r>
              <a:rPr lang="en-GB" sz="2800" b="1" i="1" dirty="0">
                <a:solidFill>
                  <a:srgbClr val="FFFF00"/>
                </a:solidFill>
              </a:rPr>
              <a:t>‘that notorious peace’ </a:t>
            </a:r>
            <a:r>
              <a:rPr lang="en-GB" sz="1600" b="1" i="1" dirty="0">
                <a:solidFill>
                  <a:srgbClr val="FFFF00"/>
                </a:solidFill>
              </a:rPr>
              <a:t>Plutarch, Cimon 13</a:t>
            </a:r>
            <a:endParaRPr lang="en-GB" sz="2800" dirty="0">
              <a:solidFill>
                <a:srgbClr val="FFFF00"/>
              </a:solidFill>
            </a:endParaRPr>
          </a:p>
        </p:txBody>
      </p:sp>
      <p:sp>
        <p:nvSpPr>
          <p:cNvPr id="14" name="TextBox 13">
            <a:extLst>
              <a:ext uri="{FF2B5EF4-FFF2-40B4-BE49-F238E27FC236}">
                <a16:creationId xmlns:a16="http://schemas.microsoft.com/office/drawing/2014/main" id="{D13FA8BB-2C85-425A-8B32-98744363A2FC}"/>
              </a:ext>
            </a:extLst>
          </p:cNvPr>
          <p:cNvSpPr txBox="1"/>
          <p:nvPr/>
        </p:nvSpPr>
        <p:spPr>
          <a:xfrm>
            <a:off x="9814558" y="2127493"/>
            <a:ext cx="2377440" cy="1600438"/>
          </a:xfrm>
          <a:prstGeom prst="rect">
            <a:avLst/>
          </a:prstGeom>
          <a:solidFill>
            <a:srgbClr val="FFEBFF"/>
          </a:solidFill>
        </p:spPr>
        <p:txBody>
          <a:bodyPr wrap="square" rtlCol="0">
            <a:spAutoFit/>
          </a:bodyPr>
          <a:lstStyle/>
          <a:p>
            <a:r>
              <a:rPr lang="en-GB" sz="1400" i="1" dirty="0"/>
              <a:t>‘</a:t>
            </a:r>
            <a:r>
              <a:rPr lang="en-GB" sz="1400" b="1" i="1" dirty="0"/>
              <a:t>Pericles</a:t>
            </a:r>
            <a:r>
              <a:rPr lang="en-GB" sz="1400" i="1" dirty="0"/>
              <a:t> with a squadron of 50 ships and </a:t>
            </a:r>
            <a:r>
              <a:rPr lang="en-GB" sz="1400" b="1" i="1" dirty="0"/>
              <a:t>Ephialtes</a:t>
            </a:r>
            <a:r>
              <a:rPr lang="en-GB" sz="1400" i="1" dirty="0"/>
              <a:t> with no more than 30 sailed far beyond the </a:t>
            </a:r>
            <a:r>
              <a:rPr lang="en-GB" sz="1400" i="1" dirty="0" err="1"/>
              <a:t>Chelidonian</a:t>
            </a:r>
            <a:r>
              <a:rPr lang="en-GB" sz="1400" i="1" dirty="0"/>
              <a:t> Islands without meeting anything resembling a barbarian ship.’</a:t>
            </a:r>
          </a:p>
        </p:txBody>
      </p:sp>
      <p:sp>
        <p:nvSpPr>
          <p:cNvPr id="16" name="TextBox 15">
            <a:extLst>
              <a:ext uri="{FF2B5EF4-FFF2-40B4-BE49-F238E27FC236}">
                <a16:creationId xmlns:a16="http://schemas.microsoft.com/office/drawing/2014/main" id="{DD389691-F6F1-40C7-B27E-063AE66F49F4}"/>
              </a:ext>
            </a:extLst>
          </p:cNvPr>
          <p:cNvSpPr txBox="1"/>
          <p:nvPr/>
        </p:nvSpPr>
        <p:spPr>
          <a:xfrm>
            <a:off x="9814558" y="3692611"/>
            <a:ext cx="2377440" cy="1600438"/>
          </a:xfrm>
          <a:prstGeom prst="rect">
            <a:avLst/>
          </a:prstGeom>
          <a:solidFill>
            <a:schemeClr val="bg1">
              <a:lumMod val="75000"/>
            </a:schemeClr>
          </a:solidFill>
        </p:spPr>
        <p:txBody>
          <a:bodyPr wrap="square" rtlCol="0">
            <a:spAutoFit/>
          </a:bodyPr>
          <a:lstStyle/>
          <a:p>
            <a:r>
              <a:rPr lang="en-GB" sz="1400" b="1" i="1" dirty="0"/>
              <a:t>‘On the other hand, </a:t>
            </a:r>
            <a:r>
              <a:rPr lang="en-GB" sz="1400" i="1" dirty="0"/>
              <a:t>the collection of decrees made by </a:t>
            </a:r>
            <a:r>
              <a:rPr lang="en-GB" sz="1400" b="1" dirty="0" err="1"/>
              <a:t>Craterus</a:t>
            </a:r>
            <a:r>
              <a:rPr lang="en-GB" sz="1400" i="1" dirty="0"/>
              <a:t> </a:t>
            </a:r>
            <a:r>
              <a:rPr lang="en-GB" sz="1200" dirty="0">
                <a:solidFill>
                  <a:schemeClr val="tx2"/>
                </a:solidFill>
              </a:rPr>
              <a:t>(another Macedonian historian) </a:t>
            </a:r>
            <a:r>
              <a:rPr lang="en-GB" sz="1400" i="1" dirty="0"/>
              <a:t>includes in its proper place a copy of the articles of this treaty, as though it had been properly concluded.’ </a:t>
            </a:r>
            <a:endParaRPr lang="en-GB" sz="1400" b="1" i="1" dirty="0"/>
          </a:p>
        </p:txBody>
      </p:sp>
      <p:sp>
        <p:nvSpPr>
          <p:cNvPr id="17" name="TextBox 16">
            <a:extLst>
              <a:ext uri="{FF2B5EF4-FFF2-40B4-BE49-F238E27FC236}">
                <a16:creationId xmlns:a16="http://schemas.microsoft.com/office/drawing/2014/main" id="{1C27F589-6501-48F4-886C-26A960245C9D}"/>
              </a:ext>
            </a:extLst>
          </p:cNvPr>
          <p:cNvSpPr txBox="1"/>
          <p:nvPr/>
        </p:nvSpPr>
        <p:spPr>
          <a:xfrm>
            <a:off x="9814560" y="5280458"/>
            <a:ext cx="2377440" cy="1600438"/>
          </a:xfrm>
          <a:prstGeom prst="rect">
            <a:avLst/>
          </a:prstGeom>
          <a:solidFill>
            <a:srgbClr val="FFEBFF"/>
          </a:solidFill>
        </p:spPr>
        <p:txBody>
          <a:bodyPr wrap="square" rtlCol="0">
            <a:spAutoFit/>
          </a:bodyPr>
          <a:lstStyle/>
          <a:p>
            <a:r>
              <a:rPr lang="en-GB" sz="1400" i="1" dirty="0"/>
              <a:t>‘It is said, too, that the Athenians built an altar to Peace to commemorate this event and conferred high honours upon </a:t>
            </a:r>
            <a:r>
              <a:rPr lang="en-GB" sz="1400" b="1" i="1" dirty="0"/>
              <a:t>Callias</a:t>
            </a:r>
            <a:r>
              <a:rPr lang="en-GB" sz="1400" i="1" dirty="0"/>
              <a:t>, who negotiated the treaty.’</a:t>
            </a:r>
          </a:p>
          <a:p>
            <a:pPr algn="r"/>
            <a:r>
              <a:rPr lang="en-GB" sz="1200" b="1" dirty="0"/>
              <a:t>Plutarch,</a:t>
            </a:r>
            <a:r>
              <a:rPr lang="en-GB" sz="1200" b="1" i="1" dirty="0"/>
              <a:t> Cimon </a:t>
            </a:r>
            <a:r>
              <a:rPr lang="en-GB" sz="1200" b="1" dirty="0"/>
              <a:t>13</a:t>
            </a:r>
          </a:p>
        </p:txBody>
      </p:sp>
      <p:sp>
        <p:nvSpPr>
          <p:cNvPr id="23" name="TextBox 22">
            <a:extLst>
              <a:ext uri="{FF2B5EF4-FFF2-40B4-BE49-F238E27FC236}">
                <a16:creationId xmlns:a16="http://schemas.microsoft.com/office/drawing/2014/main" id="{3D054741-4E07-4685-BF4C-BEC550BC1204}"/>
              </a:ext>
            </a:extLst>
          </p:cNvPr>
          <p:cNvSpPr txBox="1"/>
          <p:nvPr/>
        </p:nvSpPr>
        <p:spPr>
          <a:xfrm>
            <a:off x="2549343" y="3223518"/>
            <a:ext cx="7265216" cy="615553"/>
          </a:xfrm>
          <a:prstGeom prst="rect">
            <a:avLst/>
          </a:prstGeom>
          <a:solidFill>
            <a:schemeClr val="accent5">
              <a:lumMod val="20000"/>
              <a:lumOff val="80000"/>
            </a:schemeClr>
          </a:solidFill>
        </p:spPr>
        <p:txBody>
          <a:bodyPr wrap="square" rtlCol="0">
            <a:spAutoFit/>
          </a:bodyPr>
          <a:lstStyle/>
          <a:p>
            <a:pPr algn="ctr"/>
            <a:r>
              <a:rPr lang="en-GB" sz="1700" dirty="0"/>
              <a:t>Alexander the Great was celebrated for his swift conquest of Persia in the 4</a:t>
            </a:r>
            <a:r>
              <a:rPr lang="en-GB" sz="1700" baseline="30000" dirty="0"/>
              <a:t>th</a:t>
            </a:r>
            <a:r>
              <a:rPr lang="en-GB" sz="1700" dirty="0"/>
              <a:t> century BC. How might a 5</a:t>
            </a:r>
            <a:r>
              <a:rPr lang="en-GB" sz="1700" baseline="30000" dirty="0"/>
              <a:t>th</a:t>
            </a:r>
            <a:r>
              <a:rPr lang="en-GB" sz="1700" dirty="0"/>
              <a:t> Century ‘Peace of Callias’ impact his reputation? </a:t>
            </a:r>
          </a:p>
        </p:txBody>
      </p:sp>
      <p:sp>
        <p:nvSpPr>
          <p:cNvPr id="24" name="TextBox 23">
            <a:extLst>
              <a:ext uri="{FF2B5EF4-FFF2-40B4-BE49-F238E27FC236}">
                <a16:creationId xmlns:a16="http://schemas.microsoft.com/office/drawing/2014/main" id="{04BFA6C2-C585-4C8E-B893-72F323F9D894}"/>
              </a:ext>
            </a:extLst>
          </p:cNvPr>
          <p:cNvSpPr txBox="1"/>
          <p:nvPr/>
        </p:nvSpPr>
        <p:spPr>
          <a:xfrm>
            <a:off x="5425440" y="4806149"/>
            <a:ext cx="4389118" cy="830997"/>
          </a:xfrm>
          <a:prstGeom prst="rect">
            <a:avLst/>
          </a:prstGeom>
          <a:solidFill>
            <a:schemeClr val="accent5">
              <a:lumMod val="20000"/>
              <a:lumOff val="80000"/>
            </a:schemeClr>
          </a:solidFill>
        </p:spPr>
        <p:txBody>
          <a:bodyPr wrap="square" rtlCol="0">
            <a:spAutoFit/>
          </a:bodyPr>
          <a:lstStyle/>
          <a:p>
            <a:pPr algn="ctr"/>
            <a:r>
              <a:rPr lang="en-GB" sz="1600" dirty="0"/>
              <a:t>Do you think there was a formal peace, or do you agree with Callisthenes, that there was just an informal understanding?</a:t>
            </a:r>
          </a:p>
        </p:txBody>
      </p:sp>
      <p:sp>
        <p:nvSpPr>
          <p:cNvPr id="26" name="TextBox 25">
            <a:extLst>
              <a:ext uri="{FF2B5EF4-FFF2-40B4-BE49-F238E27FC236}">
                <a16:creationId xmlns:a16="http://schemas.microsoft.com/office/drawing/2014/main" id="{34D4383E-8667-47B2-BE4D-0BE0195A3081}"/>
              </a:ext>
            </a:extLst>
          </p:cNvPr>
          <p:cNvSpPr txBox="1"/>
          <p:nvPr/>
        </p:nvSpPr>
        <p:spPr>
          <a:xfrm>
            <a:off x="5297903" y="641246"/>
            <a:ext cx="4516655" cy="307777"/>
          </a:xfrm>
          <a:prstGeom prst="rect">
            <a:avLst/>
          </a:prstGeom>
          <a:solidFill>
            <a:srgbClr val="7030A0"/>
          </a:solidFill>
        </p:spPr>
        <p:txBody>
          <a:bodyPr wrap="square" rtlCol="0">
            <a:spAutoFit/>
          </a:bodyPr>
          <a:lstStyle/>
          <a:p>
            <a:pPr algn="ctr"/>
            <a:r>
              <a:rPr lang="en-GB" sz="1400" b="1" dirty="0">
                <a:solidFill>
                  <a:schemeClr val="bg1"/>
                </a:solidFill>
              </a:rPr>
              <a:t>Persian Kings: Xerxes 486-465; Artaxerxes 465-424BC</a:t>
            </a:r>
          </a:p>
        </p:txBody>
      </p:sp>
      <p:sp>
        <p:nvSpPr>
          <p:cNvPr id="18" name="Oval 17">
            <a:hlinkClick r:id="rId3" action="ppaction://hlinksldjump"/>
            <a:extLst>
              <a:ext uri="{FF2B5EF4-FFF2-40B4-BE49-F238E27FC236}">
                <a16:creationId xmlns:a16="http://schemas.microsoft.com/office/drawing/2014/main" id="{D8711B91-F2A5-4A79-8FCD-6174646969E0}"/>
              </a:ext>
            </a:extLst>
          </p:cNvPr>
          <p:cNvSpPr/>
          <p:nvPr/>
        </p:nvSpPr>
        <p:spPr>
          <a:xfrm>
            <a:off x="9406623" y="14780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378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17" grpId="0" animBg="1"/>
      <p:bldP spid="23" grpId="0" animBg="1"/>
      <p:bldP spid="24"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33916-3751-4BAC-A49C-435AAB93C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0"/>
            <a:ext cx="8582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7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D2A27F-6DD6-41CD-B530-75DC14CCB501}"/>
              </a:ext>
            </a:extLst>
          </p:cNvPr>
          <p:cNvSpPr txBox="1"/>
          <p:nvPr/>
        </p:nvSpPr>
        <p:spPr>
          <a:xfrm>
            <a:off x="406400" y="1001383"/>
            <a:ext cx="11490960" cy="923330"/>
          </a:xfrm>
          <a:prstGeom prst="rect">
            <a:avLst/>
          </a:prstGeom>
          <a:solidFill>
            <a:schemeClr val="accent5">
              <a:lumMod val="20000"/>
              <a:lumOff val="80000"/>
            </a:schemeClr>
          </a:solidFill>
        </p:spPr>
        <p:txBody>
          <a:bodyPr wrap="square" rtlCol="0">
            <a:spAutoFit/>
          </a:bodyPr>
          <a:lstStyle/>
          <a:p>
            <a:r>
              <a:rPr lang="en-GB" dirty="0"/>
              <a:t> Thucydides argues that the </a:t>
            </a:r>
            <a:r>
              <a:rPr lang="en-GB" b="1" dirty="0"/>
              <a:t>Peloponnesian War </a:t>
            </a:r>
            <a:r>
              <a:rPr lang="en-GB" dirty="0"/>
              <a:t>was ‘</a:t>
            </a:r>
            <a:r>
              <a:rPr lang="en-GB" i="1" dirty="0"/>
              <a:t>the greatest disturbance in the history of the Hellenes, affecting also a large part of the non-Hellenic world.</a:t>
            </a:r>
            <a:r>
              <a:rPr lang="en-GB" dirty="0"/>
              <a:t>’ 1.1. and that it was a greater war than the legendary </a:t>
            </a:r>
            <a:r>
              <a:rPr lang="en-GB" b="1" dirty="0"/>
              <a:t>Trojan War </a:t>
            </a:r>
            <a:r>
              <a:rPr lang="en-GB" dirty="0"/>
              <a:t>(</a:t>
            </a:r>
            <a:r>
              <a:rPr lang="en-GB" b="1" dirty="0"/>
              <a:t>12</a:t>
            </a:r>
            <a:r>
              <a:rPr lang="en-GB" b="1" baseline="30000" dirty="0"/>
              <a:t>th</a:t>
            </a:r>
            <a:r>
              <a:rPr lang="en-GB" b="1" dirty="0"/>
              <a:t> century BC</a:t>
            </a:r>
            <a:r>
              <a:rPr lang="en-GB" dirty="0"/>
              <a:t>) or the recent </a:t>
            </a:r>
            <a:r>
              <a:rPr lang="en-GB" b="1" dirty="0"/>
              <a:t>Persian Wars </a:t>
            </a:r>
            <a:r>
              <a:rPr lang="en-GB" dirty="0"/>
              <a:t>(</a:t>
            </a:r>
            <a:r>
              <a:rPr lang="en-GB" b="1" dirty="0"/>
              <a:t>490-479BC</a:t>
            </a:r>
            <a:r>
              <a:rPr lang="en-GB" dirty="0"/>
              <a:t>).</a:t>
            </a:r>
          </a:p>
        </p:txBody>
      </p:sp>
      <p:sp>
        <p:nvSpPr>
          <p:cNvPr id="4" name="TextBox 3">
            <a:extLst>
              <a:ext uri="{FF2B5EF4-FFF2-40B4-BE49-F238E27FC236}">
                <a16:creationId xmlns:a16="http://schemas.microsoft.com/office/drawing/2014/main" id="{99A46ECB-B7F3-4CDC-9AA4-7E1A66348FAA}"/>
              </a:ext>
            </a:extLst>
          </p:cNvPr>
          <p:cNvSpPr txBox="1"/>
          <p:nvPr/>
        </p:nvSpPr>
        <p:spPr>
          <a:xfrm>
            <a:off x="406400" y="2637371"/>
            <a:ext cx="11490960" cy="4047262"/>
          </a:xfrm>
          <a:prstGeom prst="rect">
            <a:avLst/>
          </a:prstGeom>
          <a:solidFill>
            <a:schemeClr val="accent4">
              <a:lumMod val="20000"/>
              <a:lumOff val="80000"/>
            </a:schemeClr>
          </a:solidFill>
          <a:ln>
            <a:solidFill>
              <a:schemeClr val="accent1"/>
            </a:solidFill>
          </a:ln>
        </p:spPr>
        <p:txBody>
          <a:bodyPr wrap="square" rtlCol="0">
            <a:spAutoFit/>
          </a:bodyPr>
          <a:lstStyle/>
          <a:p>
            <a:r>
              <a:rPr lang="en-GB" dirty="0"/>
              <a:t> ‘</a:t>
            </a:r>
            <a:r>
              <a:rPr lang="en-GB" i="1" dirty="0"/>
              <a:t>War began when the Athenians and Peloponnesians broke the </a:t>
            </a:r>
            <a:r>
              <a:rPr lang="en-GB" b="1" i="1" u="sng" dirty="0"/>
              <a:t>30 Year Truce</a:t>
            </a:r>
            <a:r>
              <a:rPr lang="en-GB" i="1" dirty="0"/>
              <a:t> which has been made after the capture of Euboea </a:t>
            </a:r>
            <a:r>
              <a:rPr lang="en-GB" dirty="0"/>
              <a:t>(</a:t>
            </a:r>
            <a:r>
              <a:rPr lang="en-GB" b="1" dirty="0"/>
              <a:t>446BC</a:t>
            </a:r>
            <a:r>
              <a:rPr lang="en-GB" dirty="0"/>
              <a:t>). </a:t>
            </a:r>
          </a:p>
          <a:p>
            <a:endParaRPr lang="en-GB" sz="1100" i="1" dirty="0"/>
          </a:p>
          <a:p>
            <a:r>
              <a:rPr lang="en-GB" i="1" dirty="0"/>
              <a:t>As to the reason why they broke the truce, I propose first to give an account of the causes of complaint which they had against each other and of the specific instances where their interests clashed </a:t>
            </a:r>
            <a:r>
              <a:rPr lang="en-GB" dirty="0"/>
              <a:t>(i.e. disputes over </a:t>
            </a:r>
            <a:r>
              <a:rPr lang="en-GB" b="1" dirty="0" err="1"/>
              <a:t>Epidamnus</a:t>
            </a:r>
            <a:r>
              <a:rPr lang="en-GB" dirty="0"/>
              <a:t> (</a:t>
            </a:r>
            <a:r>
              <a:rPr lang="en-GB" b="1" dirty="0"/>
              <a:t>435-3BC</a:t>
            </a:r>
            <a:r>
              <a:rPr lang="en-GB" dirty="0"/>
              <a:t>, 1.24-30), </a:t>
            </a:r>
            <a:r>
              <a:rPr lang="en-GB" b="1" dirty="0"/>
              <a:t>Corcyra </a:t>
            </a:r>
            <a:r>
              <a:rPr lang="en-GB" dirty="0"/>
              <a:t>(</a:t>
            </a:r>
            <a:r>
              <a:rPr lang="en-GB" b="1" dirty="0"/>
              <a:t>433BC</a:t>
            </a:r>
            <a:r>
              <a:rPr lang="en-GB" dirty="0"/>
              <a:t>, 1.31-55) and </a:t>
            </a:r>
            <a:r>
              <a:rPr lang="en-GB" b="1" dirty="0"/>
              <a:t>Potidaea</a:t>
            </a:r>
            <a:r>
              <a:rPr lang="en-GB" dirty="0"/>
              <a:t> (</a:t>
            </a:r>
            <a:r>
              <a:rPr lang="en-GB" b="1" dirty="0"/>
              <a:t>432BC</a:t>
            </a:r>
            <a:r>
              <a:rPr lang="en-GB" dirty="0"/>
              <a:t>, 1.56-65): </a:t>
            </a:r>
            <a:r>
              <a:rPr lang="en-GB" i="1" dirty="0"/>
              <a:t>this is in order that there would be no doubt in anyone’s mind about what led to this great war falling upon the Hellenes. </a:t>
            </a:r>
          </a:p>
          <a:p>
            <a:endParaRPr lang="en-GB" sz="1200" i="1" dirty="0"/>
          </a:p>
          <a:p>
            <a:r>
              <a:rPr lang="en-GB" sz="2000" b="1" i="1" dirty="0"/>
              <a:t>But the </a:t>
            </a:r>
            <a:r>
              <a:rPr lang="en-GB" sz="2000" b="1" i="1" u="sng" dirty="0"/>
              <a:t>real reason</a:t>
            </a:r>
            <a:r>
              <a:rPr lang="en-GB" sz="2000" b="1" i="1" dirty="0"/>
              <a:t> for the war is, in my opinion, most likely to be disguised by such an argument.</a:t>
            </a:r>
          </a:p>
          <a:p>
            <a:endParaRPr lang="en-GB" sz="1200" b="1" i="1" dirty="0"/>
          </a:p>
          <a:p>
            <a:r>
              <a:rPr lang="en-GB" sz="2800" b="1" i="1" dirty="0"/>
              <a:t>What made war </a:t>
            </a:r>
            <a:r>
              <a:rPr lang="en-GB" sz="2800" b="1" i="1" u="sng" dirty="0"/>
              <a:t>inevitable</a:t>
            </a:r>
            <a:r>
              <a:rPr lang="en-GB" sz="2800" b="1" i="1" dirty="0"/>
              <a:t> was the growth of Athenian power and the fear which this caused in Sparta.</a:t>
            </a:r>
          </a:p>
          <a:p>
            <a:endParaRPr lang="en-GB" sz="1200" i="1" dirty="0"/>
          </a:p>
          <a:p>
            <a:r>
              <a:rPr lang="en-GB" i="1" dirty="0"/>
              <a:t>As for the reasons for breaking the truce and declaring war which were expressed by each side, they are as follows.’ </a:t>
            </a:r>
            <a:r>
              <a:rPr lang="en-GB" b="1" dirty="0"/>
              <a:t>1.123</a:t>
            </a:r>
          </a:p>
          <a:p>
            <a:endParaRPr lang="en-GB" sz="800" i="1" dirty="0"/>
          </a:p>
        </p:txBody>
      </p:sp>
      <p:sp>
        <p:nvSpPr>
          <p:cNvPr id="5" name="TextBox 4">
            <a:extLst>
              <a:ext uri="{FF2B5EF4-FFF2-40B4-BE49-F238E27FC236}">
                <a16:creationId xmlns:a16="http://schemas.microsoft.com/office/drawing/2014/main" id="{1D896B3D-62CD-4153-AE27-C393755BAF0A}"/>
              </a:ext>
            </a:extLst>
          </p:cNvPr>
          <p:cNvSpPr txBox="1"/>
          <p:nvPr/>
        </p:nvSpPr>
        <p:spPr>
          <a:xfrm>
            <a:off x="1950720" y="173367"/>
            <a:ext cx="8778240" cy="707886"/>
          </a:xfrm>
          <a:prstGeom prst="rect">
            <a:avLst/>
          </a:prstGeom>
          <a:solidFill>
            <a:schemeClr val="bg1"/>
          </a:solidFill>
          <a:ln w="25400">
            <a:solidFill>
              <a:schemeClr val="accent1"/>
            </a:solidFill>
          </a:ln>
        </p:spPr>
        <p:txBody>
          <a:bodyPr wrap="square" rtlCol="0">
            <a:spAutoFit/>
          </a:bodyPr>
          <a:lstStyle/>
          <a:p>
            <a:pPr algn="ctr"/>
            <a:r>
              <a:rPr lang="en-GB" sz="4000" b="1" dirty="0"/>
              <a:t>The Peloponnesian War 431-404BC</a:t>
            </a:r>
          </a:p>
        </p:txBody>
      </p:sp>
      <p:sp>
        <p:nvSpPr>
          <p:cNvPr id="7" name="TextBox 6">
            <a:extLst>
              <a:ext uri="{FF2B5EF4-FFF2-40B4-BE49-F238E27FC236}">
                <a16:creationId xmlns:a16="http://schemas.microsoft.com/office/drawing/2014/main" id="{3589EEDB-BFB8-4DC4-9421-DA9B2A5967DF}"/>
              </a:ext>
            </a:extLst>
          </p:cNvPr>
          <p:cNvSpPr txBox="1"/>
          <p:nvPr/>
        </p:nvSpPr>
        <p:spPr>
          <a:xfrm>
            <a:off x="406400" y="1924713"/>
            <a:ext cx="11490960" cy="646331"/>
          </a:xfrm>
          <a:prstGeom prst="rect">
            <a:avLst/>
          </a:prstGeom>
          <a:solidFill>
            <a:schemeClr val="accent5">
              <a:lumMod val="20000"/>
              <a:lumOff val="80000"/>
            </a:schemeClr>
          </a:solidFill>
        </p:spPr>
        <p:txBody>
          <a:bodyPr wrap="square">
            <a:spAutoFit/>
          </a:bodyPr>
          <a:lstStyle/>
          <a:p>
            <a:r>
              <a:rPr lang="en-GB" b="1" dirty="0"/>
              <a:t> </a:t>
            </a:r>
            <a:r>
              <a:rPr lang="en-GB" dirty="0"/>
              <a:t>At</a:t>
            </a:r>
            <a:r>
              <a:rPr lang="en-GB" b="1" dirty="0"/>
              <a:t> 1.23 </a:t>
            </a:r>
            <a:r>
              <a:rPr lang="en-GB" dirty="0"/>
              <a:t>he concludes his introduction and </a:t>
            </a:r>
            <a:r>
              <a:rPr lang="en-GB" b="1" dirty="0"/>
              <a:t>makes a distinction </a:t>
            </a:r>
            <a:r>
              <a:rPr lang="en-GB" dirty="0"/>
              <a:t>between</a:t>
            </a:r>
            <a:r>
              <a:rPr lang="en-GB" b="1" dirty="0"/>
              <a:t> the immediate events </a:t>
            </a:r>
            <a:r>
              <a:rPr lang="en-GB" dirty="0"/>
              <a:t>that led to war breaking out and</a:t>
            </a:r>
            <a:r>
              <a:rPr lang="en-GB" b="1" dirty="0"/>
              <a:t> the underlying reason </a:t>
            </a:r>
            <a:r>
              <a:rPr lang="en-GB" dirty="0"/>
              <a:t>behind the conflict: </a:t>
            </a:r>
          </a:p>
        </p:txBody>
      </p:sp>
      <p:sp>
        <p:nvSpPr>
          <p:cNvPr id="6" name="Oval 5">
            <a:hlinkClick r:id="rId2" action="ppaction://hlinksldjump"/>
            <a:extLst>
              <a:ext uri="{FF2B5EF4-FFF2-40B4-BE49-F238E27FC236}">
                <a16:creationId xmlns:a16="http://schemas.microsoft.com/office/drawing/2014/main" id="{7633F578-0AD3-4379-A09D-BD01990B3218}"/>
              </a:ext>
            </a:extLst>
          </p:cNvPr>
          <p:cNvSpPr/>
          <p:nvPr/>
        </p:nvSpPr>
        <p:spPr>
          <a:xfrm>
            <a:off x="11718290" y="153613"/>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6108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BF6F4B-B62A-41A8-9F70-502E603F215C}"/>
              </a:ext>
            </a:extLst>
          </p:cNvPr>
          <p:cNvSpPr txBox="1"/>
          <p:nvPr/>
        </p:nvSpPr>
        <p:spPr>
          <a:xfrm>
            <a:off x="482600" y="214007"/>
            <a:ext cx="7264400" cy="707886"/>
          </a:xfrm>
          <a:prstGeom prst="rect">
            <a:avLst/>
          </a:prstGeom>
          <a:noFill/>
        </p:spPr>
        <p:txBody>
          <a:bodyPr wrap="square" rtlCol="0">
            <a:spAutoFit/>
          </a:bodyPr>
          <a:lstStyle/>
          <a:p>
            <a:r>
              <a:rPr lang="en-GB" sz="4000" b="1" dirty="0"/>
              <a:t>What is the </a:t>
            </a:r>
            <a:r>
              <a:rPr lang="en-GB" sz="4000" b="1" dirty="0" err="1"/>
              <a:t>Pentecontaetia</a:t>
            </a:r>
            <a:r>
              <a:rPr lang="en-GB" sz="4000" b="1" dirty="0"/>
              <a:t>?</a:t>
            </a:r>
          </a:p>
        </p:txBody>
      </p:sp>
      <p:sp>
        <p:nvSpPr>
          <p:cNvPr id="3" name="TextBox 2">
            <a:extLst>
              <a:ext uri="{FF2B5EF4-FFF2-40B4-BE49-F238E27FC236}">
                <a16:creationId xmlns:a16="http://schemas.microsoft.com/office/drawing/2014/main" id="{C02B6872-F95D-41C3-9627-3F01A360AA72}"/>
              </a:ext>
            </a:extLst>
          </p:cNvPr>
          <p:cNvSpPr txBox="1"/>
          <p:nvPr/>
        </p:nvSpPr>
        <p:spPr>
          <a:xfrm>
            <a:off x="482600" y="921893"/>
            <a:ext cx="11369040" cy="2585323"/>
          </a:xfrm>
          <a:prstGeom prst="rect">
            <a:avLst/>
          </a:prstGeom>
          <a:noFill/>
        </p:spPr>
        <p:txBody>
          <a:bodyPr wrap="square" rtlCol="0">
            <a:spAutoFit/>
          </a:bodyPr>
          <a:lstStyle/>
          <a:p>
            <a:r>
              <a:rPr lang="en-GB" dirty="0"/>
              <a:t>At 1.88 Thucydides writes about the final steps leading to war: influenced by the complaints of allies like </a:t>
            </a:r>
            <a:r>
              <a:rPr lang="en-GB" b="1" dirty="0"/>
              <a:t>Corinth</a:t>
            </a:r>
            <a:r>
              <a:rPr lang="en-GB" dirty="0"/>
              <a:t>, Aegina and Megara, the </a:t>
            </a:r>
            <a:r>
              <a:rPr lang="en-GB" b="1" dirty="0"/>
              <a:t>Spartan Assembly</a:t>
            </a:r>
            <a:r>
              <a:rPr lang="en-GB" dirty="0"/>
              <a:t>, led by the </a:t>
            </a:r>
            <a:r>
              <a:rPr lang="en-GB" b="1" dirty="0"/>
              <a:t>Ephor </a:t>
            </a:r>
            <a:r>
              <a:rPr lang="en-GB" b="1" dirty="0" err="1"/>
              <a:t>Sthenelaidas</a:t>
            </a:r>
            <a:r>
              <a:rPr lang="en-GB" dirty="0"/>
              <a:t>, rejected the more cautious approach of their </a:t>
            </a:r>
            <a:r>
              <a:rPr lang="en-GB" b="1" dirty="0"/>
              <a:t>King </a:t>
            </a:r>
            <a:r>
              <a:rPr lang="en-GB" b="1" dirty="0" err="1"/>
              <a:t>Archidamus</a:t>
            </a:r>
            <a:r>
              <a:rPr lang="en-GB" b="1" dirty="0"/>
              <a:t> </a:t>
            </a:r>
            <a:r>
              <a:rPr lang="en-GB" dirty="0"/>
              <a:t>(ruled c.469-427); the Spartans were one King down after the disgrace of </a:t>
            </a:r>
            <a:r>
              <a:rPr lang="en-GB" dirty="0" err="1"/>
              <a:t>Pleistoanax</a:t>
            </a:r>
            <a:r>
              <a:rPr lang="en-GB" dirty="0"/>
              <a:t> (ruled c.458-408, but exiled 446-427BC) and sent demands to Athens (1.126 and 1.139), culminating in the </a:t>
            </a:r>
            <a:r>
              <a:rPr lang="en-GB" b="1" dirty="0"/>
              <a:t>Spartan Ultimatum </a:t>
            </a:r>
            <a:r>
              <a:rPr lang="en-GB" dirty="0"/>
              <a:t>(1.139); the Athenians, led by Pericles, rejected this ultimatum (1.145).</a:t>
            </a:r>
          </a:p>
          <a:p>
            <a:endParaRPr lang="en-GB" sz="1200" dirty="0"/>
          </a:p>
          <a:p>
            <a:r>
              <a:rPr lang="en-GB" dirty="0"/>
              <a:t> ‘</a:t>
            </a:r>
            <a:r>
              <a:rPr lang="en-GB" i="1" dirty="0"/>
              <a:t>The Spartans voted that the </a:t>
            </a:r>
            <a:r>
              <a:rPr lang="en-GB" b="1" i="1" dirty="0"/>
              <a:t>30 Year Treaty </a:t>
            </a:r>
            <a:r>
              <a:rPr lang="en-GB" i="1" dirty="0"/>
              <a:t>had been broken and that war should be declared not so much because they were influenced by the speeches of their allies as because </a:t>
            </a:r>
            <a:r>
              <a:rPr lang="en-GB" b="1" i="1" dirty="0"/>
              <a:t>they were afraid of the </a:t>
            </a:r>
            <a:r>
              <a:rPr lang="en-GB" b="1" i="1" u="sng" dirty="0"/>
              <a:t>further</a:t>
            </a:r>
            <a:r>
              <a:rPr lang="en-GB" b="1" i="1" dirty="0"/>
              <a:t> growth of Athenian pow</a:t>
            </a:r>
            <a:r>
              <a:rPr lang="en-GB" i="1" dirty="0"/>
              <a:t>er, seeing, as they did, that already the greater part of Hellas was under control of Athens.’ </a:t>
            </a:r>
            <a:r>
              <a:rPr lang="en-GB" dirty="0"/>
              <a:t>1.88</a:t>
            </a:r>
          </a:p>
        </p:txBody>
      </p:sp>
      <p:sp>
        <p:nvSpPr>
          <p:cNvPr id="4" name="TextBox 3">
            <a:extLst>
              <a:ext uri="{FF2B5EF4-FFF2-40B4-BE49-F238E27FC236}">
                <a16:creationId xmlns:a16="http://schemas.microsoft.com/office/drawing/2014/main" id="{BC85E6B8-3BD9-4256-B91E-3A30258A1505}"/>
              </a:ext>
            </a:extLst>
          </p:cNvPr>
          <p:cNvSpPr txBox="1"/>
          <p:nvPr/>
        </p:nvSpPr>
        <p:spPr>
          <a:xfrm>
            <a:off x="482600" y="3461049"/>
            <a:ext cx="11038840" cy="1508105"/>
          </a:xfrm>
          <a:prstGeom prst="rect">
            <a:avLst/>
          </a:prstGeom>
          <a:solidFill>
            <a:schemeClr val="accent4">
              <a:lumMod val="20000"/>
              <a:lumOff val="80000"/>
            </a:schemeClr>
          </a:solidFill>
        </p:spPr>
        <p:txBody>
          <a:bodyPr wrap="square" rtlCol="0">
            <a:spAutoFit/>
          </a:bodyPr>
          <a:lstStyle/>
          <a:p>
            <a:pPr algn="ctr"/>
            <a:r>
              <a:rPr lang="en-GB" dirty="0"/>
              <a:t>The </a:t>
            </a:r>
            <a:r>
              <a:rPr lang="en-GB" sz="2000" b="1" dirty="0" err="1"/>
              <a:t>Pentaecontaetia</a:t>
            </a:r>
            <a:r>
              <a:rPr lang="en-GB" sz="2000" b="1" dirty="0"/>
              <a:t>, </a:t>
            </a:r>
            <a:r>
              <a:rPr lang="en-GB" dirty="0"/>
              <a:t>‘</a:t>
            </a:r>
            <a:r>
              <a:rPr lang="en-GB" b="1" dirty="0"/>
              <a:t>The 50 year period</a:t>
            </a:r>
            <a:r>
              <a:rPr lang="en-GB" dirty="0"/>
              <a:t>’ c.480-430BC (actually 479-435BC), is Thucydides’ account of </a:t>
            </a:r>
          </a:p>
          <a:p>
            <a:pPr algn="ctr"/>
            <a:r>
              <a:rPr lang="en-GB" sz="2400" b="1" dirty="0"/>
              <a:t>‘</a:t>
            </a:r>
            <a:r>
              <a:rPr lang="en-GB" sz="2400" b="1" i="1" dirty="0"/>
              <a:t>How Athens came to be in the position to gain such strength.’</a:t>
            </a:r>
            <a:r>
              <a:rPr lang="en-GB" sz="2400" b="1" dirty="0"/>
              <a:t>  </a:t>
            </a:r>
          </a:p>
          <a:p>
            <a:pPr algn="ctr"/>
            <a:endParaRPr lang="en-GB" sz="1200" b="1" dirty="0"/>
          </a:p>
          <a:p>
            <a:r>
              <a:rPr lang="en-GB" dirty="0"/>
              <a:t>It is a swift review, driven by this theme, and lacks the chronological precision of the rest of Thucydides’ work, which is a account of the war and its immediate causes. </a:t>
            </a:r>
            <a:endParaRPr lang="en-GB" sz="1400" dirty="0"/>
          </a:p>
        </p:txBody>
      </p:sp>
      <p:sp>
        <p:nvSpPr>
          <p:cNvPr id="5" name="TextBox 4">
            <a:extLst>
              <a:ext uri="{FF2B5EF4-FFF2-40B4-BE49-F238E27FC236}">
                <a16:creationId xmlns:a16="http://schemas.microsoft.com/office/drawing/2014/main" id="{AAD636F8-63B0-4EB4-A673-6581FB6464E2}"/>
              </a:ext>
            </a:extLst>
          </p:cNvPr>
          <p:cNvSpPr txBox="1"/>
          <p:nvPr/>
        </p:nvSpPr>
        <p:spPr>
          <a:xfrm>
            <a:off x="482600" y="5033468"/>
            <a:ext cx="11038840" cy="1754326"/>
          </a:xfrm>
          <a:prstGeom prst="rect">
            <a:avLst/>
          </a:prstGeom>
          <a:solidFill>
            <a:schemeClr val="accent5">
              <a:lumMod val="20000"/>
              <a:lumOff val="80000"/>
            </a:schemeClr>
          </a:solidFill>
        </p:spPr>
        <p:txBody>
          <a:bodyPr wrap="square" rtlCol="0">
            <a:spAutoFit/>
          </a:bodyPr>
          <a:lstStyle/>
          <a:p>
            <a:r>
              <a:rPr lang="en-GB" sz="2000" b="1" dirty="0"/>
              <a:t>Other sources for this period</a:t>
            </a:r>
            <a:r>
              <a:rPr lang="en-GB" b="1" dirty="0"/>
              <a:t>:</a:t>
            </a:r>
          </a:p>
          <a:p>
            <a:endParaRPr lang="en-GB" sz="800" dirty="0"/>
          </a:p>
          <a:p>
            <a:r>
              <a:rPr lang="en-GB" sz="1600" dirty="0"/>
              <a:t>This is the most difficult period of the A-level course to get a grip on, partly because it is a sort of Cold War, often referred to as the </a:t>
            </a:r>
            <a:r>
              <a:rPr lang="en-GB" sz="1600" b="1" dirty="0"/>
              <a:t>First Peloponnesian War </a:t>
            </a:r>
            <a:r>
              <a:rPr lang="en-GB" sz="1600" dirty="0"/>
              <a:t>(460-446BC) and partly because we have few dates, thanks to the nature of our sources. Thucydides’ mentions </a:t>
            </a:r>
            <a:r>
              <a:rPr lang="en-GB" sz="1600" dirty="0" err="1"/>
              <a:t>Hellanicus</a:t>
            </a:r>
            <a:r>
              <a:rPr lang="en-GB" sz="1600" dirty="0"/>
              <a:t>’ </a:t>
            </a:r>
            <a:r>
              <a:rPr lang="en-GB" sz="1600" i="1" dirty="0"/>
              <a:t>Attic History, </a:t>
            </a:r>
            <a:r>
              <a:rPr lang="en-GB" sz="1600" dirty="0"/>
              <a:t>stating he is ‘</a:t>
            </a:r>
            <a:r>
              <a:rPr lang="en-GB" sz="1600" i="1" dirty="0"/>
              <a:t>inaccurate in his dates</a:t>
            </a:r>
            <a:r>
              <a:rPr lang="en-GB" sz="1600" dirty="0"/>
              <a:t>.’ The</a:t>
            </a:r>
            <a:r>
              <a:rPr lang="en-GB" sz="1600" b="1" dirty="0"/>
              <a:t> </a:t>
            </a:r>
            <a:r>
              <a:rPr lang="en-GB" sz="1600" b="1" i="1" dirty="0"/>
              <a:t>Lives of Cimon </a:t>
            </a:r>
            <a:r>
              <a:rPr lang="en-GB" sz="1600" dirty="0"/>
              <a:t>and</a:t>
            </a:r>
            <a:r>
              <a:rPr lang="en-GB" sz="1600" b="1" i="1" dirty="0"/>
              <a:t> Pericles </a:t>
            </a:r>
            <a:r>
              <a:rPr lang="en-GB" sz="1600" dirty="0"/>
              <a:t>also cover this period; </a:t>
            </a:r>
            <a:r>
              <a:rPr lang="en-GB" sz="1600" b="1" dirty="0"/>
              <a:t>Plutarch</a:t>
            </a:r>
            <a:r>
              <a:rPr lang="en-GB" sz="1600" dirty="0"/>
              <a:t> (AD46-119) uses a range of primary sources (including the comic poets) inscriptions and 4</a:t>
            </a:r>
            <a:r>
              <a:rPr lang="en-GB" sz="1600" baseline="30000" dirty="0"/>
              <a:t>th</a:t>
            </a:r>
            <a:r>
              <a:rPr lang="en-GB" sz="1600" dirty="0"/>
              <a:t> century historians like </a:t>
            </a:r>
            <a:r>
              <a:rPr lang="en-GB" sz="1600" b="1" dirty="0"/>
              <a:t>Ephorus</a:t>
            </a:r>
            <a:r>
              <a:rPr lang="en-GB" sz="1600" dirty="0"/>
              <a:t> and </a:t>
            </a:r>
            <a:r>
              <a:rPr lang="en-GB" sz="1600" b="1" dirty="0"/>
              <a:t>Callisthenes</a:t>
            </a:r>
            <a:r>
              <a:rPr lang="en-GB" sz="1600" dirty="0"/>
              <a:t>, evaluating them critically. Another key resource is the </a:t>
            </a:r>
            <a:r>
              <a:rPr lang="en-GB" sz="1600" b="1" dirty="0"/>
              <a:t>Periclean Building Programme </a:t>
            </a:r>
            <a:r>
              <a:rPr lang="en-GB" sz="1600" dirty="0"/>
              <a:t>of c.447-432BC.</a:t>
            </a:r>
          </a:p>
        </p:txBody>
      </p:sp>
      <p:sp>
        <p:nvSpPr>
          <p:cNvPr id="6" name="Oval 5">
            <a:hlinkClick r:id="rId2" action="ppaction://hlinksldjump"/>
            <a:extLst>
              <a:ext uri="{FF2B5EF4-FFF2-40B4-BE49-F238E27FC236}">
                <a16:creationId xmlns:a16="http://schemas.microsoft.com/office/drawing/2014/main" id="{83402380-952D-4A91-BCED-28F4CB97D555}"/>
              </a:ext>
            </a:extLst>
          </p:cNvPr>
          <p:cNvSpPr/>
          <p:nvPr/>
        </p:nvSpPr>
        <p:spPr>
          <a:xfrm>
            <a:off x="11718290" y="153613"/>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607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6A30E7-F40F-4F69-859E-A9ABF6CE582D}"/>
              </a:ext>
            </a:extLst>
          </p:cNvPr>
          <p:cNvSpPr txBox="1"/>
          <p:nvPr/>
        </p:nvSpPr>
        <p:spPr>
          <a:xfrm>
            <a:off x="0" y="-9715"/>
            <a:ext cx="12277725" cy="707886"/>
          </a:xfrm>
          <a:prstGeom prst="rect">
            <a:avLst/>
          </a:prstGeom>
          <a:solidFill>
            <a:schemeClr val="accent1">
              <a:lumMod val="50000"/>
            </a:schemeClr>
          </a:solidFill>
        </p:spPr>
        <p:txBody>
          <a:bodyPr wrap="square" rtlCol="0">
            <a:spAutoFit/>
          </a:bodyPr>
          <a:lstStyle/>
          <a:p>
            <a:pPr algn="ctr"/>
            <a:r>
              <a:rPr lang="en-GB" sz="4000" dirty="0">
                <a:solidFill>
                  <a:schemeClr val="accent4">
                    <a:lumMod val="40000"/>
                    <a:lumOff val="60000"/>
                  </a:schemeClr>
                </a:solidFill>
                <a:latin typeface="Tempus Sans ITC" panose="04020404030D07020202" pitchFamily="82" charset="0"/>
              </a:rPr>
              <a:t>The </a:t>
            </a:r>
            <a:r>
              <a:rPr lang="en-GB" sz="4000" dirty="0" err="1">
                <a:solidFill>
                  <a:schemeClr val="accent4">
                    <a:lumMod val="40000"/>
                    <a:lumOff val="60000"/>
                  </a:schemeClr>
                </a:solidFill>
                <a:latin typeface="Tempus Sans ITC" panose="04020404030D07020202" pitchFamily="82" charset="0"/>
              </a:rPr>
              <a:t>Pentacontaetia</a:t>
            </a:r>
            <a:r>
              <a:rPr lang="en-GB" sz="4000" dirty="0">
                <a:solidFill>
                  <a:schemeClr val="accent4">
                    <a:lumMod val="40000"/>
                    <a:lumOff val="60000"/>
                  </a:schemeClr>
                </a:solidFill>
                <a:latin typeface="Tempus Sans ITC" panose="04020404030D07020202" pitchFamily="82" charset="0"/>
              </a:rPr>
              <a:t>: a summary</a:t>
            </a:r>
          </a:p>
        </p:txBody>
      </p:sp>
      <p:sp>
        <p:nvSpPr>
          <p:cNvPr id="21" name="TextBox 20">
            <a:extLst>
              <a:ext uri="{FF2B5EF4-FFF2-40B4-BE49-F238E27FC236}">
                <a16:creationId xmlns:a16="http://schemas.microsoft.com/office/drawing/2014/main" id="{8BB592FA-A509-4B9A-838C-D8112F3121F4}"/>
              </a:ext>
            </a:extLst>
          </p:cNvPr>
          <p:cNvSpPr txBox="1"/>
          <p:nvPr/>
        </p:nvSpPr>
        <p:spPr>
          <a:xfrm>
            <a:off x="66675" y="698171"/>
            <a:ext cx="12125325" cy="523220"/>
          </a:xfrm>
          <a:prstGeom prst="rect">
            <a:avLst/>
          </a:prstGeom>
          <a:noFill/>
        </p:spPr>
        <p:txBody>
          <a:bodyPr wrap="square" rtlCol="0">
            <a:spAutoFit/>
          </a:bodyPr>
          <a:lstStyle/>
          <a:p>
            <a:pPr algn="ctr"/>
            <a:r>
              <a:rPr lang="en-GB" sz="1400" b="1" dirty="0">
                <a:solidFill>
                  <a:schemeClr val="bg1"/>
                </a:solidFill>
              </a:rPr>
              <a:t>Note on Dates: </a:t>
            </a:r>
            <a:r>
              <a:rPr lang="en-GB" sz="1400" dirty="0">
                <a:solidFill>
                  <a:schemeClr val="bg1"/>
                </a:solidFill>
              </a:rPr>
              <a:t>Dates for the period known as the </a:t>
            </a:r>
            <a:r>
              <a:rPr lang="en-GB" sz="1400" b="1" dirty="0" err="1">
                <a:solidFill>
                  <a:schemeClr val="bg1"/>
                </a:solidFill>
              </a:rPr>
              <a:t>Pentacontaetia</a:t>
            </a:r>
            <a:r>
              <a:rPr lang="en-GB" sz="1400" dirty="0">
                <a:solidFill>
                  <a:schemeClr val="bg1"/>
                </a:solidFill>
              </a:rPr>
              <a:t> (‘480-430’, in practice 478-435) are </a:t>
            </a:r>
            <a:r>
              <a:rPr lang="en-GB" sz="1400" b="1" dirty="0">
                <a:solidFill>
                  <a:schemeClr val="bg1"/>
                </a:solidFill>
              </a:rPr>
              <a:t>very uncertain</a:t>
            </a:r>
            <a:r>
              <a:rPr lang="en-GB" sz="1400" dirty="0">
                <a:solidFill>
                  <a:schemeClr val="bg1"/>
                </a:solidFill>
              </a:rPr>
              <a:t>. </a:t>
            </a:r>
            <a:r>
              <a:rPr lang="en-GB" sz="1400" b="1" dirty="0">
                <a:solidFill>
                  <a:schemeClr val="bg1"/>
                </a:solidFill>
              </a:rPr>
              <a:t>Thucydides</a:t>
            </a:r>
            <a:r>
              <a:rPr lang="en-GB" sz="1400" dirty="0">
                <a:solidFill>
                  <a:schemeClr val="bg1"/>
                </a:solidFill>
              </a:rPr>
              <a:t> offers a swift background to the growth of Athenian power in Book 1, but tends to use phrases like ‘</a:t>
            </a:r>
            <a:r>
              <a:rPr lang="en-GB" sz="1400" i="1" dirty="0">
                <a:solidFill>
                  <a:schemeClr val="bg1"/>
                </a:solidFill>
              </a:rPr>
              <a:t>after this </a:t>
            </a:r>
            <a:r>
              <a:rPr lang="en-GB" sz="1400" dirty="0">
                <a:solidFill>
                  <a:schemeClr val="bg1"/>
                </a:solidFill>
              </a:rPr>
              <a:t>..’ rather than to give secure dates. </a:t>
            </a:r>
            <a:r>
              <a:rPr lang="en-GB" sz="1400" b="1" dirty="0">
                <a:solidFill>
                  <a:schemeClr val="bg1"/>
                </a:solidFill>
              </a:rPr>
              <a:t>Plutarch</a:t>
            </a:r>
            <a:r>
              <a:rPr lang="en-GB" sz="1400" dirty="0">
                <a:solidFill>
                  <a:schemeClr val="bg1"/>
                </a:solidFill>
              </a:rPr>
              <a:t> is also not much help in this respect.</a:t>
            </a:r>
          </a:p>
        </p:txBody>
      </p:sp>
      <p:sp>
        <p:nvSpPr>
          <p:cNvPr id="2" name="TextBox 1">
            <a:hlinkClick r:id="rId2" action="ppaction://hlinksldjump"/>
            <a:extLst>
              <a:ext uri="{FF2B5EF4-FFF2-40B4-BE49-F238E27FC236}">
                <a16:creationId xmlns:a16="http://schemas.microsoft.com/office/drawing/2014/main" id="{B1AB0D73-E03A-4858-A7D0-E7A6953B8ACC}"/>
              </a:ext>
            </a:extLst>
          </p:cNvPr>
          <p:cNvSpPr txBox="1"/>
          <p:nvPr/>
        </p:nvSpPr>
        <p:spPr>
          <a:xfrm>
            <a:off x="355600" y="1361265"/>
            <a:ext cx="3393440" cy="954107"/>
          </a:xfrm>
          <a:prstGeom prst="rect">
            <a:avLst/>
          </a:prstGeom>
          <a:noFill/>
          <a:ln>
            <a:solidFill>
              <a:schemeClr val="accent4">
                <a:lumMod val="60000"/>
                <a:lumOff val="40000"/>
              </a:schemeClr>
            </a:solidFill>
          </a:ln>
        </p:spPr>
        <p:txBody>
          <a:bodyPr wrap="square" rtlCol="0">
            <a:spAutoFit/>
          </a:bodyPr>
          <a:lstStyle/>
          <a:p>
            <a:r>
              <a:rPr lang="en-GB" sz="1400" dirty="0">
                <a:solidFill>
                  <a:schemeClr val="accent4">
                    <a:lumMod val="40000"/>
                    <a:lumOff val="60000"/>
                  </a:schemeClr>
                </a:solidFill>
              </a:rPr>
              <a:t>Under Themistocles guidance, and contrary to Sparta’s advice, </a:t>
            </a:r>
            <a:r>
              <a:rPr lang="en-GB" sz="1400" b="1" dirty="0">
                <a:solidFill>
                  <a:schemeClr val="accent4">
                    <a:lumMod val="40000"/>
                    <a:lumOff val="60000"/>
                  </a:schemeClr>
                </a:solidFill>
              </a:rPr>
              <a:t>Athens rebuilds her walls</a:t>
            </a:r>
            <a:r>
              <a:rPr lang="en-GB" sz="1400" dirty="0">
                <a:solidFill>
                  <a:schemeClr val="accent4">
                    <a:lumMod val="40000"/>
                    <a:lumOff val="60000"/>
                  </a:schemeClr>
                </a:solidFill>
              </a:rPr>
              <a:t>. She also fortifies Piraeus. </a:t>
            </a:r>
          </a:p>
          <a:p>
            <a:pPr algn="r"/>
            <a:r>
              <a:rPr lang="en-GB" sz="1400" dirty="0">
                <a:solidFill>
                  <a:schemeClr val="accent4">
                    <a:lumMod val="40000"/>
                    <a:lumOff val="60000"/>
                  </a:schemeClr>
                </a:solidFill>
              </a:rPr>
              <a:t>Thucydides 1.89-93</a:t>
            </a:r>
          </a:p>
        </p:txBody>
      </p:sp>
      <p:sp>
        <p:nvSpPr>
          <p:cNvPr id="14" name="TextBox 13">
            <a:hlinkClick r:id="rId3" action="ppaction://hlinksldjump"/>
            <a:extLst>
              <a:ext uri="{FF2B5EF4-FFF2-40B4-BE49-F238E27FC236}">
                <a16:creationId xmlns:a16="http://schemas.microsoft.com/office/drawing/2014/main" id="{272DBBC3-B2C5-4ED5-BBDC-92582335A808}"/>
              </a:ext>
            </a:extLst>
          </p:cNvPr>
          <p:cNvSpPr txBox="1"/>
          <p:nvPr/>
        </p:nvSpPr>
        <p:spPr>
          <a:xfrm>
            <a:off x="355600" y="2442873"/>
            <a:ext cx="3393440" cy="1600438"/>
          </a:xfrm>
          <a:prstGeom prst="rect">
            <a:avLst/>
          </a:prstGeom>
          <a:noFill/>
          <a:ln>
            <a:solidFill>
              <a:schemeClr val="accent4">
                <a:lumMod val="60000"/>
                <a:lumOff val="40000"/>
              </a:schemeClr>
            </a:solidFill>
          </a:ln>
        </p:spPr>
        <p:txBody>
          <a:bodyPr wrap="square" rtlCol="0">
            <a:spAutoFit/>
          </a:bodyPr>
          <a:lstStyle/>
          <a:p>
            <a:r>
              <a:rPr lang="en-GB" sz="1400" dirty="0">
                <a:solidFill>
                  <a:schemeClr val="accent4">
                    <a:lumMod val="40000"/>
                    <a:lumOff val="60000"/>
                  </a:schemeClr>
                </a:solidFill>
              </a:rPr>
              <a:t>The Spartan commander </a:t>
            </a:r>
            <a:r>
              <a:rPr lang="en-GB" sz="1400" b="1" dirty="0">
                <a:solidFill>
                  <a:schemeClr val="accent4">
                    <a:lumMod val="40000"/>
                    <a:lumOff val="60000"/>
                  </a:schemeClr>
                </a:solidFill>
              </a:rPr>
              <a:t>Pausanias </a:t>
            </a:r>
            <a:r>
              <a:rPr lang="en-GB" sz="1400" dirty="0">
                <a:solidFill>
                  <a:schemeClr val="accent4">
                    <a:lumMod val="40000"/>
                    <a:lumOff val="60000"/>
                  </a:schemeClr>
                </a:solidFill>
              </a:rPr>
              <a:t>(see also Thucydides 1.128-135)</a:t>
            </a:r>
            <a:r>
              <a:rPr lang="en-GB" sz="1400" b="1" dirty="0">
                <a:solidFill>
                  <a:schemeClr val="accent4">
                    <a:lumMod val="40000"/>
                    <a:lumOff val="60000"/>
                  </a:schemeClr>
                </a:solidFill>
              </a:rPr>
              <a:t> </a:t>
            </a:r>
            <a:r>
              <a:rPr lang="en-GB" sz="1400" dirty="0">
                <a:solidFill>
                  <a:schemeClr val="accent4">
                    <a:lumMod val="40000"/>
                    <a:lumOff val="60000"/>
                  </a:schemeClr>
                </a:solidFill>
              </a:rPr>
              <a:t>becomes unpopular with the allies. He is recalled and later charged with collaboration with Persia.</a:t>
            </a:r>
          </a:p>
          <a:p>
            <a:r>
              <a:rPr lang="en-GB" sz="1400" dirty="0">
                <a:solidFill>
                  <a:schemeClr val="accent4">
                    <a:lumMod val="40000"/>
                    <a:lumOff val="60000"/>
                  </a:schemeClr>
                </a:solidFill>
              </a:rPr>
              <a:t>His recall effectively </a:t>
            </a:r>
            <a:r>
              <a:rPr lang="en-GB" sz="1400" b="1" dirty="0">
                <a:solidFill>
                  <a:schemeClr val="accent4">
                    <a:lumMod val="40000"/>
                    <a:lumOff val="60000"/>
                  </a:schemeClr>
                </a:solidFill>
              </a:rPr>
              <a:t>ends Spartan hegemony </a:t>
            </a:r>
            <a:r>
              <a:rPr lang="en-GB" sz="1400" dirty="0">
                <a:solidFill>
                  <a:schemeClr val="accent4">
                    <a:lumMod val="40000"/>
                    <a:lumOff val="60000"/>
                  </a:schemeClr>
                </a:solidFill>
              </a:rPr>
              <a:t>in the Aegean. </a:t>
            </a:r>
          </a:p>
          <a:p>
            <a:pPr algn="r"/>
            <a:r>
              <a:rPr lang="en-GB" sz="1400" dirty="0">
                <a:solidFill>
                  <a:schemeClr val="accent4">
                    <a:lumMod val="40000"/>
                    <a:lumOff val="60000"/>
                  </a:schemeClr>
                </a:solidFill>
              </a:rPr>
              <a:t>Thucydides 1.94-95</a:t>
            </a:r>
          </a:p>
        </p:txBody>
      </p:sp>
      <p:sp>
        <p:nvSpPr>
          <p:cNvPr id="16" name="TextBox 15">
            <a:hlinkClick r:id="rId4" action="ppaction://hlinksldjump"/>
            <a:extLst>
              <a:ext uri="{FF2B5EF4-FFF2-40B4-BE49-F238E27FC236}">
                <a16:creationId xmlns:a16="http://schemas.microsoft.com/office/drawing/2014/main" id="{A6757F99-21DC-4E4F-BF91-EFA328893FD2}"/>
              </a:ext>
            </a:extLst>
          </p:cNvPr>
          <p:cNvSpPr txBox="1"/>
          <p:nvPr/>
        </p:nvSpPr>
        <p:spPr>
          <a:xfrm>
            <a:off x="355600" y="4166806"/>
            <a:ext cx="3393440" cy="1384995"/>
          </a:xfrm>
          <a:prstGeom prst="rect">
            <a:avLst/>
          </a:prstGeom>
          <a:noFill/>
          <a:ln>
            <a:solidFill>
              <a:schemeClr val="accent4">
                <a:lumMod val="60000"/>
                <a:lumOff val="40000"/>
              </a:schemeClr>
            </a:solidFill>
          </a:ln>
        </p:spPr>
        <p:txBody>
          <a:bodyPr wrap="square" rtlCol="0">
            <a:spAutoFit/>
          </a:bodyPr>
          <a:lstStyle/>
          <a:p>
            <a:r>
              <a:rPr lang="en-GB" sz="1400" b="1" dirty="0">
                <a:solidFill>
                  <a:schemeClr val="accent4">
                    <a:lumMod val="40000"/>
                    <a:lumOff val="60000"/>
                  </a:schemeClr>
                </a:solidFill>
              </a:rPr>
              <a:t>Athens takes on leadership of the League</a:t>
            </a:r>
            <a:r>
              <a:rPr lang="en-GB" sz="1400" dirty="0">
                <a:solidFill>
                  <a:schemeClr val="accent4">
                    <a:lumMod val="40000"/>
                    <a:lumOff val="60000"/>
                  </a:schemeClr>
                </a:solidFill>
              </a:rPr>
              <a:t>, establishing a treasury at Delos and Athenian officials called </a:t>
            </a:r>
            <a:r>
              <a:rPr lang="en-GB" sz="1400" dirty="0" err="1">
                <a:solidFill>
                  <a:schemeClr val="accent4">
                    <a:lumMod val="40000"/>
                    <a:lumOff val="60000"/>
                  </a:schemeClr>
                </a:solidFill>
              </a:rPr>
              <a:t>Hellenotamiai</a:t>
            </a:r>
            <a:r>
              <a:rPr lang="en-GB" sz="1400" dirty="0">
                <a:solidFill>
                  <a:schemeClr val="accent4">
                    <a:lumMod val="40000"/>
                    <a:lumOff val="60000"/>
                  </a:schemeClr>
                </a:solidFill>
              </a:rPr>
              <a:t> to collect tribute. The allies initially prefer Athenian to Spartan command. </a:t>
            </a:r>
          </a:p>
          <a:p>
            <a:pPr algn="r"/>
            <a:r>
              <a:rPr lang="en-GB" sz="1400" dirty="0">
                <a:solidFill>
                  <a:schemeClr val="accent4">
                    <a:lumMod val="40000"/>
                    <a:lumOff val="60000"/>
                  </a:schemeClr>
                </a:solidFill>
              </a:rPr>
              <a:t>Thucydides 1.96-98 </a:t>
            </a:r>
          </a:p>
        </p:txBody>
      </p:sp>
      <p:sp>
        <p:nvSpPr>
          <p:cNvPr id="3" name="TextBox 2">
            <a:hlinkClick r:id="rId5" action="ppaction://hlinksldjump"/>
            <a:extLst>
              <a:ext uri="{FF2B5EF4-FFF2-40B4-BE49-F238E27FC236}">
                <a16:creationId xmlns:a16="http://schemas.microsoft.com/office/drawing/2014/main" id="{97579A21-C20E-4AEC-AD7B-C4AF42F44A9F}"/>
              </a:ext>
            </a:extLst>
          </p:cNvPr>
          <p:cNvSpPr txBox="1"/>
          <p:nvPr/>
        </p:nvSpPr>
        <p:spPr>
          <a:xfrm>
            <a:off x="3933823" y="1792152"/>
            <a:ext cx="3393439"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c.469BC </a:t>
            </a:r>
            <a:r>
              <a:rPr lang="en-GB" sz="1400" b="1" dirty="0">
                <a:solidFill>
                  <a:schemeClr val="accent4">
                    <a:lumMod val="40000"/>
                    <a:lumOff val="60000"/>
                  </a:schemeClr>
                </a:solidFill>
              </a:rPr>
              <a:t>The Revolt of Naxos</a:t>
            </a:r>
          </a:p>
          <a:p>
            <a:r>
              <a:rPr lang="en-GB" sz="1400" dirty="0">
                <a:solidFill>
                  <a:schemeClr val="accent4">
                    <a:lumMod val="40000"/>
                    <a:lumOff val="60000"/>
                  </a:schemeClr>
                </a:solidFill>
              </a:rPr>
              <a:t>and reasons for revolt. Thucydides 1.98-9</a:t>
            </a:r>
          </a:p>
        </p:txBody>
      </p:sp>
      <p:sp>
        <p:nvSpPr>
          <p:cNvPr id="8" name="TextBox 7">
            <a:hlinkClick r:id="rId6" action="ppaction://hlinksldjump"/>
            <a:extLst>
              <a:ext uri="{FF2B5EF4-FFF2-40B4-BE49-F238E27FC236}">
                <a16:creationId xmlns:a16="http://schemas.microsoft.com/office/drawing/2014/main" id="{84ACC33E-E7F3-423F-9A13-811864D8236B}"/>
              </a:ext>
            </a:extLst>
          </p:cNvPr>
          <p:cNvSpPr txBox="1"/>
          <p:nvPr/>
        </p:nvSpPr>
        <p:spPr>
          <a:xfrm>
            <a:off x="3933822" y="2444115"/>
            <a:ext cx="3393440" cy="769441"/>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c.468BC </a:t>
            </a:r>
            <a:r>
              <a:rPr lang="en-GB" sz="1600" b="1" dirty="0">
                <a:solidFill>
                  <a:schemeClr val="accent4">
                    <a:lumMod val="40000"/>
                    <a:lumOff val="60000"/>
                  </a:schemeClr>
                </a:solidFill>
              </a:rPr>
              <a:t>The Battle of </a:t>
            </a:r>
            <a:r>
              <a:rPr lang="en-GB" sz="1600" b="1" dirty="0" err="1">
                <a:solidFill>
                  <a:schemeClr val="accent4">
                    <a:lumMod val="40000"/>
                    <a:lumOff val="60000"/>
                  </a:schemeClr>
                </a:solidFill>
              </a:rPr>
              <a:t>Eurymedon</a:t>
            </a:r>
            <a:r>
              <a:rPr lang="en-GB" sz="1600" b="1" dirty="0">
                <a:solidFill>
                  <a:schemeClr val="accent4">
                    <a:lumMod val="40000"/>
                    <a:lumOff val="60000"/>
                  </a:schemeClr>
                </a:solidFill>
              </a:rPr>
              <a:t> </a:t>
            </a:r>
          </a:p>
          <a:p>
            <a:r>
              <a:rPr lang="en-GB" sz="1400" dirty="0">
                <a:solidFill>
                  <a:schemeClr val="accent4">
                    <a:lumMod val="40000"/>
                    <a:lumOff val="60000"/>
                  </a:schemeClr>
                </a:solidFill>
              </a:rPr>
              <a:t>Cimon destroys the Phoenician fleet and scores a major victory on Persian soil. 1.100 </a:t>
            </a:r>
            <a:endParaRPr lang="en-GB" dirty="0">
              <a:solidFill>
                <a:schemeClr val="accent4">
                  <a:lumMod val="40000"/>
                  <a:lumOff val="60000"/>
                </a:schemeClr>
              </a:solidFill>
            </a:endParaRPr>
          </a:p>
        </p:txBody>
      </p:sp>
      <p:sp>
        <p:nvSpPr>
          <p:cNvPr id="10" name="TextBox 9">
            <a:hlinkClick r:id="rId7" action="ppaction://hlinksldjump"/>
            <a:extLst>
              <a:ext uri="{FF2B5EF4-FFF2-40B4-BE49-F238E27FC236}">
                <a16:creationId xmlns:a16="http://schemas.microsoft.com/office/drawing/2014/main" id="{D72057E9-F813-448F-9AA2-6A9AA4C69A02}"/>
              </a:ext>
            </a:extLst>
          </p:cNvPr>
          <p:cNvSpPr txBox="1"/>
          <p:nvPr/>
        </p:nvSpPr>
        <p:spPr>
          <a:xfrm>
            <a:off x="355600" y="5682775"/>
            <a:ext cx="3393440" cy="954107"/>
          </a:xfrm>
          <a:prstGeom prst="rect">
            <a:avLst/>
          </a:prstGeom>
          <a:noFill/>
          <a:ln>
            <a:solidFill>
              <a:schemeClr val="accent4">
                <a:lumMod val="60000"/>
                <a:lumOff val="40000"/>
              </a:schemeClr>
            </a:solidFill>
          </a:ln>
        </p:spPr>
        <p:txBody>
          <a:bodyPr wrap="square">
            <a:spAutoFit/>
          </a:bodyPr>
          <a:lstStyle/>
          <a:p>
            <a:r>
              <a:rPr lang="en-GB" sz="1400" b="1" dirty="0">
                <a:solidFill>
                  <a:schemeClr val="accent4">
                    <a:lumMod val="40000"/>
                    <a:lumOff val="60000"/>
                  </a:schemeClr>
                </a:solidFill>
              </a:rPr>
              <a:t>Cimon</a:t>
            </a:r>
            <a:r>
              <a:rPr lang="en-GB" sz="1400" dirty="0">
                <a:solidFill>
                  <a:schemeClr val="accent4">
                    <a:lumMod val="40000"/>
                    <a:lumOff val="60000"/>
                  </a:schemeClr>
                </a:solidFill>
              </a:rPr>
              <a:t> leads successful campaigns against </a:t>
            </a:r>
          </a:p>
          <a:p>
            <a:pPr marL="285750" indent="-285750">
              <a:buFont typeface="Arial" panose="020B0604020202020204" pitchFamily="34" charset="0"/>
              <a:buChar char="•"/>
            </a:pPr>
            <a:r>
              <a:rPr lang="en-GB" sz="1400" dirty="0">
                <a:solidFill>
                  <a:schemeClr val="accent4">
                    <a:lumMod val="40000"/>
                    <a:lumOff val="60000"/>
                  </a:schemeClr>
                </a:solidFill>
              </a:rPr>
              <a:t>c.476BC </a:t>
            </a:r>
            <a:r>
              <a:rPr lang="en-GB" sz="1400" b="1" dirty="0" err="1">
                <a:solidFill>
                  <a:schemeClr val="accent4">
                    <a:lumMod val="40000"/>
                    <a:lumOff val="60000"/>
                  </a:schemeClr>
                </a:solidFill>
              </a:rPr>
              <a:t>Eion</a:t>
            </a:r>
            <a:endParaRPr lang="en-GB" sz="1400" b="1" dirty="0">
              <a:solidFill>
                <a:schemeClr val="accent4">
                  <a:lumMod val="40000"/>
                  <a:lumOff val="60000"/>
                </a:schemeClr>
              </a:solidFill>
            </a:endParaRPr>
          </a:p>
          <a:p>
            <a:pPr marL="285750" indent="-285750">
              <a:buFont typeface="Arial" panose="020B0604020202020204" pitchFamily="34" charset="0"/>
              <a:buChar char="•"/>
            </a:pPr>
            <a:r>
              <a:rPr lang="en-GB" sz="1400" dirty="0">
                <a:solidFill>
                  <a:schemeClr val="accent4">
                    <a:lumMod val="40000"/>
                    <a:lumOff val="60000"/>
                  </a:schemeClr>
                </a:solidFill>
              </a:rPr>
              <a:t>c.475BC </a:t>
            </a:r>
            <a:r>
              <a:rPr lang="en-GB" sz="1400" b="1" dirty="0">
                <a:solidFill>
                  <a:schemeClr val="accent4">
                    <a:lumMod val="40000"/>
                    <a:lumOff val="60000"/>
                  </a:schemeClr>
                </a:solidFill>
              </a:rPr>
              <a:t>Scyros</a:t>
            </a:r>
            <a:r>
              <a:rPr lang="en-GB" sz="1400" dirty="0">
                <a:solidFill>
                  <a:schemeClr val="accent4">
                    <a:lumMod val="40000"/>
                    <a:lumOff val="60000"/>
                  </a:schemeClr>
                </a:solidFill>
              </a:rPr>
              <a:t> (Bones of </a:t>
            </a:r>
            <a:r>
              <a:rPr lang="en-GB" sz="1400" b="1" dirty="0">
                <a:solidFill>
                  <a:schemeClr val="accent4">
                    <a:lumMod val="40000"/>
                    <a:lumOff val="60000"/>
                  </a:schemeClr>
                </a:solidFill>
              </a:rPr>
              <a:t>Theseus</a:t>
            </a:r>
            <a:r>
              <a:rPr lang="en-GB" sz="1400" dirty="0">
                <a:solidFill>
                  <a:schemeClr val="accent4">
                    <a:lumMod val="40000"/>
                    <a:lumOff val="60000"/>
                  </a:schemeClr>
                </a:solidFill>
              </a:rPr>
              <a:t>) </a:t>
            </a:r>
          </a:p>
          <a:p>
            <a:pPr marL="285750" indent="-285750">
              <a:buFont typeface="Arial" panose="020B0604020202020204" pitchFamily="34" charset="0"/>
              <a:buChar char="•"/>
            </a:pPr>
            <a:r>
              <a:rPr lang="en-GB" sz="1400" dirty="0">
                <a:solidFill>
                  <a:schemeClr val="accent4">
                    <a:lumMod val="40000"/>
                    <a:lumOff val="60000"/>
                  </a:schemeClr>
                </a:solidFill>
              </a:rPr>
              <a:t>c.472BC </a:t>
            </a:r>
            <a:r>
              <a:rPr lang="en-GB" sz="1400" b="1" dirty="0" err="1">
                <a:solidFill>
                  <a:schemeClr val="accent4">
                    <a:lumMod val="40000"/>
                    <a:lumOff val="60000"/>
                  </a:schemeClr>
                </a:solidFill>
              </a:rPr>
              <a:t>Carystus</a:t>
            </a:r>
            <a:r>
              <a:rPr lang="en-GB" sz="1400" dirty="0">
                <a:solidFill>
                  <a:schemeClr val="accent4">
                    <a:lumMod val="40000"/>
                    <a:lumOff val="60000"/>
                  </a:schemeClr>
                </a:solidFill>
              </a:rPr>
              <a:t>.    Thucydides 1.96-98 </a:t>
            </a:r>
          </a:p>
        </p:txBody>
      </p:sp>
      <p:sp>
        <p:nvSpPr>
          <p:cNvPr id="11" name="TextBox 10">
            <a:hlinkClick r:id="rId5" action="ppaction://hlinksldjump"/>
            <a:extLst>
              <a:ext uri="{FF2B5EF4-FFF2-40B4-BE49-F238E27FC236}">
                <a16:creationId xmlns:a16="http://schemas.microsoft.com/office/drawing/2014/main" id="{6D3DF2FF-6365-45D1-B71F-3D0E10F8CBBF}"/>
              </a:ext>
            </a:extLst>
          </p:cNvPr>
          <p:cNvSpPr txBox="1"/>
          <p:nvPr/>
        </p:nvSpPr>
        <p:spPr>
          <a:xfrm>
            <a:off x="3933825" y="3309927"/>
            <a:ext cx="3393439"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c.469BC </a:t>
            </a:r>
            <a:r>
              <a:rPr lang="en-GB" sz="1400" b="1" dirty="0">
                <a:solidFill>
                  <a:schemeClr val="accent4">
                    <a:lumMod val="40000"/>
                    <a:lumOff val="60000"/>
                  </a:schemeClr>
                </a:solidFill>
              </a:rPr>
              <a:t>The Revolt of Naxos</a:t>
            </a:r>
          </a:p>
          <a:p>
            <a:r>
              <a:rPr lang="en-GB" sz="1400" dirty="0">
                <a:solidFill>
                  <a:schemeClr val="accent4">
                    <a:lumMod val="40000"/>
                    <a:lumOff val="60000"/>
                  </a:schemeClr>
                </a:solidFill>
              </a:rPr>
              <a:t>and reasons for revolt. Thucydides 1.98-9</a:t>
            </a:r>
          </a:p>
        </p:txBody>
      </p:sp>
      <p:sp>
        <p:nvSpPr>
          <p:cNvPr id="12" name="TextBox 11">
            <a:hlinkClick r:id="rId5" action="ppaction://hlinksldjump"/>
            <a:extLst>
              <a:ext uri="{FF2B5EF4-FFF2-40B4-BE49-F238E27FC236}">
                <a16:creationId xmlns:a16="http://schemas.microsoft.com/office/drawing/2014/main" id="{19398F90-B134-4479-BF7C-0CA8D92DB9E0}"/>
              </a:ext>
            </a:extLst>
          </p:cNvPr>
          <p:cNvSpPr txBox="1"/>
          <p:nvPr/>
        </p:nvSpPr>
        <p:spPr>
          <a:xfrm>
            <a:off x="3933823" y="1386048"/>
            <a:ext cx="3393439" cy="307777"/>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c.471BC </a:t>
            </a:r>
            <a:r>
              <a:rPr lang="en-GB" sz="1400" b="1" dirty="0">
                <a:solidFill>
                  <a:schemeClr val="accent4">
                    <a:lumMod val="40000"/>
                    <a:lumOff val="60000"/>
                  </a:schemeClr>
                </a:solidFill>
              </a:rPr>
              <a:t>Ostracism of Themistocles </a:t>
            </a:r>
            <a:r>
              <a:rPr lang="en-GB" sz="1400" dirty="0">
                <a:solidFill>
                  <a:schemeClr val="accent4">
                    <a:lumMod val="40000"/>
                    <a:lumOff val="60000"/>
                  </a:schemeClr>
                </a:solidFill>
              </a:rPr>
              <a:t>1.135</a:t>
            </a:r>
          </a:p>
        </p:txBody>
      </p:sp>
      <p:sp>
        <p:nvSpPr>
          <p:cNvPr id="13" name="TextBox 12">
            <a:hlinkClick r:id="rId6" action="ppaction://hlinksldjump"/>
            <a:extLst>
              <a:ext uri="{FF2B5EF4-FFF2-40B4-BE49-F238E27FC236}">
                <a16:creationId xmlns:a16="http://schemas.microsoft.com/office/drawing/2014/main" id="{CA8AC237-D7A3-478A-BEF1-A0B9FD727109}"/>
              </a:ext>
            </a:extLst>
          </p:cNvPr>
          <p:cNvSpPr txBox="1"/>
          <p:nvPr/>
        </p:nvSpPr>
        <p:spPr>
          <a:xfrm>
            <a:off x="3933824" y="3926906"/>
            <a:ext cx="3393439"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c.468BC </a:t>
            </a:r>
            <a:r>
              <a:rPr lang="en-GB" sz="1400" b="1" dirty="0">
                <a:solidFill>
                  <a:schemeClr val="accent4">
                    <a:lumMod val="40000"/>
                    <a:lumOff val="60000"/>
                  </a:schemeClr>
                </a:solidFill>
              </a:rPr>
              <a:t>The Battle of </a:t>
            </a:r>
            <a:r>
              <a:rPr lang="en-GB" sz="1400" b="1" dirty="0" err="1">
                <a:solidFill>
                  <a:schemeClr val="accent4">
                    <a:lumMod val="40000"/>
                    <a:lumOff val="60000"/>
                  </a:schemeClr>
                </a:solidFill>
              </a:rPr>
              <a:t>Eurymedon</a:t>
            </a:r>
            <a:r>
              <a:rPr lang="en-GB" sz="1400" b="1" dirty="0">
                <a:solidFill>
                  <a:schemeClr val="accent4">
                    <a:lumMod val="40000"/>
                    <a:lumOff val="60000"/>
                  </a:schemeClr>
                </a:solidFill>
              </a:rPr>
              <a:t> </a:t>
            </a:r>
            <a:r>
              <a:rPr lang="en-GB" sz="1400" dirty="0">
                <a:solidFill>
                  <a:schemeClr val="accent4">
                    <a:lumMod val="40000"/>
                    <a:lumOff val="60000"/>
                  </a:schemeClr>
                </a:solidFill>
              </a:rPr>
              <a:t>1.100</a:t>
            </a:r>
            <a:endParaRPr lang="en-GB" sz="1400" b="1" dirty="0">
              <a:solidFill>
                <a:schemeClr val="accent4">
                  <a:lumMod val="40000"/>
                  <a:lumOff val="60000"/>
                </a:schemeClr>
              </a:solidFill>
            </a:endParaRPr>
          </a:p>
          <a:p>
            <a:r>
              <a:rPr lang="en-GB" sz="1400" dirty="0">
                <a:solidFill>
                  <a:schemeClr val="accent4">
                    <a:lumMod val="40000"/>
                    <a:lumOff val="60000"/>
                  </a:schemeClr>
                </a:solidFill>
              </a:rPr>
              <a:t>Major victory over Persia led by Cimon. </a:t>
            </a:r>
          </a:p>
        </p:txBody>
      </p:sp>
      <p:sp>
        <p:nvSpPr>
          <p:cNvPr id="15" name="TextBox 14">
            <a:hlinkClick r:id="rId8" action="ppaction://hlinksldjump"/>
            <a:extLst>
              <a:ext uri="{FF2B5EF4-FFF2-40B4-BE49-F238E27FC236}">
                <a16:creationId xmlns:a16="http://schemas.microsoft.com/office/drawing/2014/main" id="{91DAE700-241C-473E-B0E6-2BE0406A5B7B}"/>
              </a:ext>
            </a:extLst>
          </p:cNvPr>
          <p:cNvSpPr txBox="1"/>
          <p:nvPr/>
        </p:nvSpPr>
        <p:spPr>
          <a:xfrm>
            <a:off x="3933823" y="4747134"/>
            <a:ext cx="3393439"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c.465BC </a:t>
            </a:r>
            <a:r>
              <a:rPr lang="en-GB" sz="1400" b="1" dirty="0">
                <a:solidFill>
                  <a:schemeClr val="accent4">
                    <a:lumMod val="40000"/>
                    <a:lumOff val="60000"/>
                  </a:schemeClr>
                </a:solidFill>
              </a:rPr>
              <a:t>The Revolt of Thasos</a:t>
            </a:r>
            <a:r>
              <a:rPr lang="en-GB" sz="1400" dirty="0">
                <a:solidFill>
                  <a:schemeClr val="accent4">
                    <a:lumMod val="40000"/>
                    <a:lumOff val="60000"/>
                  </a:schemeClr>
                </a:solidFill>
              </a:rPr>
              <a:t>, earthquake </a:t>
            </a:r>
            <a:r>
              <a:rPr lang="en-GB" sz="1400" b="1" dirty="0">
                <a:solidFill>
                  <a:schemeClr val="accent4">
                    <a:lumMod val="40000"/>
                    <a:lumOff val="60000"/>
                  </a:schemeClr>
                </a:solidFill>
              </a:rPr>
              <a:t>and Helot revolt. </a:t>
            </a:r>
            <a:r>
              <a:rPr lang="en-GB" sz="1400" dirty="0">
                <a:solidFill>
                  <a:schemeClr val="accent4">
                    <a:lumMod val="40000"/>
                    <a:lumOff val="60000"/>
                  </a:schemeClr>
                </a:solidFill>
              </a:rPr>
              <a:t>1.101-103</a:t>
            </a:r>
          </a:p>
        </p:txBody>
      </p:sp>
      <p:sp>
        <p:nvSpPr>
          <p:cNvPr id="17" name="TextBox 16">
            <a:hlinkClick r:id="rId9" action="ppaction://hlinksldjump"/>
            <a:extLst>
              <a:ext uri="{FF2B5EF4-FFF2-40B4-BE49-F238E27FC236}">
                <a16:creationId xmlns:a16="http://schemas.microsoft.com/office/drawing/2014/main" id="{D4000524-633D-4DA0-9513-C1EEBCD14D25}"/>
              </a:ext>
            </a:extLst>
          </p:cNvPr>
          <p:cNvSpPr txBox="1"/>
          <p:nvPr/>
        </p:nvSpPr>
        <p:spPr>
          <a:xfrm>
            <a:off x="3933823" y="5337542"/>
            <a:ext cx="3393439"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The Messenians are settled at </a:t>
            </a:r>
            <a:r>
              <a:rPr lang="en-GB" sz="1400" b="1" dirty="0">
                <a:solidFill>
                  <a:schemeClr val="accent4">
                    <a:lumMod val="40000"/>
                    <a:lumOff val="60000"/>
                  </a:schemeClr>
                </a:solidFill>
              </a:rPr>
              <a:t>Naupactus</a:t>
            </a:r>
          </a:p>
          <a:p>
            <a:r>
              <a:rPr lang="en-GB" sz="1400" dirty="0">
                <a:solidFill>
                  <a:schemeClr val="accent4">
                    <a:lumMod val="40000"/>
                    <a:lumOff val="60000"/>
                  </a:schemeClr>
                </a:solidFill>
              </a:rPr>
              <a:t>(4 or 10 years after the revolt)</a:t>
            </a:r>
          </a:p>
        </p:txBody>
      </p:sp>
      <p:sp>
        <p:nvSpPr>
          <p:cNvPr id="18" name="TextBox 17">
            <a:hlinkClick r:id="rId10" action="ppaction://hlinksldjump"/>
            <a:extLst>
              <a:ext uri="{FF2B5EF4-FFF2-40B4-BE49-F238E27FC236}">
                <a16:creationId xmlns:a16="http://schemas.microsoft.com/office/drawing/2014/main" id="{F0E5AF2E-9654-4329-91BE-4BC1A73CE6A3}"/>
              </a:ext>
            </a:extLst>
          </p:cNvPr>
          <p:cNvSpPr txBox="1"/>
          <p:nvPr/>
        </p:nvSpPr>
        <p:spPr>
          <a:xfrm>
            <a:off x="3933822" y="5912064"/>
            <a:ext cx="3393439" cy="738664"/>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460 The League supports </a:t>
            </a:r>
            <a:r>
              <a:rPr lang="en-GB" sz="1400" dirty="0" err="1">
                <a:solidFill>
                  <a:schemeClr val="accent4">
                    <a:lumMod val="40000"/>
                    <a:lumOff val="60000"/>
                  </a:schemeClr>
                </a:solidFill>
              </a:rPr>
              <a:t>Inarus</a:t>
            </a:r>
            <a:r>
              <a:rPr lang="en-GB" sz="1400" dirty="0">
                <a:solidFill>
                  <a:schemeClr val="accent4">
                    <a:lumMod val="40000"/>
                    <a:lumOff val="60000"/>
                  </a:schemeClr>
                </a:solidFill>
              </a:rPr>
              <a:t>’ Egyptian revolt, which (after initial success) ends badly in 454BC. 1.110</a:t>
            </a:r>
          </a:p>
        </p:txBody>
      </p:sp>
      <p:sp>
        <p:nvSpPr>
          <p:cNvPr id="19" name="TextBox 18">
            <a:hlinkClick r:id="rId11" action="ppaction://hlinksldjump"/>
            <a:extLst>
              <a:ext uri="{FF2B5EF4-FFF2-40B4-BE49-F238E27FC236}">
                <a16:creationId xmlns:a16="http://schemas.microsoft.com/office/drawing/2014/main" id="{34C75599-4273-4E05-99CD-E602073C799E}"/>
              </a:ext>
            </a:extLst>
          </p:cNvPr>
          <p:cNvSpPr txBox="1"/>
          <p:nvPr/>
        </p:nvSpPr>
        <p:spPr>
          <a:xfrm>
            <a:off x="7639048" y="1386048"/>
            <a:ext cx="3964938" cy="307777"/>
          </a:xfrm>
          <a:prstGeom prst="rect">
            <a:avLst/>
          </a:prstGeom>
          <a:noFill/>
          <a:ln>
            <a:solidFill>
              <a:schemeClr val="accent4">
                <a:lumMod val="40000"/>
                <a:lumOff val="60000"/>
              </a:schemeClr>
            </a:solidFill>
          </a:ln>
        </p:spPr>
        <p:txBody>
          <a:bodyPr wrap="square" rtlCol="0">
            <a:spAutoFit/>
          </a:bodyPr>
          <a:lstStyle/>
          <a:p>
            <a:pPr algn="ctr"/>
            <a:r>
              <a:rPr lang="en-GB" sz="1400" b="1" dirty="0">
                <a:solidFill>
                  <a:schemeClr val="accent4">
                    <a:lumMod val="40000"/>
                    <a:lumOff val="60000"/>
                  </a:schemeClr>
                </a:solidFill>
              </a:rPr>
              <a:t>460-446BC The ‘First Peloponnesian War’  </a:t>
            </a:r>
          </a:p>
        </p:txBody>
      </p:sp>
      <p:sp>
        <p:nvSpPr>
          <p:cNvPr id="20" name="TextBox 19">
            <a:hlinkClick r:id="rId11" action="ppaction://hlinksldjump"/>
            <a:extLst>
              <a:ext uri="{FF2B5EF4-FFF2-40B4-BE49-F238E27FC236}">
                <a16:creationId xmlns:a16="http://schemas.microsoft.com/office/drawing/2014/main" id="{08C5BBEE-3D04-422F-AFF4-A92596E7511D}"/>
              </a:ext>
            </a:extLst>
          </p:cNvPr>
          <p:cNvSpPr txBox="1"/>
          <p:nvPr/>
        </p:nvSpPr>
        <p:spPr>
          <a:xfrm>
            <a:off x="7679684" y="1775388"/>
            <a:ext cx="3924302"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460BC </a:t>
            </a:r>
            <a:r>
              <a:rPr lang="en-GB" sz="1400" b="1" dirty="0">
                <a:solidFill>
                  <a:schemeClr val="accent4">
                    <a:lumMod val="40000"/>
                    <a:lumOff val="60000"/>
                  </a:schemeClr>
                </a:solidFill>
              </a:rPr>
              <a:t>Megara </a:t>
            </a:r>
            <a:r>
              <a:rPr lang="en-GB" sz="1400" dirty="0">
                <a:solidFill>
                  <a:schemeClr val="accent4">
                    <a:lumMod val="40000"/>
                    <a:lumOff val="60000"/>
                  </a:schemeClr>
                </a:solidFill>
              </a:rPr>
              <a:t>leaves Sparta and joins </a:t>
            </a:r>
            <a:r>
              <a:rPr lang="en-GB" sz="1400" b="1" dirty="0">
                <a:solidFill>
                  <a:schemeClr val="accent4">
                    <a:lumMod val="40000"/>
                    <a:lumOff val="60000"/>
                  </a:schemeClr>
                </a:solidFill>
              </a:rPr>
              <a:t>Athens, </a:t>
            </a:r>
            <a:r>
              <a:rPr lang="en-GB" sz="1400" dirty="0">
                <a:solidFill>
                  <a:schemeClr val="accent4">
                    <a:lumMod val="40000"/>
                    <a:lumOff val="60000"/>
                  </a:schemeClr>
                </a:solidFill>
              </a:rPr>
              <a:t>newly allied with </a:t>
            </a:r>
            <a:r>
              <a:rPr lang="en-GB" sz="1400" b="1" dirty="0">
                <a:solidFill>
                  <a:schemeClr val="accent4">
                    <a:lumMod val="40000"/>
                    <a:lumOff val="60000"/>
                  </a:schemeClr>
                </a:solidFill>
              </a:rPr>
              <a:t>Argos. </a:t>
            </a:r>
            <a:r>
              <a:rPr lang="en-GB" sz="1400" dirty="0" err="1">
                <a:solidFill>
                  <a:schemeClr val="accent4">
                    <a:lumMod val="40000"/>
                    <a:lumOff val="60000"/>
                  </a:schemeClr>
                </a:solidFill>
              </a:rPr>
              <a:t>Pegae</a:t>
            </a:r>
            <a:r>
              <a:rPr lang="en-GB" sz="1400" dirty="0">
                <a:solidFill>
                  <a:schemeClr val="accent4">
                    <a:lumMod val="40000"/>
                    <a:lumOff val="60000"/>
                  </a:schemeClr>
                </a:solidFill>
              </a:rPr>
              <a:t> and </a:t>
            </a:r>
            <a:r>
              <a:rPr lang="en-GB" sz="1400" dirty="0" err="1">
                <a:solidFill>
                  <a:schemeClr val="accent4">
                    <a:lumMod val="40000"/>
                    <a:lumOff val="60000"/>
                  </a:schemeClr>
                </a:solidFill>
              </a:rPr>
              <a:t>Niseae</a:t>
            </a:r>
            <a:r>
              <a:rPr lang="en-GB" sz="1400" dirty="0">
                <a:solidFill>
                  <a:schemeClr val="accent4">
                    <a:lumMod val="40000"/>
                    <a:lumOff val="60000"/>
                  </a:schemeClr>
                </a:solidFill>
              </a:rPr>
              <a:t> fortified.</a:t>
            </a:r>
          </a:p>
        </p:txBody>
      </p:sp>
      <p:sp>
        <p:nvSpPr>
          <p:cNvPr id="22" name="TextBox 21">
            <a:hlinkClick r:id="rId12" action="ppaction://hlinksldjump"/>
            <a:extLst>
              <a:ext uri="{FF2B5EF4-FFF2-40B4-BE49-F238E27FC236}">
                <a16:creationId xmlns:a16="http://schemas.microsoft.com/office/drawing/2014/main" id="{B2339174-624A-4FB6-AE11-3942F802E22A}"/>
              </a:ext>
            </a:extLst>
          </p:cNvPr>
          <p:cNvSpPr txBox="1"/>
          <p:nvPr/>
        </p:nvSpPr>
        <p:spPr>
          <a:xfrm>
            <a:off x="7679684" y="2752770"/>
            <a:ext cx="3924302" cy="523220"/>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457BC </a:t>
            </a:r>
            <a:r>
              <a:rPr lang="en-GB" sz="1400" b="1" dirty="0">
                <a:solidFill>
                  <a:schemeClr val="accent4">
                    <a:lumMod val="40000"/>
                    <a:lumOff val="60000"/>
                  </a:schemeClr>
                </a:solidFill>
              </a:rPr>
              <a:t>The Battles of Tanagra </a:t>
            </a:r>
            <a:r>
              <a:rPr lang="en-GB" sz="1400" dirty="0">
                <a:solidFill>
                  <a:schemeClr val="accent4">
                    <a:lumMod val="40000"/>
                    <a:lumOff val="60000"/>
                  </a:schemeClr>
                </a:solidFill>
              </a:rPr>
              <a:t>and</a:t>
            </a:r>
            <a:r>
              <a:rPr lang="en-GB" sz="1400" b="1" dirty="0">
                <a:solidFill>
                  <a:schemeClr val="accent4">
                    <a:lumMod val="40000"/>
                    <a:lumOff val="60000"/>
                  </a:schemeClr>
                </a:solidFill>
              </a:rPr>
              <a:t> </a:t>
            </a:r>
            <a:r>
              <a:rPr lang="en-GB" sz="1400" b="1" dirty="0" err="1">
                <a:solidFill>
                  <a:schemeClr val="accent4">
                    <a:lumMod val="40000"/>
                    <a:lumOff val="60000"/>
                  </a:schemeClr>
                </a:solidFill>
              </a:rPr>
              <a:t>Oenophyta</a:t>
            </a:r>
            <a:endParaRPr lang="en-GB" sz="1400" b="1" dirty="0">
              <a:solidFill>
                <a:schemeClr val="accent4">
                  <a:lumMod val="40000"/>
                  <a:lumOff val="60000"/>
                </a:schemeClr>
              </a:solidFill>
            </a:endParaRPr>
          </a:p>
          <a:p>
            <a:r>
              <a:rPr lang="en-GB" sz="1400" dirty="0">
                <a:solidFill>
                  <a:schemeClr val="accent4">
                    <a:lumMod val="40000"/>
                    <a:lumOff val="60000"/>
                  </a:schemeClr>
                </a:solidFill>
              </a:rPr>
              <a:t>Athens gains a ‘land empire’ in Boeotia.</a:t>
            </a:r>
          </a:p>
        </p:txBody>
      </p:sp>
      <p:sp>
        <p:nvSpPr>
          <p:cNvPr id="4" name="Rectangle 3">
            <a:hlinkClick r:id="rId13" action="ppaction://hlinksldjump"/>
            <a:extLst>
              <a:ext uri="{FF2B5EF4-FFF2-40B4-BE49-F238E27FC236}">
                <a16:creationId xmlns:a16="http://schemas.microsoft.com/office/drawing/2014/main" id="{A2C4C222-54A6-4316-AC2B-8340D429949E}"/>
              </a:ext>
            </a:extLst>
          </p:cNvPr>
          <p:cNvSpPr/>
          <p:nvPr/>
        </p:nvSpPr>
        <p:spPr>
          <a:xfrm>
            <a:off x="9696450" y="85328"/>
            <a:ext cx="304800" cy="25717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hlinkClick r:id="rId13" action="ppaction://hlinksldjump"/>
            <a:extLst>
              <a:ext uri="{FF2B5EF4-FFF2-40B4-BE49-F238E27FC236}">
                <a16:creationId xmlns:a16="http://schemas.microsoft.com/office/drawing/2014/main" id="{0A55A490-56FF-4FCB-8994-032BA94551D2}"/>
              </a:ext>
            </a:extLst>
          </p:cNvPr>
          <p:cNvSpPr txBox="1"/>
          <p:nvPr/>
        </p:nvSpPr>
        <p:spPr>
          <a:xfrm>
            <a:off x="10125075" y="85328"/>
            <a:ext cx="1619250" cy="261610"/>
          </a:xfrm>
          <a:prstGeom prst="rect">
            <a:avLst/>
          </a:prstGeom>
          <a:noFill/>
        </p:spPr>
        <p:txBody>
          <a:bodyPr wrap="square" rtlCol="0">
            <a:spAutoFit/>
          </a:bodyPr>
          <a:lstStyle/>
          <a:p>
            <a:r>
              <a:rPr lang="en-GB" sz="1100" dirty="0">
                <a:solidFill>
                  <a:schemeClr val="bg1"/>
                </a:solidFill>
              </a:rPr>
              <a:t>Athens’ political ‘parties’</a:t>
            </a:r>
          </a:p>
        </p:txBody>
      </p:sp>
      <p:sp>
        <p:nvSpPr>
          <p:cNvPr id="23" name="Rectangle 22">
            <a:hlinkClick r:id="rId14" action="ppaction://hlinksldjump"/>
            <a:extLst>
              <a:ext uri="{FF2B5EF4-FFF2-40B4-BE49-F238E27FC236}">
                <a16:creationId xmlns:a16="http://schemas.microsoft.com/office/drawing/2014/main" id="{AA1A88E0-578F-431D-89B5-34CB63D4CEEF}"/>
              </a:ext>
            </a:extLst>
          </p:cNvPr>
          <p:cNvSpPr/>
          <p:nvPr/>
        </p:nvSpPr>
        <p:spPr>
          <a:xfrm>
            <a:off x="9696450" y="359433"/>
            <a:ext cx="304800" cy="2571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hlinkClick r:id="rId14" action="ppaction://hlinksldjump"/>
            <a:extLst>
              <a:ext uri="{FF2B5EF4-FFF2-40B4-BE49-F238E27FC236}">
                <a16:creationId xmlns:a16="http://schemas.microsoft.com/office/drawing/2014/main" id="{DC14B62F-803E-467A-8954-2C0E15D89D7F}"/>
              </a:ext>
            </a:extLst>
          </p:cNvPr>
          <p:cNvSpPr txBox="1"/>
          <p:nvPr/>
        </p:nvSpPr>
        <p:spPr>
          <a:xfrm>
            <a:off x="10125075" y="359433"/>
            <a:ext cx="1619250" cy="261610"/>
          </a:xfrm>
          <a:prstGeom prst="rect">
            <a:avLst/>
          </a:prstGeom>
          <a:noFill/>
        </p:spPr>
        <p:txBody>
          <a:bodyPr wrap="square" rtlCol="0">
            <a:spAutoFit/>
          </a:bodyPr>
          <a:lstStyle/>
          <a:p>
            <a:r>
              <a:rPr lang="en-GB" sz="1100" dirty="0">
                <a:solidFill>
                  <a:schemeClr val="bg1"/>
                </a:solidFill>
              </a:rPr>
              <a:t>Sparta’s kings</a:t>
            </a:r>
          </a:p>
        </p:txBody>
      </p:sp>
      <p:sp>
        <p:nvSpPr>
          <p:cNvPr id="25" name="TextBox 24">
            <a:hlinkClick r:id="rId15" action="ppaction://hlinksldjump"/>
            <a:extLst>
              <a:ext uri="{FF2B5EF4-FFF2-40B4-BE49-F238E27FC236}">
                <a16:creationId xmlns:a16="http://schemas.microsoft.com/office/drawing/2014/main" id="{DA13E38E-BA56-4E4F-B890-F42C549107A0}"/>
              </a:ext>
            </a:extLst>
          </p:cNvPr>
          <p:cNvSpPr txBox="1"/>
          <p:nvPr/>
        </p:nvSpPr>
        <p:spPr>
          <a:xfrm>
            <a:off x="7679684" y="2371800"/>
            <a:ext cx="3924302" cy="307777"/>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460BC Conflict with </a:t>
            </a:r>
            <a:r>
              <a:rPr lang="en-GB" sz="1400" b="1" dirty="0">
                <a:solidFill>
                  <a:schemeClr val="accent4">
                    <a:lumMod val="40000"/>
                    <a:lumOff val="60000"/>
                  </a:schemeClr>
                </a:solidFill>
              </a:rPr>
              <a:t>Corinth </a:t>
            </a:r>
            <a:r>
              <a:rPr lang="en-GB" sz="1400" dirty="0">
                <a:solidFill>
                  <a:schemeClr val="accent4">
                    <a:lumMod val="40000"/>
                    <a:lumOff val="60000"/>
                  </a:schemeClr>
                </a:solidFill>
              </a:rPr>
              <a:t>and</a:t>
            </a:r>
            <a:r>
              <a:rPr lang="en-GB" sz="1400" b="1" dirty="0">
                <a:solidFill>
                  <a:schemeClr val="accent4">
                    <a:lumMod val="40000"/>
                    <a:lumOff val="60000"/>
                  </a:schemeClr>
                </a:solidFill>
              </a:rPr>
              <a:t> Aegina</a:t>
            </a:r>
            <a:endParaRPr lang="en-GB" sz="1400" dirty="0">
              <a:solidFill>
                <a:schemeClr val="accent4">
                  <a:lumMod val="40000"/>
                  <a:lumOff val="60000"/>
                </a:schemeClr>
              </a:solidFill>
            </a:endParaRPr>
          </a:p>
        </p:txBody>
      </p:sp>
      <p:sp>
        <p:nvSpPr>
          <p:cNvPr id="26" name="TextBox 25">
            <a:hlinkClick r:id="rId16" action="ppaction://hlinksldjump"/>
            <a:extLst>
              <a:ext uri="{FF2B5EF4-FFF2-40B4-BE49-F238E27FC236}">
                <a16:creationId xmlns:a16="http://schemas.microsoft.com/office/drawing/2014/main" id="{4BF4BDA9-E610-45B2-84BA-A1BBEB4575E6}"/>
              </a:ext>
            </a:extLst>
          </p:cNvPr>
          <p:cNvSpPr txBox="1"/>
          <p:nvPr/>
        </p:nvSpPr>
        <p:spPr>
          <a:xfrm>
            <a:off x="7679684" y="3387595"/>
            <a:ext cx="3924302" cy="307777"/>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457BC The crushing of </a:t>
            </a:r>
            <a:r>
              <a:rPr lang="en-GB" sz="1400" b="1" dirty="0">
                <a:solidFill>
                  <a:schemeClr val="accent4">
                    <a:lumMod val="40000"/>
                    <a:lumOff val="60000"/>
                  </a:schemeClr>
                </a:solidFill>
              </a:rPr>
              <a:t>Aegina</a:t>
            </a:r>
          </a:p>
        </p:txBody>
      </p:sp>
      <p:sp>
        <p:nvSpPr>
          <p:cNvPr id="27" name="TextBox 26">
            <a:hlinkClick r:id="rId17" action="ppaction://hlinksldjump"/>
            <a:extLst>
              <a:ext uri="{FF2B5EF4-FFF2-40B4-BE49-F238E27FC236}">
                <a16:creationId xmlns:a16="http://schemas.microsoft.com/office/drawing/2014/main" id="{D58E171D-CFC9-447E-B93A-9310C68892A3}"/>
              </a:ext>
            </a:extLst>
          </p:cNvPr>
          <p:cNvSpPr txBox="1"/>
          <p:nvPr/>
        </p:nvSpPr>
        <p:spPr>
          <a:xfrm>
            <a:off x="7679684" y="3799144"/>
            <a:ext cx="3924302" cy="523220"/>
          </a:xfrm>
          <a:prstGeom prst="rect">
            <a:avLst/>
          </a:prstGeom>
          <a:noFill/>
          <a:ln>
            <a:solidFill>
              <a:schemeClr val="accent4">
                <a:lumMod val="40000"/>
                <a:lumOff val="60000"/>
              </a:schemeClr>
            </a:solidFill>
          </a:ln>
        </p:spPr>
        <p:txBody>
          <a:bodyPr wrap="square" rtlCol="0">
            <a:spAutoFit/>
          </a:bodyPr>
          <a:lstStyle/>
          <a:p>
            <a:pPr algn="ctr"/>
            <a:r>
              <a:rPr lang="en-GB" sz="1400" dirty="0">
                <a:solidFill>
                  <a:schemeClr val="accent4">
                    <a:lumMod val="40000"/>
                    <a:lumOff val="60000"/>
                  </a:schemeClr>
                </a:solidFill>
              </a:rPr>
              <a:t>Mapping </a:t>
            </a:r>
            <a:r>
              <a:rPr lang="en-GB" sz="1400" b="1" dirty="0">
                <a:solidFill>
                  <a:schemeClr val="accent4">
                    <a:lumMod val="40000"/>
                    <a:lumOff val="60000"/>
                  </a:schemeClr>
                </a:solidFill>
              </a:rPr>
              <a:t>Athenian ambition </a:t>
            </a:r>
            <a:r>
              <a:rPr lang="en-GB" sz="1400" dirty="0">
                <a:solidFill>
                  <a:schemeClr val="accent4">
                    <a:lumMod val="40000"/>
                    <a:lumOff val="60000"/>
                  </a:schemeClr>
                </a:solidFill>
              </a:rPr>
              <a:t>in mainland Greece</a:t>
            </a:r>
          </a:p>
          <a:p>
            <a:pPr algn="ctr"/>
            <a:r>
              <a:rPr lang="en-GB" sz="1400" dirty="0">
                <a:solidFill>
                  <a:schemeClr val="accent4">
                    <a:lumMod val="40000"/>
                    <a:lumOff val="60000"/>
                  </a:schemeClr>
                </a:solidFill>
              </a:rPr>
              <a:t>460-451BC</a:t>
            </a:r>
          </a:p>
        </p:txBody>
      </p:sp>
      <p:sp>
        <p:nvSpPr>
          <p:cNvPr id="28" name="TextBox 27">
            <a:hlinkClick r:id="rId18" action="ppaction://hlinksldjump"/>
            <a:extLst>
              <a:ext uri="{FF2B5EF4-FFF2-40B4-BE49-F238E27FC236}">
                <a16:creationId xmlns:a16="http://schemas.microsoft.com/office/drawing/2014/main" id="{703AF9A0-CA19-40C7-B44F-35EAFC18CA18}"/>
              </a:ext>
            </a:extLst>
          </p:cNvPr>
          <p:cNvSpPr txBox="1"/>
          <p:nvPr/>
        </p:nvSpPr>
        <p:spPr>
          <a:xfrm>
            <a:off x="7679684" y="4426136"/>
            <a:ext cx="3924302" cy="738664"/>
          </a:xfrm>
          <a:prstGeom prst="rect">
            <a:avLst/>
          </a:prstGeom>
          <a:noFill/>
          <a:ln>
            <a:solidFill>
              <a:schemeClr val="accent4">
                <a:lumMod val="40000"/>
                <a:lumOff val="60000"/>
              </a:schemeClr>
            </a:solidFill>
          </a:ln>
        </p:spPr>
        <p:txBody>
          <a:bodyPr wrap="square" rtlCol="0">
            <a:spAutoFit/>
          </a:bodyPr>
          <a:lstStyle/>
          <a:p>
            <a:r>
              <a:rPr lang="en-GB" sz="1400" dirty="0">
                <a:solidFill>
                  <a:schemeClr val="accent4">
                    <a:lumMod val="40000"/>
                    <a:lumOff val="60000"/>
                  </a:schemeClr>
                </a:solidFill>
              </a:rPr>
              <a:t>451BC The return of Cimon and </a:t>
            </a:r>
            <a:r>
              <a:rPr lang="en-GB" sz="1400" b="1" dirty="0">
                <a:solidFill>
                  <a:schemeClr val="accent4">
                    <a:lumMod val="40000"/>
                    <a:lumOff val="60000"/>
                  </a:schemeClr>
                </a:solidFill>
              </a:rPr>
              <a:t>5 Year Truce</a:t>
            </a:r>
            <a:r>
              <a:rPr lang="en-GB" sz="1400" dirty="0">
                <a:solidFill>
                  <a:schemeClr val="accent4">
                    <a:lumMod val="40000"/>
                    <a:lumOff val="60000"/>
                  </a:schemeClr>
                </a:solidFill>
              </a:rPr>
              <a:t>.</a:t>
            </a:r>
          </a:p>
          <a:p>
            <a:r>
              <a:rPr lang="en-GB" sz="1400" dirty="0">
                <a:solidFill>
                  <a:schemeClr val="accent4">
                    <a:lumMod val="40000"/>
                    <a:lumOff val="60000"/>
                  </a:schemeClr>
                </a:solidFill>
              </a:rPr>
              <a:t>c.450 Death of Cimon. Victory by land and sea over a fleet from </a:t>
            </a:r>
            <a:r>
              <a:rPr lang="en-GB" sz="1400" b="1" dirty="0" err="1">
                <a:solidFill>
                  <a:schemeClr val="accent4">
                    <a:lumMod val="40000"/>
                    <a:lumOff val="60000"/>
                  </a:schemeClr>
                </a:solidFill>
              </a:rPr>
              <a:t>Phoenica</a:t>
            </a:r>
            <a:r>
              <a:rPr lang="en-GB" sz="1400" b="1" dirty="0">
                <a:solidFill>
                  <a:schemeClr val="accent4">
                    <a:lumMod val="40000"/>
                    <a:lumOff val="60000"/>
                  </a:schemeClr>
                </a:solidFill>
              </a:rPr>
              <a:t>, Cilicia and Persian Cyprus</a:t>
            </a:r>
          </a:p>
        </p:txBody>
      </p:sp>
      <p:sp>
        <p:nvSpPr>
          <p:cNvPr id="30" name="TextBox 29">
            <a:hlinkClick r:id="rId18" action="ppaction://hlinksldjump"/>
            <a:extLst>
              <a:ext uri="{FF2B5EF4-FFF2-40B4-BE49-F238E27FC236}">
                <a16:creationId xmlns:a16="http://schemas.microsoft.com/office/drawing/2014/main" id="{FEC71BA6-B14A-4F96-A788-E6F94ECB6F55}"/>
              </a:ext>
            </a:extLst>
          </p:cNvPr>
          <p:cNvSpPr txBox="1"/>
          <p:nvPr/>
        </p:nvSpPr>
        <p:spPr>
          <a:xfrm>
            <a:off x="7679684" y="5912064"/>
            <a:ext cx="3924302" cy="307777"/>
          </a:xfrm>
          <a:prstGeom prst="rect">
            <a:avLst/>
          </a:prstGeom>
          <a:noFill/>
          <a:ln>
            <a:solidFill>
              <a:schemeClr val="accent4">
                <a:lumMod val="40000"/>
                <a:lumOff val="60000"/>
              </a:schemeClr>
            </a:solidFill>
          </a:ln>
        </p:spPr>
        <p:txBody>
          <a:bodyPr wrap="square" rtlCol="0">
            <a:spAutoFit/>
          </a:bodyPr>
          <a:lstStyle/>
          <a:p>
            <a:pPr algn="ctr"/>
            <a:r>
              <a:rPr lang="en-GB" sz="1400" b="1" dirty="0">
                <a:solidFill>
                  <a:schemeClr val="accent4">
                    <a:lumMod val="40000"/>
                    <a:lumOff val="60000"/>
                  </a:schemeClr>
                </a:solidFill>
              </a:rPr>
              <a:t>446BC Thirty Year Peace</a:t>
            </a:r>
          </a:p>
        </p:txBody>
      </p:sp>
      <p:sp>
        <p:nvSpPr>
          <p:cNvPr id="31" name="TextBox 30">
            <a:hlinkClick r:id="rId19" action="ppaction://hlinksldjump"/>
            <a:extLst>
              <a:ext uri="{FF2B5EF4-FFF2-40B4-BE49-F238E27FC236}">
                <a16:creationId xmlns:a16="http://schemas.microsoft.com/office/drawing/2014/main" id="{048B47F4-E889-4A7A-A966-87D45E19AED8}"/>
              </a:ext>
            </a:extLst>
          </p:cNvPr>
          <p:cNvSpPr txBox="1"/>
          <p:nvPr/>
        </p:nvSpPr>
        <p:spPr>
          <a:xfrm>
            <a:off x="7659366" y="5244024"/>
            <a:ext cx="3924302" cy="307777"/>
          </a:xfrm>
          <a:prstGeom prst="rect">
            <a:avLst/>
          </a:prstGeom>
          <a:noFill/>
          <a:ln>
            <a:solidFill>
              <a:schemeClr val="accent4">
                <a:lumMod val="40000"/>
                <a:lumOff val="60000"/>
              </a:schemeClr>
            </a:solidFill>
          </a:ln>
        </p:spPr>
        <p:txBody>
          <a:bodyPr wrap="square" rtlCol="0">
            <a:spAutoFit/>
          </a:bodyPr>
          <a:lstStyle/>
          <a:p>
            <a:pPr algn="ctr"/>
            <a:r>
              <a:rPr lang="en-GB" sz="1400" b="1" dirty="0">
                <a:solidFill>
                  <a:schemeClr val="accent4">
                    <a:lumMod val="40000"/>
                    <a:lumOff val="60000"/>
                  </a:schemeClr>
                </a:solidFill>
              </a:rPr>
              <a:t>The Peace of </a:t>
            </a:r>
            <a:r>
              <a:rPr lang="en-GB" sz="1400" b="1" dirty="0" err="1">
                <a:solidFill>
                  <a:schemeClr val="accent4">
                    <a:lumMod val="40000"/>
                    <a:lumOff val="60000"/>
                  </a:schemeClr>
                </a:solidFill>
              </a:rPr>
              <a:t>Callias</a:t>
            </a:r>
            <a:r>
              <a:rPr lang="en-GB" sz="1400" b="1" dirty="0">
                <a:solidFill>
                  <a:schemeClr val="accent4">
                    <a:lumMod val="40000"/>
                    <a:lumOff val="60000"/>
                  </a:schemeClr>
                </a:solidFill>
              </a:rPr>
              <a:t> (?) </a:t>
            </a:r>
            <a:r>
              <a:rPr lang="en-GB" sz="1400" b="1" dirty="0">
                <a:solidFill>
                  <a:schemeClr val="bg1"/>
                </a:solidFill>
                <a:hlinkClick r:id="rId20" action="ppaction://hlinksldjump">
                  <a:extLst>
                    <a:ext uri="{A12FA001-AC4F-418D-AE19-62706E023703}">
                      <ahyp:hlinkClr xmlns:ahyp="http://schemas.microsoft.com/office/drawing/2018/hyperlinkcolor" val="tx"/>
                    </a:ext>
                  </a:extLst>
                </a:hlinkClick>
              </a:rPr>
              <a:t>468?</a:t>
            </a:r>
            <a:r>
              <a:rPr lang="en-GB" sz="1400" b="1" dirty="0">
                <a:solidFill>
                  <a:schemeClr val="accent4">
                    <a:lumMod val="40000"/>
                    <a:lumOff val="60000"/>
                  </a:schemeClr>
                </a:solidFill>
              </a:rPr>
              <a:t> </a:t>
            </a:r>
            <a:r>
              <a:rPr lang="en-GB" sz="1400" b="1" dirty="0">
                <a:solidFill>
                  <a:schemeClr val="accent1">
                    <a:lumMod val="40000"/>
                    <a:lumOff val="60000"/>
                  </a:schemeClr>
                </a:solidFill>
                <a:hlinkClick r:id="rId19" action="ppaction://hlinksldjump">
                  <a:extLst>
                    <a:ext uri="{A12FA001-AC4F-418D-AE19-62706E023703}">
                      <ahyp:hlinkClr xmlns:ahyp="http://schemas.microsoft.com/office/drawing/2018/hyperlinkcolor" val="tx"/>
                    </a:ext>
                  </a:extLst>
                </a:hlinkClick>
              </a:rPr>
              <a:t>449?</a:t>
            </a:r>
            <a:endParaRPr lang="en-GB" sz="1400" b="1" dirty="0">
              <a:solidFill>
                <a:schemeClr val="accent1">
                  <a:lumMod val="40000"/>
                  <a:lumOff val="60000"/>
                </a:schemeClr>
              </a:solidFill>
            </a:endParaRPr>
          </a:p>
        </p:txBody>
      </p:sp>
    </p:spTree>
    <p:extLst>
      <p:ext uri="{BB962C8B-B14F-4D97-AF65-F5344CB8AC3E}">
        <p14:creationId xmlns:p14="http://schemas.microsoft.com/office/powerpoint/2010/main" val="1908031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2BA8C-4B2F-44A2-909A-A9D4FDFB48AF}"/>
              </a:ext>
            </a:extLst>
          </p:cNvPr>
          <p:cNvSpPr txBox="1"/>
          <p:nvPr/>
        </p:nvSpPr>
        <p:spPr>
          <a:xfrm>
            <a:off x="0" y="0"/>
            <a:ext cx="4714875" cy="584775"/>
          </a:xfrm>
          <a:prstGeom prst="rect">
            <a:avLst/>
          </a:prstGeom>
          <a:noFill/>
        </p:spPr>
        <p:txBody>
          <a:bodyPr wrap="square" rtlCol="0">
            <a:spAutoFit/>
          </a:bodyPr>
          <a:lstStyle/>
          <a:p>
            <a:r>
              <a:rPr lang="en-GB" sz="3200" b="1" dirty="0"/>
              <a:t>Athens’ Walls</a:t>
            </a:r>
          </a:p>
        </p:txBody>
      </p:sp>
      <p:pic>
        <p:nvPicPr>
          <p:cNvPr id="5130" name="Picture 10" descr="A map of late 5th century Athens, depicting the Long Walls built by  Pericles to protect the route from Athens to her harbour, Piraeus. During  the Pelo… | Geschichte">
            <a:extLst>
              <a:ext uri="{FF2B5EF4-FFF2-40B4-BE49-F238E27FC236}">
                <a16:creationId xmlns:a16="http://schemas.microsoft.com/office/drawing/2014/main" id="{F0AA20F3-5CBF-459D-A117-20D5F0C8E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079" y="0"/>
            <a:ext cx="7337921" cy="55778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ong Walls - Wikipedia">
            <a:extLst>
              <a:ext uri="{FF2B5EF4-FFF2-40B4-BE49-F238E27FC236}">
                <a16:creationId xmlns:a16="http://schemas.microsoft.com/office/drawing/2014/main" id="{D9FB50D8-BB80-4B4A-AA15-4C1DFD29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3280" y="3404617"/>
            <a:ext cx="2458720" cy="3453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mistoclean Wall - Wikipedia">
            <a:extLst>
              <a:ext uri="{FF2B5EF4-FFF2-40B4-BE49-F238E27FC236}">
                <a16:creationId xmlns:a16="http://schemas.microsoft.com/office/drawing/2014/main" id="{461D806C-3BA7-44B4-9A4E-F834798AD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775"/>
            <a:ext cx="4822613" cy="361696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emistoclean Wall - Wikipedia">
            <a:extLst>
              <a:ext uri="{FF2B5EF4-FFF2-40B4-BE49-F238E27FC236}">
                <a16:creationId xmlns:a16="http://schemas.microsoft.com/office/drawing/2014/main" id="{F8FC83BD-DBFB-4B09-82F6-D1DE7437B2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956"/>
          <a:stretch/>
        </p:blipFill>
        <p:spPr bwMode="auto">
          <a:xfrm>
            <a:off x="4753837" y="5508749"/>
            <a:ext cx="4979443" cy="1349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99DB97-75BD-4637-8B6E-972ED18048E1}"/>
              </a:ext>
            </a:extLst>
          </p:cNvPr>
          <p:cNvSpPr txBox="1"/>
          <p:nvPr/>
        </p:nvSpPr>
        <p:spPr>
          <a:xfrm>
            <a:off x="111455" y="4307455"/>
            <a:ext cx="4522186" cy="1107996"/>
          </a:xfrm>
          <a:prstGeom prst="rect">
            <a:avLst/>
          </a:prstGeom>
          <a:noFill/>
          <a:ln w="25400">
            <a:solidFill>
              <a:srgbClr val="FF0000"/>
            </a:solidFill>
          </a:ln>
        </p:spPr>
        <p:txBody>
          <a:bodyPr wrap="square" rtlCol="0">
            <a:spAutoFit/>
          </a:bodyPr>
          <a:lstStyle/>
          <a:p>
            <a:pPr marL="342900" indent="-342900">
              <a:buAutoNum type="arabicPeriod"/>
            </a:pPr>
            <a:r>
              <a:rPr lang="mi-NZ" b="1" dirty="0"/>
              <a:t>479BC The Themistoclean Walls built. </a:t>
            </a:r>
          </a:p>
          <a:p>
            <a:r>
              <a:rPr lang="mi-NZ" sz="1600" dirty="0"/>
              <a:t>This wall protected the city itself. Further building secured the </a:t>
            </a:r>
            <a:r>
              <a:rPr lang="mi-NZ" sz="1600" b="1" dirty="0"/>
              <a:t>Piraeus</a:t>
            </a:r>
            <a:r>
              <a:rPr lang="mi-NZ" sz="1600" dirty="0"/>
              <a:t>, which became Athens’ new harbour on Themistocles’ advice (Thuc 1.93).</a:t>
            </a:r>
          </a:p>
        </p:txBody>
      </p:sp>
      <p:sp>
        <p:nvSpPr>
          <p:cNvPr id="11" name="TextBox 10">
            <a:extLst>
              <a:ext uri="{FF2B5EF4-FFF2-40B4-BE49-F238E27FC236}">
                <a16:creationId xmlns:a16="http://schemas.microsoft.com/office/drawing/2014/main" id="{7CDDE442-76B2-4356-90E4-1B00AF5B78B7}"/>
              </a:ext>
            </a:extLst>
          </p:cNvPr>
          <p:cNvSpPr txBox="1"/>
          <p:nvPr/>
        </p:nvSpPr>
        <p:spPr>
          <a:xfrm>
            <a:off x="3617039" y="182091"/>
            <a:ext cx="4714875" cy="1600438"/>
          </a:xfrm>
          <a:prstGeom prst="rect">
            <a:avLst/>
          </a:prstGeom>
          <a:solidFill>
            <a:schemeClr val="bg1"/>
          </a:solidFill>
        </p:spPr>
        <p:txBody>
          <a:bodyPr wrap="square">
            <a:spAutoFit/>
          </a:bodyPr>
          <a:lstStyle/>
          <a:p>
            <a:r>
              <a:rPr lang="en-GB" b="1" i="0" dirty="0">
                <a:solidFill>
                  <a:schemeClr val="tx1">
                    <a:lumMod val="50000"/>
                    <a:lumOff val="50000"/>
                  </a:schemeClr>
                </a:solidFill>
                <a:effectLst/>
              </a:rPr>
              <a:t>2.</a:t>
            </a:r>
            <a:r>
              <a:rPr lang="en-GB" b="0" i="0" dirty="0">
                <a:solidFill>
                  <a:schemeClr val="tx1">
                    <a:lumMod val="50000"/>
                    <a:lumOff val="50000"/>
                  </a:schemeClr>
                </a:solidFill>
                <a:effectLst/>
              </a:rPr>
              <a:t> </a:t>
            </a:r>
            <a:r>
              <a:rPr lang="en-GB" b="1" i="0" dirty="0">
                <a:solidFill>
                  <a:schemeClr val="tx1">
                    <a:lumMod val="50000"/>
                    <a:lumOff val="50000"/>
                  </a:schemeClr>
                </a:solidFill>
                <a:effectLst/>
              </a:rPr>
              <a:t>The </a:t>
            </a:r>
            <a:r>
              <a:rPr lang="en-GB" b="1" dirty="0">
                <a:solidFill>
                  <a:schemeClr val="tx1">
                    <a:lumMod val="50000"/>
                    <a:lumOff val="50000"/>
                  </a:schemeClr>
                </a:solidFill>
              </a:rPr>
              <a:t>Long Walls </a:t>
            </a:r>
            <a:r>
              <a:rPr lang="en-GB" sz="1600" b="0" i="0" dirty="0">
                <a:solidFill>
                  <a:schemeClr val="tx1">
                    <a:lumMod val="50000"/>
                    <a:lumOff val="50000"/>
                  </a:schemeClr>
                </a:solidFill>
                <a:effectLst/>
              </a:rPr>
              <a:t>Athens began construction of two walls, </a:t>
            </a:r>
            <a:r>
              <a:rPr lang="en-GB" sz="1600" b="1" i="0" dirty="0">
                <a:solidFill>
                  <a:schemeClr val="tx1">
                    <a:lumMod val="50000"/>
                    <a:lumOff val="50000"/>
                  </a:schemeClr>
                </a:solidFill>
                <a:effectLst/>
              </a:rPr>
              <a:t>The </a:t>
            </a:r>
            <a:r>
              <a:rPr lang="en-GB" sz="1600" b="1" i="0" dirty="0" err="1">
                <a:solidFill>
                  <a:schemeClr val="tx1">
                    <a:lumMod val="50000"/>
                    <a:lumOff val="50000"/>
                  </a:schemeClr>
                </a:solidFill>
                <a:effectLst/>
              </a:rPr>
              <a:t>Phaleric</a:t>
            </a:r>
            <a:r>
              <a:rPr lang="en-GB" sz="1600" b="1" i="0" dirty="0">
                <a:solidFill>
                  <a:schemeClr val="tx1">
                    <a:lumMod val="50000"/>
                    <a:lumOff val="50000"/>
                  </a:schemeClr>
                </a:solidFill>
                <a:effectLst/>
              </a:rPr>
              <a:t> Wall </a:t>
            </a:r>
            <a:r>
              <a:rPr lang="en-GB" sz="1600" b="0" i="0" dirty="0">
                <a:solidFill>
                  <a:schemeClr val="tx1">
                    <a:lumMod val="50000"/>
                    <a:lumOff val="50000"/>
                  </a:schemeClr>
                </a:solidFill>
                <a:effectLst/>
              </a:rPr>
              <a:t>running from the city to the old port at </a:t>
            </a:r>
            <a:r>
              <a:rPr lang="en-GB" sz="1600" b="1" i="0" dirty="0" err="1">
                <a:solidFill>
                  <a:schemeClr val="tx1">
                    <a:lumMod val="50000"/>
                    <a:lumOff val="50000"/>
                  </a:schemeClr>
                </a:solidFill>
                <a:effectLst/>
              </a:rPr>
              <a:t>Phalerum</a:t>
            </a:r>
            <a:r>
              <a:rPr lang="en-GB" sz="1600" b="0" i="0" dirty="0">
                <a:solidFill>
                  <a:schemeClr val="tx1">
                    <a:lumMod val="50000"/>
                    <a:lumOff val="50000"/>
                  </a:schemeClr>
                </a:solidFill>
                <a:effectLst/>
              </a:rPr>
              <a:t>, and the </a:t>
            </a:r>
            <a:r>
              <a:rPr lang="en-GB" sz="1600" b="1" i="0" dirty="0">
                <a:solidFill>
                  <a:schemeClr val="tx1">
                    <a:lumMod val="50000"/>
                    <a:lumOff val="50000"/>
                  </a:schemeClr>
                </a:solidFill>
                <a:effectLst/>
              </a:rPr>
              <a:t>Long Wall</a:t>
            </a:r>
            <a:r>
              <a:rPr lang="en-GB" sz="1600" b="0" i="0" dirty="0">
                <a:solidFill>
                  <a:schemeClr val="tx1">
                    <a:lumMod val="50000"/>
                    <a:lumOff val="50000"/>
                  </a:schemeClr>
                </a:solidFill>
                <a:effectLst/>
              </a:rPr>
              <a:t> to the port at </a:t>
            </a:r>
            <a:r>
              <a:rPr lang="en-GB" sz="1600" b="1" dirty="0">
                <a:solidFill>
                  <a:schemeClr val="tx1">
                    <a:lumMod val="50000"/>
                    <a:lumOff val="50000"/>
                  </a:schemeClr>
                </a:solidFill>
              </a:rPr>
              <a:t>Piraeus</a:t>
            </a:r>
            <a:r>
              <a:rPr lang="en-GB" sz="1600" dirty="0">
                <a:solidFill>
                  <a:schemeClr val="tx1">
                    <a:lumMod val="50000"/>
                    <a:lumOff val="50000"/>
                  </a:schemeClr>
                </a:solidFill>
              </a:rPr>
              <a:t> between </a:t>
            </a:r>
            <a:r>
              <a:rPr lang="en-GB" sz="1600" b="1" dirty="0">
                <a:solidFill>
                  <a:schemeClr val="tx1">
                    <a:lumMod val="50000"/>
                    <a:lumOff val="50000"/>
                  </a:schemeClr>
                </a:solidFill>
              </a:rPr>
              <a:t>462</a:t>
            </a:r>
            <a:r>
              <a:rPr lang="en-GB" sz="1600" dirty="0">
                <a:solidFill>
                  <a:schemeClr val="tx1">
                    <a:lumMod val="50000"/>
                    <a:lumOff val="50000"/>
                  </a:schemeClr>
                </a:solidFill>
              </a:rPr>
              <a:t> and </a:t>
            </a:r>
            <a:r>
              <a:rPr lang="en-GB" sz="1600" b="1" dirty="0">
                <a:solidFill>
                  <a:schemeClr val="tx1">
                    <a:lumMod val="50000"/>
                    <a:lumOff val="50000"/>
                  </a:schemeClr>
                </a:solidFill>
              </a:rPr>
              <a:t>458BC</a:t>
            </a:r>
            <a:r>
              <a:rPr lang="en-GB" sz="1600" dirty="0">
                <a:solidFill>
                  <a:schemeClr val="tx1">
                    <a:lumMod val="50000"/>
                    <a:lumOff val="50000"/>
                  </a:schemeClr>
                </a:solidFill>
              </a:rPr>
              <a:t>. </a:t>
            </a:r>
            <a:r>
              <a:rPr lang="en-GB" sz="1600" b="0" i="0" dirty="0">
                <a:solidFill>
                  <a:schemeClr val="tx1">
                    <a:lumMod val="50000"/>
                    <a:lumOff val="50000"/>
                  </a:schemeClr>
                </a:solidFill>
                <a:effectLst/>
              </a:rPr>
              <a:t>These </a:t>
            </a:r>
            <a:r>
              <a:rPr lang="en-GB" sz="1600" dirty="0">
                <a:solidFill>
                  <a:schemeClr val="tx1">
                    <a:lumMod val="50000"/>
                    <a:lumOff val="50000"/>
                  </a:schemeClr>
                </a:solidFill>
              </a:rPr>
              <a:t>protected Athens in the aftermath of the </a:t>
            </a:r>
            <a:r>
              <a:rPr lang="en-GB" sz="1600" b="1" i="0" dirty="0">
                <a:solidFill>
                  <a:schemeClr val="tx1">
                    <a:lumMod val="50000"/>
                    <a:lumOff val="50000"/>
                  </a:schemeClr>
                </a:solidFill>
                <a:effectLst/>
              </a:rPr>
              <a:t>Battle of Tanagra </a:t>
            </a:r>
            <a:r>
              <a:rPr lang="en-GB" sz="1600" b="0" i="0" dirty="0">
                <a:solidFill>
                  <a:schemeClr val="tx1">
                    <a:lumMod val="50000"/>
                    <a:lumOff val="50000"/>
                  </a:schemeClr>
                </a:solidFill>
                <a:effectLst/>
              </a:rPr>
              <a:t>in </a:t>
            </a:r>
            <a:r>
              <a:rPr lang="en-GB" sz="1600" b="1" i="0" dirty="0">
                <a:solidFill>
                  <a:schemeClr val="tx1">
                    <a:lumMod val="50000"/>
                    <a:lumOff val="50000"/>
                  </a:schemeClr>
                </a:solidFill>
                <a:effectLst/>
              </a:rPr>
              <a:t>457BC </a:t>
            </a:r>
            <a:r>
              <a:rPr lang="en-GB" sz="1600" i="0" dirty="0">
                <a:solidFill>
                  <a:schemeClr val="tx1">
                    <a:lumMod val="50000"/>
                    <a:lumOff val="50000"/>
                  </a:schemeClr>
                </a:solidFill>
                <a:effectLst/>
              </a:rPr>
              <a:t>and were completed not long after.</a:t>
            </a:r>
            <a:endParaRPr lang="en-GB" sz="1600" dirty="0">
              <a:solidFill>
                <a:schemeClr val="tx1">
                  <a:lumMod val="50000"/>
                  <a:lumOff val="50000"/>
                </a:schemeClr>
              </a:solidFill>
            </a:endParaRPr>
          </a:p>
        </p:txBody>
      </p:sp>
      <p:sp>
        <p:nvSpPr>
          <p:cNvPr id="12" name="TextBox 11">
            <a:extLst>
              <a:ext uri="{FF2B5EF4-FFF2-40B4-BE49-F238E27FC236}">
                <a16:creationId xmlns:a16="http://schemas.microsoft.com/office/drawing/2014/main" id="{36457FCB-EBBD-4B6A-AE2E-B950B186129C}"/>
              </a:ext>
            </a:extLst>
          </p:cNvPr>
          <p:cNvSpPr txBox="1"/>
          <p:nvPr/>
        </p:nvSpPr>
        <p:spPr>
          <a:xfrm>
            <a:off x="3600478" y="1815323"/>
            <a:ext cx="4133850" cy="1107996"/>
          </a:xfrm>
          <a:prstGeom prst="rect">
            <a:avLst/>
          </a:prstGeom>
          <a:solidFill>
            <a:schemeClr val="bg1"/>
          </a:solidFill>
        </p:spPr>
        <p:txBody>
          <a:bodyPr wrap="square">
            <a:spAutoFit/>
          </a:bodyPr>
          <a:lstStyle/>
          <a:p>
            <a:r>
              <a:rPr lang="en-GB" b="1" i="0" dirty="0">
                <a:solidFill>
                  <a:schemeClr val="tx1">
                    <a:lumMod val="50000"/>
                    <a:lumOff val="50000"/>
                  </a:schemeClr>
                </a:solidFill>
                <a:effectLst/>
              </a:rPr>
              <a:t>3.</a:t>
            </a:r>
            <a:r>
              <a:rPr lang="en-GB" b="0" i="0" dirty="0">
                <a:solidFill>
                  <a:schemeClr val="tx1">
                    <a:lumMod val="50000"/>
                    <a:lumOff val="50000"/>
                  </a:schemeClr>
                </a:solidFill>
                <a:effectLst/>
              </a:rPr>
              <a:t> </a:t>
            </a:r>
            <a:r>
              <a:rPr lang="en-GB" b="1" i="0" dirty="0">
                <a:solidFill>
                  <a:schemeClr val="tx1">
                    <a:lumMod val="50000"/>
                    <a:lumOff val="50000"/>
                  </a:schemeClr>
                </a:solidFill>
                <a:effectLst/>
              </a:rPr>
              <a:t>The Southern </a:t>
            </a:r>
            <a:r>
              <a:rPr lang="en-GB" b="1" dirty="0">
                <a:solidFill>
                  <a:schemeClr val="tx1">
                    <a:lumMod val="50000"/>
                    <a:lumOff val="50000"/>
                  </a:schemeClr>
                </a:solidFill>
              </a:rPr>
              <a:t>Long Wall </a:t>
            </a:r>
            <a:r>
              <a:rPr lang="en-GB" sz="1600" b="0" i="0" dirty="0">
                <a:solidFill>
                  <a:schemeClr val="tx1">
                    <a:lumMod val="50000"/>
                    <a:lumOff val="50000"/>
                  </a:schemeClr>
                </a:solidFill>
                <a:effectLst/>
              </a:rPr>
              <a:t>was completed in the 440s in the aftermath of the revolt of Euboea, after the agreement of </a:t>
            </a:r>
            <a:r>
              <a:rPr lang="en-GB" sz="1600" b="1" i="0" dirty="0">
                <a:solidFill>
                  <a:schemeClr val="tx1">
                    <a:lumMod val="50000"/>
                    <a:lumOff val="50000"/>
                  </a:schemeClr>
                </a:solidFill>
                <a:effectLst/>
              </a:rPr>
              <a:t>The Thirty Year Peace</a:t>
            </a:r>
            <a:r>
              <a:rPr lang="en-GB" sz="1600" b="0" i="0" dirty="0">
                <a:solidFill>
                  <a:schemeClr val="tx1">
                    <a:lumMod val="50000"/>
                    <a:lumOff val="50000"/>
                  </a:schemeClr>
                </a:solidFill>
                <a:effectLst/>
              </a:rPr>
              <a:t>, while Pericles was in power.</a:t>
            </a:r>
            <a:endParaRPr lang="en-GB" sz="1600" dirty="0">
              <a:solidFill>
                <a:schemeClr val="tx1">
                  <a:lumMod val="50000"/>
                  <a:lumOff val="50000"/>
                </a:schemeClr>
              </a:solidFill>
            </a:endParaRPr>
          </a:p>
        </p:txBody>
      </p:sp>
      <p:sp>
        <p:nvSpPr>
          <p:cNvPr id="6" name="Oval 5">
            <a:extLst>
              <a:ext uri="{FF2B5EF4-FFF2-40B4-BE49-F238E27FC236}">
                <a16:creationId xmlns:a16="http://schemas.microsoft.com/office/drawing/2014/main" id="{5907F1F2-D42B-4B71-A4D4-87F1253C2C1A}"/>
              </a:ext>
            </a:extLst>
          </p:cNvPr>
          <p:cNvSpPr/>
          <p:nvPr/>
        </p:nvSpPr>
        <p:spPr>
          <a:xfrm>
            <a:off x="9506022" y="866775"/>
            <a:ext cx="1990653" cy="1562100"/>
          </a:xfrm>
          <a:prstGeom prst="ellipse">
            <a:avLst/>
          </a:prstGeom>
          <a:solidFill>
            <a:schemeClr val="accent4">
              <a:lumMod val="20000"/>
              <a:lumOff val="80000"/>
              <a:alpha val="34000"/>
            </a:scheme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7F868E-980F-4794-8B55-7462B8C1D4A1}"/>
              </a:ext>
            </a:extLst>
          </p:cNvPr>
          <p:cNvSpPr/>
          <p:nvPr/>
        </p:nvSpPr>
        <p:spPr>
          <a:xfrm>
            <a:off x="4783651" y="3404617"/>
            <a:ext cx="2091151" cy="1514946"/>
          </a:xfrm>
          <a:prstGeom prst="ellipse">
            <a:avLst/>
          </a:prstGeom>
          <a:solidFill>
            <a:schemeClr val="accent4">
              <a:lumMod val="20000"/>
              <a:lumOff val="80000"/>
              <a:alpha val="34000"/>
            </a:scheme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A6CF279-8872-4767-9B1A-780FBBC6839E}"/>
              </a:ext>
            </a:extLst>
          </p:cNvPr>
          <p:cNvSpPr/>
          <p:nvPr/>
        </p:nvSpPr>
        <p:spPr>
          <a:xfrm rot="3892742">
            <a:off x="7743703" y="702475"/>
            <a:ext cx="85241" cy="3773785"/>
          </a:xfrm>
          <a:prstGeom prst="rect">
            <a:avLst/>
          </a:prstGeom>
          <a:solidFill>
            <a:schemeClr val="accent4">
              <a:lumMod val="20000"/>
              <a:lumOff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B5EF29-DF2C-43DB-8E72-0CFF05415DD6}"/>
              </a:ext>
            </a:extLst>
          </p:cNvPr>
          <p:cNvSpPr/>
          <p:nvPr/>
        </p:nvSpPr>
        <p:spPr>
          <a:xfrm rot="3892742">
            <a:off x="7904444" y="935287"/>
            <a:ext cx="76220" cy="3576364"/>
          </a:xfrm>
          <a:prstGeom prst="rect">
            <a:avLst/>
          </a:prstGeom>
          <a:solidFill>
            <a:schemeClr val="accent4">
              <a:lumMod val="20000"/>
              <a:lumOff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hlinkClick r:id="rId6" action="ppaction://hlinksldjump"/>
            <a:extLst>
              <a:ext uri="{FF2B5EF4-FFF2-40B4-BE49-F238E27FC236}">
                <a16:creationId xmlns:a16="http://schemas.microsoft.com/office/drawing/2014/main" id="{079F2272-EBB9-40F4-9E6F-264595DFBDE4}"/>
              </a:ext>
            </a:extLst>
          </p:cNvPr>
          <p:cNvSpPr/>
          <p:nvPr/>
        </p:nvSpPr>
        <p:spPr>
          <a:xfrm>
            <a:off x="11753850" y="16162"/>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74C89C0-E8BA-4EEB-AAEA-9B82911DF3A7}"/>
              </a:ext>
            </a:extLst>
          </p:cNvPr>
          <p:cNvSpPr/>
          <p:nvPr/>
        </p:nvSpPr>
        <p:spPr>
          <a:xfrm rot="2184333">
            <a:off x="9251315" y="2100959"/>
            <a:ext cx="121920" cy="2940745"/>
          </a:xfrm>
          <a:prstGeom prst="rect">
            <a:avLst/>
          </a:prstGeom>
          <a:solidFill>
            <a:schemeClr val="accent4">
              <a:lumMod val="20000"/>
              <a:lumOff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145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16" grpId="0" animBg="1"/>
      <p:bldP spid="18" grpId="0" animBg="1"/>
      <p:bldP spid="19"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ng Walls - Wikipedia">
            <a:extLst>
              <a:ext uri="{FF2B5EF4-FFF2-40B4-BE49-F238E27FC236}">
                <a16:creationId xmlns:a16="http://schemas.microsoft.com/office/drawing/2014/main" id="{A331619F-9609-42F2-A35E-1562DA260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0"/>
            <a:ext cx="10274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Curved Down 2">
            <a:extLst>
              <a:ext uri="{FF2B5EF4-FFF2-40B4-BE49-F238E27FC236}">
                <a16:creationId xmlns:a16="http://schemas.microsoft.com/office/drawing/2014/main" id="{F23F33C1-F775-4B2F-86CF-0074A4CD294B}"/>
              </a:ext>
            </a:extLst>
          </p:cNvPr>
          <p:cNvSpPr/>
          <p:nvPr/>
        </p:nvSpPr>
        <p:spPr>
          <a:xfrm rot="460799">
            <a:off x="869030" y="3468195"/>
            <a:ext cx="11696913" cy="103822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Curved Down 3">
            <a:extLst>
              <a:ext uri="{FF2B5EF4-FFF2-40B4-BE49-F238E27FC236}">
                <a16:creationId xmlns:a16="http://schemas.microsoft.com/office/drawing/2014/main" id="{AF0D36DA-3213-4A5F-831C-3476F3EDA1DD}"/>
              </a:ext>
            </a:extLst>
          </p:cNvPr>
          <p:cNvSpPr/>
          <p:nvPr/>
        </p:nvSpPr>
        <p:spPr>
          <a:xfrm rot="10800000">
            <a:off x="8151374" y="2182504"/>
            <a:ext cx="3609178" cy="4528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Left 4">
            <a:extLst>
              <a:ext uri="{FF2B5EF4-FFF2-40B4-BE49-F238E27FC236}">
                <a16:creationId xmlns:a16="http://schemas.microsoft.com/office/drawing/2014/main" id="{EE40C26C-91DB-4C2D-9344-1F82B2B9C1BC}"/>
              </a:ext>
            </a:extLst>
          </p:cNvPr>
          <p:cNvSpPr/>
          <p:nvPr/>
        </p:nvSpPr>
        <p:spPr>
          <a:xfrm rot="19240324">
            <a:off x="8167476" y="2966317"/>
            <a:ext cx="2034500" cy="153903"/>
          </a:xfrm>
          <a:prstGeom prst="lef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Left 5">
            <a:extLst>
              <a:ext uri="{FF2B5EF4-FFF2-40B4-BE49-F238E27FC236}">
                <a16:creationId xmlns:a16="http://schemas.microsoft.com/office/drawing/2014/main" id="{9FF0338E-66D0-4222-BB59-13CB40847D64}"/>
              </a:ext>
            </a:extLst>
          </p:cNvPr>
          <p:cNvSpPr/>
          <p:nvPr/>
        </p:nvSpPr>
        <p:spPr>
          <a:xfrm rot="17423114">
            <a:off x="9114427" y="3067232"/>
            <a:ext cx="1683069" cy="186151"/>
          </a:xfrm>
          <a:prstGeom prst="lef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14BB3D5-F237-493C-B53D-6119E9441E15}"/>
              </a:ext>
            </a:extLst>
          </p:cNvPr>
          <p:cNvSpPr/>
          <p:nvPr/>
        </p:nvSpPr>
        <p:spPr>
          <a:xfrm>
            <a:off x="214312" y="201083"/>
            <a:ext cx="314325" cy="2952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9D1F465-CA0D-47A8-88A3-D43016E45A76}"/>
              </a:ext>
            </a:extLst>
          </p:cNvPr>
          <p:cNvSpPr txBox="1"/>
          <p:nvPr/>
        </p:nvSpPr>
        <p:spPr>
          <a:xfrm>
            <a:off x="635157" y="141464"/>
            <a:ext cx="2984343" cy="369332"/>
          </a:xfrm>
          <a:prstGeom prst="rect">
            <a:avLst/>
          </a:prstGeom>
          <a:noFill/>
        </p:spPr>
        <p:txBody>
          <a:bodyPr wrap="square" rtlCol="0">
            <a:spAutoFit/>
          </a:bodyPr>
          <a:lstStyle/>
          <a:p>
            <a:r>
              <a:rPr lang="en-GB" b="1" dirty="0" err="1"/>
              <a:t>Themistoclean</a:t>
            </a:r>
            <a:r>
              <a:rPr lang="en-GB" b="1" dirty="0"/>
              <a:t> Walls 479-8</a:t>
            </a:r>
          </a:p>
        </p:txBody>
      </p:sp>
      <p:sp>
        <p:nvSpPr>
          <p:cNvPr id="10" name="Rectangle 9">
            <a:extLst>
              <a:ext uri="{FF2B5EF4-FFF2-40B4-BE49-F238E27FC236}">
                <a16:creationId xmlns:a16="http://schemas.microsoft.com/office/drawing/2014/main" id="{C6D6A7C1-5273-463E-B562-0A70294562FE}"/>
              </a:ext>
            </a:extLst>
          </p:cNvPr>
          <p:cNvSpPr/>
          <p:nvPr/>
        </p:nvSpPr>
        <p:spPr>
          <a:xfrm>
            <a:off x="3701471" y="178492"/>
            <a:ext cx="314325" cy="29527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00A87B5-34DC-4782-84D0-826145A7D65B}"/>
              </a:ext>
            </a:extLst>
          </p:cNvPr>
          <p:cNvSpPr txBox="1"/>
          <p:nvPr/>
        </p:nvSpPr>
        <p:spPr>
          <a:xfrm>
            <a:off x="4157598" y="157966"/>
            <a:ext cx="2374743" cy="369332"/>
          </a:xfrm>
          <a:prstGeom prst="rect">
            <a:avLst/>
          </a:prstGeom>
          <a:noFill/>
        </p:spPr>
        <p:txBody>
          <a:bodyPr wrap="square" rtlCol="0">
            <a:spAutoFit/>
          </a:bodyPr>
          <a:lstStyle/>
          <a:p>
            <a:r>
              <a:rPr lang="en-GB" dirty="0"/>
              <a:t>‘</a:t>
            </a:r>
            <a:r>
              <a:rPr lang="en-GB" dirty="0" err="1"/>
              <a:t>Cimonian</a:t>
            </a:r>
            <a:r>
              <a:rPr lang="en-GB" dirty="0"/>
              <a:t>’ Walls 460s</a:t>
            </a:r>
          </a:p>
        </p:txBody>
      </p:sp>
      <p:sp>
        <p:nvSpPr>
          <p:cNvPr id="12" name="Rectangle 11">
            <a:extLst>
              <a:ext uri="{FF2B5EF4-FFF2-40B4-BE49-F238E27FC236}">
                <a16:creationId xmlns:a16="http://schemas.microsoft.com/office/drawing/2014/main" id="{C05402B5-BC8C-4F63-96FE-DBFA715C778F}"/>
              </a:ext>
            </a:extLst>
          </p:cNvPr>
          <p:cNvSpPr/>
          <p:nvPr/>
        </p:nvSpPr>
        <p:spPr>
          <a:xfrm>
            <a:off x="6717486" y="164708"/>
            <a:ext cx="314325" cy="2952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01E3A95-6FDE-44EF-A325-86D77102320F}"/>
              </a:ext>
            </a:extLst>
          </p:cNvPr>
          <p:cNvSpPr txBox="1"/>
          <p:nvPr/>
        </p:nvSpPr>
        <p:spPr>
          <a:xfrm>
            <a:off x="7173613" y="121716"/>
            <a:ext cx="2117567" cy="369332"/>
          </a:xfrm>
          <a:prstGeom prst="rect">
            <a:avLst/>
          </a:prstGeom>
          <a:solidFill>
            <a:schemeClr val="bg1"/>
          </a:solidFill>
        </p:spPr>
        <p:txBody>
          <a:bodyPr wrap="square" rtlCol="0">
            <a:spAutoFit/>
          </a:bodyPr>
          <a:lstStyle/>
          <a:p>
            <a:r>
              <a:rPr lang="en-GB" dirty="0"/>
              <a:t>Periclean Wall 440s</a:t>
            </a:r>
          </a:p>
        </p:txBody>
      </p:sp>
      <p:sp>
        <p:nvSpPr>
          <p:cNvPr id="14" name="Oval 13">
            <a:hlinkClick r:id="rId3" action="ppaction://hlinksldjump"/>
            <a:extLst>
              <a:ext uri="{FF2B5EF4-FFF2-40B4-BE49-F238E27FC236}">
                <a16:creationId xmlns:a16="http://schemas.microsoft.com/office/drawing/2014/main" id="{D036CF59-0326-4C38-A572-66285EB1B418}"/>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EE96C36-A4F2-4C98-A46F-DDC0B4BC6608}"/>
              </a:ext>
            </a:extLst>
          </p:cNvPr>
          <p:cNvSpPr txBox="1"/>
          <p:nvPr/>
        </p:nvSpPr>
        <p:spPr>
          <a:xfrm>
            <a:off x="8605048" y="587543"/>
            <a:ext cx="3609177" cy="1200329"/>
          </a:xfrm>
          <a:prstGeom prst="rect">
            <a:avLst/>
          </a:prstGeom>
          <a:solidFill>
            <a:schemeClr val="accent1">
              <a:lumMod val="50000"/>
            </a:schemeClr>
          </a:solidFill>
        </p:spPr>
        <p:txBody>
          <a:bodyPr wrap="square" rtlCol="0">
            <a:spAutoFit/>
          </a:bodyPr>
          <a:lstStyle/>
          <a:p>
            <a:pPr algn="ctr"/>
            <a:r>
              <a:rPr lang="en-GB" dirty="0">
                <a:solidFill>
                  <a:schemeClr val="accent4"/>
                </a:solidFill>
              </a:rPr>
              <a:t>This is an artist’s impression of how the Long Walls of Athens looked by the time of the start of the Peloponnesian War in 431BC.</a:t>
            </a:r>
          </a:p>
        </p:txBody>
      </p:sp>
      <p:sp>
        <p:nvSpPr>
          <p:cNvPr id="15" name="TextBox 14">
            <a:extLst>
              <a:ext uri="{FF2B5EF4-FFF2-40B4-BE49-F238E27FC236}">
                <a16:creationId xmlns:a16="http://schemas.microsoft.com/office/drawing/2014/main" id="{CF1596EE-15F3-4F1D-81C8-11DF263CE68A}"/>
              </a:ext>
            </a:extLst>
          </p:cNvPr>
          <p:cNvSpPr txBox="1"/>
          <p:nvPr/>
        </p:nvSpPr>
        <p:spPr>
          <a:xfrm>
            <a:off x="1655918" y="1943208"/>
            <a:ext cx="8364452" cy="584775"/>
          </a:xfrm>
          <a:prstGeom prst="rect">
            <a:avLst/>
          </a:prstGeom>
          <a:solidFill>
            <a:schemeClr val="bg1"/>
          </a:solidFill>
        </p:spPr>
        <p:txBody>
          <a:bodyPr wrap="square" rtlCol="0">
            <a:spAutoFit/>
          </a:bodyPr>
          <a:lstStyle/>
          <a:p>
            <a:r>
              <a:rPr lang="en-GB" sz="1600" b="1" dirty="0"/>
              <a:t>Thucydides on Themistocles</a:t>
            </a:r>
            <a:r>
              <a:rPr lang="en-GB" sz="1600" dirty="0"/>
              <a:t>: ‘</a:t>
            </a:r>
            <a:r>
              <a:rPr lang="en-GB" sz="1600" i="1" dirty="0"/>
              <a:t>To sum him up in a few words: through force of genius and rapidity of action this man was supreme at doing the right thing at precisely the right moment.’ </a:t>
            </a:r>
            <a:r>
              <a:rPr lang="en-GB" sz="1600" dirty="0"/>
              <a:t>1.138</a:t>
            </a:r>
          </a:p>
        </p:txBody>
      </p:sp>
      <p:pic>
        <p:nvPicPr>
          <p:cNvPr id="1026" name="Picture 2" descr="Themistocles - Wikipedia">
            <a:extLst>
              <a:ext uri="{FF2B5EF4-FFF2-40B4-BE49-F238E27FC236}">
                <a16:creationId xmlns:a16="http://schemas.microsoft.com/office/drawing/2014/main" id="{352220E7-C071-48EB-8C0C-FD0EB2200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9" y="561334"/>
            <a:ext cx="1297013" cy="20575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1C3711-1CEC-4688-9E50-1F008610EB7D}"/>
              </a:ext>
            </a:extLst>
          </p:cNvPr>
          <p:cNvSpPr txBox="1"/>
          <p:nvPr/>
        </p:nvSpPr>
        <p:spPr>
          <a:xfrm>
            <a:off x="13912" y="2534712"/>
            <a:ext cx="1900238" cy="892552"/>
          </a:xfrm>
          <a:prstGeom prst="rect">
            <a:avLst/>
          </a:prstGeom>
          <a:solidFill>
            <a:schemeClr val="accent5">
              <a:lumMod val="20000"/>
              <a:lumOff val="80000"/>
            </a:schemeClr>
          </a:solidFill>
        </p:spPr>
        <p:txBody>
          <a:bodyPr wrap="square" rtlCol="0">
            <a:spAutoFit/>
          </a:bodyPr>
          <a:lstStyle/>
          <a:p>
            <a:pPr algn="ctr"/>
            <a:r>
              <a:rPr lang="en-GB" sz="1200" dirty="0"/>
              <a:t>What happened to </a:t>
            </a:r>
            <a:r>
              <a:rPr lang="en-GB" sz="1600" b="1" dirty="0"/>
              <a:t>Themistocles</a:t>
            </a:r>
            <a:r>
              <a:rPr lang="en-GB" sz="1600" dirty="0"/>
              <a:t>? </a:t>
            </a:r>
          </a:p>
          <a:p>
            <a:pPr algn="ctr"/>
            <a:r>
              <a:rPr lang="en-GB" sz="1200" dirty="0" err="1"/>
              <a:t>Thuc</a:t>
            </a:r>
            <a:r>
              <a:rPr lang="en-GB" sz="1200" dirty="0"/>
              <a:t> 1.135-8; Plutarch, </a:t>
            </a:r>
            <a:r>
              <a:rPr lang="en-GB" sz="1200" i="1" dirty="0"/>
              <a:t>Life of Themistocles</a:t>
            </a:r>
            <a:r>
              <a:rPr lang="en-GB" sz="1200" dirty="0"/>
              <a:t>.</a:t>
            </a:r>
          </a:p>
        </p:txBody>
      </p:sp>
      <p:sp>
        <p:nvSpPr>
          <p:cNvPr id="19" name="TextBox 18">
            <a:extLst>
              <a:ext uri="{FF2B5EF4-FFF2-40B4-BE49-F238E27FC236}">
                <a16:creationId xmlns:a16="http://schemas.microsoft.com/office/drawing/2014/main" id="{E6E7360F-BB73-478B-9F95-930BB42C3C85}"/>
              </a:ext>
            </a:extLst>
          </p:cNvPr>
          <p:cNvSpPr txBox="1"/>
          <p:nvPr/>
        </p:nvSpPr>
        <p:spPr>
          <a:xfrm>
            <a:off x="-15876" y="3392589"/>
            <a:ext cx="1940720" cy="492443"/>
          </a:xfrm>
          <a:prstGeom prst="rect">
            <a:avLst/>
          </a:prstGeom>
          <a:solidFill>
            <a:schemeClr val="bg1"/>
          </a:solidFill>
        </p:spPr>
        <p:txBody>
          <a:bodyPr wrap="square" rtlCol="0">
            <a:spAutoFit/>
          </a:bodyPr>
          <a:lstStyle/>
          <a:p>
            <a:r>
              <a:rPr lang="en-GB" sz="1400" dirty="0"/>
              <a:t> </a:t>
            </a:r>
            <a:r>
              <a:rPr lang="en-GB" sz="1200" dirty="0"/>
              <a:t>c.471BC ostracised and moved to Argos. Plutarch 22 </a:t>
            </a:r>
            <a:endParaRPr lang="en-GB" sz="1400" dirty="0"/>
          </a:p>
        </p:txBody>
      </p:sp>
      <p:sp>
        <p:nvSpPr>
          <p:cNvPr id="20" name="TextBox 19">
            <a:extLst>
              <a:ext uri="{FF2B5EF4-FFF2-40B4-BE49-F238E27FC236}">
                <a16:creationId xmlns:a16="http://schemas.microsoft.com/office/drawing/2014/main" id="{989500D7-DF54-401D-96C6-49F3B76DAA20}"/>
              </a:ext>
            </a:extLst>
          </p:cNvPr>
          <p:cNvSpPr txBox="1"/>
          <p:nvPr/>
        </p:nvSpPr>
        <p:spPr>
          <a:xfrm>
            <a:off x="-15876" y="3882609"/>
            <a:ext cx="1922463" cy="830997"/>
          </a:xfrm>
          <a:prstGeom prst="rect">
            <a:avLst/>
          </a:prstGeom>
          <a:solidFill>
            <a:schemeClr val="accent6">
              <a:lumMod val="20000"/>
              <a:lumOff val="80000"/>
            </a:schemeClr>
          </a:solidFill>
        </p:spPr>
        <p:txBody>
          <a:bodyPr wrap="square" rtlCol="0">
            <a:spAutoFit/>
          </a:bodyPr>
          <a:lstStyle/>
          <a:p>
            <a:r>
              <a:rPr lang="en-GB" sz="1200" dirty="0"/>
              <a:t>After Pausanias’ disgrace, the Spartans sent to Athens to accuse Themistocles of the same crime. Thuc.1.135</a:t>
            </a:r>
          </a:p>
        </p:txBody>
      </p:sp>
      <p:sp>
        <p:nvSpPr>
          <p:cNvPr id="21" name="TextBox 20">
            <a:extLst>
              <a:ext uri="{FF2B5EF4-FFF2-40B4-BE49-F238E27FC236}">
                <a16:creationId xmlns:a16="http://schemas.microsoft.com/office/drawing/2014/main" id="{5FBA58E0-5F12-4E2A-84C3-16D91AB3DD27}"/>
              </a:ext>
            </a:extLst>
          </p:cNvPr>
          <p:cNvSpPr txBox="1"/>
          <p:nvPr/>
        </p:nvSpPr>
        <p:spPr>
          <a:xfrm>
            <a:off x="-4763" y="4705812"/>
            <a:ext cx="1922463" cy="677108"/>
          </a:xfrm>
          <a:prstGeom prst="rect">
            <a:avLst/>
          </a:prstGeom>
          <a:solidFill>
            <a:schemeClr val="bg1"/>
          </a:solidFill>
        </p:spPr>
        <p:txBody>
          <a:bodyPr wrap="square" rtlCol="0">
            <a:spAutoFit/>
          </a:bodyPr>
          <a:lstStyle/>
          <a:p>
            <a:r>
              <a:rPr lang="en-GB" sz="1400" dirty="0"/>
              <a:t> </a:t>
            </a:r>
            <a:r>
              <a:rPr lang="en-GB" sz="1200" dirty="0"/>
              <a:t>Themistocles left the Peloponnese for Corcyra and then to the Molossi.</a:t>
            </a:r>
            <a:endParaRPr lang="en-GB" sz="1400" dirty="0"/>
          </a:p>
        </p:txBody>
      </p:sp>
      <p:sp>
        <p:nvSpPr>
          <p:cNvPr id="23" name="TextBox 22">
            <a:extLst>
              <a:ext uri="{FF2B5EF4-FFF2-40B4-BE49-F238E27FC236}">
                <a16:creationId xmlns:a16="http://schemas.microsoft.com/office/drawing/2014/main" id="{49D93990-F8AE-4B3D-97B4-89CFAC14FEF3}"/>
              </a:ext>
            </a:extLst>
          </p:cNvPr>
          <p:cNvSpPr txBox="1"/>
          <p:nvPr/>
        </p:nvSpPr>
        <p:spPr>
          <a:xfrm>
            <a:off x="13912" y="6119336"/>
            <a:ext cx="6215135" cy="738664"/>
          </a:xfrm>
          <a:prstGeom prst="rect">
            <a:avLst/>
          </a:prstGeom>
          <a:solidFill>
            <a:srgbClr val="F0DDFF"/>
          </a:solidFill>
        </p:spPr>
        <p:txBody>
          <a:bodyPr wrap="square">
            <a:spAutoFit/>
          </a:bodyPr>
          <a:lstStyle/>
          <a:p>
            <a:r>
              <a:rPr lang="en-GB" sz="1400" dirty="0"/>
              <a:t>After writing a letter to Artaxerxes (quoted by Thucydides)</a:t>
            </a:r>
            <a:r>
              <a:rPr lang="en-GB" sz="1400" b="1" dirty="0"/>
              <a:t> Artaxerxes</a:t>
            </a:r>
            <a:r>
              <a:rPr lang="en-GB" sz="1400" dirty="0"/>
              <a:t> (ruled 465-424BC)</a:t>
            </a:r>
            <a:r>
              <a:rPr lang="en-GB" sz="1400" b="1" dirty="0"/>
              <a:t> </a:t>
            </a:r>
            <a:r>
              <a:rPr lang="en-GB" sz="1400" dirty="0"/>
              <a:t>gave him ‘</a:t>
            </a:r>
            <a:r>
              <a:rPr lang="en-GB" sz="1400" b="1" i="1" dirty="0"/>
              <a:t>Magnesia</a:t>
            </a:r>
            <a:r>
              <a:rPr lang="en-GB" sz="1400" i="1" dirty="0"/>
              <a:t> for his bread </a:t>
            </a:r>
            <a:r>
              <a:rPr lang="en-GB" sz="1400" dirty="0"/>
              <a:t>(50 talents/</a:t>
            </a:r>
            <a:r>
              <a:rPr lang="en-GB" sz="1400" dirty="0" err="1"/>
              <a:t>yr</a:t>
            </a:r>
            <a:r>
              <a:rPr lang="en-GB" sz="1400" dirty="0"/>
              <a:t>)</a:t>
            </a:r>
            <a:r>
              <a:rPr lang="en-GB" sz="1400" i="1" dirty="0"/>
              <a:t>, </a:t>
            </a:r>
            <a:r>
              <a:rPr lang="en-GB" sz="1400" b="1" i="1" dirty="0" err="1"/>
              <a:t>Lampsacus</a:t>
            </a:r>
            <a:r>
              <a:rPr lang="en-GB" sz="1400" i="1" dirty="0"/>
              <a:t> for his wine and </a:t>
            </a:r>
            <a:r>
              <a:rPr lang="en-GB" sz="1400" b="1" i="1" dirty="0" err="1"/>
              <a:t>Myos</a:t>
            </a:r>
            <a:r>
              <a:rPr lang="en-GB" sz="1400" i="1" dirty="0"/>
              <a:t> for his meat</a:t>
            </a:r>
            <a:r>
              <a:rPr lang="en-GB" sz="1400" dirty="0"/>
              <a:t>.’ 1.138</a:t>
            </a:r>
          </a:p>
        </p:txBody>
      </p:sp>
      <p:sp>
        <p:nvSpPr>
          <p:cNvPr id="25" name="TextBox 24">
            <a:extLst>
              <a:ext uri="{FF2B5EF4-FFF2-40B4-BE49-F238E27FC236}">
                <a16:creationId xmlns:a16="http://schemas.microsoft.com/office/drawing/2014/main" id="{40FA9CE7-59FF-4E5F-9B88-D0EF127AF575}"/>
              </a:ext>
            </a:extLst>
          </p:cNvPr>
          <p:cNvSpPr txBox="1"/>
          <p:nvPr/>
        </p:nvSpPr>
        <p:spPr>
          <a:xfrm>
            <a:off x="-8732" y="5355746"/>
            <a:ext cx="1933576" cy="830997"/>
          </a:xfrm>
          <a:prstGeom prst="rect">
            <a:avLst/>
          </a:prstGeom>
          <a:solidFill>
            <a:srgbClr val="F0DDFF"/>
          </a:solidFill>
        </p:spPr>
        <p:txBody>
          <a:bodyPr wrap="square">
            <a:spAutoFit/>
          </a:bodyPr>
          <a:lstStyle/>
          <a:p>
            <a:r>
              <a:rPr lang="en-GB" sz="1200" dirty="0"/>
              <a:t>c.469 He then reached </a:t>
            </a:r>
            <a:r>
              <a:rPr lang="en-GB" sz="1200" b="1" dirty="0"/>
              <a:t>Persia,</a:t>
            </a:r>
            <a:r>
              <a:rPr lang="en-GB" sz="1200" dirty="0"/>
              <a:t> via </a:t>
            </a:r>
            <a:r>
              <a:rPr lang="en-GB" sz="1200" dirty="0" err="1"/>
              <a:t>Pydna</a:t>
            </a:r>
            <a:r>
              <a:rPr lang="en-GB" sz="1200" dirty="0"/>
              <a:t>, avoiding the Athenian fleet besieging Naxos. He learned Persian.</a:t>
            </a:r>
          </a:p>
        </p:txBody>
      </p:sp>
      <p:sp>
        <p:nvSpPr>
          <p:cNvPr id="26" name="TextBox 25">
            <a:extLst>
              <a:ext uri="{FF2B5EF4-FFF2-40B4-BE49-F238E27FC236}">
                <a16:creationId xmlns:a16="http://schemas.microsoft.com/office/drawing/2014/main" id="{F53D63D9-B680-4A0D-9B9F-A5B7926B5019}"/>
              </a:ext>
            </a:extLst>
          </p:cNvPr>
          <p:cNvSpPr txBox="1"/>
          <p:nvPr/>
        </p:nvSpPr>
        <p:spPr>
          <a:xfrm>
            <a:off x="6081691" y="5784147"/>
            <a:ext cx="6121421" cy="1077218"/>
          </a:xfrm>
          <a:prstGeom prst="rect">
            <a:avLst/>
          </a:prstGeom>
          <a:solidFill>
            <a:schemeClr val="bg1"/>
          </a:solidFill>
        </p:spPr>
        <p:txBody>
          <a:bodyPr wrap="square" rtlCol="0">
            <a:spAutoFit/>
          </a:bodyPr>
          <a:lstStyle/>
          <a:p>
            <a:r>
              <a:rPr lang="en-GB" sz="1600" dirty="0"/>
              <a:t>‘</a:t>
            </a:r>
            <a:r>
              <a:rPr lang="en-GB" sz="1600" i="1" dirty="0"/>
              <a:t>His death </a:t>
            </a:r>
            <a:r>
              <a:rPr lang="en-GB" sz="1400" dirty="0"/>
              <a:t>(c.</a:t>
            </a:r>
            <a:r>
              <a:rPr lang="en-GB" sz="1400" b="1" dirty="0"/>
              <a:t>459BC</a:t>
            </a:r>
            <a:r>
              <a:rPr lang="en-GB" sz="1400" dirty="0"/>
              <a:t>)</a:t>
            </a:r>
            <a:r>
              <a:rPr lang="en-GB" sz="1400" b="1" dirty="0"/>
              <a:t> </a:t>
            </a:r>
            <a:r>
              <a:rPr lang="en-GB" sz="1600" i="1" dirty="0"/>
              <a:t>came as a result of an illness; though there are some people who say that he committed suicide by poison, when he found that it was impossible to keep the promises that he had made to the king.’</a:t>
            </a:r>
            <a:r>
              <a:rPr lang="en-GB" sz="1400" i="1" dirty="0"/>
              <a:t> </a:t>
            </a:r>
            <a:r>
              <a:rPr lang="en-GB" sz="1400" b="1" dirty="0"/>
              <a:t>Thucydides 1.138</a:t>
            </a:r>
          </a:p>
        </p:txBody>
      </p:sp>
      <p:pic>
        <p:nvPicPr>
          <p:cNvPr id="1028" name="Picture 4">
            <a:extLst>
              <a:ext uri="{FF2B5EF4-FFF2-40B4-BE49-F238E27FC236}">
                <a16:creationId xmlns:a16="http://schemas.microsoft.com/office/drawing/2014/main" id="{E0F3462E-5097-4563-BA93-9C8BB7A58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21" y="571246"/>
            <a:ext cx="819947" cy="7974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E56DBF9-799F-47B2-BA48-EAA21E2FDB14}"/>
              </a:ext>
            </a:extLst>
          </p:cNvPr>
          <p:cNvSpPr txBox="1"/>
          <p:nvPr/>
        </p:nvSpPr>
        <p:spPr>
          <a:xfrm>
            <a:off x="2552665" y="583190"/>
            <a:ext cx="2297612" cy="523220"/>
          </a:xfrm>
          <a:prstGeom prst="rect">
            <a:avLst/>
          </a:prstGeom>
          <a:solidFill>
            <a:schemeClr val="bg1"/>
          </a:solidFill>
        </p:spPr>
        <p:txBody>
          <a:bodyPr wrap="square" rtlCol="0">
            <a:spAutoFit/>
          </a:bodyPr>
          <a:lstStyle/>
          <a:p>
            <a:r>
              <a:rPr lang="en-GB" sz="1400" dirty="0"/>
              <a:t>Themistocles’ political rivals included Aristides and Cimon</a:t>
            </a:r>
          </a:p>
        </p:txBody>
      </p:sp>
    </p:spTree>
    <p:extLst>
      <p:ext uri="{BB962C8B-B14F-4D97-AF65-F5344CB8AC3E}">
        <p14:creationId xmlns:p14="http://schemas.microsoft.com/office/powerpoint/2010/main" val="272499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fltVal val="0"/>
                                          </p:val>
                                        </p:tav>
                                        <p:tav tm="100000">
                                          <p:val>
                                            <p:strVal val="#ppt_h"/>
                                          </p:val>
                                        </p:tav>
                                      </p:tavLst>
                                    </p:anim>
                                    <p:anim calcmode="lin" valueType="num">
                                      <p:cBhvr>
                                        <p:cTn id="71" dur="1000" fill="hold"/>
                                        <p:tgtEl>
                                          <p:spTgt spid="15"/>
                                        </p:tgtEl>
                                        <p:attrNameLst>
                                          <p:attrName>style.rotation</p:attrName>
                                        </p:attrNameLst>
                                      </p:cBhvr>
                                      <p:tavLst>
                                        <p:tav tm="0">
                                          <p:val>
                                            <p:fltVal val="90"/>
                                          </p:val>
                                        </p:tav>
                                        <p:tav tm="100000">
                                          <p:val>
                                            <p:fltVal val="0"/>
                                          </p:val>
                                        </p:tav>
                                      </p:tavLst>
                                    </p:anim>
                                    <p:animEffect transition="in" filter="fade">
                                      <p:cBhvr>
                                        <p:cTn id="72" dur="10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1028"/>
                                        </p:tgtEl>
                                        <p:attrNameLst>
                                          <p:attrName>style.visibility</p:attrName>
                                        </p:attrNameLst>
                                      </p:cBhvr>
                                      <p:to>
                                        <p:strVal val="visible"/>
                                      </p:to>
                                    </p:set>
                                    <p:animEffect transition="in" filter="fade">
                                      <p:cBhvr>
                                        <p:cTn id="91" dur="1000"/>
                                        <p:tgtEl>
                                          <p:spTgt spid="1028"/>
                                        </p:tgtEl>
                                      </p:cBhvr>
                                    </p:animEffect>
                                    <p:anim calcmode="lin" valueType="num">
                                      <p:cBhvr>
                                        <p:cTn id="92" dur="1000" fill="hold"/>
                                        <p:tgtEl>
                                          <p:spTgt spid="1028"/>
                                        </p:tgtEl>
                                        <p:attrNameLst>
                                          <p:attrName>ppt_x</p:attrName>
                                        </p:attrNameLst>
                                      </p:cBhvr>
                                      <p:tavLst>
                                        <p:tav tm="0">
                                          <p:val>
                                            <p:strVal val="#ppt_x"/>
                                          </p:val>
                                        </p:tav>
                                        <p:tav tm="100000">
                                          <p:val>
                                            <p:strVal val="#ppt_x"/>
                                          </p:val>
                                        </p:tav>
                                      </p:tavLst>
                                    </p:anim>
                                    <p:anim calcmode="lin" valueType="num">
                                      <p:cBhvr>
                                        <p:cTn id="9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0" grpId="0" animBg="1"/>
      <p:bldP spid="11" grpId="0"/>
      <p:bldP spid="12" grpId="0" animBg="1"/>
      <p:bldP spid="13" grpId="0" animBg="1"/>
      <p:bldP spid="15" grpId="0" animBg="1"/>
      <p:bldP spid="9"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0154E7-6122-499B-9D0A-89E5E582EEEE}"/>
              </a:ext>
            </a:extLst>
          </p:cNvPr>
          <p:cNvSpPr txBox="1"/>
          <p:nvPr/>
        </p:nvSpPr>
        <p:spPr>
          <a:xfrm>
            <a:off x="13912" y="2701930"/>
            <a:ext cx="6766561" cy="461665"/>
          </a:xfrm>
          <a:prstGeom prst="rect">
            <a:avLst/>
          </a:prstGeom>
          <a:noFill/>
        </p:spPr>
        <p:txBody>
          <a:bodyPr wrap="square" rtlCol="0">
            <a:spAutoFit/>
          </a:bodyPr>
          <a:lstStyle/>
          <a:p>
            <a:r>
              <a:rPr lang="en-GB" sz="2400" b="1" dirty="0"/>
              <a:t>The Delian League: a change of leadership</a:t>
            </a:r>
          </a:p>
        </p:txBody>
      </p:sp>
      <p:sp>
        <p:nvSpPr>
          <p:cNvPr id="7" name="TextBox 6">
            <a:extLst>
              <a:ext uri="{FF2B5EF4-FFF2-40B4-BE49-F238E27FC236}">
                <a16:creationId xmlns:a16="http://schemas.microsoft.com/office/drawing/2014/main" id="{5025CACE-DC16-4F45-82A1-F4EBD9D354CD}"/>
              </a:ext>
            </a:extLst>
          </p:cNvPr>
          <p:cNvSpPr txBox="1"/>
          <p:nvPr/>
        </p:nvSpPr>
        <p:spPr>
          <a:xfrm>
            <a:off x="50800" y="5847396"/>
            <a:ext cx="9185633" cy="954107"/>
          </a:xfrm>
          <a:prstGeom prst="rect">
            <a:avLst/>
          </a:prstGeom>
          <a:noFill/>
          <a:ln>
            <a:solidFill>
              <a:schemeClr val="accent6"/>
            </a:solidFill>
          </a:ln>
        </p:spPr>
        <p:txBody>
          <a:bodyPr wrap="square" rtlCol="0">
            <a:spAutoFit/>
          </a:bodyPr>
          <a:lstStyle/>
          <a:p>
            <a:pPr algn="ctr"/>
            <a:r>
              <a:rPr lang="en-GB" sz="1400" i="1" dirty="0"/>
              <a:t>The allied commanders were constantly treated with arrogance and ill-temper by Pausanias, and their men were punished with floggings or by being forced to stand all day with an iron anchor on their shoulders. </a:t>
            </a:r>
            <a:r>
              <a:rPr lang="en-GB" sz="1400" b="1" i="1" dirty="0"/>
              <a:t>No one was allowed to get straw fodder for bedding, or fodder for his horse, or to draw water until the Spartans had helped themselves</a:t>
            </a:r>
            <a:r>
              <a:rPr lang="en-GB" sz="1400" i="1" dirty="0"/>
              <a:t>, and their servants, who were armed with whips, would drive away anyone who approached.</a:t>
            </a:r>
            <a:r>
              <a:rPr lang="en-GB" sz="1400" b="1" dirty="0"/>
              <a:t>   Plutarch </a:t>
            </a:r>
            <a:r>
              <a:rPr lang="en-GB" sz="1400" b="1" i="1" dirty="0"/>
              <a:t>Life of Aristides </a:t>
            </a:r>
            <a:r>
              <a:rPr lang="en-GB" sz="1400" b="1" dirty="0"/>
              <a:t> </a:t>
            </a:r>
          </a:p>
        </p:txBody>
      </p:sp>
      <p:pic>
        <p:nvPicPr>
          <p:cNvPr id="4100" name="Picture 4">
            <a:extLst>
              <a:ext uri="{FF2B5EF4-FFF2-40B4-BE49-F238E27FC236}">
                <a16:creationId xmlns:a16="http://schemas.microsoft.com/office/drawing/2014/main" id="{237F481D-8AB7-4FF6-995D-0896B160A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76" t="11499" r="20426" b="29788"/>
          <a:stretch/>
        </p:blipFill>
        <p:spPr bwMode="auto">
          <a:xfrm>
            <a:off x="13912" y="3142335"/>
            <a:ext cx="1382024" cy="20717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A09B7AA-838E-4A96-8834-27E3A9336160}"/>
              </a:ext>
            </a:extLst>
          </p:cNvPr>
          <p:cNvSpPr txBox="1"/>
          <p:nvPr/>
        </p:nvSpPr>
        <p:spPr>
          <a:xfrm>
            <a:off x="5450518" y="2803301"/>
            <a:ext cx="4172193" cy="307777"/>
          </a:xfrm>
          <a:prstGeom prst="rect">
            <a:avLst/>
          </a:prstGeom>
          <a:noFill/>
        </p:spPr>
        <p:txBody>
          <a:bodyPr wrap="square" rtlCol="0">
            <a:spAutoFit/>
          </a:bodyPr>
          <a:lstStyle/>
          <a:p>
            <a:r>
              <a:rPr lang="en-GB" sz="1400" b="1" dirty="0"/>
              <a:t>Thucydides </a:t>
            </a:r>
            <a:r>
              <a:rPr lang="en-GB" sz="1400" dirty="0"/>
              <a:t>1.94-6 (</a:t>
            </a:r>
            <a:r>
              <a:rPr lang="en-GB" sz="1400" b="1" dirty="0"/>
              <a:t>The </a:t>
            </a:r>
            <a:r>
              <a:rPr lang="en-GB" sz="1400" b="1" dirty="0" err="1"/>
              <a:t>Pentacontaetia</a:t>
            </a:r>
            <a:r>
              <a:rPr lang="en-GB" sz="1400" dirty="0"/>
              <a:t>)</a:t>
            </a:r>
          </a:p>
        </p:txBody>
      </p:sp>
      <p:sp>
        <p:nvSpPr>
          <p:cNvPr id="12" name="TextBox 11">
            <a:extLst>
              <a:ext uri="{FF2B5EF4-FFF2-40B4-BE49-F238E27FC236}">
                <a16:creationId xmlns:a16="http://schemas.microsoft.com/office/drawing/2014/main" id="{397259A5-160E-416B-A429-03119C5C7326}"/>
              </a:ext>
            </a:extLst>
          </p:cNvPr>
          <p:cNvSpPr txBox="1"/>
          <p:nvPr/>
        </p:nvSpPr>
        <p:spPr>
          <a:xfrm>
            <a:off x="25399" y="1333457"/>
            <a:ext cx="9256872" cy="584775"/>
          </a:xfrm>
          <a:prstGeom prst="rect">
            <a:avLst/>
          </a:prstGeom>
          <a:noFill/>
        </p:spPr>
        <p:txBody>
          <a:bodyPr wrap="square" rtlCol="0">
            <a:spAutoFit/>
          </a:bodyPr>
          <a:lstStyle/>
          <a:p>
            <a:r>
              <a:rPr lang="en-GB" sz="1600" b="1" i="1" dirty="0"/>
              <a:t>‘Pausanias </a:t>
            </a:r>
            <a:r>
              <a:rPr lang="en-GB" sz="1600" i="1" dirty="0"/>
              <a:t>was sent out from Sparta in command of the Hellenic forces. He had with him 20 ships from the Peloponnese; the Athenians joined him with 30 ships and there were a number more from the other allies. </a:t>
            </a:r>
            <a:endParaRPr lang="en-GB" sz="1400" dirty="0"/>
          </a:p>
        </p:txBody>
      </p:sp>
      <p:sp>
        <p:nvSpPr>
          <p:cNvPr id="16" name="TextBox 15">
            <a:extLst>
              <a:ext uri="{FF2B5EF4-FFF2-40B4-BE49-F238E27FC236}">
                <a16:creationId xmlns:a16="http://schemas.microsoft.com/office/drawing/2014/main" id="{58C727A8-2E45-425E-BE39-184DC58937F8}"/>
              </a:ext>
            </a:extLst>
          </p:cNvPr>
          <p:cNvSpPr txBox="1"/>
          <p:nvPr/>
        </p:nvSpPr>
        <p:spPr>
          <a:xfrm>
            <a:off x="1362901" y="3146095"/>
            <a:ext cx="7236703" cy="1169551"/>
          </a:xfrm>
          <a:prstGeom prst="rect">
            <a:avLst/>
          </a:prstGeom>
          <a:noFill/>
        </p:spPr>
        <p:txBody>
          <a:bodyPr wrap="square">
            <a:spAutoFit/>
          </a:bodyPr>
          <a:lstStyle/>
          <a:p>
            <a:pPr algn="just">
              <a:spcAft>
                <a:spcPts val="1000"/>
              </a:spcAf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But Pausanias had already begun to reveal the arrogance of his nature, and was becoming unpopular with the Hellenes, particularly the Ionians and those who had just recently been liberated from Persian domination. These states approached the Athenians, asking them, since they were their own kinsmen, to take them under their protection. These approaches were welcomed by the Athenians. </a:t>
            </a:r>
            <a:endParaRPr lang="en-GB" dirty="0"/>
          </a:p>
        </p:txBody>
      </p:sp>
      <p:sp>
        <p:nvSpPr>
          <p:cNvPr id="18" name="TextBox 17">
            <a:extLst>
              <a:ext uri="{FF2B5EF4-FFF2-40B4-BE49-F238E27FC236}">
                <a16:creationId xmlns:a16="http://schemas.microsoft.com/office/drawing/2014/main" id="{692C52A0-3994-46CD-94F0-74C13BC4E70E}"/>
              </a:ext>
            </a:extLst>
          </p:cNvPr>
          <p:cNvSpPr txBox="1"/>
          <p:nvPr/>
        </p:nvSpPr>
        <p:spPr>
          <a:xfrm>
            <a:off x="1382443" y="4204554"/>
            <a:ext cx="7312903" cy="738664"/>
          </a:xfrm>
          <a:prstGeom prst="rect">
            <a:avLst/>
          </a:prstGeom>
          <a:noFill/>
        </p:spPr>
        <p:txBody>
          <a:bodyPr wrap="square">
            <a:spAutoFit/>
          </a:bodyPr>
          <a:lstStyle/>
          <a:p>
            <a:r>
              <a:rPr lang="en-GB" sz="1400" i="1" dirty="0">
                <a:effectLst/>
                <a:latin typeface="Calibri" panose="020F0502020204030204" pitchFamily="34" charset="0"/>
                <a:ea typeface="Calibri" panose="020F0502020204030204" pitchFamily="34" charset="0"/>
                <a:cs typeface="Times New Roman" panose="02020603050405020304" pitchFamily="18" charset="0"/>
              </a:rPr>
              <a:t>Meanwhile the Spartans recalled Pausanias to face a court of inquiry in connection with various reports that they had received</a:t>
            </a:r>
            <a:r>
              <a:rPr lang="en-GB" sz="1400" i="1" dirty="0">
                <a:latin typeface="Calibri" panose="020F0502020204030204" pitchFamily="34" charset="0"/>
                <a:ea typeface="Calibri" panose="020F0502020204030204" pitchFamily="34" charset="0"/>
                <a:cs typeface="Times New Roman" panose="02020603050405020304" pitchFamily="18" charset="0"/>
              </a:rPr>
              <a:t>. One of the most serious charges was that he was collaborating with the Persians, and there seemed to be very good evidence.  </a:t>
            </a:r>
            <a:endParaRPr lang="en-GB" sz="1400" i="1" dirty="0"/>
          </a:p>
        </p:txBody>
      </p:sp>
      <p:sp>
        <p:nvSpPr>
          <p:cNvPr id="20" name="TextBox 19">
            <a:extLst>
              <a:ext uri="{FF2B5EF4-FFF2-40B4-BE49-F238E27FC236}">
                <a16:creationId xmlns:a16="http://schemas.microsoft.com/office/drawing/2014/main" id="{5793BE89-5AF8-483F-9AB8-110298BB96C9}"/>
              </a:ext>
            </a:extLst>
          </p:cNvPr>
          <p:cNvSpPr txBox="1"/>
          <p:nvPr/>
        </p:nvSpPr>
        <p:spPr>
          <a:xfrm>
            <a:off x="1350517" y="4838658"/>
            <a:ext cx="7236703" cy="954107"/>
          </a:xfrm>
          <a:prstGeom prst="rect">
            <a:avLst/>
          </a:prstGeom>
          <a:noFill/>
        </p:spPr>
        <p:txBody>
          <a:bodyPr wrap="square">
            <a:spAutoFit/>
          </a:bodyPr>
          <a:lstStyle/>
          <a:p>
            <a:pPr algn="just">
              <a:spcAft>
                <a:spcPts val="1000"/>
              </a:spcAft>
            </a:pPr>
            <a:r>
              <a:rPr lang="en-GB" sz="1400" i="1" dirty="0">
                <a:latin typeface="Calibri" panose="020F0502020204030204" pitchFamily="34" charset="0"/>
                <a:ea typeface="Calibri" panose="020F0502020204030204" pitchFamily="34" charset="0"/>
                <a:cs typeface="Times New Roman" panose="02020603050405020304" pitchFamily="18" charset="0"/>
              </a:rPr>
              <a:t>T</a:t>
            </a:r>
            <a:r>
              <a:rPr lang="en-GB" sz="1400" i="1" dirty="0">
                <a:effectLst/>
                <a:latin typeface="Calibri" panose="020F0502020204030204" pitchFamily="34" charset="0"/>
                <a:ea typeface="Calibri" panose="020F0502020204030204" pitchFamily="34" charset="0"/>
                <a:cs typeface="Times New Roman" panose="02020603050405020304" pitchFamily="18" charset="0"/>
              </a:rPr>
              <a:t>he allies were no longer willing to accept Spartan officers as supreme commanders. Realizing this, the Spartans went back, and afterwards Sparta sent out no other commanders. </a:t>
            </a:r>
            <a:r>
              <a:rPr lang="en-GB" sz="1400" i="1" dirty="0">
                <a:latin typeface="Calibri" panose="020F0502020204030204" pitchFamily="34" charset="0"/>
                <a:ea typeface="Calibri" panose="020F0502020204030204" pitchFamily="34" charset="0"/>
                <a:cs typeface="Times New Roman" panose="02020603050405020304" pitchFamily="18" charset="0"/>
              </a:rPr>
              <a:t>T</a:t>
            </a:r>
            <a:r>
              <a:rPr lang="en-GB" sz="1400" i="1" dirty="0">
                <a:effectLst/>
                <a:latin typeface="Calibri" panose="020F0502020204030204" pitchFamily="34" charset="0"/>
                <a:ea typeface="Calibri" panose="020F0502020204030204" pitchFamily="34" charset="0"/>
                <a:cs typeface="Times New Roman" panose="02020603050405020304" pitchFamily="18" charset="0"/>
              </a:rPr>
              <a:t>hey no longer wanted to be burdened with the war against Persia. So Athens took over the leadership, and the allies, because of their dislike of Pausanias, were glad to see her do so. </a:t>
            </a:r>
          </a:p>
        </p:txBody>
      </p:sp>
      <p:sp>
        <p:nvSpPr>
          <p:cNvPr id="22" name="TextBox 21">
            <a:extLst>
              <a:ext uri="{FF2B5EF4-FFF2-40B4-BE49-F238E27FC236}">
                <a16:creationId xmlns:a16="http://schemas.microsoft.com/office/drawing/2014/main" id="{3A242218-1D75-4188-B612-E78F7CEB6622}"/>
              </a:ext>
            </a:extLst>
          </p:cNvPr>
          <p:cNvSpPr txBox="1"/>
          <p:nvPr/>
        </p:nvSpPr>
        <p:spPr>
          <a:xfrm>
            <a:off x="0" y="963742"/>
            <a:ext cx="4307840" cy="400110"/>
          </a:xfrm>
          <a:prstGeom prst="rect">
            <a:avLst/>
          </a:prstGeom>
          <a:solidFill>
            <a:srgbClr val="00B0F0"/>
          </a:solidFill>
        </p:spPr>
        <p:txBody>
          <a:bodyPr wrap="square">
            <a:spAutoFit/>
          </a:bodyPr>
          <a:lstStyle/>
          <a:p>
            <a:r>
              <a:rPr lang="en-GB" sz="2000" b="1" dirty="0">
                <a:solidFill>
                  <a:schemeClr val="bg1"/>
                </a:solidFill>
              </a:rPr>
              <a:t>Further success for the Hellenic League</a:t>
            </a:r>
            <a:endParaRPr lang="en-GB" sz="2000" dirty="0">
              <a:solidFill>
                <a:schemeClr val="bg1"/>
              </a:solidFill>
            </a:endParaRPr>
          </a:p>
        </p:txBody>
      </p:sp>
      <p:sp>
        <p:nvSpPr>
          <p:cNvPr id="24" name="TextBox 23">
            <a:extLst>
              <a:ext uri="{FF2B5EF4-FFF2-40B4-BE49-F238E27FC236}">
                <a16:creationId xmlns:a16="http://schemas.microsoft.com/office/drawing/2014/main" id="{9ADD49B6-68B4-476C-AA1F-F056748D6691}"/>
              </a:ext>
            </a:extLst>
          </p:cNvPr>
          <p:cNvSpPr txBox="1"/>
          <p:nvPr/>
        </p:nvSpPr>
        <p:spPr>
          <a:xfrm>
            <a:off x="50800" y="1958527"/>
            <a:ext cx="6156960" cy="400110"/>
          </a:xfrm>
          <a:prstGeom prst="rect">
            <a:avLst/>
          </a:prstGeom>
          <a:noFill/>
        </p:spPr>
        <p:txBody>
          <a:bodyPr wrap="square">
            <a:spAutoFit/>
          </a:bodyPr>
          <a:lstStyle/>
          <a:p>
            <a:r>
              <a:rPr lang="en-GB" sz="2000" b="1" dirty="0"/>
              <a:t>2.  </a:t>
            </a:r>
            <a:r>
              <a:rPr lang="en-GB" sz="1800" i="1" dirty="0"/>
              <a:t>They went first to </a:t>
            </a:r>
            <a:r>
              <a:rPr lang="en-GB" sz="2000" b="1" i="1" dirty="0"/>
              <a:t>Cyprus</a:t>
            </a:r>
            <a:r>
              <a:rPr lang="en-GB" sz="2000" i="1" dirty="0"/>
              <a:t> </a:t>
            </a:r>
            <a:r>
              <a:rPr lang="en-GB" sz="1800" i="1" dirty="0"/>
              <a:t>and won over most of the island</a:t>
            </a:r>
            <a:r>
              <a:rPr lang="en-GB" sz="2000" i="1" dirty="0"/>
              <a:t>.</a:t>
            </a:r>
          </a:p>
        </p:txBody>
      </p:sp>
      <p:sp>
        <p:nvSpPr>
          <p:cNvPr id="26" name="TextBox 25">
            <a:extLst>
              <a:ext uri="{FF2B5EF4-FFF2-40B4-BE49-F238E27FC236}">
                <a16:creationId xmlns:a16="http://schemas.microsoft.com/office/drawing/2014/main" id="{32A7269A-ACF8-4F0B-B31A-BB36C3377D45}"/>
              </a:ext>
            </a:extLst>
          </p:cNvPr>
          <p:cNvSpPr txBox="1"/>
          <p:nvPr/>
        </p:nvSpPr>
        <p:spPr>
          <a:xfrm>
            <a:off x="50800" y="2312454"/>
            <a:ext cx="8249920" cy="400110"/>
          </a:xfrm>
          <a:prstGeom prst="rect">
            <a:avLst/>
          </a:prstGeom>
          <a:noFill/>
        </p:spPr>
        <p:txBody>
          <a:bodyPr wrap="square">
            <a:spAutoFit/>
          </a:bodyPr>
          <a:lstStyle/>
          <a:p>
            <a:r>
              <a:rPr lang="en-GB" sz="2000" b="1" dirty="0"/>
              <a:t>3.  </a:t>
            </a:r>
            <a:r>
              <a:rPr lang="en-GB" sz="1800" i="1" dirty="0"/>
              <a:t>Later they went against </a:t>
            </a:r>
            <a:r>
              <a:rPr lang="en-GB" sz="2000" b="1" i="1" dirty="0"/>
              <a:t>Byzantium</a:t>
            </a:r>
            <a:r>
              <a:rPr lang="en-GB" sz="2000" i="1" dirty="0"/>
              <a:t> </a:t>
            </a:r>
            <a:r>
              <a:rPr lang="en-GB" sz="1800" i="1" dirty="0"/>
              <a:t>and forced the place to surrender.</a:t>
            </a:r>
            <a:r>
              <a:rPr lang="en-GB" sz="2000" dirty="0"/>
              <a:t> </a:t>
            </a:r>
            <a:r>
              <a:rPr lang="en-GB" sz="1400" dirty="0"/>
              <a:t>Thucydides 1.94</a:t>
            </a:r>
            <a:endParaRPr lang="en-GB" sz="1600" i="1" dirty="0"/>
          </a:p>
        </p:txBody>
      </p:sp>
      <p:pic>
        <p:nvPicPr>
          <p:cNvPr id="25" name="Picture 24">
            <a:extLst>
              <a:ext uri="{FF2B5EF4-FFF2-40B4-BE49-F238E27FC236}">
                <a16:creationId xmlns:a16="http://schemas.microsoft.com/office/drawing/2014/main" id="{6EBA2787-8079-4165-BE92-0088546DDEDE}"/>
              </a:ext>
            </a:extLst>
          </p:cNvPr>
          <p:cNvPicPr>
            <a:picLocks noChangeAspect="1"/>
          </p:cNvPicPr>
          <p:nvPr/>
        </p:nvPicPr>
        <p:blipFill rotWithShape="1">
          <a:blip r:embed="rId3"/>
          <a:srcRect l="22237" t="17434" r="62631" b="54023"/>
          <a:stretch/>
        </p:blipFill>
        <p:spPr>
          <a:xfrm>
            <a:off x="8972611" y="290229"/>
            <a:ext cx="3205478" cy="3401150"/>
          </a:xfrm>
          <a:prstGeom prst="rect">
            <a:avLst/>
          </a:prstGeom>
        </p:spPr>
      </p:pic>
      <p:sp>
        <p:nvSpPr>
          <p:cNvPr id="10" name="TextBox 9">
            <a:extLst>
              <a:ext uri="{FF2B5EF4-FFF2-40B4-BE49-F238E27FC236}">
                <a16:creationId xmlns:a16="http://schemas.microsoft.com/office/drawing/2014/main" id="{DABC1DD0-8C41-48C0-8235-2AB997289C30}"/>
              </a:ext>
            </a:extLst>
          </p:cNvPr>
          <p:cNvSpPr txBox="1"/>
          <p:nvPr/>
        </p:nvSpPr>
        <p:spPr>
          <a:xfrm>
            <a:off x="0" y="505654"/>
            <a:ext cx="12191999" cy="338554"/>
          </a:xfrm>
          <a:prstGeom prst="rect">
            <a:avLst/>
          </a:prstGeom>
          <a:solidFill>
            <a:schemeClr val="accent5">
              <a:lumMod val="20000"/>
              <a:lumOff val="80000"/>
            </a:schemeClr>
          </a:solidFill>
        </p:spPr>
        <p:txBody>
          <a:bodyPr wrap="square" rtlCol="0">
            <a:spAutoFit/>
          </a:bodyPr>
          <a:lstStyle/>
          <a:p>
            <a:r>
              <a:rPr lang="en-GB" sz="1600" dirty="0"/>
              <a:t>After </a:t>
            </a:r>
            <a:r>
              <a:rPr lang="en-GB" sz="1600" dirty="0" err="1"/>
              <a:t>Leotychides</a:t>
            </a:r>
            <a:r>
              <a:rPr lang="en-GB" sz="1600" dirty="0"/>
              <a:t>’ return to the Peloponnese, the Spartans sent out Pausanias, Regent for Leonidas’ son </a:t>
            </a:r>
            <a:r>
              <a:rPr lang="en-GB" sz="1600" dirty="0" err="1"/>
              <a:t>Pleistarchus</a:t>
            </a:r>
            <a:r>
              <a:rPr lang="en-GB" sz="1600" dirty="0"/>
              <a:t>, and victor at Plataea.</a:t>
            </a:r>
          </a:p>
        </p:txBody>
      </p:sp>
      <p:sp>
        <p:nvSpPr>
          <p:cNvPr id="27" name="Oval 26">
            <a:extLst>
              <a:ext uri="{FF2B5EF4-FFF2-40B4-BE49-F238E27FC236}">
                <a16:creationId xmlns:a16="http://schemas.microsoft.com/office/drawing/2014/main" id="{BF9EEAA9-E6E1-48DB-92A0-3AF07B0B3200}"/>
              </a:ext>
            </a:extLst>
          </p:cNvPr>
          <p:cNvSpPr/>
          <p:nvPr/>
        </p:nvSpPr>
        <p:spPr>
          <a:xfrm>
            <a:off x="10021142" y="1172963"/>
            <a:ext cx="323850" cy="32098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3B76EC7-A753-4545-B756-F9A36AFB908F}"/>
              </a:ext>
            </a:extLst>
          </p:cNvPr>
          <p:cNvSpPr/>
          <p:nvPr/>
        </p:nvSpPr>
        <p:spPr>
          <a:xfrm>
            <a:off x="10671202" y="2036014"/>
            <a:ext cx="608552" cy="50838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AC8D3D-414A-4BC1-9CA5-E9B8E0A0397B}"/>
              </a:ext>
            </a:extLst>
          </p:cNvPr>
          <p:cNvSpPr txBox="1"/>
          <p:nvPr/>
        </p:nvSpPr>
        <p:spPr>
          <a:xfrm>
            <a:off x="-36889" y="5151139"/>
            <a:ext cx="1399790" cy="615553"/>
          </a:xfrm>
          <a:prstGeom prst="rect">
            <a:avLst/>
          </a:prstGeom>
          <a:solidFill>
            <a:schemeClr val="accent5">
              <a:lumMod val="20000"/>
              <a:lumOff val="80000"/>
            </a:schemeClr>
          </a:solidFill>
        </p:spPr>
        <p:txBody>
          <a:bodyPr wrap="square" rtlCol="0">
            <a:spAutoFit/>
          </a:bodyPr>
          <a:lstStyle/>
          <a:p>
            <a:pPr algn="ctr"/>
            <a:r>
              <a:rPr lang="en-GB" sz="1200" dirty="0"/>
              <a:t>Bust of Pausanias </a:t>
            </a:r>
          </a:p>
          <a:p>
            <a:pPr algn="ctr"/>
            <a:r>
              <a:rPr lang="en-GB" sz="1100" dirty="0"/>
              <a:t>Capitoline Museum, Rome c. 479BC</a:t>
            </a:r>
            <a:endParaRPr lang="en-GB" sz="1200" dirty="0"/>
          </a:p>
        </p:txBody>
      </p:sp>
      <p:sp>
        <p:nvSpPr>
          <p:cNvPr id="35" name="TextBox 34">
            <a:extLst>
              <a:ext uri="{FF2B5EF4-FFF2-40B4-BE49-F238E27FC236}">
                <a16:creationId xmlns:a16="http://schemas.microsoft.com/office/drawing/2014/main" id="{9262641C-06D3-435E-9637-4A74BAD76248}"/>
              </a:ext>
            </a:extLst>
          </p:cNvPr>
          <p:cNvSpPr txBox="1"/>
          <p:nvPr/>
        </p:nvSpPr>
        <p:spPr>
          <a:xfrm>
            <a:off x="8972610" y="3626815"/>
            <a:ext cx="3205478" cy="954107"/>
          </a:xfrm>
          <a:prstGeom prst="rect">
            <a:avLst/>
          </a:prstGeom>
          <a:solidFill>
            <a:srgbClr val="E8D1FF"/>
          </a:solidFill>
        </p:spPr>
        <p:txBody>
          <a:bodyPr wrap="square" rtlCol="0">
            <a:spAutoFit/>
          </a:bodyPr>
          <a:lstStyle/>
          <a:p>
            <a:pPr algn="ctr"/>
            <a:r>
              <a:rPr lang="en-GB" sz="1400" i="1" dirty="0"/>
              <a:t>‘He used to go out of Byzantium dressed in  the Persian style of clothing; he held banquets in the Persian manner.’ </a:t>
            </a:r>
          </a:p>
          <a:p>
            <a:pPr algn="ctr"/>
            <a:r>
              <a:rPr lang="en-GB" sz="1400" b="1" i="1" dirty="0" err="1"/>
              <a:t>Thuc</a:t>
            </a:r>
            <a:r>
              <a:rPr lang="en-GB" sz="1400" b="1" i="1" dirty="0"/>
              <a:t>. </a:t>
            </a:r>
            <a:r>
              <a:rPr lang="en-GB" sz="1400" b="1" dirty="0"/>
              <a:t>1.130</a:t>
            </a:r>
          </a:p>
        </p:txBody>
      </p:sp>
      <p:sp>
        <p:nvSpPr>
          <p:cNvPr id="9" name="TextBox 8">
            <a:extLst>
              <a:ext uri="{FF2B5EF4-FFF2-40B4-BE49-F238E27FC236}">
                <a16:creationId xmlns:a16="http://schemas.microsoft.com/office/drawing/2014/main" id="{9EEF62B3-0702-4999-9BF5-CA3C3CA291C0}"/>
              </a:ext>
            </a:extLst>
          </p:cNvPr>
          <p:cNvSpPr txBox="1"/>
          <p:nvPr/>
        </p:nvSpPr>
        <p:spPr>
          <a:xfrm>
            <a:off x="0" y="0"/>
            <a:ext cx="12192000" cy="523220"/>
          </a:xfrm>
          <a:prstGeom prst="rect">
            <a:avLst/>
          </a:prstGeom>
          <a:solidFill>
            <a:srgbClr val="92D050"/>
          </a:solidFill>
        </p:spPr>
        <p:txBody>
          <a:bodyPr wrap="square" rtlCol="0">
            <a:spAutoFit/>
          </a:bodyPr>
          <a:lstStyle/>
          <a:p>
            <a:r>
              <a:rPr lang="en-GB" sz="2800" b="1" dirty="0"/>
              <a:t>Pausanias</a:t>
            </a:r>
          </a:p>
        </p:txBody>
      </p:sp>
      <p:sp>
        <p:nvSpPr>
          <p:cNvPr id="40" name="TextBox 39">
            <a:extLst>
              <a:ext uri="{FF2B5EF4-FFF2-40B4-BE49-F238E27FC236}">
                <a16:creationId xmlns:a16="http://schemas.microsoft.com/office/drawing/2014/main" id="{F248B7BE-11F3-4E37-9AED-8178F4EE7AF2}"/>
              </a:ext>
            </a:extLst>
          </p:cNvPr>
          <p:cNvSpPr txBox="1"/>
          <p:nvPr/>
        </p:nvSpPr>
        <p:spPr>
          <a:xfrm>
            <a:off x="9282271" y="4682461"/>
            <a:ext cx="2909729" cy="2031325"/>
          </a:xfrm>
          <a:prstGeom prst="rect">
            <a:avLst/>
          </a:prstGeom>
          <a:solidFill>
            <a:srgbClr val="E8D1FF"/>
          </a:solidFill>
        </p:spPr>
        <p:txBody>
          <a:bodyPr wrap="square" rtlCol="0">
            <a:spAutoFit/>
          </a:bodyPr>
          <a:lstStyle/>
          <a:p>
            <a:pPr algn="ctr"/>
            <a:r>
              <a:rPr lang="en-GB" sz="1400" i="1" dirty="0"/>
              <a:t>‘At that time Pausanias was carrying on treasonable negotiations with the barbarians and writing letters to the king of Persia, but treating his own allies harshly and arrogantly, scattering insults far and wide with his officiousness and absurd pretentions.’</a:t>
            </a:r>
          </a:p>
          <a:p>
            <a:pPr algn="ctr"/>
            <a:r>
              <a:rPr lang="en-GB" sz="1400" dirty="0"/>
              <a:t> </a:t>
            </a:r>
            <a:r>
              <a:rPr lang="en-GB" sz="1400" b="1" dirty="0"/>
              <a:t>Plutarch Life of </a:t>
            </a:r>
            <a:r>
              <a:rPr lang="en-GB" sz="1400" b="1" i="1" dirty="0"/>
              <a:t>Cimon</a:t>
            </a:r>
            <a:r>
              <a:rPr lang="en-GB" sz="1400" b="1" dirty="0"/>
              <a:t> 6</a:t>
            </a:r>
          </a:p>
        </p:txBody>
      </p:sp>
      <p:sp>
        <p:nvSpPr>
          <p:cNvPr id="21" name="Oval 20">
            <a:hlinkClick r:id="rId4" action="ppaction://hlinksldjump"/>
            <a:extLst>
              <a:ext uri="{FF2B5EF4-FFF2-40B4-BE49-F238E27FC236}">
                <a16:creationId xmlns:a16="http://schemas.microsoft.com/office/drawing/2014/main" id="{803A780D-8E14-43E2-A8DC-6E40CB153FC5}"/>
              </a:ext>
            </a:extLst>
          </p:cNvPr>
          <p:cNvSpPr/>
          <p:nvPr/>
        </p:nvSpPr>
        <p:spPr>
          <a:xfrm>
            <a:off x="11798905" y="12171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55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 calcmode="lin" valueType="num">
                                      <p:cBhvr additive="base">
                                        <p:cTn id="20"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animEffect transition="in" filter="fade">
                                      <p:cBhvr>
                                        <p:cTn id="70" dur="1000"/>
                                        <p:tgtEl>
                                          <p:spTgt spid="20">
                                            <p:txEl>
                                              <p:pRg st="0" end="0"/>
                                            </p:txEl>
                                          </p:spTgt>
                                        </p:tgtEl>
                                      </p:cBhvr>
                                    </p:animEffect>
                                    <p:anim calcmode="lin" valueType="num">
                                      <p:cBhvr>
                                        <p:cTn id="71"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Effect transition="in" filter="fade">
                                      <p:cBhvr>
                                        <p:cTn id="9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1" grpId="0"/>
      <p:bldP spid="12" grpId="0"/>
      <p:bldP spid="16" grpId="0"/>
      <p:bldP spid="18" grpId="0"/>
      <p:bldP spid="22" grpId="0" animBg="1"/>
      <p:bldP spid="26" grpId="0"/>
      <p:bldP spid="27" grpId="0" animBg="1"/>
      <p:bldP spid="28" grpId="0" animBg="1"/>
      <p:bldP spid="35"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23949</TotalTime>
  <Words>10561</Words>
  <Application>Microsoft Office PowerPoint</Application>
  <PresentationFormat>Widescreen</PresentationFormat>
  <Paragraphs>481</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Chiller</vt:lpstr>
      <vt:lpstr>Courier New</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Athenian Empire</dc:title>
  <dc:creator>Judith Letchford</dc:creator>
  <cp:lastModifiedBy>Judith Affleck</cp:lastModifiedBy>
  <cp:revision>292</cp:revision>
  <dcterms:created xsi:type="dcterms:W3CDTF">2020-10-07T17:53:42Z</dcterms:created>
  <dcterms:modified xsi:type="dcterms:W3CDTF">2021-01-21T12:43:13Z</dcterms:modified>
</cp:coreProperties>
</file>