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3" r:id="rId5"/>
    <p:sldMasterId id="2147483716" r:id="rId6"/>
    <p:sldMasterId id="2147483729" r:id="rId7"/>
  </p:sldMasterIdLst>
  <p:notesMasterIdLst>
    <p:notesMasterId r:id="rId47"/>
  </p:notesMasterIdLst>
  <p:handoutMasterIdLst>
    <p:handoutMasterId r:id="rId48"/>
  </p:handoutMasterIdLst>
  <p:sldIdLst>
    <p:sldId id="312" r:id="rId8"/>
    <p:sldId id="360" r:id="rId9"/>
    <p:sldId id="361" r:id="rId10"/>
    <p:sldId id="334" r:id="rId11"/>
    <p:sldId id="350" r:id="rId12"/>
    <p:sldId id="343" r:id="rId13"/>
    <p:sldId id="315" r:id="rId14"/>
    <p:sldId id="317" r:id="rId15"/>
    <p:sldId id="345" r:id="rId16"/>
    <p:sldId id="320" r:id="rId17"/>
    <p:sldId id="358" r:id="rId18"/>
    <p:sldId id="344" r:id="rId19"/>
    <p:sldId id="362" r:id="rId20"/>
    <p:sldId id="323" r:id="rId21"/>
    <p:sldId id="269" r:id="rId22"/>
    <p:sldId id="271" r:id="rId23"/>
    <p:sldId id="351" r:id="rId24"/>
    <p:sldId id="356" r:id="rId25"/>
    <p:sldId id="273" r:id="rId26"/>
    <p:sldId id="352" r:id="rId27"/>
    <p:sldId id="299" r:id="rId28"/>
    <p:sldId id="325" r:id="rId29"/>
    <p:sldId id="270" r:id="rId30"/>
    <p:sldId id="328" r:id="rId31"/>
    <p:sldId id="329" r:id="rId32"/>
    <p:sldId id="327" r:id="rId33"/>
    <p:sldId id="359" r:id="rId34"/>
    <p:sldId id="311" r:id="rId35"/>
    <p:sldId id="283" r:id="rId36"/>
    <p:sldId id="284" r:id="rId37"/>
    <p:sldId id="288" r:id="rId38"/>
    <p:sldId id="341" r:id="rId39"/>
    <p:sldId id="291" r:id="rId40"/>
    <p:sldId id="363" r:id="rId41"/>
    <p:sldId id="286" r:id="rId42"/>
    <p:sldId id="301" r:id="rId43"/>
    <p:sldId id="353" r:id="rId44"/>
    <p:sldId id="354" r:id="rId45"/>
    <p:sldId id="355" r:id="rId4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3E6DD1-5DED-4129-A2E2-843BFFA4BB02}">
          <p14:sldIdLst>
            <p14:sldId id="312"/>
            <p14:sldId id="360"/>
            <p14:sldId id="361"/>
            <p14:sldId id="334"/>
            <p14:sldId id="350"/>
            <p14:sldId id="343"/>
            <p14:sldId id="315"/>
            <p14:sldId id="317"/>
            <p14:sldId id="345"/>
            <p14:sldId id="320"/>
            <p14:sldId id="358"/>
            <p14:sldId id="344"/>
            <p14:sldId id="362"/>
            <p14:sldId id="323"/>
            <p14:sldId id="269"/>
            <p14:sldId id="271"/>
            <p14:sldId id="351"/>
            <p14:sldId id="356"/>
            <p14:sldId id="273"/>
            <p14:sldId id="352"/>
            <p14:sldId id="299"/>
            <p14:sldId id="325"/>
            <p14:sldId id="270"/>
            <p14:sldId id="328"/>
            <p14:sldId id="329"/>
            <p14:sldId id="327"/>
            <p14:sldId id="359"/>
            <p14:sldId id="311"/>
            <p14:sldId id="283"/>
            <p14:sldId id="284"/>
            <p14:sldId id="288"/>
            <p14:sldId id="341"/>
            <p14:sldId id="291"/>
            <p14:sldId id="363"/>
            <p14:sldId id="286"/>
            <p14:sldId id="301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17F9"/>
    <a:srgbClr val="E1E8F3"/>
    <a:srgbClr val="D8E2F0"/>
    <a:srgbClr val="CBD9EB"/>
    <a:srgbClr val="9BB7D9"/>
    <a:srgbClr val="9275FB"/>
    <a:srgbClr val="FDFDFE"/>
    <a:srgbClr val="CC0000"/>
    <a:srgbClr val="FFCC00"/>
    <a:srgbClr val="FFD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0" autoAdjust="0"/>
    <p:restoredTop sz="94595" autoAdjust="0"/>
  </p:normalViewPr>
  <p:slideViewPr>
    <p:cSldViewPr snapToGrid="0">
      <p:cViewPr varScale="1">
        <p:scale>
          <a:sx n="83" d="100"/>
          <a:sy n="83" d="100"/>
        </p:scale>
        <p:origin x="-134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://www.bankofengland.co.uk/education/Documents/targettwopointzero/datasheets/longrundatafeb2017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AppData\Roaming\Microsoft\Excel\longrundatafeb2017%20(version%201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www.bankofengland.co.uk/statistics/Documents/bankstats/2016/oct/tabe3.1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\AppData\Roaming\Microsoft\Excel\longrundatafeb2017%20(version%201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2.0\chart16578495892694952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s4601\folderredirects\Student\Downloads\10ogardner\Downloads\icis_power_index_uk_2016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py%20of%20tabe3.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dirty="0"/>
              <a:t>Household</a:t>
            </a:r>
            <a:r>
              <a:rPr lang="en-GB" sz="2800" b="1" baseline="0" dirty="0"/>
              <a:t> Expenditure</a:t>
            </a:r>
            <a:endParaRPr lang="en-GB" sz="2800" b="1" dirty="0"/>
          </a:p>
        </c:rich>
      </c:tx>
      <c:layout>
        <c:manualLayout>
          <c:xMode val="edge"/>
          <c:yMode val="edge"/>
          <c:x val="0.300609582893047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901671381986347E-2"/>
          <c:y val="8.8885023279951098E-2"/>
          <c:w val="0.90861630932497073"/>
          <c:h val="0.7346397798697316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9D-48DF-B729-9E9C818C55E3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D-48DF-B729-9E9C818C55E3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99D-48DF-B729-9E9C818C55E3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9D-48DF-B729-9E9C818C55E3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9D-48DF-B729-9E9C818C55E3}"/>
              </c:ext>
            </c:extLst>
          </c:dPt>
          <c:cat>
            <c:numRef>
              <c:f>'[longrundatafeb2017.xls]Demand &amp; Output'!$A$128:$A$144</c:f>
              <c:numCache>
                <c:formatCode>d\-mmm\-yy</c:formatCode>
                <c:ptCount val="17"/>
                <c:pt idx="0">
                  <c:v>41729</c:v>
                </c:pt>
                <c:pt idx="1">
                  <c:v>41820</c:v>
                </c:pt>
                <c:pt idx="2">
                  <c:v>41912</c:v>
                </c:pt>
                <c:pt idx="3">
                  <c:v>42004</c:v>
                </c:pt>
                <c:pt idx="4">
                  <c:v>42094</c:v>
                </c:pt>
                <c:pt idx="5">
                  <c:v>42185</c:v>
                </c:pt>
                <c:pt idx="6">
                  <c:v>42277</c:v>
                </c:pt>
                <c:pt idx="7">
                  <c:v>42369</c:v>
                </c:pt>
                <c:pt idx="8">
                  <c:v>42460</c:v>
                </c:pt>
                <c:pt idx="9">
                  <c:v>42551</c:v>
                </c:pt>
                <c:pt idx="10">
                  <c:v>42643</c:v>
                </c:pt>
                <c:pt idx="11">
                  <c:v>42735</c:v>
                </c:pt>
                <c:pt idx="12">
                  <c:v>42825</c:v>
                </c:pt>
                <c:pt idx="13">
                  <c:v>42916</c:v>
                </c:pt>
                <c:pt idx="14">
                  <c:v>43008</c:v>
                </c:pt>
                <c:pt idx="15">
                  <c:v>43100</c:v>
                </c:pt>
                <c:pt idx="16">
                  <c:v>43190</c:v>
                </c:pt>
              </c:numCache>
            </c:numRef>
          </c:cat>
          <c:val>
            <c:numRef>
              <c:f>'[longrundatafeb2017.xls]Demand &amp; Output'!$D$128:$D$144</c:f>
              <c:numCache>
                <c:formatCode>0.0</c:formatCode>
                <c:ptCount val="17"/>
                <c:pt idx="0">
                  <c:v>1.9383110217546742</c:v>
                </c:pt>
                <c:pt idx="1">
                  <c:v>2.1459863806292869</c:v>
                </c:pt>
                <c:pt idx="2">
                  <c:v>2.6869383965949099</c:v>
                </c:pt>
                <c:pt idx="3">
                  <c:v>1.8673600089104223</c:v>
                </c:pt>
                <c:pt idx="4">
                  <c:v>2.3907080106948158</c:v>
                </c:pt>
                <c:pt idx="5">
                  <c:v>2.4026099698636956</c:v>
                </c:pt>
                <c:pt idx="6">
                  <c:v>2.0697654584221747</c:v>
                </c:pt>
                <c:pt idx="7">
                  <c:v>2.6477009864386045</c:v>
                </c:pt>
                <c:pt idx="8">
                  <c:v>2.6845273420941078</c:v>
                </c:pt>
                <c:pt idx="9">
                  <c:v>2.9557481505480858</c:v>
                </c:pt>
                <c:pt idx="10">
                  <c:v>2.6584935426080913</c:v>
                </c:pt>
                <c:pt idx="11">
                  <c:v>2.7</c:v>
                </c:pt>
                <c:pt idx="12">
                  <c:v>2.9</c:v>
                </c:pt>
                <c:pt idx="13">
                  <c:v>3.1</c:v>
                </c:pt>
                <c:pt idx="14">
                  <c:v>2.6</c:v>
                </c:pt>
                <c:pt idx="15">
                  <c:v>2.2999999999999998</c:v>
                </c:pt>
                <c:pt idx="16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D-48DF-B729-9E9C818C5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558168"/>
        <c:axId val="444557840"/>
      </c:lineChart>
      <c:dateAx>
        <c:axId val="444558168"/>
        <c:scaling>
          <c:orientation val="minMax"/>
        </c:scaling>
        <c:delete val="0"/>
        <c:axPos val="b"/>
        <c:numFmt formatCode="d\-mmm\-yy" sourceLinked="1"/>
        <c:majorTickMark val="out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557840"/>
        <c:crosses val="autoZero"/>
        <c:auto val="0"/>
        <c:lblOffset val="100"/>
        <c:baseTimeUnit val="months"/>
        <c:majorUnit val="3"/>
        <c:majorTimeUnit val="months"/>
      </c:dateAx>
      <c:valAx>
        <c:axId val="44455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558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dirty="0"/>
              <a:t>Whole Economy</a:t>
            </a:r>
            <a:r>
              <a:rPr lang="en-GB" sz="2800" b="1" baseline="0" dirty="0"/>
              <a:t> Investment</a:t>
            </a:r>
            <a:endParaRPr lang="en-GB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76-46E2-8B9F-6390B6F62078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276-46E2-8B9F-6390B6F62078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76-46E2-8B9F-6390B6F62078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276-46E2-8B9F-6390B6F62078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76-46E2-8B9F-6390B6F62078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276-46E2-8B9F-6390B6F62078}"/>
              </c:ext>
            </c:extLst>
          </c:dPt>
          <c:cat>
            <c:numRef>
              <c:f>'Demand &amp; Output'!$A$129:$A$144</c:f>
              <c:numCache>
                <c:formatCode>d\-mmm\-yy</c:formatCode>
                <c:ptCount val="16"/>
                <c:pt idx="0">
                  <c:v>41820</c:v>
                </c:pt>
                <c:pt idx="1">
                  <c:v>41912</c:v>
                </c:pt>
                <c:pt idx="2">
                  <c:v>42004</c:v>
                </c:pt>
                <c:pt idx="3">
                  <c:v>42094</c:v>
                </c:pt>
                <c:pt idx="4">
                  <c:v>42185</c:v>
                </c:pt>
                <c:pt idx="5">
                  <c:v>42277</c:v>
                </c:pt>
                <c:pt idx="6">
                  <c:v>42369</c:v>
                </c:pt>
                <c:pt idx="7">
                  <c:v>42460</c:v>
                </c:pt>
                <c:pt idx="8">
                  <c:v>42551</c:v>
                </c:pt>
                <c:pt idx="9">
                  <c:v>42643</c:v>
                </c:pt>
                <c:pt idx="10">
                  <c:v>42735</c:v>
                </c:pt>
                <c:pt idx="11">
                  <c:v>42825</c:v>
                </c:pt>
                <c:pt idx="12">
                  <c:v>42916</c:v>
                </c:pt>
                <c:pt idx="13">
                  <c:v>43008</c:v>
                </c:pt>
                <c:pt idx="14">
                  <c:v>43100</c:v>
                </c:pt>
                <c:pt idx="15">
                  <c:v>43190</c:v>
                </c:pt>
              </c:numCache>
            </c:numRef>
          </c:cat>
          <c:val>
            <c:numRef>
              <c:f>'Demand &amp; Output'!$F$129:$F$144</c:f>
              <c:numCache>
                <c:formatCode>0.0</c:formatCode>
                <c:ptCount val="16"/>
                <c:pt idx="0">
                  <c:v>5.7851358543215916</c:v>
                </c:pt>
                <c:pt idx="1">
                  <c:v>6.453883734354541</c:v>
                </c:pt>
                <c:pt idx="2">
                  <c:v>3.0534452355382311</c:v>
                </c:pt>
                <c:pt idx="3">
                  <c:v>6.2628267897144241</c:v>
                </c:pt>
                <c:pt idx="4">
                  <c:v>4.9479910259025086</c:v>
                </c:pt>
                <c:pt idx="5">
                  <c:v>2.5697319173136184</c:v>
                </c:pt>
                <c:pt idx="6">
                  <c:v>-3.3039137482952938</c:v>
                </c:pt>
                <c:pt idx="7">
                  <c:v>-2.1471850542792223</c:v>
                </c:pt>
                <c:pt idx="8">
                  <c:v>-0.83048300165837474</c:v>
                </c:pt>
                <c:pt idx="9">
                  <c:v>5.7804884338654361</c:v>
                </c:pt>
                <c:pt idx="10">
                  <c:v>2.5</c:v>
                </c:pt>
                <c:pt idx="11">
                  <c:v>2.2000000000000002</c:v>
                </c:pt>
                <c:pt idx="12">
                  <c:v>-0.3</c:v>
                </c:pt>
                <c:pt idx="13">
                  <c:v>-0.7</c:v>
                </c:pt>
                <c:pt idx="14">
                  <c:v>-2</c:v>
                </c:pt>
                <c:pt idx="15">
                  <c:v>-2.2000000000000002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76-46E2-8B9F-6390B6F62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399312"/>
        <c:axId val="373400624"/>
      </c:lineChart>
      <c:dateAx>
        <c:axId val="373399312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400624"/>
        <c:crosses val="autoZero"/>
        <c:auto val="1"/>
        <c:lblOffset val="100"/>
        <c:baseTimeUnit val="months"/>
        <c:majorUnit val="3"/>
        <c:majorTimeUnit val="months"/>
      </c:dateAx>
      <c:valAx>
        <c:axId val="37340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9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>
                <a:solidFill>
                  <a:schemeClr val="tx1"/>
                </a:solidFill>
              </a:rPr>
              <a:t>Commercial Paper</a:t>
            </a:r>
            <a:r>
              <a:rPr lang="en-GB" sz="2800" baseline="0" dirty="0">
                <a:solidFill>
                  <a:schemeClr val="tx1"/>
                </a:solidFill>
              </a:rPr>
              <a:t> Issuance to </a:t>
            </a:r>
          </a:p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aseline="0" dirty="0">
                <a:solidFill>
                  <a:schemeClr val="tx1"/>
                </a:solidFill>
              </a:rPr>
              <a:t>Private Non-Financial Corporations</a:t>
            </a:r>
            <a:endParaRPr lang="en-GB" sz="2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1898395107322"/>
          <c:y val="3.22061945523348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[tabe3.1.xls]Sheet2!$D$7:$D$14</c:f>
              <c:strCache>
                <c:ptCount val="8"/>
                <c:pt idx="0">
                  <c:v>2014 Q4</c:v>
                </c:pt>
                <c:pt idx="1">
                  <c:v>2015 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2016 Q1</c:v>
                </c:pt>
                <c:pt idx="6">
                  <c:v>Q2</c:v>
                </c:pt>
                <c:pt idx="7">
                  <c:v>Q3</c:v>
                </c:pt>
              </c:strCache>
            </c:strRef>
          </c:cat>
          <c:val>
            <c:numRef>
              <c:f>[tabe3.1.xls]Sheet2!$E$7:$E$14</c:f>
              <c:numCache>
                <c:formatCode>General</c:formatCode>
                <c:ptCount val="8"/>
                <c:pt idx="0">
                  <c:v>1288</c:v>
                </c:pt>
                <c:pt idx="1">
                  <c:v>1358</c:v>
                </c:pt>
                <c:pt idx="2">
                  <c:v>830</c:v>
                </c:pt>
                <c:pt idx="3">
                  <c:v>1151</c:v>
                </c:pt>
                <c:pt idx="4">
                  <c:v>1183</c:v>
                </c:pt>
                <c:pt idx="5">
                  <c:v>1196</c:v>
                </c:pt>
                <c:pt idx="6">
                  <c:v>1697</c:v>
                </c:pt>
                <c:pt idx="7">
                  <c:v>1457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9-48AF-82A3-DA1647DD6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77144"/>
        <c:axId val="132377536"/>
      </c:lineChart>
      <c:catAx>
        <c:axId val="13237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77536"/>
        <c:crosses val="autoZero"/>
        <c:auto val="1"/>
        <c:lblAlgn val="ctr"/>
        <c:lblOffset val="100"/>
        <c:noMultiLvlLbl val="0"/>
      </c:catAx>
      <c:valAx>
        <c:axId val="132377536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b="1" dirty="0"/>
                  <a:t>Value £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7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dirty="0"/>
              <a:t>LFS Unemployment rate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619035545848456E-2"/>
          <c:y val="0.14211784791341939"/>
          <c:w val="0.9186972489710401"/>
          <c:h val="0.6535005280548226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26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3F-491A-BF27-1046D2DFA4E2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F-491A-BF27-1046D2DFA4E2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F-491A-BF27-1046D2DFA4E2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3F-491A-BF27-1046D2DFA4E2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3F-491A-BF27-1046D2DFA4E2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93F-491A-BF27-1046D2DFA4E2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3F-491A-BF27-1046D2DFA4E2}"/>
              </c:ext>
            </c:extLst>
          </c:dPt>
          <c:dPt>
            <c:idx val="33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393F-491A-BF27-1046D2DFA4E2}"/>
              </c:ext>
            </c:extLst>
          </c:dPt>
          <c:dPt>
            <c:idx val="34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3F-491A-BF27-1046D2DFA4E2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393F-491A-BF27-1046D2DFA4E2}"/>
              </c:ext>
            </c:extLst>
          </c:dPt>
          <c:dPt>
            <c:idx val="36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3F-491A-BF27-1046D2DFA4E2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393F-491A-BF27-1046D2DFA4E2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393F-491A-BF27-1046D2DFA4E2}"/>
              </c:ext>
            </c:extLst>
          </c:dPt>
          <c:dPt>
            <c:idx val="39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393F-491A-BF27-1046D2DFA4E2}"/>
              </c:ext>
            </c:extLst>
          </c:dPt>
          <c:dPt>
            <c:idx val="40"/>
            <c:marker>
              <c:symbol val="none"/>
            </c:marker>
            <c:bubble3D val="0"/>
            <c:spPr>
              <a:ln w="28575" cap="rnd">
                <a:solidFill>
                  <a:srgbClr val="4717F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393F-491A-BF27-1046D2DFA4E2}"/>
              </c:ext>
            </c:extLst>
          </c:dPt>
          <c:cat>
            <c:numRef>
              <c:f>'The Labour market'!$A$379:$A$419</c:f>
              <c:numCache>
                <c:formatCode>d\-mmm\-yy</c:formatCode>
                <c:ptCount val="41"/>
                <c:pt idx="0">
                  <c:v>41944</c:v>
                </c:pt>
                <c:pt idx="1">
                  <c:v>41974</c:v>
                </c:pt>
                <c:pt idx="2">
                  <c:v>42005</c:v>
                </c:pt>
                <c:pt idx="3">
                  <c:v>42036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42278</c:v>
                </c:pt>
                <c:pt idx="12">
                  <c:v>42309</c:v>
                </c:pt>
                <c:pt idx="13">
                  <c:v>42339</c:v>
                </c:pt>
                <c:pt idx="14">
                  <c:v>42370</c:v>
                </c:pt>
                <c:pt idx="15">
                  <c:v>42401</c:v>
                </c:pt>
                <c:pt idx="16">
                  <c:v>42430</c:v>
                </c:pt>
                <c:pt idx="17">
                  <c:v>42461</c:v>
                </c:pt>
                <c:pt idx="18">
                  <c:v>42491</c:v>
                </c:pt>
                <c:pt idx="19">
                  <c:v>42522</c:v>
                </c:pt>
                <c:pt idx="20">
                  <c:v>42552</c:v>
                </c:pt>
                <c:pt idx="21">
                  <c:v>42583</c:v>
                </c:pt>
                <c:pt idx="22">
                  <c:v>42614</c:v>
                </c:pt>
                <c:pt idx="23">
                  <c:v>42644</c:v>
                </c:pt>
                <c:pt idx="24">
                  <c:v>42675</c:v>
                </c:pt>
                <c:pt idx="25">
                  <c:v>42705</c:v>
                </c:pt>
                <c:pt idx="26">
                  <c:v>42736</c:v>
                </c:pt>
                <c:pt idx="27">
                  <c:v>42767</c:v>
                </c:pt>
                <c:pt idx="28">
                  <c:v>42795</c:v>
                </c:pt>
                <c:pt idx="29">
                  <c:v>42826</c:v>
                </c:pt>
                <c:pt idx="30">
                  <c:v>42856</c:v>
                </c:pt>
                <c:pt idx="31">
                  <c:v>42887</c:v>
                </c:pt>
                <c:pt idx="32">
                  <c:v>42948</c:v>
                </c:pt>
                <c:pt idx="33">
                  <c:v>42979</c:v>
                </c:pt>
                <c:pt idx="34">
                  <c:v>43009</c:v>
                </c:pt>
                <c:pt idx="35">
                  <c:v>43040</c:v>
                </c:pt>
                <c:pt idx="36">
                  <c:v>43070</c:v>
                </c:pt>
                <c:pt idx="37">
                  <c:v>43101</c:v>
                </c:pt>
                <c:pt idx="38">
                  <c:v>43132</c:v>
                </c:pt>
                <c:pt idx="39">
                  <c:v>43160</c:v>
                </c:pt>
                <c:pt idx="40">
                  <c:v>43191</c:v>
                </c:pt>
              </c:numCache>
            </c:numRef>
          </c:cat>
          <c:val>
            <c:numRef>
              <c:f>'The Labour market'!$E$379:$E$419</c:f>
              <c:numCache>
                <c:formatCode>0.0</c:formatCode>
                <c:ptCount val="41"/>
                <c:pt idx="0">
                  <c:v>5.9</c:v>
                </c:pt>
                <c:pt idx="1">
                  <c:v>5.7</c:v>
                </c:pt>
                <c:pt idx="2">
                  <c:v>5.7</c:v>
                </c:pt>
                <c:pt idx="3">
                  <c:v>5.6</c:v>
                </c:pt>
                <c:pt idx="4">
                  <c:v>5.6</c:v>
                </c:pt>
                <c:pt idx="5">
                  <c:v>5.5</c:v>
                </c:pt>
                <c:pt idx="6">
                  <c:v>5.6</c:v>
                </c:pt>
                <c:pt idx="7">
                  <c:v>5.6</c:v>
                </c:pt>
                <c:pt idx="8">
                  <c:v>5.5</c:v>
                </c:pt>
                <c:pt idx="9">
                  <c:v>5.4</c:v>
                </c:pt>
                <c:pt idx="10">
                  <c:v>5.3</c:v>
                </c:pt>
                <c:pt idx="11">
                  <c:v>5.2</c:v>
                </c:pt>
                <c:pt idx="12">
                  <c:v>5.0999999999999996</c:v>
                </c:pt>
                <c:pt idx="13">
                  <c:v>5.0999999999999996</c:v>
                </c:pt>
                <c:pt idx="14">
                  <c:v>5.0999999999999996</c:v>
                </c:pt>
                <c:pt idx="15">
                  <c:v>5.0999999999999996</c:v>
                </c:pt>
                <c:pt idx="16">
                  <c:v>5.0999999999999996</c:v>
                </c:pt>
                <c:pt idx="17">
                  <c:v>5</c:v>
                </c:pt>
                <c:pt idx="18">
                  <c:v>4.9000000000000004</c:v>
                </c:pt>
                <c:pt idx="19">
                  <c:v>4.9000000000000004</c:v>
                </c:pt>
                <c:pt idx="20">
                  <c:v>4.9000000000000004</c:v>
                </c:pt>
                <c:pt idx="21">
                  <c:v>4.9000000000000004</c:v>
                </c:pt>
                <c:pt idx="22">
                  <c:v>4.8</c:v>
                </c:pt>
                <c:pt idx="23">
                  <c:v>4.8</c:v>
                </c:pt>
                <c:pt idx="24">
                  <c:v>4.8</c:v>
                </c:pt>
                <c:pt idx="25">
                  <c:v>4.8</c:v>
                </c:pt>
                <c:pt idx="26">
                  <c:v>4.9000000000000004</c:v>
                </c:pt>
                <c:pt idx="27">
                  <c:v>4.9000000000000004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5.2</c:v>
                </c:pt>
                <c:pt idx="32">
                  <c:v>5.2</c:v>
                </c:pt>
                <c:pt idx="33">
                  <c:v>5.2</c:v>
                </c:pt>
                <c:pt idx="34">
                  <c:v>5.3</c:v>
                </c:pt>
                <c:pt idx="35">
                  <c:v>5.4</c:v>
                </c:pt>
                <c:pt idx="36">
                  <c:v>5.4</c:v>
                </c:pt>
                <c:pt idx="37">
                  <c:v>5.4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3F-491A-BF27-1046D2DFA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398656"/>
        <c:axId val="373395704"/>
      </c:lineChart>
      <c:dateAx>
        <c:axId val="373398656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95704"/>
        <c:crosses val="autoZero"/>
        <c:auto val="1"/>
        <c:lblOffset val="100"/>
        <c:baseTimeUnit val="months"/>
        <c:majorUnit val="3"/>
        <c:majorTimeUnit val="months"/>
      </c:dateAx>
      <c:valAx>
        <c:axId val="373395704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9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4450"/>
          </c:spPr>
          <c:marker>
            <c:symbol val="none"/>
          </c:marker>
          <c:cat>
            <c:numRef>
              <c:f>data!$I$11:$I$29</c:f>
              <c:numCache>
                <c:formatCode>0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data!$J$11:$J$29</c:f>
              <c:numCache>
                <c:formatCode>General</c:formatCode>
                <c:ptCount val="19"/>
                <c:pt idx="0">
                  <c:v>3.2</c:v>
                </c:pt>
                <c:pt idx="1">
                  <c:v>3.3</c:v>
                </c:pt>
                <c:pt idx="2">
                  <c:v>3.3</c:v>
                </c:pt>
                <c:pt idx="3">
                  <c:v>3.4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3.8</c:v>
                </c:pt>
                <c:pt idx="10">
                  <c:v>3.9</c:v>
                </c:pt>
                <c:pt idx="11">
                  <c:v>3.9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4.2</c:v>
                </c:pt>
                <c:pt idx="18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BB-4297-9B03-C21FF8EA1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606808"/>
        <c:axId val="149607200"/>
      </c:lineChart>
      <c:catAx>
        <c:axId val="1496068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9607200"/>
        <c:crosses val="autoZero"/>
        <c:auto val="1"/>
        <c:lblAlgn val="ctr"/>
        <c:lblOffset val="100"/>
        <c:noMultiLvlLbl val="0"/>
      </c:catAx>
      <c:valAx>
        <c:axId val="149607200"/>
        <c:scaling>
          <c:orientation val="minMax"/>
          <c:max val="4.5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b="0" dirty="0">
                    <a:latin typeface="Leelawadee UI" pitchFamily="34" charset="-34"/>
                    <a:cs typeface="Leelawadee UI" pitchFamily="34" charset="-34"/>
                  </a:rPr>
                  <a:t>Value  £ trillions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en-US"/>
          </a:p>
        </c:txPr>
        <c:crossAx val="149606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aseline="0"/>
              <a:t>20-day Rolling Average Energy Price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icis_power_index_uk_2016!$L$1</c:f>
              <c:strCache>
                <c:ptCount val="1"/>
                <c:pt idx="0">
                  <c:v>20-day rolling average £/MWh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icis_power_index_uk_2016!$K$2:$K$229</c:f>
              <c:numCache>
                <c:formatCode>m\/d\/yyyy</c:formatCode>
                <c:ptCount val="228"/>
                <c:pt idx="0">
                  <c:v>42373</c:v>
                </c:pt>
                <c:pt idx="1">
                  <c:v>42374</c:v>
                </c:pt>
                <c:pt idx="2">
                  <c:v>42375</c:v>
                </c:pt>
                <c:pt idx="3">
                  <c:v>42376</c:v>
                </c:pt>
                <c:pt idx="4">
                  <c:v>42377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42387</c:v>
                </c:pt>
                <c:pt idx="11">
                  <c:v>42388</c:v>
                </c:pt>
                <c:pt idx="12">
                  <c:v>42389</c:v>
                </c:pt>
                <c:pt idx="13">
                  <c:v>42390</c:v>
                </c:pt>
                <c:pt idx="14">
                  <c:v>42391</c:v>
                </c:pt>
                <c:pt idx="15">
                  <c:v>42394</c:v>
                </c:pt>
                <c:pt idx="16">
                  <c:v>42395</c:v>
                </c:pt>
                <c:pt idx="17">
                  <c:v>42396</c:v>
                </c:pt>
                <c:pt idx="18">
                  <c:v>42397</c:v>
                </c:pt>
                <c:pt idx="19">
                  <c:v>42398</c:v>
                </c:pt>
                <c:pt idx="20">
                  <c:v>42401</c:v>
                </c:pt>
                <c:pt idx="21">
                  <c:v>42402</c:v>
                </c:pt>
                <c:pt idx="22">
                  <c:v>42403</c:v>
                </c:pt>
                <c:pt idx="23">
                  <c:v>42404</c:v>
                </c:pt>
                <c:pt idx="24">
                  <c:v>42405</c:v>
                </c:pt>
                <c:pt idx="25">
                  <c:v>42408</c:v>
                </c:pt>
                <c:pt idx="26">
                  <c:v>42409</c:v>
                </c:pt>
                <c:pt idx="27">
                  <c:v>42410</c:v>
                </c:pt>
                <c:pt idx="28">
                  <c:v>42411</c:v>
                </c:pt>
                <c:pt idx="29">
                  <c:v>42412</c:v>
                </c:pt>
                <c:pt idx="30">
                  <c:v>42415</c:v>
                </c:pt>
                <c:pt idx="31">
                  <c:v>42416</c:v>
                </c:pt>
                <c:pt idx="32">
                  <c:v>42417</c:v>
                </c:pt>
                <c:pt idx="33">
                  <c:v>42418</c:v>
                </c:pt>
                <c:pt idx="34">
                  <c:v>42419</c:v>
                </c:pt>
                <c:pt idx="35">
                  <c:v>42422</c:v>
                </c:pt>
                <c:pt idx="36">
                  <c:v>42423</c:v>
                </c:pt>
                <c:pt idx="37">
                  <c:v>42424</c:v>
                </c:pt>
                <c:pt idx="38">
                  <c:v>42425</c:v>
                </c:pt>
                <c:pt idx="39">
                  <c:v>42426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42436</c:v>
                </c:pt>
                <c:pt idx="46">
                  <c:v>42437</c:v>
                </c:pt>
                <c:pt idx="47">
                  <c:v>42438</c:v>
                </c:pt>
                <c:pt idx="48">
                  <c:v>42439</c:v>
                </c:pt>
                <c:pt idx="49">
                  <c:v>42440</c:v>
                </c:pt>
                <c:pt idx="50">
                  <c:v>42443</c:v>
                </c:pt>
                <c:pt idx="51">
                  <c:v>42444</c:v>
                </c:pt>
                <c:pt idx="52">
                  <c:v>42445</c:v>
                </c:pt>
                <c:pt idx="53">
                  <c:v>42446</c:v>
                </c:pt>
                <c:pt idx="54">
                  <c:v>42447</c:v>
                </c:pt>
                <c:pt idx="55">
                  <c:v>42450</c:v>
                </c:pt>
                <c:pt idx="56">
                  <c:v>42451</c:v>
                </c:pt>
                <c:pt idx="57">
                  <c:v>42452</c:v>
                </c:pt>
                <c:pt idx="58">
                  <c:v>42453</c:v>
                </c:pt>
                <c:pt idx="59">
                  <c:v>42458</c:v>
                </c:pt>
                <c:pt idx="60">
                  <c:v>42459</c:v>
                </c:pt>
                <c:pt idx="61">
                  <c:v>42460</c:v>
                </c:pt>
                <c:pt idx="62">
                  <c:v>42461</c:v>
                </c:pt>
                <c:pt idx="63">
                  <c:v>42464</c:v>
                </c:pt>
                <c:pt idx="64">
                  <c:v>42465</c:v>
                </c:pt>
                <c:pt idx="65">
                  <c:v>42466</c:v>
                </c:pt>
                <c:pt idx="66">
                  <c:v>42467</c:v>
                </c:pt>
                <c:pt idx="67">
                  <c:v>42468</c:v>
                </c:pt>
                <c:pt idx="68">
                  <c:v>42471</c:v>
                </c:pt>
                <c:pt idx="69">
                  <c:v>42472</c:v>
                </c:pt>
                <c:pt idx="70">
                  <c:v>42473</c:v>
                </c:pt>
                <c:pt idx="71">
                  <c:v>42474</c:v>
                </c:pt>
                <c:pt idx="72">
                  <c:v>42475</c:v>
                </c:pt>
                <c:pt idx="73">
                  <c:v>42478</c:v>
                </c:pt>
                <c:pt idx="74">
                  <c:v>42479</c:v>
                </c:pt>
                <c:pt idx="75">
                  <c:v>42480</c:v>
                </c:pt>
                <c:pt idx="76">
                  <c:v>42481</c:v>
                </c:pt>
                <c:pt idx="77">
                  <c:v>42482</c:v>
                </c:pt>
                <c:pt idx="78">
                  <c:v>42485</c:v>
                </c:pt>
                <c:pt idx="79">
                  <c:v>42486</c:v>
                </c:pt>
                <c:pt idx="80">
                  <c:v>42487</c:v>
                </c:pt>
                <c:pt idx="81">
                  <c:v>42488</c:v>
                </c:pt>
                <c:pt idx="82">
                  <c:v>42489</c:v>
                </c:pt>
                <c:pt idx="83">
                  <c:v>42493</c:v>
                </c:pt>
                <c:pt idx="84">
                  <c:v>42494</c:v>
                </c:pt>
                <c:pt idx="85">
                  <c:v>42495</c:v>
                </c:pt>
                <c:pt idx="86">
                  <c:v>42496</c:v>
                </c:pt>
                <c:pt idx="87">
                  <c:v>42499</c:v>
                </c:pt>
                <c:pt idx="88">
                  <c:v>42500</c:v>
                </c:pt>
                <c:pt idx="89">
                  <c:v>42501</c:v>
                </c:pt>
                <c:pt idx="90">
                  <c:v>42502</c:v>
                </c:pt>
                <c:pt idx="91">
                  <c:v>42503</c:v>
                </c:pt>
                <c:pt idx="92">
                  <c:v>42506</c:v>
                </c:pt>
                <c:pt idx="93">
                  <c:v>42507</c:v>
                </c:pt>
                <c:pt idx="94">
                  <c:v>42508</c:v>
                </c:pt>
                <c:pt idx="95">
                  <c:v>42509</c:v>
                </c:pt>
                <c:pt idx="96">
                  <c:v>42510</c:v>
                </c:pt>
                <c:pt idx="97">
                  <c:v>42513</c:v>
                </c:pt>
                <c:pt idx="98">
                  <c:v>42514</c:v>
                </c:pt>
                <c:pt idx="99">
                  <c:v>42515</c:v>
                </c:pt>
                <c:pt idx="100">
                  <c:v>42516</c:v>
                </c:pt>
                <c:pt idx="101">
                  <c:v>42517</c:v>
                </c:pt>
                <c:pt idx="102">
                  <c:v>42521</c:v>
                </c:pt>
                <c:pt idx="103">
                  <c:v>42522</c:v>
                </c:pt>
                <c:pt idx="104">
                  <c:v>42523</c:v>
                </c:pt>
                <c:pt idx="105">
                  <c:v>42524</c:v>
                </c:pt>
                <c:pt idx="106">
                  <c:v>42527</c:v>
                </c:pt>
                <c:pt idx="107">
                  <c:v>42528</c:v>
                </c:pt>
                <c:pt idx="108">
                  <c:v>42529</c:v>
                </c:pt>
                <c:pt idx="109">
                  <c:v>42530</c:v>
                </c:pt>
                <c:pt idx="110">
                  <c:v>42531</c:v>
                </c:pt>
                <c:pt idx="111">
                  <c:v>42534</c:v>
                </c:pt>
                <c:pt idx="112">
                  <c:v>42535</c:v>
                </c:pt>
                <c:pt idx="113">
                  <c:v>42536</c:v>
                </c:pt>
                <c:pt idx="114">
                  <c:v>42537</c:v>
                </c:pt>
                <c:pt idx="115">
                  <c:v>42538</c:v>
                </c:pt>
                <c:pt idx="116">
                  <c:v>42541</c:v>
                </c:pt>
                <c:pt idx="117">
                  <c:v>42542</c:v>
                </c:pt>
                <c:pt idx="118">
                  <c:v>42543</c:v>
                </c:pt>
                <c:pt idx="119">
                  <c:v>42544</c:v>
                </c:pt>
                <c:pt idx="120">
                  <c:v>42545</c:v>
                </c:pt>
                <c:pt idx="121">
                  <c:v>42548</c:v>
                </c:pt>
                <c:pt idx="122">
                  <c:v>42549</c:v>
                </c:pt>
                <c:pt idx="123">
                  <c:v>42550</c:v>
                </c:pt>
                <c:pt idx="124">
                  <c:v>42551</c:v>
                </c:pt>
                <c:pt idx="125">
                  <c:v>42552</c:v>
                </c:pt>
                <c:pt idx="126">
                  <c:v>42555</c:v>
                </c:pt>
                <c:pt idx="127">
                  <c:v>42556</c:v>
                </c:pt>
                <c:pt idx="128">
                  <c:v>42557</c:v>
                </c:pt>
                <c:pt idx="129">
                  <c:v>42558</c:v>
                </c:pt>
                <c:pt idx="130">
                  <c:v>42559</c:v>
                </c:pt>
                <c:pt idx="131">
                  <c:v>42562</c:v>
                </c:pt>
                <c:pt idx="132">
                  <c:v>42563</c:v>
                </c:pt>
                <c:pt idx="133">
                  <c:v>42564</c:v>
                </c:pt>
                <c:pt idx="134">
                  <c:v>42565</c:v>
                </c:pt>
                <c:pt idx="135">
                  <c:v>42566</c:v>
                </c:pt>
                <c:pt idx="136">
                  <c:v>42569</c:v>
                </c:pt>
                <c:pt idx="137">
                  <c:v>42570</c:v>
                </c:pt>
                <c:pt idx="138">
                  <c:v>42571</c:v>
                </c:pt>
                <c:pt idx="139">
                  <c:v>42572</c:v>
                </c:pt>
                <c:pt idx="140">
                  <c:v>42573</c:v>
                </c:pt>
                <c:pt idx="141">
                  <c:v>42576</c:v>
                </c:pt>
                <c:pt idx="142">
                  <c:v>42577</c:v>
                </c:pt>
                <c:pt idx="143">
                  <c:v>42578</c:v>
                </c:pt>
                <c:pt idx="144">
                  <c:v>42579</c:v>
                </c:pt>
                <c:pt idx="145">
                  <c:v>42580</c:v>
                </c:pt>
                <c:pt idx="146">
                  <c:v>42583</c:v>
                </c:pt>
                <c:pt idx="147">
                  <c:v>42584</c:v>
                </c:pt>
                <c:pt idx="148">
                  <c:v>42585</c:v>
                </c:pt>
                <c:pt idx="149">
                  <c:v>42586</c:v>
                </c:pt>
                <c:pt idx="150">
                  <c:v>42587</c:v>
                </c:pt>
                <c:pt idx="151">
                  <c:v>42590</c:v>
                </c:pt>
                <c:pt idx="152">
                  <c:v>42591</c:v>
                </c:pt>
                <c:pt idx="153">
                  <c:v>42592</c:v>
                </c:pt>
                <c:pt idx="154">
                  <c:v>42593</c:v>
                </c:pt>
                <c:pt idx="155">
                  <c:v>42594</c:v>
                </c:pt>
                <c:pt idx="156">
                  <c:v>42597</c:v>
                </c:pt>
                <c:pt idx="157">
                  <c:v>42598</c:v>
                </c:pt>
                <c:pt idx="158">
                  <c:v>42599</c:v>
                </c:pt>
                <c:pt idx="159">
                  <c:v>42600</c:v>
                </c:pt>
                <c:pt idx="160">
                  <c:v>42601</c:v>
                </c:pt>
                <c:pt idx="161">
                  <c:v>42604</c:v>
                </c:pt>
                <c:pt idx="162">
                  <c:v>42605</c:v>
                </c:pt>
                <c:pt idx="163">
                  <c:v>42606</c:v>
                </c:pt>
                <c:pt idx="164">
                  <c:v>42607</c:v>
                </c:pt>
                <c:pt idx="165">
                  <c:v>42608</c:v>
                </c:pt>
                <c:pt idx="166">
                  <c:v>42612</c:v>
                </c:pt>
                <c:pt idx="167">
                  <c:v>42613</c:v>
                </c:pt>
                <c:pt idx="168">
                  <c:v>42614</c:v>
                </c:pt>
                <c:pt idx="169">
                  <c:v>42615</c:v>
                </c:pt>
                <c:pt idx="170">
                  <c:v>42618</c:v>
                </c:pt>
                <c:pt idx="171">
                  <c:v>42619</c:v>
                </c:pt>
                <c:pt idx="172">
                  <c:v>42620</c:v>
                </c:pt>
                <c:pt idx="173">
                  <c:v>42621</c:v>
                </c:pt>
                <c:pt idx="174">
                  <c:v>42622</c:v>
                </c:pt>
                <c:pt idx="175">
                  <c:v>42625</c:v>
                </c:pt>
                <c:pt idx="176">
                  <c:v>42626</c:v>
                </c:pt>
                <c:pt idx="177">
                  <c:v>42627</c:v>
                </c:pt>
                <c:pt idx="178">
                  <c:v>42628</c:v>
                </c:pt>
                <c:pt idx="179">
                  <c:v>42629</c:v>
                </c:pt>
                <c:pt idx="180">
                  <c:v>42632</c:v>
                </c:pt>
                <c:pt idx="181">
                  <c:v>42633</c:v>
                </c:pt>
                <c:pt idx="182">
                  <c:v>42634</c:v>
                </c:pt>
                <c:pt idx="183">
                  <c:v>42635</c:v>
                </c:pt>
                <c:pt idx="184">
                  <c:v>42636</c:v>
                </c:pt>
                <c:pt idx="185">
                  <c:v>42639</c:v>
                </c:pt>
                <c:pt idx="186">
                  <c:v>42640</c:v>
                </c:pt>
                <c:pt idx="187">
                  <c:v>42641</c:v>
                </c:pt>
                <c:pt idx="188">
                  <c:v>42642</c:v>
                </c:pt>
                <c:pt idx="189">
                  <c:v>42643</c:v>
                </c:pt>
                <c:pt idx="190">
                  <c:v>42646</c:v>
                </c:pt>
                <c:pt idx="191">
                  <c:v>42647</c:v>
                </c:pt>
                <c:pt idx="192">
                  <c:v>42648</c:v>
                </c:pt>
                <c:pt idx="193">
                  <c:v>42649</c:v>
                </c:pt>
                <c:pt idx="194">
                  <c:v>42650</c:v>
                </c:pt>
                <c:pt idx="195">
                  <c:v>42653</c:v>
                </c:pt>
                <c:pt idx="196">
                  <c:v>42654</c:v>
                </c:pt>
                <c:pt idx="197">
                  <c:v>42655</c:v>
                </c:pt>
                <c:pt idx="198">
                  <c:v>42656</c:v>
                </c:pt>
                <c:pt idx="199">
                  <c:v>42657</c:v>
                </c:pt>
                <c:pt idx="200">
                  <c:v>42660</c:v>
                </c:pt>
                <c:pt idx="201">
                  <c:v>42661</c:v>
                </c:pt>
                <c:pt idx="202">
                  <c:v>42662</c:v>
                </c:pt>
                <c:pt idx="203">
                  <c:v>42663</c:v>
                </c:pt>
                <c:pt idx="204">
                  <c:v>42664</c:v>
                </c:pt>
                <c:pt idx="205">
                  <c:v>42667</c:v>
                </c:pt>
                <c:pt idx="206">
                  <c:v>42668</c:v>
                </c:pt>
                <c:pt idx="207">
                  <c:v>42669</c:v>
                </c:pt>
                <c:pt idx="208">
                  <c:v>42670</c:v>
                </c:pt>
                <c:pt idx="209">
                  <c:v>42671</c:v>
                </c:pt>
                <c:pt idx="210">
                  <c:v>42674</c:v>
                </c:pt>
                <c:pt idx="211">
                  <c:v>42675</c:v>
                </c:pt>
                <c:pt idx="212">
                  <c:v>42676</c:v>
                </c:pt>
                <c:pt idx="213">
                  <c:v>42677</c:v>
                </c:pt>
                <c:pt idx="214">
                  <c:v>42678</c:v>
                </c:pt>
                <c:pt idx="215">
                  <c:v>42681</c:v>
                </c:pt>
                <c:pt idx="216">
                  <c:v>42682</c:v>
                </c:pt>
                <c:pt idx="217">
                  <c:v>42683</c:v>
                </c:pt>
                <c:pt idx="218">
                  <c:v>42684</c:v>
                </c:pt>
                <c:pt idx="219">
                  <c:v>42685</c:v>
                </c:pt>
                <c:pt idx="220">
                  <c:v>42688</c:v>
                </c:pt>
                <c:pt idx="221">
                  <c:v>42689</c:v>
                </c:pt>
                <c:pt idx="222">
                  <c:v>42690</c:v>
                </c:pt>
                <c:pt idx="223">
                  <c:v>42691</c:v>
                </c:pt>
                <c:pt idx="224">
                  <c:v>42692</c:v>
                </c:pt>
                <c:pt idx="225">
                  <c:v>42695</c:v>
                </c:pt>
                <c:pt idx="226">
                  <c:v>42696</c:v>
                </c:pt>
                <c:pt idx="227">
                  <c:v>42697</c:v>
                </c:pt>
              </c:numCache>
            </c:numRef>
          </c:cat>
          <c:val>
            <c:numRef>
              <c:f>icis_power_index_uk_2016!$L$2:$L$229</c:f>
              <c:numCache>
                <c:formatCode>General</c:formatCode>
                <c:ptCount val="228"/>
                <c:pt idx="0">
                  <c:v>37.836000000000006</c:v>
                </c:pt>
                <c:pt idx="1">
                  <c:v>37.700000000000003</c:v>
                </c:pt>
                <c:pt idx="2">
                  <c:v>37.569000000000003</c:v>
                </c:pt>
                <c:pt idx="3">
                  <c:v>37.462000000000003</c:v>
                </c:pt>
                <c:pt idx="4">
                  <c:v>37.343000000000004</c:v>
                </c:pt>
                <c:pt idx="5">
                  <c:v>37.218000000000011</c:v>
                </c:pt>
                <c:pt idx="6">
                  <c:v>37.065000000000005</c:v>
                </c:pt>
                <c:pt idx="7">
                  <c:v>36.914999999999999</c:v>
                </c:pt>
                <c:pt idx="8">
                  <c:v>36.765000000000008</c:v>
                </c:pt>
                <c:pt idx="9">
                  <c:v>36.583000000000006</c:v>
                </c:pt>
                <c:pt idx="10">
                  <c:v>36.399000000000001</c:v>
                </c:pt>
                <c:pt idx="11">
                  <c:v>36.255000000000003</c:v>
                </c:pt>
                <c:pt idx="12">
                  <c:v>36.086000000000006</c:v>
                </c:pt>
                <c:pt idx="13">
                  <c:v>35.906000000000006</c:v>
                </c:pt>
                <c:pt idx="14">
                  <c:v>35.779000000000003</c:v>
                </c:pt>
                <c:pt idx="15">
                  <c:v>35.65</c:v>
                </c:pt>
                <c:pt idx="16">
                  <c:v>35.541000000000004</c:v>
                </c:pt>
                <c:pt idx="17">
                  <c:v>35.417999999999999</c:v>
                </c:pt>
                <c:pt idx="18">
                  <c:v>35.364000000000004</c:v>
                </c:pt>
                <c:pt idx="19">
                  <c:v>35.325000000000003</c:v>
                </c:pt>
                <c:pt idx="20">
                  <c:v>35.289000000000001</c:v>
                </c:pt>
                <c:pt idx="21">
                  <c:v>35.216000000000001</c:v>
                </c:pt>
                <c:pt idx="22">
                  <c:v>35.133000000000003</c:v>
                </c:pt>
                <c:pt idx="23">
                  <c:v>35.069000000000003</c:v>
                </c:pt>
                <c:pt idx="24">
                  <c:v>35.002000000000002</c:v>
                </c:pt>
                <c:pt idx="25">
                  <c:v>34.94</c:v>
                </c:pt>
                <c:pt idx="26">
                  <c:v>34.921000000000006</c:v>
                </c:pt>
                <c:pt idx="27">
                  <c:v>34.854999999999997</c:v>
                </c:pt>
                <c:pt idx="28">
                  <c:v>34.810999999999993</c:v>
                </c:pt>
                <c:pt idx="29">
                  <c:v>34.806999999999995</c:v>
                </c:pt>
                <c:pt idx="30">
                  <c:v>34.816999999999993</c:v>
                </c:pt>
                <c:pt idx="31">
                  <c:v>34.806000000000004</c:v>
                </c:pt>
                <c:pt idx="32">
                  <c:v>34.826000000000001</c:v>
                </c:pt>
                <c:pt idx="33">
                  <c:v>34.896000000000001</c:v>
                </c:pt>
                <c:pt idx="34">
                  <c:v>34.903000000000006</c:v>
                </c:pt>
                <c:pt idx="35">
                  <c:v>34.956999999999994</c:v>
                </c:pt>
                <c:pt idx="36">
                  <c:v>35.009</c:v>
                </c:pt>
                <c:pt idx="37">
                  <c:v>34.993000000000002</c:v>
                </c:pt>
                <c:pt idx="38">
                  <c:v>34.943000000000005</c:v>
                </c:pt>
                <c:pt idx="39">
                  <c:v>34.900999999999996</c:v>
                </c:pt>
                <c:pt idx="40">
                  <c:v>34.870000000000005</c:v>
                </c:pt>
                <c:pt idx="41">
                  <c:v>34.865000000000002</c:v>
                </c:pt>
                <c:pt idx="42">
                  <c:v>34.846000000000004</c:v>
                </c:pt>
                <c:pt idx="43">
                  <c:v>34.799000000000014</c:v>
                </c:pt>
                <c:pt idx="44">
                  <c:v>34.762000000000008</c:v>
                </c:pt>
                <c:pt idx="45">
                  <c:v>34.729000000000013</c:v>
                </c:pt>
                <c:pt idx="46">
                  <c:v>34.703000000000003</c:v>
                </c:pt>
                <c:pt idx="47">
                  <c:v>34.727000000000011</c:v>
                </c:pt>
                <c:pt idx="48">
                  <c:v>34.741</c:v>
                </c:pt>
                <c:pt idx="49">
                  <c:v>34.754000000000005</c:v>
                </c:pt>
                <c:pt idx="50">
                  <c:v>34.752000000000002</c:v>
                </c:pt>
                <c:pt idx="51">
                  <c:v>34.760000000000005</c:v>
                </c:pt>
                <c:pt idx="52">
                  <c:v>34.774000000000001</c:v>
                </c:pt>
                <c:pt idx="53">
                  <c:v>34.777000000000001</c:v>
                </c:pt>
                <c:pt idx="54">
                  <c:v>34.794000000000011</c:v>
                </c:pt>
                <c:pt idx="55">
                  <c:v>34.772000000000006</c:v>
                </c:pt>
                <c:pt idx="56">
                  <c:v>34.754000000000005</c:v>
                </c:pt>
                <c:pt idx="57">
                  <c:v>34.779000000000003</c:v>
                </c:pt>
                <c:pt idx="58">
                  <c:v>34.800999999999995</c:v>
                </c:pt>
                <c:pt idx="59">
                  <c:v>34.806999999999995</c:v>
                </c:pt>
                <c:pt idx="60">
                  <c:v>34.798000000000009</c:v>
                </c:pt>
                <c:pt idx="61">
                  <c:v>34.774000000000001</c:v>
                </c:pt>
                <c:pt idx="62">
                  <c:v>34.766000000000012</c:v>
                </c:pt>
                <c:pt idx="63">
                  <c:v>34.760000000000005</c:v>
                </c:pt>
                <c:pt idx="64">
                  <c:v>34.756</c:v>
                </c:pt>
                <c:pt idx="65">
                  <c:v>34.767000000000003</c:v>
                </c:pt>
                <c:pt idx="66">
                  <c:v>34.753</c:v>
                </c:pt>
                <c:pt idx="67">
                  <c:v>34.747</c:v>
                </c:pt>
                <c:pt idx="68">
                  <c:v>34.754000000000005</c:v>
                </c:pt>
                <c:pt idx="69">
                  <c:v>34.756</c:v>
                </c:pt>
                <c:pt idx="70">
                  <c:v>34.791000000000011</c:v>
                </c:pt>
                <c:pt idx="71">
                  <c:v>34.794000000000011</c:v>
                </c:pt>
                <c:pt idx="72">
                  <c:v>34.783000000000001</c:v>
                </c:pt>
                <c:pt idx="73">
                  <c:v>34.756</c:v>
                </c:pt>
                <c:pt idx="74">
                  <c:v>34.744</c:v>
                </c:pt>
                <c:pt idx="75">
                  <c:v>34.75</c:v>
                </c:pt>
                <c:pt idx="76">
                  <c:v>34.803000000000004</c:v>
                </c:pt>
                <c:pt idx="77">
                  <c:v>34.884999999999998</c:v>
                </c:pt>
                <c:pt idx="78">
                  <c:v>34.965000000000003</c:v>
                </c:pt>
                <c:pt idx="79">
                  <c:v>35.115000000000002</c:v>
                </c:pt>
                <c:pt idx="80">
                  <c:v>35.325000000000003</c:v>
                </c:pt>
                <c:pt idx="81">
                  <c:v>35.474000000000004</c:v>
                </c:pt>
                <c:pt idx="82">
                  <c:v>35.605000000000004</c:v>
                </c:pt>
                <c:pt idx="83">
                  <c:v>35.707000000000001</c:v>
                </c:pt>
                <c:pt idx="84">
                  <c:v>35.843999999999994</c:v>
                </c:pt>
                <c:pt idx="85">
                  <c:v>36.018000000000001</c:v>
                </c:pt>
                <c:pt idx="86">
                  <c:v>36.173000000000002</c:v>
                </c:pt>
                <c:pt idx="87">
                  <c:v>36.343999999999994</c:v>
                </c:pt>
                <c:pt idx="88">
                  <c:v>36.476000000000006</c:v>
                </c:pt>
                <c:pt idx="89">
                  <c:v>36.628000000000007</c:v>
                </c:pt>
                <c:pt idx="90">
                  <c:v>36.769000000000013</c:v>
                </c:pt>
                <c:pt idx="91">
                  <c:v>36.924000000000007</c:v>
                </c:pt>
                <c:pt idx="92">
                  <c:v>37.104000000000006</c:v>
                </c:pt>
                <c:pt idx="93">
                  <c:v>37.288000000000004</c:v>
                </c:pt>
                <c:pt idx="94">
                  <c:v>37.432000000000002</c:v>
                </c:pt>
                <c:pt idx="95">
                  <c:v>37.536000000000001</c:v>
                </c:pt>
                <c:pt idx="96">
                  <c:v>37.607000000000006</c:v>
                </c:pt>
                <c:pt idx="97">
                  <c:v>37.620000000000005</c:v>
                </c:pt>
                <c:pt idx="98">
                  <c:v>37.619</c:v>
                </c:pt>
                <c:pt idx="99">
                  <c:v>37.568000000000005</c:v>
                </c:pt>
                <c:pt idx="100">
                  <c:v>37.49</c:v>
                </c:pt>
                <c:pt idx="101">
                  <c:v>37.503</c:v>
                </c:pt>
                <c:pt idx="102">
                  <c:v>37.572000000000003</c:v>
                </c:pt>
                <c:pt idx="103">
                  <c:v>37.673000000000002</c:v>
                </c:pt>
                <c:pt idx="104">
                  <c:v>37.775000000000006</c:v>
                </c:pt>
                <c:pt idx="105">
                  <c:v>37.822000000000003</c:v>
                </c:pt>
                <c:pt idx="106">
                  <c:v>37.956999999999994</c:v>
                </c:pt>
                <c:pt idx="107">
                  <c:v>38.080999999999996</c:v>
                </c:pt>
                <c:pt idx="108">
                  <c:v>38.253</c:v>
                </c:pt>
                <c:pt idx="109">
                  <c:v>38.382999999999996</c:v>
                </c:pt>
                <c:pt idx="110">
                  <c:v>38.491</c:v>
                </c:pt>
                <c:pt idx="111">
                  <c:v>38.611000000000004</c:v>
                </c:pt>
                <c:pt idx="112">
                  <c:v>38.720000000000006</c:v>
                </c:pt>
                <c:pt idx="113">
                  <c:v>38.857999999999997</c:v>
                </c:pt>
                <c:pt idx="114">
                  <c:v>39.005000000000003</c:v>
                </c:pt>
                <c:pt idx="115">
                  <c:v>39.204000000000001</c:v>
                </c:pt>
                <c:pt idx="116">
                  <c:v>39.413999999999994</c:v>
                </c:pt>
                <c:pt idx="117">
                  <c:v>39.631</c:v>
                </c:pt>
                <c:pt idx="118">
                  <c:v>39.913999999999994</c:v>
                </c:pt>
                <c:pt idx="119">
                  <c:v>40.187000000000005</c:v>
                </c:pt>
                <c:pt idx="120">
                  <c:v>40.449000000000005</c:v>
                </c:pt>
                <c:pt idx="121">
                  <c:v>40.699000000000012</c:v>
                </c:pt>
                <c:pt idx="122">
                  <c:v>40.891000000000005</c:v>
                </c:pt>
                <c:pt idx="123">
                  <c:v>41.107000000000006</c:v>
                </c:pt>
                <c:pt idx="124">
                  <c:v>41.297000000000011</c:v>
                </c:pt>
                <c:pt idx="125">
                  <c:v>41.524000000000001</c:v>
                </c:pt>
                <c:pt idx="126">
                  <c:v>41.747</c:v>
                </c:pt>
                <c:pt idx="127">
                  <c:v>41.949999999999996</c:v>
                </c:pt>
                <c:pt idx="128">
                  <c:v>42.127000000000002</c:v>
                </c:pt>
                <c:pt idx="129">
                  <c:v>42.351999999999997</c:v>
                </c:pt>
                <c:pt idx="130">
                  <c:v>42.556999999999995</c:v>
                </c:pt>
                <c:pt idx="131">
                  <c:v>42.742000000000004</c:v>
                </c:pt>
                <c:pt idx="132">
                  <c:v>42.916000000000004</c:v>
                </c:pt>
                <c:pt idx="133">
                  <c:v>43.049000000000007</c:v>
                </c:pt>
                <c:pt idx="134">
                  <c:v>43.181000000000004</c:v>
                </c:pt>
                <c:pt idx="135">
                  <c:v>43.317999999999998</c:v>
                </c:pt>
                <c:pt idx="136">
                  <c:v>43.455999999999996</c:v>
                </c:pt>
                <c:pt idx="137">
                  <c:v>43.583000000000006</c:v>
                </c:pt>
                <c:pt idx="138">
                  <c:v>43.661000000000001</c:v>
                </c:pt>
                <c:pt idx="139">
                  <c:v>43.754000000000005</c:v>
                </c:pt>
                <c:pt idx="140">
                  <c:v>43.825000000000003</c:v>
                </c:pt>
                <c:pt idx="141">
                  <c:v>43.898000000000003</c:v>
                </c:pt>
                <c:pt idx="142">
                  <c:v>43.971000000000004</c:v>
                </c:pt>
                <c:pt idx="143">
                  <c:v>44.025000000000006</c:v>
                </c:pt>
                <c:pt idx="144">
                  <c:v>44.061</c:v>
                </c:pt>
                <c:pt idx="145">
                  <c:v>44.052</c:v>
                </c:pt>
                <c:pt idx="146">
                  <c:v>43.983999999999995</c:v>
                </c:pt>
                <c:pt idx="147">
                  <c:v>43.9</c:v>
                </c:pt>
                <c:pt idx="148">
                  <c:v>43.802</c:v>
                </c:pt>
                <c:pt idx="149">
                  <c:v>43.681000000000004</c:v>
                </c:pt>
                <c:pt idx="150">
                  <c:v>43.583000000000006</c:v>
                </c:pt>
                <c:pt idx="151">
                  <c:v>43.505000000000003</c:v>
                </c:pt>
                <c:pt idx="152">
                  <c:v>43.443999999999996</c:v>
                </c:pt>
                <c:pt idx="153">
                  <c:v>43.400999999999996</c:v>
                </c:pt>
                <c:pt idx="154">
                  <c:v>43.36</c:v>
                </c:pt>
                <c:pt idx="155">
                  <c:v>43.305</c:v>
                </c:pt>
                <c:pt idx="156">
                  <c:v>43.220000000000006</c:v>
                </c:pt>
                <c:pt idx="157">
                  <c:v>43.177</c:v>
                </c:pt>
                <c:pt idx="158">
                  <c:v>43.129000000000012</c:v>
                </c:pt>
                <c:pt idx="159">
                  <c:v>43.075000000000003</c:v>
                </c:pt>
                <c:pt idx="160">
                  <c:v>43.013000000000005</c:v>
                </c:pt>
                <c:pt idx="161">
                  <c:v>42.933</c:v>
                </c:pt>
                <c:pt idx="162">
                  <c:v>42.857999999999997</c:v>
                </c:pt>
                <c:pt idx="163">
                  <c:v>42.774000000000001</c:v>
                </c:pt>
                <c:pt idx="164">
                  <c:v>42.709000000000003</c:v>
                </c:pt>
                <c:pt idx="165">
                  <c:v>42.667000000000002</c:v>
                </c:pt>
                <c:pt idx="166">
                  <c:v>42.619</c:v>
                </c:pt>
                <c:pt idx="167">
                  <c:v>42.573</c:v>
                </c:pt>
                <c:pt idx="168">
                  <c:v>42.544000000000004</c:v>
                </c:pt>
                <c:pt idx="169">
                  <c:v>42.516000000000005</c:v>
                </c:pt>
                <c:pt idx="170">
                  <c:v>42.488</c:v>
                </c:pt>
                <c:pt idx="171">
                  <c:v>42.446999999999996</c:v>
                </c:pt>
                <c:pt idx="172">
                  <c:v>42.396000000000001</c:v>
                </c:pt>
                <c:pt idx="173">
                  <c:v>42.332000000000001</c:v>
                </c:pt>
                <c:pt idx="174">
                  <c:v>42.277000000000001</c:v>
                </c:pt>
                <c:pt idx="175">
                  <c:v>42.211000000000006</c:v>
                </c:pt>
                <c:pt idx="176">
                  <c:v>42.174000000000007</c:v>
                </c:pt>
                <c:pt idx="177">
                  <c:v>42.167000000000002</c:v>
                </c:pt>
                <c:pt idx="178">
                  <c:v>42.158000000000001</c:v>
                </c:pt>
                <c:pt idx="179">
                  <c:v>42.114000000000004</c:v>
                </c:pt>
                <c:pt idx="180">
                  <c:v>42.091000000000001</c:v>
                </c:pt>
                <c:pt idx="181">
                  <c:v>42.077000000000005</c:v>
                </c:pt>
                <c:pt idx="182">
                  <c:v>42.086999999999996</c:v>
                </c:pt>
                <c:pt idx="183">
                  <c:v>42.157000000000004</c:v>
                </c:pt>
                <c:pt idx="184">
                  <c:v>42.267000000000003</c:v>
                </c:pt>
                <c:pt idx="185">
                  <c:v>42.361000000000004</c:v>
                </c:pt>
                <c:pt idx="186">
                  <c:v>42.425000000000004</c:v>
                </c:pt>
                <c:pt idx="187">
                  <c:v>42.583000000000006</c:v>
                </c:pt>
                <c:pt idx="188">
                  <c:v>42.635000000000005</c:v>
                </c:pt>
                <c:pt idx="189">
                  <c:v>42.658000000000001</c:v>
                </c:pt>
                <c:pt idx="190">
                  <c:v>42.758000000000003</c:v>
                </c:pt>
                <c:pt idx="191">
                  <c:v>42.892000000000003</c:v>
                </c:pt>
                <c:pt idx="192">
                  <c:v>43.098000000000006</c:v>
                </c:pt>
                <c:pt idx="193">
                  <c:v>43.366</c:v>
                </c:pt>
                <c:pt idx="194">
                  <c:v>43.595000000000006</c:v>
                </c:pt>
                <c:pt idx="195">
                  <c:v>43.825000000000003</c:v>
                </c:pt>
                <c:pt idx="196">
                  <c:v>44.01</c:v>
                </c:pt>
                <c:pt idx="197">
                  <c:v>44.141000000000005</c:v>
                </c:pt>
                <c:pt idx="198">
                  <c:v>44.295000000000009</c:v>
                </c:pt>
                <c:pt idx="199">
                  <c:v>44.510999999999996</c:v>
                </c:pt>
                <c:pt idx="200">
                  <c:v>44.746000000000002</c:v>
                </c:pt>
                <c:pt idx="201">
                  <c:v>45.007000000000005</c:v>
                </c:pt>
                <c:pt idx="202">
                  <c:v>45.242000000000004</c:v>
                </c:pt>
                <c:pt idx="203">
                  <c:v>45.429000000000002</c:v>
                </c:pt>
                <c:pt idx="204">
                  <c:v>45.561</c:v>
                </c:pt>
                <c:pt idx="205">
                  <c:v>45.719000000000001</c:v>
                </c:pt>
                <c:pt idx="206">
                  <c:v>45.922000000000004</c:v>
                </c:pt>
                <c:pt idx="207">
                  <c:v>46.050999999999995</c:v>
                </c:pt>
                <c:pt idx="208">
                  <c:v>46.310999999999993</c:v>
                </c:pt>
                <c:pt idx="209">
                  <c:v>46.596000000000011</c:v>
                </c:pt>
                <c:pt idx="210">
                  <c:v>46.829000000000001</c:v>
                </c:pt>
                <c:pt idx="211">
                  <c:v>47.077000000000005</c:v>
                </c:pt>
                <c:pt idx="212">
                  <c:v>47.253</c:v>
                </c:pt>
                <c:pt idx="213">
                  <c:v>47.367000000000004</c:v>
                </c:pt>
                <c:pt idx="214">
                  <c:v>47.452999999999996</c:v>
                </c:pt>
                <c:pt idx="215">
                  <c:v>47.508000000000003</c:v>
                </c:pt>
                <c:pt idx="216">
                  <c:v>47.54</c:v>
                </c:pt>
                <c:pt idx="217">
                  <c:v>47.595000000000006</c:v>
                </c:pt>
                <c:pt idx="218">
                  <c:v>47.61</c:v>
                </c:pt>
                <c:pt idx="219">
                  <c:v>47.542000000000002</c:v>
                </c:pt>
                <c:pt idx="220">
                  <c:v>47.406000000000006</c:v>
                </c:pt>
                <c:pt idx="221">
                  <c:v>47.285000000000004</c:v>
                </c:pt>
                <c:pt idx="222">
                  <c:v>47.163000000000011</c:v>
                </c:pt>
                <c:pt idx="223">
                  <c:v>47.026000000000003</c:v>
                </c:pt>
                <c:pt idx="224">
                  <c:v>46.931000000000004</c:v>
                </c:pt>
                <c:pt idx="225">
                  <c:v>46.786000000000001</c:v>
                </c:pt>
                <c:pt idx="226">
                  <c:v>46.656000000000006</c:v>
                </c:pt>
                <c:pt idx="227">
                  <c:v>46.544000000000004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75-4659-8DA5-949A4E0C3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607984"/>
        <c:axId val="149608376"/>
      </c:lineChart>
      <c:dateAx>
        <c:axId val="149607984"/>
        <c:scaling>
          <c:orientation val="minMax"/>
        </c:scaling>
        <c:delete val="0"/>
        <c:axPos val="b"/>
        <c:numFmt formatCode="m\/d\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08376"/>
        <c:crosses val="autoZero"/>
        <c:auto val="1"/>
        <c:lblOffset val="100"/>
        <c:baseTimeUnit val="days"/>
      </c:dateAx>
      <c:valAx>
        <c:axId val="149608376"/>
        <c:scaling>
          <c:orientation val="minMax"/>
          <c:max val="48"/>
          <c:min val="3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 £</a:t>
                </a:r>
                <a:r>
                  <a:rPr lang="en-US" sz="1800" baseline="0" dirty="0"/>
                  <a:t> per </a:t>
                </a:r>
                <a:r>
                  <a:rPr lang="en-US" sz="1800" baseline="0" dirty="0" err="1"/>
                  <a:t>MWh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5.556564293167832E-3"/>
              <c:y val="0.331914545382715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0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Sheet4!$C$4:$C$9</c:f>
              <c:strCache>
                <c:ptCount val="6"/>
                <c:pt idx="0">
                  <c:v>Lower than -0.6%</c:v>
                </c:pt>
                <c:pt idx="1">
                  <c:v>-0.5% to -0.1%'</c:v>
                </c:pt>
                <c:pt idx="2">
                  <c:v>Remain the same</c:v>
                </c:pt>
                <c:pt idx="3">
                  <c:v>0.1% to 0.5%</c:v>
                </c:pt>
                <c:pt idx="4">
                  <c:v>0.6% to 1%</c:v>
                </c:pt>
                <c:pt idx="5">
                  <c:v>Above 1%</c:v>
                </c:pt>
              </c:strCache>
            </c:strRef>
          </c:cat>
          <c:val>
            <c:numRef>
              <c:f>Sheet4!$D$4:$D$9</c:f>
              <c:numCache>
                <c:formatCode>General</c:formatCode>
                <c:ptCount val="6"/>
                <c:pt idx="0">
                  <c:v>4.6899999999999995</c:v>
                </c:pt>
                <c:pt idx="1">
                  <c:v>6.8599999999999994</c:v>
                </c:pt>
                <c:pt idx="2">
                  <c:v>17.979999999999997</c:v>
                </c:pt>
                <c:pt idx="3">
                  <c:v>10.11</c:v>
                </c:pt>
                <c:pt idx="4">
                  <c:v>27.93</c:v>
                </c:pt>
                <c:pt idx="5">
                  <c:v>32.43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8-4843-91F7-4DA2870AD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09552"/>
        <c:axId val="149715296"/>
      </c:barChart>
      <c:catAx>
        <c:axId val="1496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15296"/>
        <c:crosses val="autoZero"/>
        <c:auto val="1"/>
        <c:lblAlgn val="ctr"/>
        <c:lblOffset val="100"/>
        <c:noMultiLvlLbl val="0"/>
      </c:catAx>
      <c:valAx>
        <c:axId val="1497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%</a:t>
                </a:r>
              </a:p>
            </c:rich>
          </c:tx>
          <c:layout>
            <c:manualLayout>
              <c:xMode val="edge"/>
              <c:yMode val="edge"/>
              <c:x val="1.5328874024526198E-2"/>
              <c:y val="0.415735228119355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FE8EA-9F25-4604-982F-BC09486C85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3C2B99-E5DB-436B-B2E1-F18845B2DB48}">
      <dgm:prSet phldrT="[Text]"/>
      <dgm:spPr/>
      <dgm:t>
        <a:bodyPr/>
        <a:lstStyle/>
        <a:p>
          <a:r>
            <a:rPr lang="en-GB" dirty="0"/>
            <a:t>FINANCIAL INTERMEDIARIES</a:t>
          </a:r>
        </a:p>
      </dgm:t>
    </dgm:pt>
    <dgm:pt modelId="{04E9D985-3A16-4C87-83D9-7A5A0D2E1C7C}" type="parTrans" cxnId="{B79365F5-52F9-499C-884B-EDA5E502F982}">
      <dgm:prSet/>
      <dgm:spPr/>
      <dgm:t>
        <a:bodyPr/>
        <a:lstStyle/>
        <a:p>
          <a:endParaRPr lang="en-GB"/>
        </a:p>
      </dgm:t>
    </dgm:pt>
    <dgm:pt modelId="{8E394926-BDEB-4B0D-B23B-B653C28D5D4E}" type="sibTrans" cxnId="{B79365F5-52F9-499C-884B-EDA5E502F982}">
      <dgm:prSet/>
      <dgm:spPr/>
      <dgm:t>
        <a:bodyPr/>
        <a:lstStyle/>
        <a:p>
          <a:endParaRPr lang="en-GB"/>
        </a:p>
      </dgm:t>
    </dgm:pt>
    <dgm:pt modelId="{A6075D7E-261B-4532-BF35-73033759214F}">
      <dgm:prSet phldrT="[Text]"/>
      <dgm:spPr/>
      <dgm:t>
        <a:bodyPr/>
        <a:lstStyle/>
        <a:p>
          <a:r>
            <a:rPr lang="en-GB" dirty="0"/>
            <a:t>FINANCIAL MARKETS</a:t>
          </a:r>
        </a:p>
      </dgm:t>
    </dgm:pt>
    <dgm:pt modelId="{C5A2375F-EDCE-4FCC-AD5B-883381D31EE6}" type="parTrans" cxnId="{53A427AA-3119-487B-BA75-D5499480359B}">
      <dgm:prSet/>
      <dgm:spPr/>
      <dgm:t>
        <a:bodyPr/>
        <a:lstStyle/>
        <a:p>
          <a:endParaRPr lang="en-GB"/>
        </a:p>
      </dgm:t>
    </dgm:pt>
    <dgm:pt modelId="{B5E19F6D-6F39-4E9C-A8C4-850951B5D8AC}" type="sibTrans" cxnId="{53A427AA-3119-487B-BA75-D5499480359B}">
      <dgm:prSet/>
      <dgm:spPr/>
      <dgm:t>
        <a:bodyPr/>
        <a:lstStyle/>
        <a:p>
          <a:endParaRPr lang="en-GB"/>
        </a:p>
      </dgm:t>
    </dgm:pt>
    <dgm:pt modelId="{263F0CC2-BAD5-4E2B-A571-944B570DA802}">
      <dgm:prSet phldrT="[Text]"/>
      <dgm:spPr/>
      <dgm:t>
        <a:bodyPr/>
        <a:lstStyle/>
        <a:p>
          <a:r>
            <a:rPr lang="en-GB" dirty="0"/>
            <a:t>FINANCIAL MARKET INFRASTRUCTURES</a:t>
          </a:r>
        </a:p>
      </dgm:t>
    </dgm:pt>
    <dgm:pt modelId="{93DDA5F1-34DE-4AD1-A176-B729DD3D86BB}" type="parTrans" cxnId="{86481751-1B39-4AE5-AED6-0AB9DAB76EE6}">
      <dgm:prSet/>
      <dgm:spPr/>
      <dgm:t>
        <a:bodyPr/>
        <a:lstStyle/>
        <a:p>
          <a:endParaRPr lang="en-GB"/>
        </a:p>
      </dgm:t>
    </dgm:pt>
    <dgm:pt modelId="{8F510B13-18A5-4F70-86A8-3AC873ECE08F}" type="sibTrans" cxnId="{86481751-1B39-4AE5-AED6-0AB9DAB76EE6}">
      <dgm:prSet/>
      <dgm:spPr/>
      <dgm:t>
        <a:bodyPr/>
        <a:lstStyle/>
        <a:p>
          <a:endParaRPr lang="en-GB"/>
        </a:p>
      </dgm:t>
    </dgm:pt>
    <dgm:pt modelId="{A2B306CF-31A4-4C3E-B63B-DCB85F0F5635}" type="pres">
      <dgm:prSet presAssocID="{D47FE8EA-9F25-4604-982F-BC09486C85DD}" presName="linear" presStyleCnt="0">
        <dgm:presLayoutVars>
          <dgm:dir/>
          <dgm:animLvl val="lvl"/>
          <dgm:resizeHandles val="exact"/>
        </dgm:presLayoutVars>
      </dgm:prSet>
      <dgm:spPr/>
    </dgm:pt>
    <dgm:pt modelId="{061ACFFC-3B04-4270-902B-28AF123BAAFE}" type="pres">
      <dgm:prSet presAssocID="{DC3C2B99-E5DB-436B-B2E1-F18845B2DB48}" presName="parentLin" presStyleCnt="0"/>
      <dgm:spPr/>
    </dgm:pt>
    <dgm:pt modelId="{2E203383-4D90-4799-98BF-2D695C6125EB}" type="pres">
      <dgm:prSet presAssocID="{DC3C2B99-E5DB-436B-B2E1-F18845B2DB48}" presName="parentLeftMargin" presStyleLbl="node1" presStyleIdx="0" presStyleCnt="3"/>
      <dgm:spPr/>
    </dgm:pt>
    <dgm:pt modelId="{EA56FB2A-7F3A-4B63-AF84-FEDA8E2F743C}" type="pres">
      <dgm:prSet presAssocID="{DC3C2B99-E5DB-436B-B2E1-F18845B2DB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A207FC-68D3-4E52-86BD-A93CDF7EEF1B}" type="pres">
      <dgm:prSet presAssocID="{DC3C2B99-E5DB-436B-B2E1-F18845B2DB48}" presName="negativeSpace" presStyleCnt="0"/>
      <dgm:spPr/>
    </dgm:pt>
    <dgm:pt modelId="{9CF8975E-9259-400D-8A9E-832E68EF6059}" type="pres">
      <dgm:prSet presAssocID="{DC3C2B99-E5DB-436B-B2E1-F18845B2DB48}" presName="childText" presStyleLbl="conFgAcc1" presStyleIdx="0" presStyleCnt="3">
        <dgm:presLayoutVars>
          <dgm:bulletEnabled val="1"/>
        </dgm:presLayoutVars>
      </dgm:prSet>
      <dgm:spPr/>
    </dgm:pt>
    <dgm:pt modelId="{465302B7-0295-4BD4-94D3-8A7860E0B15F}" type="pres">
      <dgm:prSet presAssocID="{8E394926-BDEB-4B0D-B23B-B653C28D5D4E}" presName="spaceBetweenRectangles" presStyleCnt="0"/>
      <dgm:spPr/>
    </dgm:pt>
    <dgm:pt modelId="{D3DAA6FF-7AFE-4EEB-B5D5-956AF76A65BA}" type="pres">
      <dgm:prSet presAssocID="{A6075D7E-261B-4532-BF35-73033759214F}" presName="parentLin" presStyleCnt="0"/>
      <dgm:spPr/>
    </dgm:pt>
    <dgm:pt modelId="{518C3375-087D-4647-8CEC-5A7A181CDCF3}" type="pres">
      <dgm:prSet presAssocID="{A6075D7E-261B-4532-BF35-73033759214F}" presName="parentLeftMargin" presStyleLbl="node1" presStyleIdx="0" presStyleCnt="3"/>
      <dgm:spPr/>
    </dgm:pt>
    <dgm:pt modelId="{363BFC2D-D727-4420-B9B8-18DEE466143D}" type="pres">
      <dgm:prSet presAssocID="{A6075D7E-261B-4532-BF35-7303375921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A464A3-8397-4274-B193-56CCA3C3819E}" type="pres">
      <dgm:prSet presAssocID="{A6075D7E-261B-4532-BF35-73033759214F}" presName="negativeSpace" presStyleCnt="0"/>
      <dgm:spPr/>
    </dgm:pt>
    <dgm:pt modelId="{01810435-FC7B-4657-B183-0EB0A20DD2FE}" type="pres">
      <dgm:prSet presAssocID="{A6075D7E-261B-4532-BF35-73033759214F}" presName="childText" presStyleLbl="conFgAcc1" presStyleIdx="1" presStyleCnt="3">
        <dgm:presLayoutVars>
          <dgm:bulletEnabled val="1"/>
        </dgm:presLayoutVars>
      </dgm:prSet>
      <dgm:spPr/>
    </dgm:pt>
    <dgm:pt modelId="{4F7AC20D-2CAC-4A7F-9CAC-FB4A60758227}" type="pres">
      <dgm:prSet presAssocID="{B5E19F6D-6F39-4E9C-A8C4-850951B5D8AC}" presName="spaceBetweenRectangles" presStyleCnt="0"/>
      <dgm:spPr/>
    </dgm:pt>
    <dgm:pt modelId="{86A2BF2A-D1FB-4F57-A7D2-60AC641DB4B8}" type="pres">
      <dgm:prSet presAssocID="{263F0CC2-BAD5-4E2B-A571-944B570DA802}" presName="parentLin" presStyleCnt="0"/>
      <dgm:spPr/>
    </dgm:pt>
    <dgm:pt modelId="{5978120D-EB85-4E13-ABD2-9A9842E284A5}" type="pres">
      <dgm:prSet presAssocID="{263F0CC2-BAD5-4E2B-A571-944B570DA802}" presName="parentLeftMargin" presStyleLbl="node1" presStyleIdx="1" presStyleCnt="3"/>
      <dgm:spPr/>
    </dgm:pt>
    <dgm:pt modelId="{B82AE279-B5EE-443E-A797-461549B93EAE}" type="pres">
      <dgm:prSet presAssocID="{263F0CC2-BAD5-4E2B-A571-944B570DA8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726ADF8-B7EC-4A29-AB17-FC06907F5BC5}" type="pres">
      <dgm:prSet presAssocID="{263F0CC2-BAD5-4E2B-A571-944B570DA802}" presName="negativeSpace" presStyleCnt="0"/>
      <dgm:spPr/>
    </dgm:pt>
    <dgm:pt modelId="{122FC21C-D72F-476E-91F2-E6203C23102A}" type="pres">
      <dgm:prSet presAssocID="{263F0CC2-BAD5-4E2B-A571-944B570DA8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E63B17-8A6D-44AD-9E04-E3A96C3245C6}" type="presOf" srcId="{263F0CC2-BAD5-4E2B-A571-944B570DA802}" destId="{B82AE279-B5EE-443E-A797-461549B93EAE}" srcOrd="1" destOrd="0" presId="urn:microsoft.com/office/officeart/2005/8/layout/list1"/>
    <dgm:cxn modelId="{29234DB5-75DD-4B90-A63A-0C2217DEA73C}" type="presOf" srcId="{DC3C2B99-E5DB-436B-B2E1-F18845B2DB48}" destId="{2E203383-4D90-4799-98BF-2D695C6125EB}" srcOrd="0" destOrd="0" presId="urn:microsoft.com/office/officeart/2005/8/layout/list1"/>
    <dgm:cxn modelId="{66EC5186-17EE-4D70-8637-E1902E20A87A}" type="presOf" srcId="{263F0CC2-BAD5-4E2B-A571-944B570DA802}" destId="{5978120D-EB85-4E13-ABD2-9A9842E284A5}" srcOrd="0" destOrd="0" presId="urn:microsoft.com/office/officeart/2005/8/layout/list1"/>
    <dgm:cxn modelId="{207BBAED-6397-40D9-80E0-D26CCF5BD4C0}" type="presOf" srcId="{DC3C2B99-E5DB-436B-B2E1-F18845B2DB48}" destId="{EA56FB2A-7F3A-4B63-AF84-FEDA8E2F743C}" srcOrd="1" destOrd="0" presId="urn:microsoft.com/office/officeart/2005/8/layout/list1"/>
    <dgm:cxn modelId="{205DDD28-5616-4440-B30D-AFC4E9F323B7}" type="presOf" srcId="{D47FE8EA-9F25-4604-982F-BC09486C85DD}" destId="{A2B306CF-31A4-4C3E-B63B-DCB85F0F5635}" srcOrd="0" destOrd="0" presId="urn:microsoft.com/office/officeart/2005/8/layout/list1"/>
    <dgm:cxn modelId="{86481751-1B39-4AE5-AED6-0AB9DAB76EE6}" srcId="{D47FE8EA-9F25-4604-982F-BC09486C85DD}" destId="{263F0CC2-BAD5-4E2B-A571-944B570DA802}" srcOrd="2" destOrd="0" parTransId="{93DDA5F1-34DE-4AD1-A176-B729DD3D86BB}" sibTransId="{8F510B13-18A5-4F70-86A8-3AC873ECE08F}"/>
    <dgm:cxn modelId="{8890B11F-7E73-46DB-A90E-05DAF3DCF679}" type="presOf" srcId="{A6075D7E-261B-4532-BF35-73033759214F}" destId="{518C3375-087D-4647-8CEC-5A7A181CDCF3}" srcOrd="0" destOrd="0" presId="urn:microsoft.com/office/officeart/2005/8/layout/list1"/>
    <dgm:cxn modelId="{B79365F5-52F9-499C-884B-EDA5E502F982}" srcId="{D47FE8EA-9F25-4604-982F-BC09486C85DD}" destId="{DC3C2B99-E5DB-436B-B2E1-F18845B2DB48}" srcOrd="0" destOrd="0" parTransId="{04E9D985-3A16-4C87-83D9-7A5A0D2E1C7C}" sibTransId="{8E394926-BDEB-4B0D-B23B-B653C28D5D4E}"/>
    <dgm:cxn modelId="{53105DDF-E9EF-4CD9-9B02-F9B6B118E697}" type="presOf" srcId="{A6075D7E-261B-4532-BF35-73033759214F}" destId="{363BFC2D-D727-4420-B9B8-18DEE466143D}" srcOrd="1" destOrd="0" presId="urn:microsoft.com/office/officeart/2005/8/layout/list1"/>
    <dgm:cxn modelId="{53A427AA-3119-487B-BA75-D5499480359B}" srcId="{D47FE8EA-9F25-4604-982F-BC09486C85DD}" destId="{A6075D7E-261B-4532-BF35-73033759214F}" srcOrd="1" destOrd="0" parTransId="{C5A2375F-EDCE-4FCC-AD5B-883381D31EE6}" sibTransId="{B5E19F6D-6F39-4E9C-A8C4-850951B5D8AC}"/>
    <dgm:cxn modelId="{8EF653D8-A616-4B23-AD19-65C2326DD948}" type="presParOf" srcId="{A2B306CF-31A4-4C3E-B63B-DCB85F0F5635}" destId="{061ACFFC-3B04-4270-902B-28AF123BAAFE}" srcOrd="0" destOrd="0" presId="urn:microsoft.com/office/officeart/2005/8/layout/list1"/>
    <dgm:cxn modelId="{479AEFA3-9BE1-43EE-8159-4A51E87431A9}" type="presParOf" srcId="{061ACFFC-3B04-4270-902B-28AF123BAAFE}" destId="{2E203383-4D90-4799-98BF-2D695C6125EB}" srcOrd="0" destOrd="0" presId="urn:microsoft.com/office/officeart/2005/8/layout/list1"/>
    <dgm:cxn modelId="{8ADA4AC5-E2CE-4271-97D5-F4FC4400B71B}" type="presParOf" srcId="{061ACFFC-3B04-4270-902B-28AF123BAAFE}" destId="{EA56FB2A-7F3A-4B63-AF84-FEDA8E2F743C}" srcOrd="1" destOrd="0" presId="urn:microsoft.com/office/officeart/2005/8/layout/list1"/>
    <dgm:cxn modelId="{C6963094-A872-47A9-8E38-D29A2A93977D}" type="presParOf" srcId="{A2B306CF-31A4-4C3E-B63B-DCB85F0F5635}" destId="{CEA207FC-68D3-4E52-86BD-A93CDF7EEF1B}" srcOrd="1" destOrd="0" presId="urn:microsoft.com/office/officeart/2005/8/layout/list1"/>
    <dgm:cxn modelId="{3A059DF3-940A-454D-9216-C21A1D299B9D}" type="presParOf" srcId="{A2B306CF-31A4-4C3E-B63B-DCB85F0F5635}" destId="{9CF8975E-9259-400D-8A9E-832E68EF6059}" srcOrd="2" destOrd="0" presId="urn:microsoft.com/office/officeart/2005/8/layout/list1"/>
    <dgm:cxn modelId="{60FB9DC3-7682-4B1D-8EC6-E778485F5CBE}" type="presParOf" srcId="{A2B306CF-31A4-4C3E-B63B-DCB85F0F5635}" destId="{465302B7-0295-4BD4-94D3-8A7860E0B15F}" srcOrd="3" destOrd="0" presId="urn:microsoft.com/office/officeart/2005/8/layout/list1"/>
    <dgm:cxn modelId="{3DAFEF7E-6BDB-4CA5-B3A1-E38E7D944AEC}" type="presParOf" srcId="{A2B306CF-31A4-4C3E-B63B-DCB85F0F5635}" destId="{D3DAA6FF-7AFE-4EEB-B5D5-956AF76A65BA}" srcOrd="4" destOrd="0" presId="urn:microsoft.com/office/officeart/2005/8/layout/list1"/>
    <dgm:cxn modelId="{1CF3F03A-A848-42CB-BDA0-98E099455727}" type="presParOf" srcId="{D3DAA6FF-7AFE-4EEB-B5D5-956AF76A65BA}" destId="{518C3375-087D-4647-8CEC-5A7A181CDCF3}" srcOrd="0" destOrd="0" presId="urn:microsoft.com/office/officeart/2005/8/layout/list1"/>
    <dgm:cxn modelId="{9B279122-C55F-4A62-B963-FC444BE820FC}" type="presParOf" srcId="{D3DAA6FF-7AFE-4EEB-B5D5-956AF76A65BA}" destId="{363BFC2D-D727-4420-B9B8-18DEE466143D}" srcOrd="1" destOrd="0" presId="urn:microsoft.com/office/officeart/2005/8/layout/list1"/>
    <dgm:cxn modelId="{A07160AF-4F1F-4AAB-BC2D-EC2B3107902E}" type="presParOf" srcId="{A2B306CF-31A4-4C3E-B63B-DCB85F0F5635}" destId="{D9A464A3-8397-4274-B193-56CCA3C3819E}" srcOrd="5" destOrd="0" presId="urn:microsoft.com/office/officeart/2005/8/layout/list1"/>
    <dgm:cxn modelId="{A6949182-1EDD-4BFB-87C4-9D7D2B041A30}" type="presParOf" srcId="{A2B306CF-31A4-4C3E-B63B-DCB85F0F5635}" destId="{01810435-FC7B-4657-B183-0EB0A20DD2FE}" srcOrd="6" destOrd="0" presId="urn:microsoft.com/office/officeart/2005/8/layout/list1"/>
    <dgm:cxn modelId="{E16F1080-A032-4726-82FD-F2C95A3D11E1}" type="presParOf" srcId="{A2B306CF-31A4-4C3E-B63B-DCB85F0F5635}" destId="{4F7AC20D-2CAC-4A7F-9CAC-FB4A60758227}" srcOrd="7" destOrd="0" presId="urn:microsoft.com/office/officeart/2005/8/layout/list1"/>
    <dgm:cxn modelId="{06C326AE-8DB8-4FBA-9139-348F8F9D3738}" type="presParOf" srcId="{A2B306CF-31A4-4C3E-B63B-DCB85F0F5635}" destId="{86A2BF2A-D1FB-4F57-A7D2-60AC641DB4B8}" srcOrd="8" destOrd="0" presId="urn:microsoft.com/office/officeart/2005/8/layout/list1"/>
    <dgm:cxn modelId="{7D237E97-8EF7-4EB4-BF5A-8DF09E1EC5D1}" type="presParOf" srcId="{86A2BF2A-D1FB-4F57-A7D2-60AC641DB4B8}" destId="{5978120D-EB85-4E13-ABD2-9A9842E284A5}" srcOrd="0" destOrd="0" presId="urn:microsoft.com/office/officeart/2005/8/layout/list1"/>
    <dgm:cxn modelId="{0C6DEFAB-8EE8-4F25-A63D-3CEB6B8E5762}" type="presParOf" srcId="{86A2BF2A-D1FB-4F57-A7D2-60AC641DB4B8}" destId="{B82AE279-B5EE-443E-A797-461549B93EAE}" srcOrd="1" destOrd="0" presId="urn:microsoft.com/office/officeart/2005/8/layout/list1"/>
    <dgm:cxn modelId="{87F89B0A-06D4-441D-BF72-3563088C3185}" type="presParOf" srcId="{A2B306CF-31A4-4C3E-B63B-DCB85F0F5635}" destId="{9726ADF8-B7EC-4A29-AB17-FC06907F5BC5}" srcOrd="9" destOrd="0" presId="urn:microsoft.com/office/officeart/2005/8/layout/list1"/>
    <dgm:cxn modelId="{8001CE78-6524-4E55-8084-E5D4F83636EB}" type="presParOf" srcId="{A2B306CF-31A4-4C3E-B63B-DCB85F0F5635}" destId="{122FC21C-D72F-476E-91F2-E6203C2310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24714-E460-4973-8AB7-3C03FD96667B}" type="doc">
      <dgm:prSet loTypeId="urn:microsoft.com/office/officeart/2005/8/layout/vList5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9872BFF8-9E3F-40CC-B29F-513791081BB9}">
      <dgm:prSet phldrT="[Text]"/>
      <dgm:spPr/>
      <dgm:t>
        <a:bodyPr/>
        <a:lstStyle/>
        <a:p>
          <a:r>
            <a:rPr lang="en-GB" dirty="0"/>
            <a:t>Output</a:t>
          </a:r>
        </a:p>
      </dgm:t>
    </dgm:pt>
    <dgm:pt modelId="{EB71ECD1-D3C8-4E33-B615-3C63BA8B4246}" type="parTrans" cxnId="{C2EA8A29-5FA9-4A87-B68B-BB83F0B32806}">
      <dgm:prSet/>
      <dgm:spPr/>
      <dgm:t>
        <a:bodyPr/>
        <a:lstStyle/>
        <a:p>
          <a:endParaRPr lang="en-GB"/>
        </a:p>
      </dgm:t>
    </dgm:pt>
    <dgm:pt modelId="{0AB85A7F-6026-4F20-8634-B790EB5A8EC8}" type="sibTrans" cxnId="{C2EA8A29-5FA9-4A87-B68B-BB83F0B32806}">
      <dgm:prSet/>
      <dgm:spPr/>
      <dgm:t>
        <a:bodyPr/>
        <a:lstStyle/>
        <a:p>
          <a:endParaRPr lang="en-GB"/>
        </a:p>
      </dgm:t>
    </dgm:pt>
    <dgm:pt modelId="{4A908DE2-AD06-420E-B238-EDD7A6DE0FFA}">
      <dgm:prSet phldrT="[Text]" custT="1"/>
      <dgm:spPr/>
      <dgm:t>
        <a:bodyPr/>
        <a:lstStyle/>
        <a:p>
          <a:r>
            <a:rPr lang="en-GB" sz="1400" dirty="0">
              <a:latin typeface="Leelawadee UI" pitchFamily="34" charset="-34"/>
              <a:cs typeface="Leelawadee UI" pitchFamily="34" charset="-34"/>
            </a:rPr>
            <a:t>Downwards pressure of the output gap has increased since last year</a:t>
          </a:r>
        </a:p>
      </dgm:t>
    </dgm:pt>
    <dgm:pt modelId="{1FBF06F6-9EB6-4052-9380-624FCC4C52B6}" type="parTrans" cxnId="{F7B8D175-381B-48AA-94A3-B7E2211348AF}">
      <dgm:prSet/>
      <dgm:spPr/>
      <dgm:t>
        <a:bodyPr/>
        <a:lstStyle/>
        <a:p>
          <a:endParaRPr lang="en-GB"/>
        </a:p>
      </dgm:t>
    </dgm:pt>
    <dgm:pt modelId="{6DB6DE55-4948-4962-AE4B-EA6707F34D53}" type="sibTrans" cxnId="{F7B8D175-381B-48AA-94A3-B7E2211348AF}">
      <dgm:prSet/>
      <dgm:spPr/>
      <dgm:t>
        <a:bodyPr/>
        <a:lstStyle/>
        <a:p>
          <a:endParaRPr lang="en-GB"/>
        </a:p>
      </dgm:t>
    </dgm:pt>
    <dgm:pt modelId="{5ACA3A29-02B8-480E-A9D8-946E7BE8B2F2}">
      <dgm:prSet phldrT="[Text]"/>
      <dgm:spPr/>
      <dgm:t>
        <a:bodyPr/>
        <a:lstStyle/>
        <a:p>
          <a:r>
            <a:rPr lang="en-GB" dirty="0"/>
            <a:t>Cost-Push</a:t>
          </a:r>
        </a:p>
      </dgm:t>
    </dgm:pt>
    <dgm:pt modelId="{BF93C5FF-2E06-455E-9CE3-0FE533CCF2C6}" type="parTrans" cxnId="{36B3328E-5853-4E8C-9B0A-7F0AD370C0ED}">
      <dgm:prSet/>
      <dgm:spPr/>
      <dgm:t>
        <a:bodyPr/>
        <a:lstStyle/>
        <a:p>
          <a:endParaRPr lang="en-GB"/>
        </a:p>
      </dgm:t>
    </dgm:pt>
    <dgm:pt modelId="{07769A59-939B-41FF-8F40-632905B80E77}" type="sibTrans" cxnId="{36B3328E-5853-4E8C-9B0A-7F0AD370C0ED}">
      <dgm:prSet/>
      <dgm:spPr/>
      <dgm:t>
        <a:bodyPr/>
        <a:lstStyle/>
        <a:p>
          <a:endParaRPr lang="en-GB"/>
        </a:p>
      </dgm:t>
    </dgm:pt>
    <dgm:pt modelId="{20D53124-3B93-46AD-8AC8-4514835CC1A9}">
      <dgm:prSet phldrT="[Text]" custT="1"/>
      <dgm:spPr/>
      <dgm:t>
        <a:bodyPr/>
        <a:lstStyle/>
        <a:p>
          <a:r>
            <a:rPr lang="en-GB" sz="1400" dirty="0">
              <a:latin typeface="Leelawadee UI" pitchFamily="34" charset="-34"/>
              <a:cs typeface="Leelawadee UI" pitchFamily="34" charset="-34"/>
            </a:rPr>
            <a:t>Oil and food prices set to increase over the next 2 years might necessitate an interest rate rise</a:t>
          </a:r>
        </a:p>
      </dgm:t>
    </dgm:pt>
    <dgm:pt modelId="{F8064772-664E-4D41-A008-871E53E9B538}" type="parTrans" cxnId="{E44EB2D0-8F7F-4976-8677-71B3432DA7D0}">
      <dgm:prSet/>
      <dgm:spPr/>
      <dgm:t>
        <a:bodyPr/>
        <a:lstStyle/>
        <a:p>
          <a:endParaRPr lang="en-GB"/>
        </a:p>
      </dgm:t>
    </dgm:pt>
    <dgm:pt modelId="{E958E6F5-CACA-4ABF-9147-1EC37AA19F31}" type="sibTrans" cxnId="{E44EB2D0-8F7F-4976-8677-71B3432DA7D0}">
      <dgm:prSet/>
      <dgm:spPr/>
      <dgm:t>
        <a:bodyPr/>
        <a:lstStyle/>
        <a:p>
          <a:endParaRPr lang="en-GB"/>
        </a:p>
      </dgm:t>
    </dgm:pt>
    <dgm:pt modelId="{8AE89AA0-6B49-464A-8B30-1068744BBECC}">
      <dgm:prSet/>
      <dgm:spPr/>
      <dgm:t>
        <a:bodyPr/>
        <a:lstStyle/>
        <a:p>
          <a:r>
            <a:rPr lang="en-GB" dirty="0"/>
            <a:t>Demand</a:t>
          </a:r>
        </a:p>
      </dgm:t>
    </dgm:pt>
    <dgm:pt modelId="{BC08D01B-06F8-46DC-A2C6-626DAA897E22}" type="parTrans" cxnId="{F6C2A240-C894-4075-B2BF-E0958F35F74E}">
      <dgm:prSet/>
      <dgm:spPr/>
      <dgm:t>
        <a:bodyPr/>
        <a:lstStyle/>
        <a:p>
          <a:endParaRPr lang="en-GB"/>
        </a:p>
      </dgm:t>
    </dgm:pt>
    <dgm:pt modelId="{251C0546-2B29-4B8B-8944-22BA6C6DF64F}" type="sibTrans" cxnId="{F6C2A240-C894-4075-B2BF-E0958F35F74E}">
      <dgm:prSet/>
      <dgm:spPr/>
      <dgm:t>
        <a:bodyPr/>
        <a:lstStyle/>
        <a:p>
          <a:endParaRPr lang="en-GB"/>
        </a:p>
      </dgm:t>
    </dgm:pt>
    <dgm:pt modelId="{7CDD35C4-0416-4E3A-99A2-516FD7ED6F8A}">
      <dgm:prSet phldrT="[Text]" custT="1"/>
      <dgm:spPr/>
      <dgm:t>
        <a:bodyPr/>
        <a:lstStyle/>
        <a:p>
          <a:r>
            <a:rPr lang="en-GB" sz="1400" dirty="0">
              <a:latin typeface="Leelawadee UI" pitchFamily="34" charset="-34"/>
              <a:cs typeface="Leelawadee UI" pitchFamily="34" charset="-34"/>
            </a:rPr>
            <a:t>Uncertainty in credit supply over the next 18 months clouds judgement on whether a money supply expansion is best</a:t>
          </a:r>
        </a:p>
      </dgm:t>
    </dgm:pt>
    <dgm:pt modelId="{F00C2444-33E9-48D8-BC79-1C8E29FE2794}" type="parTrans" cxnId="{876D466B-CE88-40CC-B9A3-B453325886FB}">
      <dgm:prSet/>
      <dgm:spPr/>
      <dgm:t>
        <a:bodyPr/>
        <a:lstStyle/>
        <a:p>
          <a:endParaRPr lang="en-GB"/>
        </a:p>
      </dgm:t>
    </dgm:pt>
    <dgm:pt modelId="{3673D31C-EF99-4373-A5D5-084AA59C3855}" type="sibTrans" cxnId="{876D466B-CE88-40CC-B9A3-B453325886FB}">
      <dgm:prSet/>
      <dgm:spPr/>
      <dgm:t>
        <a:bodyPr/>
        <a:lstStyle/>
        <a:p>
          <a:endParaRPr lang="en-GB"/>
        </a:p>
      </dgm:t>
    </dgm:pt>
    <dgm:pt modelId="{707E37DD-44A6-4022-8A8B-039AFC76912C}">
      <dgm:prSet phldrT="[Text]"/>
      <dgm:spPr/>
      <dgm:t>
        <a:bodyPr/>
        <a:lstStyle/>
        <a:p>
          <a:r>
            <a:rPr lang="en-GB" dirty="0"/>
            <a:t>Financial Stability</a:t>
          </a:r>
        </a:p>
      </dgm:t>
    </dgm:pt>
    <dgm:pt modelId="{8F6010C7-C6D7-4EC7-9874-F9B704BC76D5}" type="parTrans" cxnId="{B8B89B52-97D2-4D40-B144-3CF4CD92D334}">
      <dgm:prSet/>
      <dgm:spPr/>
      <dgm:t>
        <a:bodyPr/>
        <a:lstStyle/>
        <a:p>
          <a:endParaRPr lang="en-GB"/>
        </a:p>
      </dgm:t>
    </dgm:pt>
    <dgm:pt modelId="{335A1FE2-7EC4-4616-8CA7-0697C6BADD24}" type="sibTrans" cxnId="{B8B89B52-97D2-4D40-B144-3CF4CD92D334}">
      <dgm:prSet/>
      <dgm:spPr/>
      <dgm:t>
        <a:bodyPr/>
        <a:lstStyle/>
        <a:p>
          <a:endParaRPr lang="en-GB"/>
        </a:p>
      </dgm:t>
    </dgm:pt>
    <dgm:pt modelId="{3C42D1B9-4177-43FA-BE2D-DE517EE0F2EF}">
      <dgm:prSet phldrT="[Text]" custT="1"/>
      <dgm:spPr/>
      <dgm:t>
        <a:bodyPr/>
        <a:lstStyle/>
        <a:p>
          <a:r>
            <a:rPr lang="en-GB" sz="1400" dirty="0">
              <a:latin typeface="Leelawadee UI" pitchFamily="34" charset="-34"/>
              <a:cs typeface="Leelawadee UI" pitchFamily="34" charset="-34"/>
            </a:rPr>
            <a:t>Cause for concern over both the ripple effect this may have on the rest of the economy- notably on household debt, is apparent. </a:t>
          </a:r>
        </a:p>
      </dgm:t>
    </dgm:pt>
    <dgm:pt modelId="{BADCE3D3-6434-42F5-A172-F75C9B45D59A}" type="parTrans" cxnId="{69E38756-5F8A-40ED-8E8D-25D726CE5298}">
      <dgm:prSet/>
      <dgm:spPr/>
      <dgm:t>
        <a:bodyPr/>
        <a:lstStyle/>
        <a:p>
          <a:endParaRPr lang="en-GB"/>
        </a:p>
      </dgm:t>
    </dgm:pt>
    <dgm:pt modelId="{1F682CE2-600E-4418-9563-C17C9EFC97E0}" type="sibTrans" cxnId="{69E38756-5F8A-40ED-8E8D-25D726CE5298}">
      <dgm:prSet/>
      <dgm:spPr/>
      <dgm:t>
        <a:bodyPr/>
        <a:lstStyle/>
        <a:p>
          <a:endParaRPr lang="en-GB"/>
        </a:p>
      </dgm:t>
    </dgm:pt>
    <dgm:pt modelId="{024BDF63-0A5C-4DC5-8773-6D4C401F30BB}">
      <dgm:prSet phldrT="[Text]" custT="1"/>
      <dgm:spPr/>
      <dgm:t>
        <a:bodyPr/>
        <a:lstStyle/>
        <a:p>
          <a:r>
            <a:rPr lang="en-GB" sz="1400" dirty="0">
              <a:latin typeface="Leelawadee UI" pitchFamily="34" charset="-34"/>
              <a:cs typeface="Leelawadee UI" pitchFamily="34" charset="-34"/>
            </a:rPr>
            <a:t>More clarity needed on the impact of Brexit on long-term exchange rates</a:t>
          </a:r>
        </a:p>
      </dgm:t>
    </dgm:pt>
    <dgm:pt modelId="{9AB81BAA-608A-4F91-9994-F7CF6CBDF946}" type="parTrans" cxnId="{7B603FD7-A6AE-48D6-8716-C4ADC05E9939}">
      <dgm:prSet/>
      <dgm:spPr/>
      <dgm:t>
        <a:bodyPr/>
        <a:lstStyle/>
        <a:p>
          <a:endParaRPr lang="en-US"/>
        </a:p>
      </dgm:t>
    </dgm:pt>
    <dgm:pt modelId="{42AB93B0-013B-4080-8397-3B0DBF5E4C9C}" type="sibTrans" cxnId="{7B603FD7-A6AE-48D6-8716-C4ADC05E9939}">
      <dgm:prSet/>
      <dgm:spPr/>
      <dgm:t>
        <a:bodyPr/>
        <a:lstStyle/>
        <a:p>
          <a:endParaRPr lang="en-US"/>
        </a:p>
      </dgm:t>
    </dgm:pt>
    <dgm:pt modelId="{A0AC58AD-BA5F-480D-8A18-CD9A13A1340A}">
      <dgm:prSet phldrT="[Text]" custT="1"/>
      <dgm:spPr/>
      <dgm:t>
        <a:bodyPr/>
        <a:lstStyle/>
        <a:p>
          <a:r>
            <a:rPr lang="en-GB" sz="1400" dirty="0">
              <a:latin typeface="Leelawadee UI" pitchFamily="34" charset="-34"/>
              <a:cs typeface="Leelawadee UI" pitchFamily="34" charset="-34"/>
            </a:rPr>
            <a:t>Persistently low productivity growth does balance this out</a:t>
          </a:r>
          <a:endParaRPr lang="en-GB" sz="1600" dirty="0">
            <a:latin typeface="Leelawadee UI" pitchFamily="34" charset="-34"/>
            <a:cs typeface="Leelawadee UI" pitchFamily="34" charset="-34"/>
          </a:endParaRPr>
        </a:p>
      </dgm:t>
    </dgm:pt>
    <dgm:pt modelId="{C5FA7A6A-E517-4042-9DE3-A668EFC612E3}" type="parTrans" cxnId="{578921F4-D91A-4E0A-827E-64E897A6DE72}">
      <dgm:prSet/>
      <dgm:spPr/>
      <dgm:t>
        <a:bodyPr/>
        <a:lstStyle/>
        <a:p>
          <a:endParaRPr lang="en-US"/>
        </a:p>
      </dgm:t>
    </dgm:pt>
    <dgm:pt modelId="{A8D6028E-2CAF-42F2-AE33-912E6BAA32EA}" type="sibTrans" cxnId="{578921F4-D91A-4E0A-827E-64E897A6DE72}">
      <dgm:prSet/>
      <dgm:spPr/>
      <dgm:t>
        <a:bodyPr/>
        <a:lstStyle/>
        <a:p>
          <a:endParaRPr lang="en-US"/>
        </a:p>
      </dgm:t>
    </dgm:pt>
    <dgm:pt modelId="{61E547F0-349C-40F7-BBC3-DAA97182EF5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dirty="0"/>
        </a:p>
      </dgm:t>
    </dgm:pt>
    <dgm:pt modelId="{93FDCC96-E85B-4F28-A8D4-DFED5EC2F74C}" type="sibTrans" cxnId="{ABE2C2C8-8B9C-4DAA-8B1B-443A49A2987F}">
      <dgm:prSet/>
      <dgm:spPr/>
      <dgm:t>
        <a:bodyPr/>
        <a:lstStyle/>
        <a:p>
          <a:endParaRPr lang="en-US"/>
        </a:p>
      </dgm:t>
    </dgm:pt>
    <dgm:pt modelId="{A167F6ED-BB88-44A5-9E61-820CF272DC5D}" type="parTrans" cxnId="{ABE2C2C8-8B9C-4DAA-8B1B-443A49A2987F}">
      <dgm:prSet/>
      <dgm:spPr/>
      <dgm:t>
        <a:bodyPr/>
        <a:lstStyle/>
        <a:p>
          <a:endParaRPr lang="en-US"/>
        </a:p>
      </dgm:t>
    </dgm:pt>
    <dgm:pt modelId="{6670EBAD-5576-4B69-8400-09EC5E7BE9CD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dirty="0"/>
        </a:p>
      </dgm:t>
    </dgm:pt>
    <dgm:pt modelId="{7D49E1B8-E181-4179-A74E-E4E0FBB8291A}" type="sibTrans" cxnId="{459AF0AB-D0BC-4575-AAFC-7F7CF104E41E}">
      <dgm:prSet/>
      <dgm:spPr/>
      <dgm:t>
        <a:bodyPr/>
        <a:lstStyle/>
        <a:p>
          <a:endParaRPr lang="en-US"/>
        </a:p>
      </dgm:t>
    </dgm:pt>
    <dgm:pt modelId="{C7562528-D807-4D07-957F-E19F70E2533E}" type="parTrans" cxnId="{459AF0AB-D0BC-4575-AAFC-7F7CF104E41E}">
      <dgm:prSet/>
      <dgm:spPr/>
      <dgm:t>
        <a:bodyPr/>
        <a:lstStyle/>
        <a:p>
          <a:endParaRPr lang="en-US"/>
        </a:p>
      </dgm:t>
    </dgm:pt>
    <dgm:pt modelId="{B5F05535-9C59-49BF-9FB0-48C6EAECFF8C}">
      <dgm:prSet phldrT="[Text]" custT="1"/>
      <dgm:spPr/>
      <dgm:t>
        <a:bodyPr/>
        <a:lstStyle/>
        <a:p>
          <a:pPr marL="228600" lvl="2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500" dirty="0"/>
            <a:t>		-</a:t>
          </a:r>
        </a:p>
      </dgm:t>
    </dgm:pt>
    <dgm:pt modelId="{62FF158D-4540-4213-A14A-55AEDF3AAFF3}" type="sibTrans" cxnId="{009198BA-930B-470A-B834-FEE2584A44F9}">
      <dgm:prSet/>
      <dgm:spPr/>
      <dgm:t>
        <a:bodyPr/>
        <a:lstStyle/>
        <a:p>
          <a:endParaRPr lang="en-US"/>
        </a:p>
      </dgm:t>
    </dgm:pt>
    <dgm:pt modelId="{78F09F83-4F13-47F4-8808-493A218214C0}" type="parTrans" cxnId="{009198BA-930B-470A-B834-FEE2584A44F9}">
      <dgm:prSet/>
      <dgm:spPr/>
      <dgm:t>
        <a:bodyPr/>
        <a:lstStyle/>
        <a:p>
          <a:endParaRPr lang="en-US"/>
        </a:p>
      </dgm:t>
    </dgm:pt>
    <dgm:pt modelId="{BFB67514-83D1-44C7-A413-15161ED6167F}">
      <dgm:prSet phldrT="[Text]" custT="1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500" dirty="0"/>
        </a:p>
      </dgm:t>
    </dgm:pt>
    <dgm:pt modelId="{958CA47C-DB2A-4D3A-A778-7608BF27F50E}" type="sibTrans" cxnId="{9D19AC4F-025C-4C5F-ACAF-749A22F63D0C}">
      <dgm:prSet/>
      <dgm:spPr/>
      <dgm:t>
        <a:bodyPr/>
        <a:lstStyle/>
        <a:p>
          <a:endParaRPr lang="en-US"/>
        </a:p>
      </dgm:t>
    </dgm:pt>
    <dgm:pt modelId="{920A7F45-7C6E-48B0-AD32-556B617F6AB4}" type="parTrans" cxnId="{9D19AC4F-025C-4C5F-ACAF-749A22F63D0C}">
      <dgm:prSet/>
      <dgm:spPr/>
      <dgm:t>
        <a:bodyPr/>
        <a:lstStyle/>
        <a:p>
          <a:endParaRPr lang="en-US"/>
        </a:p>
      </dgm:t>
    </dgm:pt>
    <dgm:pt modelId="{19D9F542-F5BD-4F35-B60E-02E7478FC65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dirty="0"/>
        </a:p>
      </dgm:t>
    </dgm:pt>
    <dgm:pt modelId="{F4C0611D-CF72-4A72-9281-0A73E2B76E9A}" type="parTrans" cxnId="{0CE452E0-ED57-49B6-A275-FAAAA9A62E1A}">
      <dgm:prSet/>
      <dgm:spPr/>
      <dgm:t>
        <a:bodyPr/>
        <a:lstStyle/>
        <a:p>
          <a:endParaRPr lang="en-US"/>
        </a:p>
      </dgm:t>
    </dgm:pt>
    <dgm:pt modelId="{CD999DE0-ADBE-4DA2-9235-B7D8AAD3F7E0}" type="sibTrans" cxnId="{0CE452E0-ED57-49B6-A275-FAAAA9A62E1A}">
      <dgm:prSet/>
      <dgm:spPr/>
      <dgm:t>
        <a:bodyPr/>
        <a:lstStyle/>
        <a:p>
          <a:endParaRPr lang="en-US"/>
        </a:p>
      </dgm:t>
    </dgm:pt>
    <dgm:pt modelId="{A3048EB6-1B58-4581-BC47-CBE006B1BE8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dirty="0"/>
        </a:p>
      </dgm:t>
    </dgm:pt>
    <dgm:pt modelId="{3CB61C73-AE50-48B6-9C33-894522B1B7A4}" type="parTrans" cxnId="{9ABBD2F0-3F0C-48C3-9215-3329AA973F8F}">
      <dgm:prSet/>
      <dgm:spPr/>
      <dgm:t>
        <a:bodyPr/>
        <a:lstStyle/>
        <a:p>
          <a:endParaRPr lang="en-US"/>
        </a:p>
      </dgm:t>
    </dgm:pt>
    <dgm:pt modelId="{E0941AA2-FEE8-4B5B-951F-DA91A5735099}" type="sibTrans" cxnId="{9ABBD2F0-3F0C-48C3-9215-3329AA973F8F}">
      <dgm:prSet/>
      <dgm:spPr/>
      <dgm:t>
        <a:bodyPr/>
        <a:lstStyle/>
        <a:p>
          <a:endParaRPr lang="en-US"/>
        </a:p>
      </dgm:t>
    </dgm:pt>
    <dgm:pt modelId="{EF9EDA9B-263D-432A-992D-08977485C289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dirty="0"/>
        </a:p>
      </dgm:t>
    </dgm:pt>
    <dgm:pt modelId="{A6EF6430-9621-40FC-AF56-B923DE8F2F52}" type="parTrans" cxnId="{24C2B570-9E12-40E9-8DD8-B6218F5646E6}">
      <dgm:prSet/>
      <dgm:spPr/>
      <dgm:t>
        <a:bodyPr/>
        <a:lstStyle/>
        <a:p>
          <a:endParaRPr lang="en-US"/>
        </a:p>
      </dgm:t>
    </dgm:pt>
    <dgm:pt modelId="{D81B7F4A-C353-4DE4-B1F5-67D8A542035F}" type="sibTrans" cxnId="{24C2B570-9E12-40E9-8DD8-B6218F5646E6}">
      <dgm:prSet/>
      <dgm:spPr/>
      <dgm:t>
        <a:bodyPr/>
        <a:lstStyle/>
        <a:p>
          <a:endParaRPr lang="en-US"/>
        </a:p>
      </dgm:t>
    </dgm:pt>
    <dgm:pt modelId="{E3DC91B2-FA1E-450A-9E96-DFEF1C0223B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dirty="0"/>
            <a:t> </a:t>
          </a:r>
          <a:r>
            <a:rPr lang="en-GB" sz="1400" dirty="0">
              <a:latin typeface="Leelawadee UI" pitchFamily="34" charset="-34"/>
              <a:cs typeface="Leelawadee UI" pitchFamily="34" charset="-34"/>
            </a:rPr>
            <a:t>Consumption has remained robust despite uncertainty</a:t>
          </a:r>
        </a:p>
      </dgm:t>
    </dgm:pt>
    <dgm:pt modelId="{B8D8A55B-E54D-428E-9F41-488E02477E1A}" type="parTrans" cxnId="{75D62493-B236-4881-B8AF-E3003B1FADE9}">
      <dgm:prSet/>
      <dgm:spPr/>
      <dgm:t>
        <a:bodyPr/>
        <a:lstStyle/>
        <a:p>
          <a:endParaRPr lang="en-US"/>
        </a:p>
      </dgm:t>
    </dgm:pt>
    <dgm:pt modelId="{891A9D14-DDF8-4CC0-AA4A-EAE02D8E09E3}" type="sibTrans" cxnId="{75D62493-B236-4881-B8AF-E3003B1FADE9}">
      <dgm:prSet/>
      <dgm:spPr/>
      <dgm:t>
        <a:bodyPr/>
        <a:lstStyle/>
        <a:p>
          <a:endParaRPr lang="en-US"/>
        </a:p>
      </dgm:t>
    </dgm:pt>
    <dgm:pt modelId="{2C75DDB0-9F5E-4F21-BD5E-4480D290677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600" dirty="0"/>
        </a:p>
      </dgm:t>
    </dgm:pt>
    <dgm:pt modelId="{9E89F9A9-2441-4EA4-8379-975759049372}" type="parTrans" cxnId="{5372EB3A-5CBC-42A8-8BC5-32E9D5A87C50}">
      <dgm:prSet/>
      <dgm:spPr/>
      <dgm:t>
        <a:bodyPr/>
        <a:lstStyle/>
        <a:p>
          <a:endParaRPr lang="en-US"/>
        </a:p>
      </dgm:t>
    </dgm:pt>
    <dgm:pt modelId="{718F7514-9FBD-4D38-BF28-4FE9650ED159}" type="sibTrans" cxnId="{5372EB3A-5CBC-42A8-8BC5-32E9D5A87C50}">
      <dgm:prSet/>
      <dgm:spPr/>
      <dgm:t>
        <a:bodyPr/>
        <a:lstStyle/>
        <a:p>
          <a:endParaRPr lang="en-US"/>
        </a:p>
      </dgm:t>
    </dgm:pt>
    <dgm:pt modelId="{C3FD4E9B-82F4-42D5-A49A-AA765057D14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400" dirty="0">
              <a:latin typeface="Leelawadee UI" pitchFamily="34" charset="-34"/>
              <a:cs typeface="Leelawadee UI" pitchFamily="34" charset="-34"/>
            </a:rPr>
            <a:t> The outlook for investment is weak due to the speculation regarding UK trade flows</a:t>
          </a:r>
        </a:p>
      </dgm:t>
    </dgm:pt>
    <dgm:pt modelId="{7AC68968-A6BC-4358-BE98-87214EFFE69C}" type="sibTrans" cxnId="{51D12651-E8D3-461C-927C-232EA2C17B5B}">
      <dgm:prSet/>
      <dgm:spPr/>
      <dgm:t>
        <a:bodyPr/>
        <a:lstStyle/>
        <a:p>
          <a:endParaRPr lang="en-US"/>
        </a:p>
      </dgm:t>
    </dgm:pt>
    <dgm:pt modelId="{50AC47CB-446A-4163-ADE3-E07C49BC7181}" type="parTrans" cxnId="{51D12651-E8D3-461C-927C-232EA2C17B5B}">
      <dgm:prSet/>
      <dgm:spPr/>
      <dgm:t>
        <a:bodyPr/>
        <a:lstStyle/>
        <a:p>
          <a:endParaRPr lang="en-US"/>
        </a:p>
      </dgm:t>
    </dgm:pt>
    <dgm:pt modelId="{FC5C8C8B-8919-4596-B347-3BC53814FA8D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400" dirty="0">
              <a:latin typeface="Leelawadee UI" pitchFamily="34" charset="-34"/>
              <a:cs typeface="Leelawadee UI" pitchFamily="34" charset="-34"/>
            </a:rPr>
            <a:t>The weak pound has failed to improve the state of the UK trade deficit</a:t>
          </a:r>
        </a:p>
      </dgm:t>
    </dgm:pt>
    <dgm:pt modelId="{903C9049-49BA-421A-B44D-D6BB615FA698}" type="sibTrans" cxnId="{5BC76EBA-4C5A-4571-ACDB-59BD601CB7AF}">
      <dgm:prSet/>
      <dgm:spPr/>
      <dgm:t>
        <a:bodyPr/>
        <a:lstStyle/>
        <a:p>
          <a:endParaRPr lang="en-US"/>
        </a:p>
      </dgm:t>
    </dgm:pt>
    <dgm:pt modelId="{DECA6BD5-DDB5-43F6-98ED-53757BF95C91}" type="parTrans" cxnId="{5BC76EBA-4C5A-4571-ACDB-59BD601CB7AF}">
      <dgm:prSet/>
      <dgm:spPr/>
      <dgm:t>
        <a:bodyPr/>
        <a:lstStyle/>
        <a:p>
          <a:endParaRPr lang="en-US"/>
        </a:p>
      </dgm:t>
    </dgm:pt>
    <dgm:pt modelId="{BA47FA03-5B01-4A41-9A34-5788751F05B0}" type="pres">
      <dgm:prSet presAssocID="{9BE24714-E460-4973-8AB7-3C03FD96667B}" presName="Name0" presStyleCnt="0">
        <dgm:presLayoutVars>
          <dgm:dir/>
          <dgm:animLvl val="lvl"/>
          <dgm:resizeHandles val="exact"/>
        </dgm:presLayoutVars>
      </dgm:prSet>
      <dgm:spPr/>
    </dgm:pt>
    <dgm:pt modelId="{744A9817-0C8E-46B9-8D7A-D70AB197FC70}" type="pres">
      <dgm:prSet presAssocID="{8AE89AA0-6B49-464A-8B30-1068744BBECC}" presName="linNode" presStyleCnt="0"/>
      <dgm:spPr/>
    </dgm:pt>
    <dgm:pt modelId="{59AE71BF-3974-4D17-9684-AB4B27B4FD88}" type="pres">
      <dgm:prSet presAssocID="{8AE89AA0-6B49-464A-8B30-1068744BBECC}" presName="parentText" presStyleLbl="node1" presStyleIdx="0" presStyleCnt="4" custAng="0" custScaleX="59817" custScaleY="76673">
        <dgm:presLayoutVars>
          <dgm:chMax val="1"/>
          <dgm:bulletEnabled val="1"/>
        </dgm:presLayoutVars>
      </dgm:prSet>
      <dgm:spPr/>
    </dgm:pt>
    <dgm:pt modelId="{878A013E-5D65-4E55-97A5-9D429A4B93F0}" type="pres">
      <dgm:prSet presAssocID="{8AE89AA0-6B49-464A-8B30-1068744BBECC}" presName="descendantText" presStyleLbl="alignAccFollowNode1" presStyleIdx="0" presStyleCnt="4" custScaleX="119629" custLinFactNeighborX="-259" custLinFactNeighborY="185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8E94B90-77AA-41DA-B98E-4BAF4F7ABF8F}" type="pres">
      <dgm:prSet presAssocID="{251C0546-2B29-4B8B-8944-22BA6C6DF64F}" presName="sp" presStyleCnt="0"/>
      <dgm:spPr/>
    </dgm:pt>
    <dgm:pt modelId="{B19978A0-1578-4188-8BFA-03E65851B200}" type="pres">
      <dgm:prSet presAssocID="{9872BFF8-9E3F-40CC-B29F-513791081BB9}" presName="linNode" presStyleCnt="0"/>
      <dgm:spPr/>
    </dgm:pt>
    <dgm:pt modelId="{C6BE1322-26CA-4F8C-9D08-8CCFE6CFD4AE}" type="pres">
      <dgm:prSet presAssocID="{9872BFF8-9E3F-40CC-B29F-513791081BB9}" presName="parentText" presStyleLbl="node1" presStyleIdx="1" presStyleCnt="4" custAng="0" custScaleX="59817" custScaleY="76673">
        <dgm:presLayoutVars>
          <dgm:chMax val="1"/>
          <dgm:bulletEnabled val="1"/>
        </dgm:presLayoutVars>
      </dgm:prSet>
      <dgm:spPr/>
    </dgm:pt>
    <dgm:pt modelId="{7727DED2-9BF6-40E0-9AAC-A659F1BD5113}" type="pres">
      <dgm:prSet presAssocID="{9872BFF8-9E3F-40CC-B29F-513791081BB9}" presName="descendantText" presStyleLbl="alignAccFollowNode1" presStyleIdx="1" presStyleCnt="4" custScaleX="11962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AE85481B-43EE-4F29-9A63-3E91DF0AF290}" type="pres">
      <dgm:prSet presAssocID="{0AB85A7F-6026-4F20-8634-B790EB5A8EC8}" presName="sp" presStyleCnt="0"/>
      <dgm:spPr/>
    </dgm:pt>
    <dgm:pt modelId="{5369678E-6B6E-4C8A-A603-75ABAFA12859}" type="pres">
      <dgm:prSet presAssocID="{5ACA3A29-02B8-480E-A9D8-946E7BE8B2F2}" presName="linNode" presStyleCnt="0"/>
      <dgm:spPr/>
    </dgm:pt>
    <dgm:pt modelId="{9FC12482-5369-4A82-A224-CD1F3856C412}" type="pres">
      <dgm:prSet presAssocID="{5ACA3A29-02B8-480E-A9D8-946E7BE8B2F2}" presName="parentText" presStyleLbl="node1" presStyleIdx="2" presStyleCnt="4" custAng="0" custScaleX="59817" custScaleY="76673">
        <dgm:presLayoutVars>
          <dgm:chMax val="1"/>
          <dgm:bulletEnabled val="1"/>
        </dgm:presLayoutVars>
      </dgm:prSet>
      <dgm:spPr/>
    </dgm:pt>
    <dgm:pt modelId="{55F2AF8B-6637-4794-A5B4-76EA3BF5AB2B}" type="pres">
      <dgm:prSet presAssocID="{5ACA3A29-02B8-480E-A9D8-946E7BE8B2F2}" presName="descendantText" presStyleLbl="alignAccFollowNode1" presStyleIdx="2" presStyleCnt="4" custScaleX="11962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A8DFC22F-59B1-4F3E-9AE1-073DF53F12B5}" type="pres">
      <dgm:prSet presAssocID="{07769A59-939B-41FF-8F40-632905B80E77}" presName="sp" presStyleCnt="0"/>
      <dgm:spPr/>
    </dgm:pt>
    <dgm:pt modelId="{FC4296F3-31C5-428C-A89B-13A4C75148B9}" type="pres">
      <dgm:prSet presAssocID="{707E37DD-44A6-4022-8A8B-039AFC76912C}" presName="linNode" presStyleCnt="0"/>
      <dgm:spPr/>
    </dgm:pt>
    <dgm:pt modelId="{ADD2AB46-4574-4298-91F7-764C91B9F305}" type="pres">
      <dgm:prSet presAssocID="{707E37DD-44A6-4022-8A8B-039AFC76912C}" presName="parentText" presStyleLbl="node1" presStyleIdx="3" presStyleCnt="4" custAng="0" custScaleX="59817" custScaleY="76673">
        <dgm:presLayoutVars>
          <dgm:chMax val="1"/>
          <dgm:bulletEnabled val="1"/>
        </dgm:presLayoutVars>
      </dgm:prSet>
      <dgm:spPr/>
    </dgm:pt>
    <dgm:pt modelId="{68D7A295-63FB-4127-B5A4-07BA34C09031}" type="pres">
      <dgm:prSet presAssocID="{707E37DD-44A6-4022-8A8B-039AFC76912C}" presName="descendantText" presStyleLbl="alignAccFollowNode1" presStyleIdx="3" presStyleCnt="4" custScaleX="119629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5E175291-C4B6-4B8C-A14F-4CFFEBDD0C60}" type="presOf" srcId="{9BE24714-E460-4973-8AB7-3C03FD96667B}" destId="{BA47FA03-5B01-4A41-9A34-5788751F05B0}" srcOrd="0" destOrd="0" presId="urn:microsoft.com/office/officeart/2005/8/layout/vList5"/>
    <dgm:cxn modelId="{5BC76EBA-4C5A-4571-ACDB-59BD601CB7AF}" srcId="{8AE89AA0-6B49-464A-8B30-1068744BBECC}" destId="{FC5C8C8B-8919-4596-B347-3BC53814FA8D}" srcOrd="6" destOrd="0" parTransId="{DECA6BD5-DDB5-43F6-98ED-53757BF95C91}" sibTransId="{903C9049-49BA-421A-B44D-D6BB615FA698}"/>
    <dgm:cxn modelId="{C49B6FDD-73D1-485B-A343-F29D76FF87DE}" type="presOf" srcId="{A0AC58AD-BA5F-480D-8A18-CD9A13A1340A}" destId="{7727DED2-9BF6-40E0-9AAC-A659F1BD5113}" srcOrd="0" destOrd="1" presId="urn:microsoft.com/office/officeart/2005/8/layout/vList5"/>
    <dgm:cxn modelId="{B5CF2606-2665-4D8B-A719-E8FD771C4A74}" type="presOf" srcId="{4A908DE2-AD06-420E-B238-EDD7A6DE0FFA}" destId="{7727DED2-9BF6-40E0-9AAC-A659F1BD5113}" srcOrd="0" destOrd="0" presId="urn:microsoft.com/office/officeart/2005/8/layout/vList5"/>
    <dgm:cxn modelId="{24C2B570-9E12-40E9-8DD8-B6218F5646E6}" srcId="{8AE89AA0-6B49-464A-8B30-1068744BBECC}" destId="{EF9EDA9B-263D-432A-992D-08977485C289}" srcOrd="2" destOrd="0" parTransId="{A6EF6430-9621-40FC-AF56-B923DE8F2F52}" sibTransId="{D81B7F4A-C353-4DE4-B1F5-67D8A542035F}"/>
    <dgm:cxn modelId="{849BF564-C1D3-466E-AA3E-A448C04D168F}" type="presOf" srcId="{3C42D1B9-4177-43FA-BE2D-DE517EE0F2EF}" destId="{68D7A295-63FB-4127-B5A4-07BA34C09031}" srcOrd="0" destOrd="1" presId="urn:microsoft.com/office/officeart/2005/8/layout/vList5"/>
    <dgm:cxn modelId="{3B2D3296-CE22-4DE6-A605-8A54D4065B30}" type="presOf" srcId="{A3048EB6-1B58-4581-BC47-CBE006B1BE8C}" destId="{878A013E-5D65-4E55-97A5-9D429A4B93F0}" srcOrd="0" destOrd="1" presId="urn:microsoft.com/office/officeart/2005/8/layout/vList5"/>
    <dgm:cxn modelId="{7BEED0BC-FA96-4D22-AC54-C5E7FE0AA1B7}" type="presOf" srcId="{E3DC91B2-FA1E-450A-9E96-DFEF1C0223BB}" destId="{878A013E-5D65-4E55-97A5-9D429A4B93F0}" srcOrd="0" destOrd="4" presId="urn:microsoft.com/office/officeart/2005/8/layout/vList5"/>
    <dgm:cxn modelId="{0E7C1500-3D64-4649-844C-A4CFFD40D912}" type="presOf" srcId="{9872BFF8-9E3F-40CC-B29F-513791081BB9}" destId="{C6BE1322-26CA-4F8C-9D08-8CCFE6CFD4AE}" srcOrd="0" destOrd="0" presId="urn:microsoft.com/office/officeart/2005/8/layout/vList5"/>
    <dgm:cxn modelId="{36B3328E-5853-4E8C-9B0A-7F0AD370C0ED}" srcId="{9BE24714-E460-4973-8AB7-3C03FD96667B}" destId="{5ACA3A29-02B8-480E-A9D8-946E7BE8B2F2}" srcOrd="2" destOrd="0" parTransId="{BF93C5FF-2E06-455E-9CE3-0FE533CCF2C6}" sibTransId="{07769A59-939B-41FF-8F40-632905B80E77}"/>
    <dgm:cxn modelId="{69E38756-5F8A-40ED-8E8D-25D726CE5298}" srcId="{707E37DD-44A6-4022-8A8B-039AFC76912C}" destId="{3C42D1B9-4177-43FA-BE2D-DE517EE0F2EF}" srcOrd="1" destOrd="0" parTransId="{BADCE3D3-6434-42F5-A172-F75C9B45D59A}" sibTransId="{1F682CE2-600E-4418-9563-C17C9EFC97E0}"/>
    <dgm:cxn modelId="{ADC122DD-502D-489F-8777-C65131B9737C}" type="presOf" srcId="{707E37DD-44A6-4022-8A8B-039AFC76912C}" destId="{ADD2AB46-4574-4298-91F7-764C91B9F305}" srcOrd="0" destOrd="0" presId="urn:microsoft.com/office/officeart/2005/8/layout/vList5"/>
    <dgm:cxn modelId="{674F6EF2-D7CF-4023-A3F3-4BB43472ECCC}" type="presOf" srcId="{6670EBAD-5576-4B69-8400-09EC5E7BE9CD}" destId="{878A013E-5D65-4E55-97A5-9D429A4B93F0}" srcOrd="0" destOrd="8" presId="urn:microsoft.com/office/officeart/2005/8/layout/vList5"/>
    <dgm:cxn modelId="{082FA0C3-B367-49CB-836B-8343F1588095}" type="presOf" srcId="{EF9EDA9B-263D-432A-992D-08977485C289}" destId="{878A013E-5D65-4E55-97A5-9D429A4B93F0}" srcOrd="0" destOrd="2" presId="urn:microsoft.com/office/officeart/2005/8/layout/vList5"/>
    <dgm:cxn modelId="{0CE452E0-ED57-49B6-A275-FAAAA9A62E1A}" srcId="{8AE89AA0-6B49-464A-8B30-1068744BBECC}" destId="{19D9F542-F5BD-4F35-B60E-02E7478FC65F}" srcOrd="0" destOrd="0" parTransId="{F4C0611D-CF72-4A72-9281-0A73E2B76E9A}" sibTransId="{CD999DE0-ADBE-4DA2-9235-B7D8AAD3F7E0}"/>
    <dgm:cxn modelId="{6BB14192-AAD8-4604-96F0-961D01A479C2}" type="presOf" srcId="{7CDD35C4-0416-4E3A-99A2-516FD7ED6F8A}" destId="{68D7A295-63FB-4127-B5A4-07BA34C09031}" srcOrd="0" destOrd="0" presId="urn:microsoft.com/office/officeart/2005/8/layout/vList5"/>
    <dgm:cxn modelId="{B8D654E2-4EDC-4085-AD1E-1A013F1588BB}" type="presOf" srcId="{C3FD4E9B-82F4-42D5-A49A-AA765057D14B}" destId="{878A013E-5D65-4E55-97A5-9D429A4B93F0}" srcOrd="0" destOrd="5" presId="urn:microsoft.com/office/officeart/2005/8/layout/vList5"/>
    <dgm:cxn modelId="{876D466B-CE88-40CC-B9A3-B453325886FB}" srcId="{707E37DD-44A6-4022-8A8B-039AFC76912C}" destId="{7CDD35C4-0416-4E3A-99A2-516FD7ED6F8A}" srcOrd="0" destOrd="0" parTransId="{F00C2444-33E9-48D8-BC79-1C8E29FE2794}" sibTransId="{3673D31C-EF99-4373-A5D5-084AA59C3855}"/>
    <dgm:cxn modelId="{35E6717B-6BCB-46CD-94D5-39E76FCEF77A}" type="presOf" srcId="{19D9F542-F5BD-4F35-B60E-02E7478FC65F}" destId="{878A013E-5D65-4E55-97A5-9D429A4B93F0}" srcOrd="0" destOrd="0" presId="urn:microsoft.com/office/officeart/2005/8/layout/vList5"/>
    <dgm:cxn modelId="{459AF0AB-D0BC-4575-AAFC-7F7CF104E41E}" srcId="{8AE89AA0-6B49-464A-8B30-1068744BBECC}" destId="{6670EBAD-5576-4B69-8400-09EC5E7BE9CD}" srcOrd="8" destOrd="0" parTransId="{C7562528-D807-4D07-957F-E19F70E2533E}" sibTransId="{7D49E1B8-E181-4179-A74E-E4E0FBB8291A}"/>
    <dgm:cxn modelId="{93682A09-62B8-4E97-B3EF-66D496805930}" type="presOf" srcId="{8AE89AA0-6B49-464A-8B30-1068744BBECC}" destId="{59AE71BF-3974-4D17-9684-AB4B27B4FD88}" srcOrd="0" destOrd="0" presId="urn:microsoft.com/office/officeart/2005/8/layout/vList5"/>
    <dgm:cxn modelId="{821603AE-28B1-4E60-BCC0-2115134135C7}" type="presOf" srcId="{61E547F0-349C-40F7-BBC3-DAA97182EF5A}" destId="{878A013E-5D65-4E55-97A5-9D429A4B93F0}" srcOrd="0" destOrd="7" presId="urn:microsoft.com/office/officeart/2005/8/layout/vList5"/>
    <dgm:cxn modelId="{E44EB2D0-8F7F-4976-8677-71B3432DA7D0}" srcId="{5ACA3A29-02B8-480E-A9D8-946E7BE8B2F2}" destId="{20D53124-3B93-46AD-8AC8-4514835CC1A9}" srcOrd="0" destOrd="0" parTransId="{F8064772-664E-4D41-A008-871E53E9B538}" sibTransId="{E958E6F5-CACA-4ABF-9147-1EC37AA19F31}"/>
    <dgm:cxn modelId="{5372EB3A-5CBC-42A8-8BC5-32E9D5A87C50}" srcId="{8AE89AA0-6B49-464A-8B30-1068744BBECC}" destId="{2C75DDB0-9F5E-4F21-BD5E-4480D2906778}" srcOrd="3" destOrd="0" parTransId="{9E89F9A9-2441-4EA4-8379-975759049372}" sibTransId="{718F7514-9FBD-4D38-BF28-4FE9650ED159}"/>
    <dgm:cxn modelId="{009198BA-930B-470A-B834-FEE2584A44F9}" srcId="{6670EBAD-5576-4B69-8400-09EC5E7BE9CD}" destId="{B5F05535-9C59-49BF-9FB0-48C6EAECFF8C}" srcOrd="0" destOrd="0" parTransId="{78F09F83-4F13-47F4-8808-493A218214C0}" sibTransId="{62FF158D-4540-4213-A14A-55AEDF3AAFF3}"/>
    <dgm:cxn modelId="{B8B89B52-97D2-4D40-B144-3CF4CD92D334}" srcId="{9BE24714-E460-4973-8AB7-3C03FD96667B}" destId="{707E37DD-44A6-4022-8A8B-039AFC76912C}" srcOrd="3" destOrd="0" parTransId="{8F6010C7-C6D7-4EC7-9874-F9B704BC76D5}" sibTransId="{335A1FE2-7EC4-4616-8CA7-0697C6BADD24}"/>
    <dgm:cxn modelId="{E85FA594-A82C-41AC-A1E0-2D89499ED278}" type="presOf" srcId="{5ACA3A29-02B8-480E-A9D8-946E7BE8B2F2}" destId="{9FC12482-5369-4A82-A224-CD1F3856C412}" srcOrd="0" destOrd="0" presId="urn:microsoft.com/office/officeart/2005/8/layout/vList5"/>
    <dgm:cxn modelId="{ABE2C2C8-8B9C-4DAA-8B1B-443A49A2987F}" srcId="{8AE89AA0-6B49-464A-8B30-1068744BBECC}" destId="{61E547F0-349C-40F7-BBC3-DAA97182EF5A}" srcOrd="7" destOrd="0" parTransId="{A167F6ED-BB88-44A5-9E61-820CF272DC5D}" sibTransId="{93FDCC96-E85B-4F28-A8D4-DFED5EC2F74C}"/>
    <dgm:cxn modelId="{C2EA8A29-5FA9-4A87-B68B-BB83F0B32806}" srcId="{9BE24714-E460-4973-8AB7-3C03FD96667B}" destId="{9872BFF8-9E3F-40CC-B29F-513791081BB9}" srcOrd="1" destOrd="0" parTransId="{EB71ECD1-D3C8-4E33-B615-3C63BA8B4246}" sibTransId="{0AB85A7F-6026-4F20-8634-B790EB5A8EC8}"/>
    <dgm:cxn modelId="{6BE87165-7B61-4B21-B760-C0BB82B17DEB}" type="presOf" srcId="{B5F05535-9C59-49BF-9FB0-48C6EAECFF8C}" destId="{878A013E-5D65-4E55-97A5-9D429A4B93F0}" srcOrd="0" destOrd="9" presId="urn:microsoft.com/office/officeart/2005/8/layout/vList5"/>
    <dgm:cxn modelId="{578921F4-D91A-4E0A-827E-64E897A6DE72}" srcId="{9872BFF8-9E3F-40CC-B29F-513791081BB9}" destId="{A0AC58AD-BA5F-480D-8A18-CD9A13A1340A}" srcOrd="1" destOrd="0" parTransId="{C5FA7A6A-E517-4042-9DE3-A668EFC612E3}" sibTransId="{A8D6028E-2CAF-42F2-AE33-912E6BAA32EA}"/>
    <dgm:cxn modelId="{75D62493-B236-4881-B8AF-E3003B1FADE9}" srcId="{8AE89AA0-6B49-464A-8B30-1068744BBECC}" destId="{E3DC91B2-FA1E-450A-9E96-DFEF1C0223BB}" srcOrd="4" destOrd="0" parTransId="{B8D8A55B-E54D-428E-9F41-488E02477E1A}" sibTransId="{891A9D14-DDF8-4CC0-AA4A-EAE02D8E09E3}"/>
    <dgm:cxn modelId="{F6C2A240-C894-4075-B2BF-E0958F35F74E}" srcId="{9BE24714-E460-4973-8AB7-3C03FD96667B}" destId="{8AE89AA0-6B49-464A-8B30-1068744BBECC}" srcOrd="0" destOrd="0" parTransId="{BC08D01B-06F8-46DC-A2C6-626DAA897E22}" sibTransId="{251C0546-2B29-4B8B-8944-22BA6C6DF64F}"/>
    <dgm:cxn modelId="{7B603FD7-A6AE-48D6-8716-C4ADC05E9939}" srcId="{5ACA3A29-02B8-480E-A9D8-946E7BE8B2F2}" destId="{024BDF63-0A5C-4DC5-8773-6D4C401F30BB}" srcOrd="1" destOrd="0" parTransId="{9AB81BAA-608A-4F91-9994-F7CF6CBDF946}" sibTransId="{42AB93B0-013B-4080-8397-3B0DBF5E4C9C}"/>
    <dgm:cxn modelId="{9ABBD2F0-3F0C-48C3-9215-3329AA973F8F}" srcId="{8AE89AA0-6B49-464A-8B30-1068744BBECC}" destId="{A3048EB6-1B58-4581-BC47-CBE006B1BE8C}" srcOrd="1" destOrd="0" parTransId="{3CB61C73-AE50-48B6-9C33-894522B1B7A4}" sibTransId="{E0941AA2-FEE8-4B5B-951F-DA91A5735099}"/>
    <dgm:cxn modelId="{9D19AC4F-025C-4C5F-ACAF-749A22F63D0C}" srcId="{8AE89AA0-6B49-464A-8B30-1068744BBECC}" destId="{BFB67514-83D1-44C7-A413-15161ED6167F}" srcOrd="9" destOrd="0" parTransId="{920A7F45-7C6E-48B0-AD32-556B617F6AB4}" sibTransId="{958CA47C-DB2A-4D3A-A778-7608BF27F50E}"/>
    <dgm:cxn modelId="{F7B8D175-381B-48AA-94A3-B7E2211348AF}" srcId="{9872BFF8-9E3F-40CC-B29F-513791081BB9}" destId="{4A908DE2-AD06-420E-B238-EDD7A6DE0FFA}" srcOrd="0" destOrd="0" parTransId="{1FBF06F6-9EB6-4052-9380-624FCC4C52B6}" sibTransId="{6DB6DE55-4948-4962-AE4B-EA6707F34D53}"/>
    <dgm:cxn modelId="{00102ECF-CA2F-40C7-966E-B73AB03E01C0}" type="presOf" srcId="{FC5C8C8B-8919-4596-B347-3BC53814FA8D}" destId="{878A013E-5D65-4E55-97A5-9D429A4B93F0}" srcOrd="0" destOrd="6" presId="urn:microsoft.com/office/officeart/2005/8/layout/vList5"/>
    <dgm:cxn modelId="{1BDF4500-2716-4EAD-89DF-BFE9AB730DAA}" type="presOf" srcId="{2C75DDB0-9F5E-4F21-BD5E-4480D2906778}" destId="{878A013E-5D65-4E55-97A5-9D429A4B93F0}" srcOrd="0" destOrd="3" presId="urn:microsoft.com/office/officeart/2005/8/layout/vList5"/>
    <dgm:cxn modelId="{7DFFDDCD-470C-4624-8411-2A23508B79F5}" type="presOf" srcId="{024BDF63-0A5C-4DC5-8773-6D4C401F30BB}" destId="{55F2AF8B-6637-4794-A5B4-76EA3BF5AB2B}" srcOrd="0" destOrd="1" presId="urn:microsoft.com/office/officeart/2005/8/layout/vList5"/>
    <dgm:cxn modelId="{51D12651-E8D3-461C-927C-232EA2C17B5B}" srcId="{8AE89AA0-6B49-464A-8B30-1068744BBECC}" destId="{C3FD4E9B-82F4-42D5-A49A-AA765057D14B}" srcOrd="5" destOrd="0" parTransId="{50AC47CB-446A-4163-ADE3-E07C49BC7181}" sibTransId="{7AC68968-A6BC-4358-BE98-87214EFFE69C}"/>
    <dgm:cxn modelId="{99047668-42FD-4A13-991E-EE0AAB03C270}" type="presOf" srcId="{BFB67514-83D1-44C7-A413-15161ED6167F}" destId="{878A013E-5D65-4E55-97A5-9D429A4B93F0}" srcOrd="0" destOrd="10" presId="urn:microsoft.com/office/officeart/2005/8/layout/vList5"/>
    <dgm:cxn modelId="{3340B146-AFE4-4A46-A2D8-C9D68446F59F}" type="presOf" srcId="{20D53124-3B93-46AD-8AC8-4514835CC1A9}" destId="{55F2AF8B-6637-4794-A5B4-76EA3BF5AB2B}" srcOrd="0" destOrd="0" presId="urn:microsoft.com/office/officeart/2005/8/layout/vList5"/>
    <dgm:cxn modelId="{AAB442C7-C411-4BBD-9861-CAB05CEF600A}" type="presParOf" srcId="{BA47FA03-5B01-4A41-9A34-5788751F05B0}" destId="{744A9817-0C8E-46B9-8D7A-D70AB197FC70}" srcOrd="0" destOrd="0" presId="urn:microsoft.com/office/officeart/2005/8/layout/vList5"/>
    <dgm:cxn modelId="{2A20C197-287D-4E6D-AF43-4EBAB3AF0FCD}" type="presParOf" srcId="{744A9817-0C8E-46B9-8D7A-D70AB197FC70}" destId="{59AE71BF-3974-4D17-9684-AB4B27B4FD88}" srcOrd="0" destOrd="0" presId="urn:microsoft.com/office/officeart/2005/8/layout/vList5"/>
    <dgm:cxn modelId="{7095D5FC-FE62-4257-ACCE-C71CF8829E24}" type="presParOf" srcId="{744A9817-0C8E-46B9-8D7A-D70AB197FC70}" destId="{878A013E-5D65-4E55-97A5-9D429A4B93F0}" srcOrd="1" destOrd="0" presId="urn:microsoft.com/office/officeart/2005/8/layout/vList5"/>
    <dgm:cxn modelId="{BE8FBF96-9C5C-4195-B7BE-0CDEA8EE931F}" type="presParOf" srcId="{BA47FA03-5B01-4A41-9A34-5788751F05B0}" destId="{C8E94B90-77AA-41DA-B98E-4BAF4F7ABF8F}" srcOrd="1" destOrd="0" presId="urn:microsoft.com/office/officeart/2005/8/layout/vList5"/>
    <dgm:cxn modelId="{51A77AC1-3A4E-49A8-A769-32605DB412EF}" type="presParOf" srcId="{BA47FA03-5B01-4A41-9A34-5788751F05B0}" destId="{B19978A0-1578-4188-8BFA-03E65851B200}" srcOrd="2" destOrd="0" presId="urn:microsoft.com/office/officeart/2005/8/layout/vList5"/>
    <dgm:cxn modelId="{52DE0CC3-E78B-4768-8607-2EFB8BC446A4}" type="presParOf" srcId="{B19978A0-1578-4188-8BFA-03E65851B200}" destId="{C6BE1322-26CA-4F8C-9D08-8CCFE6CFD4AE}" srcOrd="0" destOrd="0" presId="urn:microsoft.com/office/officeart/2005/8/layout/vList5"/>
    <dgm:cxn modelId="{091FBACB-CD90-4E86-B710-7698C755C5E6}" type="presParOf" srcId="{B19978A0-1578-4188-8BFA-03E65851B200}" destId="{7727DED2-9BF6-40E0-9AAC-A659F1BD5113}" srcOrd="1" destOrd="0" presId="urn:microsoft.com/office/officeart/2005/8/layout/vList5"/>
    <dgm:cxn modelId="{8E80297E-759D-436B-9DDC-92F1A3ED4C88}" type="presParOf" srcId="{BA47FA03-5B01-4A41-9A34-5788751F05B0}" destId="{AE85481B-43EE-4F29-9A63-3E91DF0AF290}" srcOrd="3" destOrd="0" presId="urn:microsoft.com/office/officeart/2005/8/layout/vList5"/>
    <dgm:cxn modelId="{2D1AE145-99A7-4EB9-88FC-0AF41BDC59B8}" type="presParOf" srcId="{BA47FA03-5B01-4A41-9A34-5788751F05B0}" destId="{5369678E-6B6E-4C8A-A603-75ABAFA12859}" srcOrd="4" destOrd="0" presId="urn:microsoft.com/office/officeart/2005/8/layout/vList5"/>
    <dgm:cxn modelId="{FF57DEAF-0F49-4E03-80F9-BFC94273A5F2}" type="presParOf" srcId="{5369678E-6B6E-4C8A-A603-75ABAFA12859}" destId="{9FC12482-5369-4A82-A224-CD1F3856C412}" srcOrd="0" destOrd="0" presId="urn:microsoft.com/office/officeart/2005/8/layout/vList5"/>
    <dgm:cxn modelId="{15D91F82-9FFD-44F6-B236-F4EBF6A30455}" type="presParOf" srcId="{5369678E-6B6E-4C8A-A603-75ABAFA12859}" destId="{55F2AF8B-6637-4794-A5B4-76EA3BF5AB2B}" srcOrd="1" destOrd="0" presId="urn:microsoft.com/office/officeart/2005/8/layout/vList5"/>
    <dgm:cxn modelId="{9567C1A2-B94D-4679-B897-C04717DE317F}" type="presParOf" srcId="{BA47FA03-5B01-4A41-9A34-5788751F05B0}" destId="{A8DFC22F-59B1-4F3E-9AE1-073DF53F12B5}" srcOrd="5" destOrd="0" presId="urn:microsoft.com/office/officeart/2005/8/layout/vList5"/>
    <dgm:cxn modelId="{E1A28A93-F032-4374-9BDA-7E6B4B4EA280}" type="presParOf" srcId="{BA47FA03-5B01-4A41-9A34-5788751F05B0}" destId="{FC4296F3-31C5-428C-A89B-13A4C75148B9}" srcOrd="6" destOrd="0" presId="urn:microsoft.com/office/officeart/2005/8/layout/vList5"/>
    <dgm:cxn modelId="{12A101BF-48CE-4B77-9356-A46A0B9DB839}" type="presParOf" srcId="{FC4296F3-31C5-428C-A89B-13A4C75148B9}" destId="{ADD2AB46-4574-4298-91F7-764C91B9F305}" srcOrd="0" destOrd="0" presId="urn:microsoft.com/office/officeart/2005/8/layout/vList5"/>
    <dgm:cxn modelId="{BA0315F3-5E5E-4B8C-A925-FD92BF78C217}" type="presParOf" srcId="{FC4296F3-31C5-428C-A89B-13A4C75148B9}" destId="{68D7A295-63FB-4127-B5A4-07BA34C090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8975E-9259-400D-8A9E-832E68EF6059}">
      <dsp:nvSpPr>
        <dsp:cNvPr id="0" name=""/>
        <dsp:cNvSpPr/>
      </dsp:nvSpPr>
      <dsp:spPr>
        <a:xfrm>
          <a:off x="0" y="767499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6FB2A-7F3A-4B63-AF84-FEDA8E2F743C}">
      <dsp:nvSpPr>
        <dsp:cNvPr id="0" name=""/>
        <dsp:cNvSpPr/>
      </dsp:nvSpPr>
      <dsp:spPr>
        <a:xfrm>
          <a:off x="406400" y="398499"/>
          <a:ext cx="56896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FINANCIAL INTERMEDIARIES</a:t>
          </a:r>
        </a:p>
      </dsp:txBody>
      <dsp:txXfrm>
        <a:off x="442426" y="434525"/>
        <a:ext cx="5617548" cy="665948"/>
      </dsp:txXfrm>
    </dsp:sp>
    <dsp:sp modelId="{01810435-FC7B-4657-B183-0EB0A20DD2FE}">
      <dsp:nvSpPr>
        <dsp:cNvPr id="0" name=""/>
        <dsp:cNvSpPr/>
      </dsp:nvSpPr>
      <dsp:spPr>
        <a:xfrm>
          <a:off x="0" y="1901500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BFC2D-D727-4420-B9B8-18DEE466143D}">
      <dsp:nvSpPr>
        <dsp:cNvPr id="0" name=""/>
        <dsp:cNvSpPr/>
      </dsp:nvSpPr>
      <dsp:spPr>
        <a:xfrm>
          <a:off x="406400" y="1532500"/>
          <a:ext cx="56896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FINANCIAL MARKETS</a:t>
          </a:r>
        </a:p>
      </dsp:txBody>
      <dsp:txXfrm>
        <a:off x="442426" y="1568526"/>
        <a:ext cx="5617548" cy="665948"/>
      </dsp:txXfrm>
    </dsp:sp>
    <dsp:sp modelId="{122FC21C-D72F-476E-91F2-E6203C23102A}">
      <dsp:nvSpPr>
        <dsp:cNvPr id="0" name=""/>
        <dsp:cNvSpPr/>
      </dsp:nvSpPr>
      <dsp:spPr>
        <a:xfrm>
          <a:off x="0" y="3035500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AE279-B5EE-443E-A797-461549B93EAE}">
      <dsp:nvSpPr>
        <dsp:cNvPr id="0" name=""/>
        <dsp:cNvSpPr/>
      </dsp:nvSpPr>
      <dsp:spPr>
        <a:xfrm>
          <a:off x="406400" y="2666500"/>
          <a:ext cx="56896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FINANCIAL MARKET INFRASTRUCTURES</a:t>
          </a:r>
        </a:p>
      </dsp:txBody>
      <dsp:txXfrm>
        <a:off x="442426" y="2702526"/>
        <a:ext cx="561754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A013E-5D65-4E55-97A5-9D429A4B93F0}">
      <dsp:nvSpPr>
        <dsp:cNvPr id="0" name=""/>
        <dsp:cNvSpPr/>
      </dsp:nvSpPr>
      <dsp:spPr>
        <a:xfrm rot="5400000">
          <a:off x="4541927" y="-2620111"/>
          <a:ext cx="1201987" cy="6489705"/>
        </a:xfrm>
        <a:prstGeom prst="flowChartAlternateProces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kern="1200" dirty="0"/>
            <a:t> </a:t>
          </a: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Consumption has remained robust despite uncertainty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 The outlook for investment is weak due to the speculation regarding UK trade flows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The weak pound has failed to improve the state of the UK trade deficit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GB" sz="1500" kern="1200" dirty="0"/>
        </a:p>
        <a:p>
          <a:pPr marL="228600" lvl="2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500" kern="1200" dirty="0"/>
            <a:t>		-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500" kern="1200" dirty="0"/>
        </a:p>
      </dsp:txBody>
      <dsp:txXfrm rot="-5400000">
        <a:off x="1956743" y="82423"/>
        <a:ext cx="6372355" cy="1084637"/>
      </dsp:txXfrm>
    </dsp:sp>
    <dsp:sp modelId="{59AE71BF-3974-4D17-9684-AB4B27B4FD88}">
      <dsp:nvSpPr>
        <dsp:cNvPr id="0" name=""/>
        <dsp:cNvSpPr/>
      </dsp:nvSpPr>
      <dsp:spPr>
        <a:xfrm>
          <a:off x="80665" y="26407"/>
          <a:ext cx="1825305" cy="11520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Demand</a:t>
          </a:r>
        </a:p>
      </dsp:txBody>
      <dsp:txXfrm>
        <a:off x="136901" y="82643"/>
        <a:ext cx="1712833" cy="1039528"/>
      </dsp:txXfrm>
    </dsp:sp>
    <dsp:sp modelId="{7727DED2-9BF6-40E0-9AAC-A659F1BD5113}">
      <dsp:nvSpPr>
        <dsp:cNvPr id="0" name=""/>
        <dsp:cNvSpPr/>
      </dsp:nvSpPr>
      <dsp:spPr>
        <a:xfrm rot="5400000">
          <a:off x="4549830" y="-1365332"/>
          <a:ext cx="1201987" cy="6489705"/>
        </a:xfrm>
        <a:prstGeom prst="flowChartAlternateProces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Downwards pressure of the output gap has increased since last year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Persistently low productivity growth does balance this out</a:t>
          </a:r>
          <a:endParaRPr lang="en-GB" sz="1600" kern="1200" dirty="0">
            <a:latin typeface="Leelawadee UI" pitchFamily="34" charset="-34"/>
            <a:cs typeface="Leelawadee UI" pitchFamily="34" charset="-34"/>
          </a:endParaRPr>
        </a:p>
      </dsp:txBody>
      <dsp:txXfrm rot="-5400000">
        <a:off x="1964646" y="1337202"/>
        <a:ext cx="6372355" cy="1084637"/>
      </dsp:txXfrm>
    </dsp:sp>
    <dsp:sp modelId="{C6BE1322-26CA-4F8C-9D08-8CCFE6CFD4AE}">
      <dsp:nvSpPr>
        <dsp:cNvPr id="0" name=""/>
        <dsp:cNvSpPr/>
      </dsp:nvSpPr>
      <dsp:spPr>
        <a:xfrm>
          <a:off x="80665" y="1303519"/>
          <a:ext cx="1825305" cy="11520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Output</a:t>
          </a:r>
        </a:p>
      </dsp:txBody>
      <dsp:txXfrm>
        <a:off x="136901" y="1359755"/>
        <a:ext cx="1712833" cy="1039528"/>
      </dsp:txXfrm>
    </dsp:sp>
    <dsp:sp modelId="{55F2AF8B-6637-4794-A5B4-76EA3BF5AB2B}">
      <dsp:nvSpPr>
        <dsp:cNvPr id="0" name=""/>
        <dsp:cNvSpPr/>
      </dsp:nvSpPr>
      <dsp:spPr>
        <a:xfrm rot="5400000">
          <a:off x="4549830" y="-88220"/>
          <a:ext cx="1201987" cy="6489705"/>
        </a:xfrm>
        <a:prstGeom prst="flowChartAlternateProces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Oil and food prices set to increase over the next 2 years might necessitate an interest rate rise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More clarity needed on the impact of Brexit on long-term exchange rates</a:t>
          </a:r>
        </a:p>
      </dsp:txBody>
      <dsp:txXfrm rot="-5400000">
        <a:off x="1964646" y="2614314"/>
        <a:ext cx="6372355" cy="1084637"/>
      </dsp:txXfrm>
    </dsp:sp>
    <dsp:sp modelId="{9FC12482-5369-4A82-A224-CD1F3856C412}">
      <dsp:nvSpPr>
        <dsp:cNvPr id="0" name=""/>
        <dsp:cNvSpPr/>
      </dsp:nvSpPr>
      <dsp:spPr>
        <a:xfrm>
          <a:off x="80665" y="2580631"/>
          <a:ext cx="1825305" cy="11520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Cost-Push</a:t>
          </a:r>
        </a:p>
      </dsp:txBody>
      <dsp:txXfrm>
        <a:off x="136901" y="2636867"/>
        <a:ext cx="1712833" cy="1039528"/>
      </dsp:txXfrm>
    </dsp:sp>
    <dsp:sp modelId="{68D7A295-63FB-4127-B5A4-07BA34C09031}">
      <dsp:nvSpPr>
        <dsp:cNvPr id="0" name=""/>
        <dsp:cNvSpPr/>
      </dsp:nvSpPr>
      <dsp:spPr>
        <a:xfrm rot="5400000">
          <a:off x="4549830" y="1188891"/>
          <a:ext cx="1201987" cy="6489705"/>
        </a:xfrm>
        <a:prstGeom prst="flowChartAlternateProces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Uncertainty in credit supply over the next 18 months clouds judgement on whether a money supply expansion is best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eelawadee UI" pitchFamily="34" charset="-34"/>
              <a:cs typeface="Leelawadee UI" pitchFamily="34" charset="-34"/>
            </a:rPr>
            <a:t>Cause for concern over both the ripple effect this may have on the rest of the economy- notably on household debt, is apparent. </a:t>
          </a:r>
        </a:p>
      </dsp:txBody>
      <dsp:txXfrm rot="-5400000">
        <a:off x="1964646" y="3891425"/>
        <a:ext cx="6372355" cy="1084637"/>
      </dsp:txXfrm>
    </dsp:sp>
    <dsp:sp modelId="{ADD2AB46-4574-4298-91F7-764C91B9F305}">
      <dsp:nvSpPr>
        <dsp:cNvPr id="0" name=""/>
        <dsp:cNvSpPr/>
      </dsp:nvSpPr>
      <dsp:spPr>
        <a:xfrm>
          <a:off x="80665" y="3857744"/>
          <a:ext cx="1825305" cy="11520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Financial Stability</a:t>
          </a:r>
        </a:p>
      </dsp:txBody>
      <dsp:txXfrm>
        <a:off x="136901" y="3913980"/>
        <a:ext cx="1712833" cy="103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0.4934</cdr:x>
      <cdr:y>0.42627</cdr:y>
    </cdr:from>
    <cdr:to>
      <cdr:x>0.67363</cdr:x>
      <cdr:y>0.55689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2452" y="2198075"/>
          <a:ext cx="1586204" cy="673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Referendum result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9C7289C-D7FE-41DA-8E71-697CD0F0757E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5E062D1-8F8B-4176-A9F8-C41AA43F6D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457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635282C-6B5F-402D-997A-DF67DC841C0D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7973803D-4E3E-4127-936D-FDA65B25CD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3EA63-E12B-401C-AC99-DC66A931E8D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6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0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2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1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74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18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32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334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3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6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60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73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25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46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6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5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0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19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3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8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803D-4E3E-4127-936D-FDA65B25CDC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1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9479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1865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219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936F-30AE-4170-B367-6A2F91E954C3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7C69-A9EA-4A12-882B-977508AB06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4668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1B69-6190-42A2-AE00-8C3489A5BC28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FD29-2ECF-4BC3-9785-A9FF31AAD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8960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A804-CE0A-4AB2-B935-F1302255840C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1E7E-562C-420B-94BF-3E4D2287B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9880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79C-C740-4DBC-8E66-265BEC8C1849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B945-10B8-461A-AFB6-A7C734A0B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8181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BF29-C5DD-4706-A8FC-C92B346E68CA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CC8F-33A6-4EEF-8F4D-01151D0BD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5532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67BF-7569-46ED-B7D8-08BA0E002FCB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0B6C-AA3C-4678-9436-961F8E108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0808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2601-3161-4185-869D-0A7C77CAD76F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1B44-95E4-4960-9866-7D795496F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134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3888-C407-4B63-9213-0D2416D1B582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118D-B074-4561-8851-3CA61768D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895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7403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A344-A085-4856-8F82-567475CF0E1C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82A5-B7E9-4225-9C27-D27A9A413E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397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CBB1-69B8-4EAC-AC7B-E46A2D192FAD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F939-ADA6-4964-A6FC-7D5307A0FF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5067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7082-407C-4421-9D77-951C8F0D534B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CD2F-FA69-431A-B3F6-964DDD1E7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5805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BD89-5AF4-425C-A0CE-4D53BCDA72F0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15F1-476A-4675-A28F-6AA5B4B16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7819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A7A0-43B7-408B-824E-7618FE3E58E1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1D9B-07BE-4419-B3DC-714BD667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0860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9713-A6B4-4AFA-9853-8E3F9E2296A7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BF874-AE21-4837-A60C-598E1D32DC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6884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E991-231E-45E4-8015-62544678B007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1CF5-C771-4B90-AA41-8E20D2ABA2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0855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4D0C-A772-4E93-A40A-FD8AAC4C2D49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44AD-C491-4E47-99DC-786B5509E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1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7A96-68D1-4C2D-B6DE-6EAE277B1CE4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7E02-AD0F-42A5-8C41-6F90BA130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0603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C1D7-8163-41BD-9CB4-7587ED7C4F93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5C4D-C649-497E-B3AA-4E59256110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399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2402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96D6-B857-490F-B8CB-218FA3064889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54AC-4F24-4C9A-A7E3-32209FE935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3371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CF86A-121B-4EE8-9455-FC175CF7DBA3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EFC6-D053-4F1C-8F7E-9DE20D049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5479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8F00-AC9E-489B-B12A-8C1E933AC86A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F615-4F34-45EC-90A9-199F8DD695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6931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7B6C-D6B1-4D85-888C-0704465CEDDE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BD92-0B95-45E6-9F37-4D246420D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9571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0"/>
            <a:ext cx="10720917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9811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4500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507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88162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5906711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258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3159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6379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87086116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984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380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9540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3277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6784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88773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0587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273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9808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08197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48023352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6872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95592998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266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5659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5875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907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09210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994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2834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1095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6481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66781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96740965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8752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9388095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901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184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0036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978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53546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67938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0760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32760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5027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47123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40812745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253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31917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060E313-6BAA-4199-B7F6-EA5B0B0CEF08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D773E5F-F9AC-4315-8A26-BFA6B2FE3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741BA-8AE5-462E-8AE2-F5A4A4FA4BA1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59C3C-4420-47D4-9AAE-9DBDBDECF6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2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F7FD9-A98C-4DB1-8FD7-35C355FC800B}" type="datetimeFigureOut">
              <a:rPr lang="en-GB"/>
              <a:pPr>
                <a:defRPr/>
              </a:pPr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EECD6-FFC2-4D88-808C-B45DDE8E17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9" cstate="print"/>
          <a:srcRect b="10453"/>
          <a:stretch>
            <a:fillRect/>
          </a:stretch>
        </p:blipFill>
        <p:spPr>
          <a:xfrm>
            <a:off x="0" y="1299706"/>
            <a:ext cx="12192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1905001"/>
            <a:ext cx="10720917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12192000" cy="1420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483" b="90517" l="9565" r="8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3"/>
          <a:stretch/>
        </p:blipFill>
        <p:spPr>
          <a:xfrm>
            <a:off x="11399912" y="6107651"/>
            <a:ext cx="792088" cy="7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64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12192000" cy="1420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483" b="90517" l="9565" r="8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3"/>
          <a:stretch/>
        </p:blipFill>
        <p:spPr>
          <a:xfrm>
            <a:off x="11399912" y="6107651"/>
            <a:ext cx="792088" cy="7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2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12192000" cy="14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1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576312" y="581089"/>
            <a:ext cx="95393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rgbClr val="FFDE51"/>
                </a:solidFill>
                <a:latin typeface="Garamond" panose="02020404030301010803" pitchFamily="18" charset="0"/>
                <a:cs typeface="Kalinga" panose="020B0502040204020203" pitchFamily="34" charset="0"/>
              </a:rPr>
              <a:t>King Edward VI Grammar School, Stratford-Upon-Avon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312" y="2727151"/>
            <a:ext cx="7488238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2400" dirty="0"/>
          </a:p>
          <a:p>
            <a:pPr>
              <a:defRPr/>
            </a:pPr>
            <a:r>
              <a:rPr lang="en-GB" sz="4000" dirty="0">
                <a:latin typeface="Garamond" panose="02020404030301010803" pitchFamily="18" charset="0"/>
              </a:rPr>
              <a:t>The Bank of England Target 2.0 Interest Rate Challenge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8625"/>
            <a:ext cx="1950720" cy="195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9" b="30823"/>
          <a:stretch/>
        </p:blipFill>
        <p:spPr>
          <a:xfrm>
            <a:off x="7343774" y="6302080"/>
            <a:ext cx="2599619" cy="471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b="26176"/>
          <a:stretch/>
        </p:blipFill>
        <p:spPr>
          <a:xfrm>
            <a:off x="9829799" y="6390130"/>
            <a:ext cx="2162175" cy="2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377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1" y="360264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2591410" y="1689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>
                <a:latin typeface="Leelawadee UI" pitchFamily="34" charset="-34"/>
                <a:cs typeface="Leelawadee UI" pitchFamily="34" charset="-34"/>
              </a:rPr>
              <a:t>Investment</a:t>
            </a:r>
            <a:endParaRPr lang="en-GB" sz="4000" dirty="0">
              <a:latin typeface="Leelawadee UI" pitchFamily="34" charset="-34"/>
              <a:cs typeface="Leelawadee UI" pitchFamily="34" charset="-34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641902" y="1007331"/>
            <a:ext cx="8835139" cy="4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GB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Exchange rate driven FDI boost in late 2016 will likely be outweighed by falling producer confidence in the medium term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327789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Bank of England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18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9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0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1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2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5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8C9EE3C-0F73-4DEF-921F-E43ED6732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659745"/>
              </p:ext>
            </p:extLst>
          </p:nvPr>
        </p:nvGraphicFramePr>
        <p:xfrm>
          <a:off x="2655577" y="1727250"/>
          <a:ext cx="8678780" cy="444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1720987" y="3862957"/>
            <a:ext cx="134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% Change</a:t>
            </a:r>
          </a:p>
        </p:txBody>
      </p:sp>
      <p:sp>
        <p:nvSpPr>
          <p:cNvPr id="28" name="Oval 27"/>
          <p:cNvSpPr/>
          <p:nvPr/>
        </p:nvSpPr>
        <p:spPr>
          <a:xfrm>
            <a:off x="7146758" y="2460436"/>
            <a:ext cx="4680284" cy="2773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7533347" y="2755232"/>
            <a:ext cx="0" cy="14877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1"/>
          <p:cNvSpPr txBox="1"/>
          <p:nvPr/>
        </p:nvSpPr>
        <p:spPr>
          <a:xfrm>
            <a:off x="6740245" y="2418672"/>
            <a:ext cx="1586204" cy="459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Referendum result</a:t>
            </a:r>
          </a:p>
        </p:txBody>
      </p:sp>
    </p:spTree>
    <p:extLst>
      <p:ext uri="{BB962C8B-B14F-4D97-AF65-F5344CB8AC3E}">
        <p14:creationId xmlns:p14="http://schemas.microsoft.com/office/powerpoint/2010/main" val="42815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1" y="360264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820522" y="489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>
                <a:latin typeface="Leelawadee UI" pitchFamily="34" charset="-34"/>
                <a:cs typeface="Leelawadee UI" pitchFamily="34" charset="-34"/>
              </a:rPr>
              <a:t>Commercial Paper Issuance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175874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327789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Bank of England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B82FC0E-D95A-487F-BB4C-5289CF619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854710"/>
              </p:ext>
            </p:extLst>
          </p:nvPr>
        </p:nvGraphicFramePr>
        <p:xfrm>
          <a:off x="1526819" y="936301"/>
          <a:ext cx="9788505" cy="512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17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8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19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0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1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2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9023684" y="2079301"/>
            <a:ext cx="2288820" cy="1227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 bwMode="auto">
          <a:xfrm>
            <a:off x="-2142486" y="-2041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>
                <a:latin typeface="Leelawadee UI" pitchFamily="34" charset="-34"/>
                <a:cs typeface="Leelawadee UI" pitchFamily="34" charset="-34"/>
              </a:rPr>
              <a:t>Current Account</a:t>
            </a:r>
            <a:endParaRPr lang="en-GB" sz="4000" dirty="0">
              <a:latin typeface="Leelawadee UI" pitchFamily="34" charset="-34"/>
              <a:cs typeface="Leelawadee UI" pitchFamily="34" charset="-34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327788" y="6184448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OECD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l="18000" t="43556" r="45250" b="23794"/>
          <a:stretch/>
        </p:blipFill>
        <p:spPr>
          <a:xfrm>
            <a:off x="1702347" y="1245455"/>
            <a:ext cx="9228624" cy="4612017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0175874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15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6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17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19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2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3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16894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8126" y="0"/>
            <a:ext cx="10972800" cy="1143000"/>
          </a:xfrm>
        </p:spPr>
        <p:txBody>
          <a:bodyPr/>
          <a:lstStyle/>
          <a:p>
            <a:r>
              <a:rPr lang="en-GB" sz="3600" dirty="0">
                <a:latin typeface="Leelawadee UI" pitchFamily="34" charset="-34"/>
                <a:cs typeface="Leelawadee UI" pitchFamily="34" charset="-34"/>
              </a:rPr>
              <a:t>Our October Growth Fan 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27789" y="617924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Data Source: Bank of England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grpSp>
        <p:nvGrpSpPr>
          <p:cNvPr id="8" name="Group 19"/>
          <p:cNvGrpSpPr/>
          <p:nvPr/>
        </p:nvGrpSpPr>
        <p:grpSpPr>
          <a:xfrm>
            <a:off x="1545737" y="958467"/>
            <a:ext cx="10903324" cy="4939433"/>
            <a:chOff x="1545737" y="2449285"/>
            <a:chExt cx="10084069" cy="34486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/>
            <a:srcRect l="30605" t="47509" r="39065" b="26888"/>
            <a:stretch/>
          </p:blipFill>
          <p:spPr>
            <a:xfrm>
              <a:off x="1545737" y="2449285"/>
              <a:ext cx="7262993" cy="3448615"/>
            </a:xfrm>
            <a:prstGeom prst="rect">
              <a:avLst/>
            </a:prstGeom>
          </p:spPr>
        </p:pic>
        <p:grpSp>
          <p:nvGrpSpPr>
            <p:cNvPr id="9" name="Group 7"/>
            <p:cNvGrpSpPr/>
            <p:nvPr/>
          </p:nvGrpSpPr>
          <p:grpSpPr>
            <a:xfrm>
              <a:off x="9098097" y="3424088"/>
              <a:ext cx="2531709" cy="1669148"/>
              <a:chOff x="9253410" y="3056130"/>
              <a:chExt cx="2231483" cy="131350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54908" y="3077939"/>
                <a:ext cx="314314" cy="314314"/>
              </a:xfrm>
              <a:prstGeom prst="rect">
                <a:avLst/>
              </a:prstGeom>
              <a:solidFill>
                <a:srgbClr val="471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253410" y="3746177"/>
                <a:ext cx="314314" cy="314314"/>
              </a:xfrm>
              <a:prstGeom prst="rect">
                <a:avLst/>
              </a:prstGeom>
              <a:solidFill>
                <a:srgbClr val="9275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708072" y="3056130"/>
                <a:ext cx="1767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30% confidence interval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17053" y="3723305"/>
                <a:ext cx="1767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50% confidence interval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545737" y="1234384"/>
            <a:ext cx="362310" cy="37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98274" y="1002535"/>
            <a:ext cx="3249976" cy="528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549966" y="1090669"/>
            <a:ext cx="244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elawadee UI" pitchFamily="34" charset="-34"/>
                <a:cs typeface="Leelawadee UI" pitchFamily="34" charset="-34"/>
              </a:rPr>
              <a:t>UK GDP Forecast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30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31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32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33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34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35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1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6892" y="18340"/>
            <a:ext cx="10972800" cy="1143000"/>
          </a:xfrm>
        </p:spPr>
        <p:txBody>
          <a:bodyPr/>
          <a:lstStyle/>
          <a:p>
            <a:r>
              <a:rPr lang="en-GB" sz="3600" dirty="0"/>
              <a:t>Demand Conclusion </a:t>
            </a:r>
          </a:p>
        </p:txBody>
      </p:sp>
      <p:sp>
        <p:nvSpPr>
          <p:cNvPr id="13" name="Block Arc 12"/>
          <p:cNvSpPr/>
          <p:nvPr/>
        </p:nvSpPr>
        <p:spPr>
          <a:xfrm>
            <a:off x="2475187" y="1907626"/>
            <a:ext cx="7441324" cy="6306208"/>
          </a:xfrm>
          <a:prstGeom prst="blockArc">
            <a:avLst>
              <a:gd name="adj1" fmla="val 10800000"/>
              <a:gd name="adj2" fmla="val 21578615"/>
              <a:gd name="adj3" fmla="val 19257"/>
            </a:avLst>
          </a:prstGeom>
          <a:gradFill flip="none" rotWithShape="1">
            <a:gsLst>
              <a:gs pos="100000">
                <a:schemeClr val="tx2">
                  <a:lumMod val="97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1036" y="5066859"/>
            <a:ext cx="1673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reduction</a:t>
            </a:r>
          </a:p>
          <a:p>
            <a:pPr algn="ctr"/>
            <a:r>
              <a:rPr lang="en-GB" i="1" dirty="0"/>
              <a:t>pressure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6737" y="5066859"/>
            <a:ext cx="1673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increase</a:t>
            </a:r>
          </a:p>
          <a:p>
            <a:pPr algn="ctr"/>
            <a:r>
              <a:rPr lang="en-GB" i="1" dirty="0"/>
              <a:t>pressure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195847" y="1316730"/>
            <a:ext cx="0" cy="7488000"/>
            <a:chOff x="6195847" y="1498600"/>
            <a:chExt cx="0" cy="7066476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210060" y="5160530"/>
            <a:ext cx="195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Maintain interest rates at 0.25%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195847" y="1327176"/>
            <a:ext cx="317515" cy="7510188"/>
            <a:chOff x="5878332" y="1477661"/>
            <a:chExt cx="317515" cy="7087415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5878332" y="1477661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215988" y="1316730"/>
            <a:ext cx="0" cy="7488000"/>
            <a:chOff x="6195847" y="1498600"/>
            <a:chExt cx="0" cy="7066476"/>
          </a:xfrm>
        </p:grpSpPr>
        <p:cxnSp>
          <p:nvCxnSpPr>
            <p:cNvPr id="72" name="Straight Arrow Connector 7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195847" y="1309812"/>
            <a:ext cx="0" cy="7488000"/>
            <a:chOff x="6195847" y="1498600"/>
            <a:chExt cx="0" cy="7066475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6195847" y="5075999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6433429" y="974022"/>
            <a:ext cx="262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Current CPI  Level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47784" y="1009408"/>
            <a:ext cx="16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Investment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215988" y="1332000"/>
            <a:ext cx="0" cy="7488000"/>
            <a:chOff x="6195847" y="1498600"/>
            <a:chExt cx="0" cy="7066476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208772" y="1295374"/>
            <a:ext cx="27068" cy="7482732"/>
            <a:chOff x="6890925" y="1442872"/>
            <a:chExt cx="27069" cy="748273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917994" y="5228400"/>
              <a:ext cx="0" cy="3697204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6890925" y="1442872"/>
              <a:ext cx="0" cy="3697204"/>
            </a:xfrm>
            <a:prstGeom prst="straightConnector1">
              <a:avLst/>
            </a:prstGeom>
            <a:ln w="88900" cmpd="sng">
              <a:solidFill>
                <a:srgbClr val="C00000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6206795" y="4987676"/>
            <a:ext cx="0" cy="3226158"/>
          </a:xfrm>
          <a:prstGeom prst="straightConnector1">
            <a:avLst/>
          </a:prstGeom>
          <a:ln w="53975" cmpd="sng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70685" y="4917002"/>
            <a:ext cx="250324" cy="22440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7053712" y="1194074"/>
            <a:ext cx="198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Consumption</a:t>
            </a: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6709" y="759273"/>
            <a:ext cx="184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House Prices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41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42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43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44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45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46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9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 p14:bounceEnd="4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" p14:bounceEnd="40000">
                                          <p:cBhvr>
                                            <p:cTn id="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 p14:bounceEnd="40000">
                                          <p:cBhvr>
                                            <p:cTn id="10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40000">
                                          <p:cBhvr>
                                            <p:cTn id="12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 p14:bounceEnd="40000">
                                          <p:cBhvr>
                                            <p:cTn id="14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79" grpId="0"/>
          <p:bldP spid="38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">
                                          <p:cBhvr>
                                            <p:cTn id="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0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2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4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79" grpId="0"/>
          <p:bldP spid="38" grpId="0"/>
          <p:bldP spid="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"/>
            <a:ext cx="1327790" cy="6857998"/>
            <a:chOff x="5072743" y="4"/>
            <a:chExt cx="1327790" cy="6857998"/>
          </a:xfrm>
        </p:grpSpPr>
        <p:sp>
          <p:nvSpPr>
            <p:cNvPr id="11" name="Freeform 10"/>
            <p:cNvSpPr/>
            <p:nvPr/>
          </p:nvSpPr>
          <p:spPr>
            <a:xfrm rot="5400000">
              <a:off x="5063085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5063087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5063087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5063087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</a:t>
              </a:r>
              <a:r>
                <a:rPr lang="en-GB" sz="1300" dirty="0"/>
                <a:t>Stability</a:t>
              </a:r>
              <a:endParaRPr lang="en-GB" sz="1300" kern="1200" dirty="0"/>
            </a:p>
          </p:txBody>
        </p:sp>
        <p:sp>
          <p:nvSpPr>
            <p:cNvPr id="15" name="Freeform 14"/>
            <p:cNvSpPr/>
            <p:nvPr/>
          </p:nvSpPr>
          <p:spPr>
            <a:xfrm rot="5400000">
              <a:off x="5063087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5063085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Output</a:t>
              </a:r>
              <a:endParaRPr lang="en-GB" sz="1300" kern="1200" dirty="0"/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9705819" y="3438498"/>
            <a:ext cx="3394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000" dirty="0">
                <a:solidFill>
                  <a:srgbClr val="0070C0"/>
                </a:solidFill>
                <a:latin typeface="Calibri" pitchFamily="34" charset="0"/>
              </a:rPr>
              <a:t>Africa Jones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323" t="12616" r="35242" b="19168"/>
          <a:stretch/>
        </p:blipFill>
        <p:spPr>
          <a:xfrm>
            <a:off x="3722418" y="18997"/>
            <a:ext cx="5246406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8026" y="-39392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eelawadee UI"/>
              </a:rPr>
              <a:t>2017 Estimates of the Output Gap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311" y="3521889"/>
            <a:ext cx="1104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 OBR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487446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ONS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Africa Jones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392443" y="2469663"/>
            <a:ext cx="3844576" cy="178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GB" sz="2400" dirty="0">
                <a:latin typeface="Leelawadee UI"/>
              </a:rPr>
              <a:t>Extreme difficulty in determining the output gap</a:t>
            </a:r>
          </a:p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GB" sz="2400" dirty="0">
                <a:latin typeface="Leelawadee UI"/>
              </a:rPr>
              <a:t>2016’s average:</a:t>
            </a:r>
            <a:r>
              <a:rPr lang="en-GB" sz="2400" dirty="0">
                <a:solidFill>
                  <a:srgbClr val="C00000"/>
                </a:solidFill>
                <a:latin typeface="Leelawadee UI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Leelawadee UI"/>
              </a:rPr>
              <a:t>-0.5%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9156" t="18291" r="15180" b="7411"/>
          <a:stretch/>
        </p:blipFill>
        <p:spPr bwMode="auto">
          <a:xfrm>
            <a:off x="5057223" y="1177332"/>
            <a:ext cx="6335127" cy="50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0" y="4"/>
            <a:ext cx="1327790" cy="6857998"/>
            <a:chOff x="5072743" y="4"/>
            <a:chExt cx="1327790" cy="6857998"/>
          </a:xfrm>
        </p:grpSpPr>
        <p:sp>
          <p:nvSpPr>
            <p:cNvPr id="20" name="Freeform 10"/>
            <p:cNvSpPr/>
            <p:nvPr/>
          </p:nvSpPr>
          <p:spPr>
            <a:xfrm rot="5400000">
              <a:off x="5063085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21" name="Freeform 11"/>
            <p:cNvSpPr/>
            <p:nvPr/>
          </p:nvSpPr>
          <p:spPr>
            <a:xfrm rot="5400000">
              <a:off x="5063087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2" name="Freeform 12"/>
            <p:cNvSpPr/>
            <p:nvPr/>
          </p:nvSpPr>
          <p:spPr>
            <a:xfrm rot="5400000">
              <a:off x="5063087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3" name="Freeform 13"/>
            <p:cNvSpPr/>
            <p:nvPr/>
          </p:nvSpPr>
          <p:spPr>
            <a:xfrm rot="5400000">
              <a:off x="5063087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</a:t>
              </a:r>
              <a:r>
                <a:rPr lang="en-GB" sz="1300" dirty="0"/>
                <a:t>Stability</a:t>
              </a:r>
              <a:endParaRPr lang="en-GB" sz="1300" kern="1200" dirty="0"/>
            </a:p>
          </p:txBody>
        </p:sp>
        <p:sp>
          <p:nvSpPr>
            <p:cNvPr id="24" name="Freeform 14"/>
            <p:cNvSpPr/>
            <p:nvPr/>
          </p:nvSpPr>
          <p:spPr>
            <a:xfrm rot="5400000">
              <a:off x="5063087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5" name="Freeform 15"/>
            <p:cNvSpPr/>
            <p:nvPr/>
          </p:nvSpPr>
          <p:spPr>
            <a:xfrm rot="5400000">
              <a:off x="5063085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Output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0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0942" y="4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eelawadee UI"/>
              </a:rPr>
              <a:t>Unemployment</a:t>
            </a:r>
            <a:endParaRPr lang="en-US" sz="4000" dirty="0">
              <a:latin typeface="Leelawadee UI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525998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Bank of England 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0239882" y="6184566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Africa Jones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525998" y="949573"/>
            <a:ext cx="4493802" cy="35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GB" sz="2200" dirty="0">
                <a:latin typeface="Leelawadee"/>
              </a:rPr>
              <a:t>NAIRU is estimated at </a:t>
            </a:r>
            <a:r>
              <a:rPr lang="en-GB" sz="2200" b="1" dirty="0">
                <a:solidFill>
                  <a:srgbClr val="C00000"/>
                </a:solidFill>
                <a:latin typeface="Leelawadee"/>
              </a:rPr>
              <a:t>5% </a:t>
            </a:r>
            <a:r>
              <a:rPr lang="en-GB" sz="2200" dirty="0">
                <a:latin typeface="Leelawadee"/>
              </a:rPr>
              <a:t>for 2016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0" y="4"/>
            <a:ext cx="1327790" cy="6857998"/>
            <a:chOff x="5072743" y="4"/>
            <a:chExt cx="1327790" cy="6857998"/>
          </a:xfrm>
        </p:grpSpPr>
        <p:sp>
          <p:nvSpPr>
            <p:cNvPr id="37" name="Freeform 10"/>
            <p:cNvSpPr/>
            <p:nvPr/>
          </p:nvSpPr>
          <p:spPr>
            <a:xfrm rot="5400000">
              <a:off x="5063085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38" name="Freeform 11"/>
            <p:cNvSpPr/>
            <p:nvPr/>
          </p:nvSpPr>
          <p:spPr>
            <a:xfrm rot="5400000">
              <a:off x="5063087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39" name="Freeform 12"/>
            <p:cNvSpPr/>
            <p:nvPr/>
          </p:nvSpPr>
          <p:spPr>
            <a:xfrm rot="5400000">
              <a:off x="5063087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40" name="Freeform 13"/>
            <p:cNvSpPr/>
            <p:nvPr/>
          </p:nvSpPr>
          <p:spPr>
            <a:xfrm rot="5400000">
              <a:off x="5063087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</a:t>
              </a:r>
              <a:r>
                <a:rPr lang="en-GB" sz="1300" dirty="0"/>
                <a:t>Stability</a:t>
              </a:r>
              <a:endParaRPr lang="en-GB" sz="1300" kern="1200" dirty="0"/>
            </a:p>
          </p:txBody>
        </p:sp>
        <p:sp>
          <p:nvSpPr>
            <p:cNvPr id="41" name="Freeform 14"/>
            <p:cNvSpPr/>
            <p:nvPr/>
          </p:nvSpPr>
          <p:spPr>
            <a:xfrm rot="5400000">
              <a:off x="5063087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42" name="Freeform 15"/>
            <p:cNvSpPr/>
            <p:nvPr/>
          </p:nvSpPr>
          <p:spPr>
            <a:xfrm rot="5400000">
              <a:off x="5063085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Output</a:t>
              </a:r>
              <a:endParaRPr lang="en-GB" sz="1300" kern="1200" dirty="0"/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544C3F7-A128-4C06-9565-80D0FAD7B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794001"/>
              </p:ext>
            </p:extLst>
          </p:nvPr>
        </p:nvGraphicFramePr>
        <p:xfrm>
          <a:off x="1816767" y="1455821"/>
          <a:ext cx="9300411" cy="471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val 15"/>
          <p:cNvSpPr/>
          <p:nvPr/>
        </p:nvSpPr>
        <p:spPr>
          <a:xfrm>
            <a:off x="6925871" y="2204358"/>
            <a:ext cx="4680284" cy="2773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9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87446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ONS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0239882" y="6184566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Africa Jones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7788" y="248737"/>
            <a:ext cx="509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Productivity Growth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l="21900" t="56145" r="48025" b="16361"/>
          <a:stretch/>
        </p:blipFill>
        <p:spPr>
          <a:xfrm>
            <a:off x="2386941" y="1738329"/>
            <a:ext cx="8205850" cy="4488872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487446" y="910640"/>
            <a:ext cx="8797659" cy="45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GB" sz="2200" dirty="0">
                <a:latin typeface="Leelawadee"/>
                <a:cs typeface="Nirmala UI Semilight" panose="020B0402040204020203" pitchFamily="34" charset="0"/>
              </a:rPr>
              <a:t>Productivity growth has been persistently weak since 2008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9507" y="1341912"/>
            <a:ext cx="42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elawadee UI" pitchFamily="34" charset="-34"/>
                <a:cs typeface="Leelawadee UI" pitchFamily="34" charset="-34"/>
              </a:rPr>
              <a:t>Quarterly Output per hour Growth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"/>
            <a:ext cx="1327790" cy="6857998"/>
            <a:chOff x="5072743" y="4"/>
            <a:chExt cx="1327790" cy="6857998"/>
          </a:xfrm>
        </p:grpSpPr>
        <p:sp>
          <p:nvSpPr>
            <p:cNvPr id="16" name="Freeform 10"/>
            <p:cNvSpPr/>
            <p:nvPr/>
          </p:nvSpPr>
          <p:spPr>
            <a:xfrm rot="5400000">
              <a:off x="5063085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7" name="Freeform 11"/>
            <p:cNvSpPr/>
            <p:nvPr/>
          </p:nvSpPr>
          <p:spPr>
            <a:xfrm rot="5400000">
              <a:off x="5063087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0" name="Freeform 12"/>
            <p:cNvSpPr/>
            <p:nvPr/>
          </p:nvSpPr>
          <p:spPr>
            <a:xfrm rot="5400000">
              <a:off x="5063087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1" name="Freeform 13"/>
            <p:cNvSpPr/>
            <p:nvPr/>
          </p:nvSpPr>
          <p:spPr>
            <a:xfrm rot="5400000">
              <a:off x="5063087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</a:t>
              </a:r>
              <a:r>
                <a:rPr lang="en-GB" sz="1300" dirty="0"/>
                <a:t>Stability</a:t>
              </a:r>
              <a:endParaRPr lang="en-GB" sz="1300" kern="1200" dirty="0"/>
            </a:p>
          </p:txBody>
        </p:sp>
        <p:sp>
          <p:nvSpPr>
            <p:cNvPr id="22" name="Freeform 14"/>
            <p:cNvSpPr/>
            <p:nvPr/>
          </p:nvSpPr>
          <p:spPr>
            <a:xfrm rot="5400000">
              <a:off x="5063087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3" name="Freeform 15"/>
            <p:cNvSpPr/>
            <p:nvPr/>
          </p:nvSpPr>
          <p:spPr>
            <a:xfrm rot="5400000">
              <a:off x="5063085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Output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68652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36670" y="50374"/>
            <a:ext cx="10996749" cy="1143000"/>
          </a:xfrm>
        </p:spPr>
        <p:txBody>
          <a:bodyPr/>
          <a:lstStyle/>
          <a:p>
            <a:r>
              <a:rPr lang="en-US" sz="3600" dirty="0">
                <a:latin typeface="Leelawadee UI"/>
              </a:rPr>
              <a:t>Productivity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487446" y="6167453"/>
            <a:ext cx="5495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ONS, International Comparisons of Productivity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5923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Africa Jones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496940" y="1001421"/>
            <a:ext cx="9285855" cy="54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GB" sz="2200" dirty="0">
                <a:latin typeface="Leelawadee"/>
                <a:cs typeface="Nirmala UI Semilight" panose="020B0402040204020203" pitchFamily="34" charset="0"/>
              </a:rPr>
              <a:t>Growth of 0.6% from Q1 to Q2 has exceeded the pre-downturn level for the first time since 2008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771" t="33198" r="14892" b="17222"/>
          <a:stretch>
            <a:fillRect/>
          </a:stretch>
        </p:blipFill>
        <p:spPr bwMode="auto">
          <a:xfrm>
            <a:off x="2375064" y="2101932"/>
            <a:ext cx="8550234" cy="40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429496" y="1828800"/>
            <a:ext cx="396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41372" y="1900052"/>
            <a:ext cx="503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elawadee UI" pitchFamily="34" charset="-34"/>
                <a:cs typeface="Leelawadee UI" pitchFamily="34" charset="-34"/>
              </a:rPr>
              <a:t>GDP per hour worked, 2015 (UK=100)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4"/>
            <a:ext cx="1327790" cy="6857998"/>
            <a:chOff x="5072743" y="4"/>
            <a:chExt cx="1327790" cy="6857998"/>
          </a:xfrm>
        </p:grpSpPr>
        <p:sp>
          <p:nvSpPr>
            <p:cNvPr id="25" name="Freeform 10"/>
            <p:cNvSpPr/>
            <p:nvPr/>
          </p:nvSpPr>
          <p:spPr>
            <a:xfrm rot="5400000">
              <a:off x="5063085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26" name="Freeform 11"/>
            <p:cNvSpPr/>
            <p:nvPr/>
          </p:nvSpPr>
          <p:spPr>
            <a:xfrm rot="5400000">
              <a:off x="5063087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7" name="Freeform 12"/>
            <p:cNvSpPr/>
            <p:nvPr/>
          </p:nvSpPr>
          <p:spPr>
            <a:xfrm rot="5400000">
              <a:off x="5063087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8" name="Freeform 13"/>
            <p:cNvSpPr/>
            <p:nvPr/>
          </p:nvSpPr>
          <p:spPr>
            <a:xfrm rot="5400000">
              <a:off x="5063087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</a:t>
              </a:r>
              <a:r>
                <a:rPr lang="en-GB" sz="1300" dirty="0"/>
                <a:t>Stability</a:t>
              </a:r>
              <a:endParaRPr lang="en-GB" sz="1300" kern="1200" dirty="0"/>
            </a:p>
          </p:txBody>
        </p:sp>
        <p:sp>
          <p:nvSpPr>
            <p:cNvPr id="29" name="Freeform 14"/>
            <p:cNvSpPr/>
            <p:nvPr/>
          </p:nvSpPr>
          <p:spPr>
            <a:xfrm rot="5400000">
              <a:off x="5063087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30" name="Freeform 15"/>
            <p:cNvSpPr/>
            <p:nvPr/>
          </p:nvSpPr>
          <p:spPr>
            <a:xfrm rot="5400000">
              <a:off x="5063085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Output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55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6522" y="36489"/>
            <a:ext cx="9095348" cy="1143000"/>
          </a:xfrm>
        </p:spPr>
        <p:txBody>
          <a:bodyPr/>
          <a:lstStyle/>
          <a:p>
            <a:r>
              <a:rPr lang="en-GB" sz="3600" dirty="0">
                <a:latin typeface="Leelawadee UI" pitchFamily="34" charset="-34"/>
                <a:cs typeface="Leelawadee UI" pitchFamily="34" charset="-34"/>
              </a:rPr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573" y="1465243"/>
            <a:ext cx="10082318" cy="4065224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sz="5100" dirty="0">
                <a:latin typeface="Leelawadee" panose="020B0502040204020203" pitchFamily="34" charset="-34"/>
                <a:cs typeface="Leelawadee" panose="020B0502040204020203" pitchFamily="34" charset="-34"/>
              </a:rPr>
              <a:t>CPI inflation: </a:t>
            </a:r>
            <a:r>
              <a:rPr lang="en-GB" sz="51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1.8%</a:t>
            </a:r>
            <a:r>
              <a:rPr lang="en-GB" sz="510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GB" sz="5100" dirty="0">
                <a:latin typeface="Leelawadee" panose="020B0502040204020203" pitchFamily="34" charset="-34"/>
                <a:cs typeface="Leelawadee" panose="020B0502040204020203" pitchFamily="34" charset="-34"/>
              </a:rPr>
              <a:t>in the year to January of 2017.</a:t>
            </a: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</a:pPr>
            <a:endParaRPr lang="en-GB" sz="5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sz="5100" dirty="0">
                <a:latin typeface="Leelawadee" panose="020B0502040204020203" pitchFamily="34" charset="-34"/>
                <a:cs typeface="Leelawadee" panose="020B0502040204020203" pitchFamily="34" charset="-34"/>
              </a:rPr>
              <a:t>Core inflation: rose to </a:t>
            </a:r>
            <a:r>
              <a:rPr lang="en-GB" sz="51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1.6%</a:t>
            </a:r>
            <a:r>
              <a:rPr lang="en-GB" sz="5100" dirty="0">
                <a:latin typeface="Leelawadee" panose="020B0502040204020203" pitchFamily="34" charset="-34"/>
                <a:cs typeface="Leelawadee" panose="020B0502040204020203" pitchFamily="34" charset="-34"/>
              </a:rPr>
              <a:t> in the year to October 2016.</a:t>
            </a: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</a:pPr>
            <a:endParaRPr lang="en-GB" sz="5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sz="5100" dirty="0">
                <a:latin typeface="Leelawadee" panose="020B0502040204020203" pitchFamily="34" charset="-34"/>
                <a:cs typeface="Leelawadee" panose="020B0502040204020203" pitchFamily="34" charset="-34"/>
              </a:rPr>
              <a:t>Base rate: </a:t>
            </a:r>
            <a:r>
              <a:rPr lang="en-GB" sz="51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0.25%</a:t>
            </a: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</a:pPr>
            <a:endParaRPr lang="en-GB" sz="5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sz="5100" dirty="0">
                <a:latin typeface="Leelawadee" panose="020B0502040204020203" pitchFamily="34" charset="-34"/>
                <a:cs typeface="Leelawadee" panose="020B0502040204020203" pitchFamily="34" charset="-34"/>
              </a:rPr>
              <a:t>Asset Purchase Facility increased by </a:t>
            </a:r>
            <a:r>
              <a:rPr lang="en-GB" sz="51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£70 million </a:t>
            </a:r>
            <a:r>
              <a:rPr lang="en-GB" sz="5100" dirty="0">
                <a:latin typeface="Leelawadee" panose="020B0502040204020203" pitchFamily="34" charset="-34"/>
                <a:cs typeface="Leelawadee" panose="020B0502040204020203" pitchFamily="34" charset="-34"/>
              </a:rPr>
              <a:t>in August to </a:t>
            </a:r>
            <a:r>
              <a:rPr lang="en-GB" sz="5100" b="1" dirty="0">
                <a:solidFill>
                  <a:srgbClr val="CC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£445 million</a:t>
            </a:r>
            <a:r>
              <a:rPr lang="en-GB" sz="5100" dirty="0">
                <a:solidFill>
                  <a:srgbClr val="CC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GB" sz="5100" dirty="0">
                <a:latin typeface="Leelawadee" panose="020B0502040204020203" pitchFamily="34" charset="-34"/>
                <a:cs typeface="Leelawadee" panose="020B0502040204020203" pitchFamily="34" charset="-34"/>
              </a:rPr>
              <a:t>in total (£60 million of government bonds and £10 million of corporate bonds)</a:t>
            </a:r>
            <a:endParaRPr lang="en-GB" sz="5100" dirty="0"/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27790" y="6184450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ONS 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0" y="4"/>
            <a:ext cx="1327790" cy="6857998"/>
            <a:chOff x="1661885" y="4"/>
            <a:chExt cx="1327790" cy="6857998"/>
          </a:xfrm>
        </p:grpSpPr>
        <p:sp>
          <p:nvSpPr>
            <p:cNvPr id="8" name="Freeform 7"/>
            <p:cNvSpPr/>
            <p:nvPr/>
          </p:nvSpPr>
          <p:spPr>
            <a:xfrm rot="5400000">
              <a:off x="1652227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61000">
                  <a:schemeClr val="accent1">
                    <a:lumMod val="50000"/>
                  </a:schemeClr>
                </a:gs>
                <a:gs pos="90000">
                  <a:schemeClr val="tx2">
                    <a:lumMod val="60000"/>
                    <a:lumOff val="4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/>
                <a:t>Introduction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1652229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1652229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1652229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1652229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1652229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</p:grp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</p:spTree>
    <p:extLst>
      <p:ext uri="{BB962C8B-B14F-4D97-AF65-F5344CB8AC3E}">
        <p14:creationId xmlns:p14="http://schemas.microsoft.com/office/powerpoint/2010/main" val="10503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7788" y="244922"/>
            <a:ext cx="672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Leelawadee UI"/>
              </a:rPr>
              <a:t>Capital Stock Growth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487446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ONS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0239882" y="6184566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Africa Jones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18009732"/>
              </p:ext>
            </p:extLst>
          </p:nvPr>
        </p:nvGraphicFramePr>
        <p:xfrm>
          <a:off x="1971304" y="1116280"/>
          <a:ext cx="9334005" cy="499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42016" y="1175657"/>
            <a:ext cx="349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elawadee UI" pitchFamily="34" charset="-34"/>
                <a:cs typeface="Leelawadee UI" pitchFamily="34" charset="-34"/>
              </a:rPr>
              <a:t>UK Net Capital Stock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4"/>
            <a:ext cx="1327790" cy="6857998"/>
            <a:chOff x="5072743" y="4"/>
            <a:chExt cx="1327790" cy="6857998"/>
          </a:xfrm>
        </p:grpSpPr>
        <p:sp>
          <p:nvSpPr>
            <p:cNvPr id="18" name="Freeform 10"/>
            <p:cNvSpPr/>
            <p:nvPr/>
          </p:nvSpPr>
          <p:spPr>
            <a:xfrm rot="5400000">
              <a:off x="5063085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9" name="Freeform 11"/>
            <p:cNvSpPr/>
            <p:nvPr/>
          </p:nvSpPr>
          <p:spPr>
            <a:xfrm rot="5400000">
              <a:off x="5063087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0" name="Freeform 12"/>
            <p:cNvSpPr/>
            <p:nvPr/>
          </p:nvSpPr>
          <p:spPr>
            <a:xfrm rot="5400000">
              <a:off x="5063087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1" name="Freeform 13"/>
            <p:cNvSpPr/>
            <p:nvPr/>
          </p:nvSpPr>
          <p:spPr>
            <a:xfrm rot="5400000">
              <a:off x="5063087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</a:t>
              </a:r>
              <a:r>
                <a:rPr lang="en-GB" sz="1300" dirty="0"/>
                <a:t>Stability</a:t>
              </a:r>
              <a:endParaRPr lang="en-GB" sz="1300" kern="1200" dirty="0"/>
            </a:p>
          </p:txBody>
        </p:sp>
        <p:sp>
          <p:nvSpPr>
            <p:cNvPr id="22" name="Freeform 14"/>
            <p:cNvSpPr/>
            <p:nvPr/>
          </p:nvSpPr>
          <p:spPr>
            <a:xfrm rot="5400000">
              <a:off x="5063087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3" name="Freeform 15"/>
            <p:cNvSpPr/>
            <p:nvPr/>
          </p:nvSpPr>
          <p:spPr>
            <a:xfrm rot="5400000">
              <a:off x="5063085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Output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237667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3711" y="4676"/>
            <a:ext cx="10972800" cy="1143000"/>
          </a:xfrm>
        </p:spPr>
        <p:txBody>
          <a:bodyPr/>
          <a:lstStyle/>
          <a:p>
            <a:r>
              <a:rPr lang="en-GB" sz="3600" dirty="0">
                <a:latin typeface="Leelawadee UI"/>
              </a:rPr>
              <a:t>Output Conclusion </a:t>
            </a:r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1" y="360264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Output</a:t>
            </a:r>
          </a:p>
        </p:txBody>
      </p:sp>
      <p:sp>
        <p:nvSpPr>
          <p:cNvPr id="13" name="Block Arc 12"/>
          <p:cNvSpPr/>
          <p:nvPr/>
        </p:nvSpPr>
        <p:spPr>
          <a:xfrm>
            <a:off x="2492506" y="1935514"/>
            <a:ext cx="7441324" cy="6306208"/>
          </a:xfrm>
          <a:prstGeom prst="blockArc">
            <a:avLst>
              <a:gd name="adj1" fmla="val 10800000"/>
              <a:gd name="adj2" fmla="val 21578615"/>
              <a:gd name="adj3" fmla="val 19257"/>
            </a:avLst>
          </a:prstGeom>
          <a:gradFill flip="none" rotWithShape="1">
            <a:gsLst>
              <a:gs pos="100000">
                <a:schemeClr val="tx2">
                  <a:lumMod val="97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06795" y="1243676"/>
            <a:ext cx="0" cy="7488000"/>
            <a:chOff x="6195847" y="1498600"/>
            <a:chExt cx="0" cy="7066475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6195847" y="5075999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291036" y="5066859"/>
            <a:ext cx="1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reduction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6737" y="5066859"/>
            <a:ext cx="1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increase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10060" y="5160530"/>
            <a:ext cx="195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Maintain interest rates at 0.25%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13168" y="1243676"/>
            <a:ext cx="0" cy="7488000"/>
            <a:chOff x="6195847" y="1498600"/>
            <a:chExt cx="0" cy="7066476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215988" y="1332000"/>
            <a:ext cx="0" cy="7488000"/>
            <a:chOff x="6195847" y="1498600"/>
            <a:chExt cx="0" cy="7066476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224977" y="1243676"/>
            <a:ext cx="0" cy="7488000"/>
            <a:chOff x="6195847" y="1498600"/>
            <a:chExt cx="0" cy="7066475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6195847" y="5075999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6206795" y="4987676"/>
            <a:ext cx="0" cy="3226158"/>
          </a:xfrm>
          <a:prstGeom prst="straightConnector1">
            <a:avLst/>
          </a:prstGeom>
          <a:ln w="53975" cmpd="sng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58170" y="967682"/>
            <a:ext cx="267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Unemployment</a:t>
            </a:r>
            <a:r>
              <a:rPr lang="en-GB" i="1" dirty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76591" y="780546"/>
            <a:ext cx="401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Productivity</a:t>
            </a:r>
            <a:endParaRPr lang="en-GB" sz="16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4016086" y="1152635"/>
            <a:ext cx="16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Output</a:t>
            </a:r>
            <a:r>
              <a:rPr lang="en-GB" i="1" dirty="0"/>
              <a:t> Gap</a:t>
            </a: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Africa Jones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6222157" y="1222932"/>
            <a:ext cx="100136" cy="7875196"/>
            <a:chOff x="6890925" y="1442872"/>
            <a:chExt cx="27069" cy="748273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917994" y="5228400"/>
              <a:ext cx="0" cy="3697204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6890925" y="1442872"/>
              <a:ext cx="0" cy="3697204"/>
            </a:xfrm>
            <a:prstGeom prst="straightConnector1">
              <a:avLst/>
            </a:prstGeom>
            <a:ln w="88900" cmpd="sng">
              <a:solidFill>
                <a:srgbClr val="C00000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0" y="4"/>
            <a:ext cx="1327790" cy="6857998"/>
            <a:chOff x="5072743" y="4"/>
            <a:chExt cx="1327790" cy="6857998"/>
          </a:xfrm>
        </p:grpSpPr>
        <p:sp>
          <p:nvSpPr>
            <p:cNvPr id="50" name="Freeform 10"/>
            <p:cNvSpPr/>
            <p:nvPr/>
          </p:nvSpPr>
          <p:spPr>
            <a:xfrm rot="5400000">
              <a:off x="5063085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51" name="Freeform 11"/>
            <p:cNvSpPr/>
            <p:nvPr/>
          </p:nvSpPr>
          <p:spPr>
            <a:xfrm rot="5400000">
              <a:off x="5063087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52" name="Freeform 12"/>
            <p:cNvSpPr/>
            <p:nvPr/>
          </p:nvSpPr>
          <p:spPr>
            <a:xfrm rot="5400000">
              <a:off x="5063087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53" name="Freeform 13"/>
            <p:cNvSpPr/>
            <p:nvPr/>
          </p:nvSpPr>
          <p:spPr>
            <a:xfrm rot="5400000">
              <a:off x="5063087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</a:t>
              </a:r>
              <a:r>
                <a:rPr lang="en-GB" sz="1300" dirty="0"/>
                <a:t>Stability</a:t>
              </a:r>
              <a:endParaRPr lang="en-GB" sz="1300" kern="1200" dirty="0"/>
            </a:p>
          </p:txBody>
        </p:sp>
        <p:sp>
          <p:nvSpPr>
            <p:cNvPr id="55" name="Freeform 14"/>
            <p:cNvSpPr/>
            <p:nvPr/>
          </p:nvSpPr>
          <p:spPr>
            <a:xfrm rot="5400000">
              <a:off x="5063087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56" name="Freeform 15"/>
            <p:cNvSpPr/>
            <p:nvPr/>
          </p:nvSpPr>
          <p:spPr>
            <a:xfrm rot="5400000">
              <a:off x="5063085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Output</a:t>
              </a:r>
              <a:endParaRPr lang="en-GB" sz="1300" kern="12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6070685" y="4917002"/>
            <a:ext cx="250324" cy="22440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3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">
                                      <p:cBhvr>
                                        <p:cTn id="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2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"/>
            <a:ext cx="1327790" cy="6857998"/>
            <a:chOff x="6727372" y="4"/>
            <a:chExt cx="1327790" cy="6857998"/>
          </a:xfrm>
        </p:grpSpPr>
        <p:sp>
          <p:nvSpPr>
            <p:cNvPr id="5" name="Freeform 4"/>
            <p:cNvSpPr/>
            <p:nvPr/>
          </p:nvSpPr>
          <p:spPr>
            <a:xfrm rot="5400000">
              <a:off x="6717714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5400000">
              <a:off x="6717716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5400000">
              <a:off x="6717716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5400000">
              <a:off x="6717716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6717716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6717714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Costs</a:t>
              </a:r>
              <a:endParaRPr lang="en-GB" sz="1300" kern="1200" dirty="0"/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9405912" y="3197523"/>
            <a:ext cx="3394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000" dirty="0" err="1">
                <a:solidFill>
                  <a:srgbClr val="0070C0"/>
                </a:solidFill>
                <a:latin typeface="Calibri" pitchFamily="34" charset="0"/>
              </a:rPr>
              <a:t>Owain</a:t>
            </a:r>
            <a:r>
              <a:rPr lang="en-GB" sz="2000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en-GB" sz="2000" dirty="0">
                <a:solidFill>
                  <a:srgbClr val="0070C0"/>
                </a:solidFill>
                <a:latin typeface="Calibri" pitchFamily="34" charset="0"/>
              </a:rPr>
              <a:t>Tsang-</a:t>
            </a:r>
            <a:r>
              <a:rPr lang="en-GB" sz="2000" dirty="0" err="1">
                <a:solidFill>
                  <a:srgbClr val="0070C0"/>
                </a:solidFill>
                <a:latin typeface="Calibri" pitchFamily="34" charset="0"/>
              </a:rPr>
              <a:t>Wetherald</a:t>
            </a:r>
            <a:endParaRPr lang="en-GB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436" t="12903" r="35887" b="18137"/>
          <a:stretch/>
        </p:blipFill>
        <p:spPr>
          <a:xfrm>
            <a:off x="3657599" y="-18610"/>
            <a:ext cx="5246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00" t="23785" r="33359" b="15001"/>
          <a:stretch/>
        </p:blipFill>
        <p:spPr>
          <a:xfrm>
            <a:off x="2106456" y="1950257"/>
            <a:ext cx="8399504" cy="4198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2885" y="4"/>
            <a:ext cx="10972800" cy="1143000"/>
          </a:xfrm>
        </p:spPr>
        <p:txBody>
          <a:bodyPr/>
          <a:lstStyle/>
          <a:p>
            <a:r>
              <a:rPr lang="en-US" sz="3600" dirty="0">
                <a:latin typeface="Leelawadee UI"/>
              </a:rPr>
              <a:t>Introduction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1" y="360264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Output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6486" y="888428"/>
            <a:ext cx="987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Leelawadee UI" pitchFamily="34" charset="-34"/>
                <a:cs typeface="Leelawadee UI" pitchFamily="34" charset="-34"/>
              </a:rPr>
              <a:t>Weak exchange rate has not resulted in proportional increases in the volume of UK exports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9491707" y="6184450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Owain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 Tsang-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Wetherald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487446" y="6167453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XE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9915" y="2124818"/>
            <a:ext cx="193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elawadee UI" pitchFamily="34" charset="-34"/>
                <a:cs typeface="Leelawadee UI" pitchFamily="34" charset="-34"/>
              </a:rPr>
              <a:t>GBP/USD</a:t>
            </a:r>
            <a:endParaRPr lang="en-GB" dirty="0">
              <a:latin typeface="Leelawadee UI" pitchFamily="34" charset="-34"/>
              <a:cs typeface="Leelawadee UI" pitchFamily="34" charset="-3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4"/>
            <a:ext cx="1327790" cy="6857998"/>
            <a:chOff x="6727372" y="4"/>
            <a:chExt cx="1327790" cy="6857998"/>
          </a:xfrm>
        </p:grpSpPr>
        <p:sp>
          <p:nvSpPr>
            <p:cNvPr id="25" name="Freeform 4"/>
            <p:cNvSpPr/>
            <p:nvPr/>
          </p:nvSpPr>
          <p:spPr>
            <a:xfrm rot="5400000">
              <a:off x="6717714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26" name="Freeform 5"/>
            <p:cNvSpPr/>
            <p:nvPr/>
          </p:nvSpPr>
          <p:spPr>
            <a:xfrm rot="5400000">
              <a:off x="6717716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7" name="Freeform 6"/>
            <p:cNvSpPr/>
            <p:nvPr/>
          </p:nvSpPr>
          <p:spPr>
            <a:xfrm rot="5400000">
              <a:off x="6717716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8" name="Freeform 7"/>
            <p:cNvSpPr/>
            <p:nvPr/>
          </p:nvSpPr>
          <p:spPr>
            <a:xfrm rot="5400000">
              <a:off x="6717716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9" name="Freeform 8"/>
            <p:cNvSpPr/>
            <p:nvPr/>
          </p:nvSpPr>
          <p:spPr>
            <a:xfrm rot="5400000">
              <a:off x="6717716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30" name="Freeform 9"/>
            <p:cNvSpPr/>
            <p:nvPr/>
          </p:nvSpPr>
          <p:spPr>
            <a:xfrm rot="5400000">
              <a:off x="6717714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Costs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03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4233" y="10656"/>
            <a:ext cx="10972800" cy="1143000"/>
          </a:xfrm>
        </p:spPr>
        <p:txBody>
          <a:bodyPr/>
          <a:lstStyle/>
          <a:p>
            <a:r>
              <a:rPr lang="en-GB" sz="3600" dirty="0">
                <a:latin typeface="Leelawadee UI"/>
              </a:rPr>
              <a:t>Production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34" y="889934"/>
            <a:ext cx="10194309" cy="1028544"/>
          </a:xfrm>
        </p:spPr>
        <p:txBody>
          <a:bodyPr>
            <a:noAutofit/>
          </a:bodyPr>
          <a:lstStyle/>
          <a:p>
            <a:pPr>
              <a:buSzPct val="60000"/>
              <a:buFont typeface="Wingdings" pitchFamily="2" charset="2"/>
              <a:buChar char="Ø"/>
            </a:pP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Factory gate inflation rose </a:t>
            </a:r>
            <a:r>
              <a:rPr lang="en-GB" sz="24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3.5% </a:t>
            </a: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in the year to January</a:t>
            </a:r>
          </a:p>
          <a:p>
            <a:pPr>
              <a:buSzPct val="60000"/>
              <a:buFont typeface="Wingdings" pitchFamily="2" charset="2"/>
              <a:buChar char="Ø"/>
            </a:pP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Imported inflation has increased due to the depreciating exchange rate </a:t>
            </a:r>
          </a:p>
          <a:p>
            <a:pPr>
              <a:buSzPct val="60000"/>
              <a:buFont typeface="Wingdings" panose="05000000000000000000" pitchFamily="2" charset="2"/>
              <a:buChar char="§"/>
            </a:pPr>
            <a:endParaRPr lang="en-GB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"/>
            <a:ext cx="1327790" cy="6857998"/>
            <a:chOff x="6727372" y="4"/>
            <a:chExt cx="1327790" cy="6857998"/>
          </a:xfrm>
        </p:grpSpPr>
        <p:sp>
          <p:nvSpPr>
            <p:cNvPr id="9" name="Freeform 8"/>
            <p:cNvSpPr/>
            <p:nvPr/>
          </p:nvSpPr>
          <p:spPr>
            <a:xfrm rot="5400000">
              <a:off x="6717714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6717716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6717716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6717716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6717716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6717714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Costs</a:t>
              </a:r>
              <a:endParaRPr lang="en-GB" sz="1300" kern="1200" dirty="0"/>
            </a:p>
          </p:txBody>
        </p:sp>
      </p:grp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345225" y="6184450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ONS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9427163" y="6184450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Owain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 Tsang-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Wetherald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40725" t="44119" r="29392" b="28406"/>
          <a:stretch/>
        </p:blipFill>
        <p:spPr>
          <a:xfrm>
            <a:off x="2238498" y="2009804"/>
            <a:ext cx="8170225" cy="41882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60768" y="1805049"/>
            <a:ext cx="306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elawadee UI" pitchFamily="34" charset="-34"/>
                <a:cs typeface="Leelawadee UI" pitchFamily="34" charset="-34"/>
              </a:rPr>
              <a:t>Producer Price Index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6930" y="3467595"/>
            <a:ext cx="46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%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1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00599" y="4"/>
            <a:ext cx="10972800" cy="1143000"/>
          </a:xfrm>
        </p:spPr>
        <p:txBody>
          <a:bodyPr/>
          <a:lstStyle/>
          <a:p>
            <a:r>
              <a:rPr lang="en-GB" sz="3600" dirty="0">
                <a:latin typeface="Leelawadee UI"/>
              </a:rPr>
              <a:t>Oil and Food </a:t>
            </a:r>
            <a:endParaRPr lang="en-GB" sz="4000" dirty="0">
              <a:latin typeface="Leelawadee U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46" y="943347"/>
            <a:ext cx="8540474" cy="529193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Ø"/>
            </a:pP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Food price deflation is abating</a:t>
            </a:r>
          </a:p>
          <a:p>
            <a:pPr marL="0" indent="0">
              <a:buSzPct val="60000"/>
              <a:buNone/>
            </a:pPr>
            <a:endParaRPr lang="en-GB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9427163" y="6184450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Owain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 Tsang-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Wetherald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5" name="Screen Shot 2016-10-18 at 19.19.28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9013" b="4894"/>
          <a:stretch/>
        </p:blipFill>
        <p:spPr>
          <a:xfrm>
            <a:off x="2448229" y="1494592"/>
            <a:ext cx="8416671" cy="464325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487446" y="6184450"/>
            <a:ext cx="84058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World Bank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4"/>
            <a:ext cx="1327790" cy="6857998"/>
            <a:chOff x="6727372" y="4"/>
            <a:chExt cx="1327790" cy="6857998"/>
          </a:xfrm>
        </p:grpSpPr>
        <p:sp>
          <p:nvSpPr>
            <p:cNvPr id="18" name="Freeform 4"/>
            <p:cNvSpPr/>
            <p:nvPr/>
          </p:nvSpPr>
          <p:spPr>
            <a:xfrm rot="5400000">
              <a:off x="6717714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9" name="Freeform 5"/>
            <p:cNvSpPr/>
            <p:nvPr/>
          </p:nvSpPr>
          <p:spPr>
            <a:xfrm rot="5400000">
              <a:off x="6717716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0" name="Freeform 6"/>
            <p:cNvSpPr/>
            <p:nvPr/>
          </p:nvSpPr>
          <p:spPr>
            <a:xfrm rot="5400000">
              <a:off x="6717716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1" name="Freeform 7"/>
            <p:cNvSpPr/>
            <p:nvPr/>
          </p:nvSpPr>
          <p:spPr>
            <a:xfrm rot="5400000">
              <a:off x="6717716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2" name="Freeform 8"/>
            <p:cNvSpPr/>
            <p:nvPr/>
          </p:nvSpPr>
          <p:spPr>
            <a:xfrm rot="5400000">
              <a:off x="6717716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3" name="Freeform 9"/>
            <p:cNvSpPr/>
            <p:nvPr/>
          </p:nvSpPr>
          <p:spPr>
            <a:xfrm rot="5400000">
              <a:off x="6717714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Costs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5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97632" y="-8466"/>
            <a:ext cx="109728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Leelawadee UI"/>
              </a:rPr>
              <a:t>Energy</a:t>
            </a:r>
            <a:endParaRPr lang="en-GB" dirty="0">
              <a:latin typeface="Leelawadee UI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14528" y="263226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Ratio %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487446" y="6184450"/>
            <a:ext cx="84058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ICIS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9427163" y="6184450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Owain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 Tsang-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Wetherald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627146" y="989421"/>
            <a:ext cx="8266154" cy="6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itchFamily="2" charset="2"/>
              <a:buChar char="Ø"/>
            </a:pP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19th April: </a:t>
            </a:r>
            <a:r>
              <a:rPr lang="en-GB" sz="24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£34.805</a:t>
            </a: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/MWh </a:t>
            </a:r>
          </a:p>
          <a:p>
            <a:pPr>
              <a:buSzPct val="60000"/>
              <a:buFont typeface="Wingdings" pitchFamily="2" charset="2"/>
              <a:buChar char="Ø"/>
            </a:pP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19th November: </a:t>
            </a:r>
            <a:r>
              <a:rPr lang="en-GB" sz="24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£46.931</a:t>
            </a: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/MWh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97383"/>
              </p:ext>
            </p:extLst>
          </p:nvPr>
        </p:nvGraphicFramePr>
        <p:xfrm>
          <a:off x="1877962" y="1828800"/>
          <a:ext cx="9142340" cy="425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4"/>
            <a:ext cx="1327790" cy="6857998"/>
            <a:chOff x="6727372" y="4"/>
            <a:chExt cx="1327790" cy="6857998"/>
          </a:xfrm>
        </p:grpSpPr>
        <p:sp>
          <p:nvSpPr>
            <p:cNvPr id="20" name="Freeform 4"/>
            <p:cNvSpPr/>
            <p:nvPr/>
          </p:nvSpPr>
          <p:spPr>
            <a:xfrm rot="5400000">
              <a:off x="6717714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21" name="Freeform 5"/>
            <p:cNvSpPr/>
            <p:nvPr/>
          </p:nvSpPr>
          <p:spPr>
            <a:xfrm rot="5400000">
              <a:off x="6717716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2" name="Freeform 6"/>
            <p:cNvSpPr/>
            <p:nvPr/>
          </p:nvSpPr>
          <p:spPr>
            <a:xfrm rot="5400000">
              <a:off x="6717716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3" name="Freeform 7"/>
            <p:cNvSpPr/>
            <p:nvPr/>
          </p:nvSpPr>
          <p:spPr>
            <a:xfrm rot="5400000">
              <a:off x="6717716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4" name="Freeform 8"/>
            <p:cNvSpPr/>
            <p:nvPr/>
          </p:nvSpPr>
          <p:spPr>
            <a:xfrm rot="5400000">
              <a:off x="6717716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5" name="Freeform 9"/>
            <p:cNvSpPr/>
            <p:nvPr/>
          </p:nvSpPr>
          <p:spPr>
            <a:xfrm rot="5400000">
              <a:off x="6717714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Costs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2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46" y="-12519"/>
            <a:ext cx="2741654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Leelawadee UI"/>
              </a:rPr>
              <a:t>Expectations</a:t>
            </a:r>
            <a:endParaRPr lang="en-GB" sz="4000" dirty="0">
              <a:latin typeface="Leelawadee UI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14528" y="263226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Ratio %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487446" y="6184450"/>
            <a:ext cx="84058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Primary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9427163" y="6184450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Owain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 Tsang-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Wetherald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698310"/>
              </p:ext>
            </p:extLst>
          </p:nvPr>
        </p:nvGraphicFramePr>
        <p:xfrm>
          <a:off x="1859280" y="1661160"/>
          <a:ext cx="9113520" cy="452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7079" y="1068196"/>
            <a:ext cx="8640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“How much do you expect the rate of inflation to change in the next year?”</a:t>
            </a:r>
            <a:endParaRPr lang="en-GB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4"/>
            <a:ext cx="1327790" cy="6857998"/>
            <a:chOff x="6727372" y="4"/>
            <a:chExt cx="1327790" cy="6857998"/>
          </a:xfrm>
        </p:grpSpPr>
        <p:sp>
          <p:nvSpPr>
            <p:cNvPr id="19" name="Freeform 4"/>
            <p:cNvSpPr/>
            <p:nvPr/>
          </p:nvSpPr>
          <p:spPr>
            <a:xfrm rot="5400000">
              <a:off x="6717714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20" name="Freeform 5"/>
            <p:cNvSpPr/>
            <p:nvPr/>
          </p:nvSpPr>
          <p:spPr>
            <a:xfrm rot="5400000">
              <a:off x="6717716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1" name="Freeform 6"/>
            <p:cNvSpPr/>
            <p:nvPr/>
          </p:nvSpPr>
          <p:spPr>
            <a:xfrm rot="5400000">
              <a:off x="6717716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2" name="Freeform 7"/>
            <p:cNvSpPr/>
            <p:nvPr/>
          </p:nvSpPr>
          <p:spPr>
            <a:xfrm rot="5400000">
              <a:off x="6717716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3" name="Freeform 8"/>
            <p:cNvSpPr/>
            <p:nvPr/>
          </p:nvSpPr>
          <p:spPr>
            <a:xfrm rot="5400000">
              <a:off x="6717716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4" name="Freeform 9"/>
            <p:cNvSpPr/>
            <p:nvPr/>
          </p:nvSpPr>
          <p:spPr>
            <a:xfrm rot="5400000">
              <a:off x="6717714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Costs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05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788" y="12425"/>
            <a:ext cx="3788220" cy="1143000"/>
          </a:xfrm>
        </p:spPr>
        <p:txBody>
          <a:bodyPr/>
          <a:lstStyle/>
          <a:p>
            <a:r>
              <a:rPr lang="en-GB" sz="3600" dirty="0">
                <a:latin typeface="Leelawadee UI"/>
              </a:rPr>
              <a:t>Costs Conclusion </a:t>
            </a:r>
          </a:p>
        </p:txBody>
      </p:sp>
      <p:sp>
        <p:nvSpPr>
          <p:cNvPr id="13" name="Block Arc 12"/>
          <p:cNvSpPr/>
          <p:nvPr/>
        </p:nvSpPr>
        <p:spPr>
          <a:xfrm>
            <a:off x="2475187" y="1907626"/>
            <a:ext cx="7441324" cy="6306208"/>
          </a:xfrm>
          <a:prstGeom prst="blockArc">
            <a:avLst>
              <a:gd name="adj1" fmla="val 10800000"/>
              <a:gd name="adj2" fmla="val 21578615"/>
              <a:gd name="adj3" fmla="val 19257"/>
            </a:avLst>
          </a:prstGeom>
          <a:gradFill flip="none" rotWithShape="1">
            <a:gsLst>
              <a:gs pos="100000">
                <a:schemeClr val="tx2">
                  <a:lumMod val="97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1036" y="5066859"/>
            <a:ext cx="1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reduction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6737" y="5066859"/>
            <a:ext cx="1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increase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215988" y="1345240"/>
            <a:ext cx="0" cy="7488000"/>
            <a:chOff x="6195847" y="1498600"/>
            <a:chExt cx="0" cy="7066476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210060" y="5160530"/>
            <a:ext cx="195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Maintain interest rates at 0.25%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15988" y="1345240"/>
            <a:ext cx="0" cy="7488000"/>
            <a:chOff x="6195847" y="1498600"/>
            <a:chExt cx="0" cy="7066476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222446" y="1365014"/>
            <a:ext cx="0" cy="7488000"/>
            <a:chOff x="6195847" y="1498600"/>
            <a:chExt cx="0" cy="7066475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6195847" y="5075999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215988" y="1332000"/>
            <a:ext cx="0" cy="7488000"/>
            <a:chOff x="6195847" y="1498600"/>
            <a:chExt cx="0" cy="7066476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6206795" y="4987676"/>
            <a:ext cx="0" cy="3226158"/>
          </a:xfrm>
          <a:prstGeom prst="straightConnector1">
            <a:avLst/>
          </a:prstGeom>
          <a:ln w="53975" cmpd="sng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315531" y="1319664"/>
            <a:ext cx="1714457" cy="31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Energy &amp; Oil Prices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68208" y="991089"/>
            <a:ext cx="2127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Food Prices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38934" y="2122481"/>
            <a:ext cx="2061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Exchange Rate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215988" y="1365014"/>
            <a:ext cx="0" cy="7488000"/>
            <a:chOff x="6195847" y="1498600"/>
            <a:chExt cx="0" cy="7066475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6195847" y="5075999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9427163" y="6184450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Owain</a:t>
            </a:r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 Tsang-</a:t>
            </a:r>
            <a:r>
              <a:rPr lang="en-GB" dirty="0" err="1">
                <a:solidFill>
                  <a:srgbClr val="0070C0"/>
                </a:solidFill>
                <a:latin typeface="Calibri" pitchFamily="34" charset="0"/>
              </a:rPr>
              <a:t>Wetherald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222446" y="1287838"/>
            <a:ext cx="27068" cy="7482732"/>
            <a:chOff x="6890925" y="1442872"/>
            <a:chExt cx="27069" cy="748273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917994" y="5228400"/>
              <a:ext cx="0" cy="3697204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6890925" y="1442872"/>
              <a:ext cx="0" cy="3697204"/>
            </a:xfrm>
            <a:prstGeom prst="straightConnector1">
              <a:avLst/>
            </a:prstGeom>
            <a:ln w="88900" cmpd="sng">
              <a:solidFill>
                <a:srgbClr val="C00000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6070685" y="4917002"/>
            <a:ext cx="250324" cy="22440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361292" y="1174655"/>
            <a:ext cx="2061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Price Expectations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0" y="4"/>
            <a:ext cx="1327790" cy="6857998"/>
            <a:chOff x="6727372" y="4"/>
            <a:chExt cx="1327790" cy="6857998"/>
          </a:xfrm>
        </p:grpSpPr>
        <p:sp>
          <p:nvSpPr>
            <p:cNvPr id="48" name="Freeform 4"/>
            <p:cNvSpPr/>
            <p:nvPr/>
          </p:nvSpPr>
          <p:spPr>
            <a:xfrm rot="5400000">
              <a:off x="6717714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49" name="Freeform 5"/>
            <p:cNvSpPr/>
            <p:nvPr/>
          </p:nvSpPr>
          <p:spPr>
            <a:xfrm rot="5400000">
              <a:off x="6717716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50" name="Freeform 6"/>
            <p:cNvSpPr/>
            <p:nvPr/>
          </p:nvSpPr>
          <p:spPr>
            <a:xfrm rot="5400000">
              <a:off x="6717716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51" name="Freeform 7"/>
            <p:cNvSpPr/>
            <p:nvPr/>
          </p:nvSpPr>
          <p:spPr>
            <a:xfrm rot="5400000">
              <a:off x="6717716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52" name="Freeform 8"/>
            <p:cNvSpPr/>
            <p:nvPr/>
          </p:nvSpPr>
          <p:spPr>
            <a:xfrm rot="5400000">
              <a:off x="6717716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55" name="Freeform 9"/>
            <p:cNvSpPr/>
            <p:nvPr/>
          </p:nvSpPr>
          <p:spPr>
            <a:xfrm rot="5400000">
              <a:off x="6717714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Costs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41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4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020000" p14:bounceEnd="40000">
                                          <p:cBhvr>
                                            <p:cTn id="8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" p14:bounceEnd="40000">
                                          <p:cBhvr>
                                            <p:cTn id="10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320000" p14:bounceEnd="40000">
                                          <p:cBhvr>
                                            <p:cTn id="12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40000">
                                          <p:cBhvr>
                                            <p:cTn id="1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42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20000">
                                          <p:cBhvr>
                                            <p:cTn id="8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60000">
                                          <p:cBhvr>
                                            <p:cTn id="10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320000">
                                          <p:cBhvr>
                                            <p:cTn id="12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42" grpId="0"/>
          <p:bldP spid="4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327790" cy="6857998"/>
            <a:chOff x="0" y="2"/>
            <a:chExt cx="1327790" cy="6857998"/>
          </a:xfrm>
        </p:grpSpPr>
        <p:sp>
          <p:nvSpPr>
            <p:cNvPr id="3" name="Freeform 2"/>
            <p:cNvSpPr/>
            <p:nvPr/>
          </p:nvSpPr>
          <p:spPr>
            <a:xfrm rot="5400000">
              <a:off x="-9658" y="966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4" name="Freeform 3"/>
            <p:cNvSpPr/>
            <p:nvPr/>
          </p:nvSpPr>
          <p:spPr>
            <a:xfrm rot="5400000">
              <a:off x="-9656" y="111183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5" name="Freeform 4"/>
            <p:cNvSpPr/>
            <p:nvPr/>
          </p:nvSpPr>
          <p:spPr>
            <a:xfrm rot="5400000">
              <a:off x="-9656" y="221401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5400000">
              <a:off x="-9656" y="5520554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5400000">
              <a:off x="-9658" y="331619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5400000">
              <a:off x="-9658" y="441837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Financial Stability</a:t>
              </a:r>
              <a:endParaRPr lang="en-GB" sz="1300" kern="1200" dirty="0"/>
            </a:p>
          </p:txBody>
        </p:sp>
      </p:grp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550582" y="3393115"/>
            <a:ext cx="40322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200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016" t="16071" r="37017" b="25161"/>
          <a:stretch/>
        </p:blipFill>
        <p:spPr>
          <a:xfrm>
            <a:off x="3500716" y="12116"/>
            <a:ext cx="5377813" cy="68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/>
          <p:nvPr/>
        </p:nvGrpSpPr>
        <p:grpSpPr>
          <a:xfrm>
            <a:off x="6215988" y="1332000"/>
            <a:ext cx="0" cy="7488000"/>
            <a:chOff x="6195847" y="1498600"/>
            <a:chExt cx="0" cy="7066476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6206795" y="4987676"/>
            <a:ext cx="0" cy="3226158"/>
          </a:xfrm>
          <a:prstGeom prst="straightConnector1">
            <a:avLst/>
          </a:prstGeom>
          <a:ln w="53975" cmpd="sng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27788" y="227928"/>
            <a:ext cx="82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elawadee UI"/>
              </a:rPr>
              <a:t>Our October CPI Inflation Fan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1488628" y="1234562"/>
            <a:ext cx="10972800" cy="4379011"/>
            <a:chOff x="2045183" y="2892121"/>
            <a:chExt cx="9448691" cy="329165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/>
            <a:srcRect l="26750" t="42550" r="42375" b="30445"/>
            <a:stretch/>
          </p:blipFill>
          <p:spPr>
            <a:xfrm>
              <a:off x="2451102" y="2892121"/>
              <a:ext cx="6690360" cy="3291654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9254908" y="3385731"/>
              <a:ext cx="314314" cy="314314"/>
            </a:xfrm>
            <a:prstGeom prst="rect">
              <a:avLst/>
            </a:prstGeom>
            <a:solidFill>
              <a:srgbClr val="4717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253410" y="4053969"/>
              <a:ext cx="314314" cy="314314"/>
            </a:xfrm>
            <a:prstGeom prst="rect">
              <a:avLst/>
            </a:prstGeom>
            <a:solidFill>
              <a:srgbClr val="927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726034" y="3242864"/>
              <a:ext cx="176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30% confidence interval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6034" y="3891879"/>
              <a:ext cx="176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50% confidence interval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45183" y="4235687"/>
              <a:ext cx="362310" cy="37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4157092" y="1331649"/>
            <a:ext cx="3073706" cy="528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grpSp>
        <p:nvGrpSpPr>
          <p:cNvPr id="26" name="Group 6"/>
          <p:cNvGrpSpPr/>
          <p:nvPr/>
        </p:nvGrpSpPr>
        <p:grpSpPr>
          <a:xfrm>
            <a:off x="0" y="4"/>
            <a:ext cx="1327790" cy="6857998"/>
            <a:chOff x="1661885" y="4"/>
            <a:chExt cx="1327790" cy="6857998"/>
          </a:xfrm>
        </p:grpSpPr>
        <p:sp>
          <p:nvSpPr>
            <p:cNvPr id="27" name="Freeform 7"/>
            <p:cNvSpPr/>
            <p:nvPr/>
          </p:nvSpPr>
          <p:spPr>
            <a:xfrm rot="5400000">
              <a:off x="1652227" y="966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61000">
                  <a:schemeClr val="accent1">
                    <a:lumMod val="50000"/>
                  </a:schemeClr>
                </a:gs>
                <a:gs pos="90000">
                  <a:schemeClr val="tx2">
                    <a:lumMod val="60000"/>
                    <a:lumOff val="4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/>
                <a:t>Introduction</a:t>
              </a:r>
            </a:p>
          </p:txBody>
        </p:sp>
        <p:sp>
          <p:nvSpPr>
            <p:cNvPr id="28" name="Freeform 8"/>
            <p:cNvSpPr/>
            <p:nvPr/>
          </p:nvSpPr>
          <p:spPr>
            <a:xfrm rot="5400000">
              <a:off x="1652229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9" name="Freeform 9"/>
            <p:cNvSpPr/>
            <p:nvPr/>
          </p:nvSpPr>
          <p:spPr>
            <a:xfrm rot="5400000">
              <a:off x="1652229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30" name="Freeform 10"/>
            <p:cNvSpPr/>
            <p:nvPr/>
          </p:nvSpPr>
          <p:spPr>
            <a:xfrm rot="5400000">
              <a:off x="1652229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31" name="Freeform 11"/>
            <p:cNvSpPr/>
            <p:nvPr/>
          </p:nvSpPr>
          <p:spPr>
            <a:xfrm rot="5400000">
              <a:off x="1652229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32" name="Freeform 12"/>
            <p:cNvSpPr/>
            <p:nvPr/>
          </p:nvSpPr>
          <p:spPr>
            <a:xfrm rot="5400000">
              <a:off x="1652229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4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936" y="1213583"/>
            <a:ext cx="8536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 …</a:t>
            </a:r>
            <a:r>
              <a:rPr lang="en-GB" sz="2400" dirty="0"/>
              <a:t>the ability to ensure the soundness of financial processes, and for an economy to adequately deal with any shocks which may impact such a system.</a:t>
            </a:r>
            <a:endParaRPr lang="en-US" sz="2800" i="1" dirty="0"/>
          </a:p>
          <a:p>
            <a:endParaRPr lang="en-US" sz="2000" dirty="0"/>
          </a:p>
          <a:p>
            <a:endParaRPr lang="en-US" dirty="0"/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5839858"/>
              </p:ext>
            </p:extLst>
          </p:nvPr>
        </p:nvGraphicFramePr>
        <p:xfrm>
          <a:off x="1967541" y="242089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1986" y="0"/>
            <a:ext cx="6342745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Leelawadee UI" pitchFamily="34" charset="-34"/>
                <a:cs typeface="Leelawadee UI" pitchFamily="34" charset="-34"/>
              </a:rPr>
              <a:t>What is Financial Stability?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327790" cy="6857998"/>
            <a:chOff x="0" y="2"/>
            <a:chExt cx="1327790" cy="6857998"/>
          </a:xfrm>
        </p:grpSpPr>
        <p:sp>
          <p:nvSpPr>
            <p:cNvPr id="17" name="Freeform 2"/>
            <p:cNvSpPr/>
            <p:nvPr/>
          </p:nvSpPr>
          <p:spPr>
            <a:xfrm rot="5400000">
              <a:off x="-9658" y="966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8" name="Freeform 3"/>
            <p:cNvSpPr/>
            <p:nvPr/>
          </p:nvSpPr>
          <p:spPr>
            <a:xfrm rot="5400000">
              <a:off x="-9656" y="111183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9" name="Freeform 4"/>
            <p:cNvSpPr/>
            <p:nvPr/>
          </p:nvSpPr>
          <p:spPr>
            <a:xfrm rot="5400000">
              <a:off x="-9656" y="221401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0" name="Freeform 5"/>
            <p:cNvSpPr/>
            <p:nvPr/>
          </p:nvSpPr>
          <p:spPr>
            <a:xfrm rot="5400000">
              <a:off x="-9656" y="5520554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1" name="Freeform 6"/>
            <p:cNvSpPr/>
            <p:nvPr/>
          </p:nvSpPr>
          <p:spPr>
            <a:xfrm rot="5400000">
              <a:off x="-9658" y="331619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2" name="Freeform 7"/>
            <p:cNvSpPr/>
            <p:nvPr/>
          </p:nvSpPr>
          <p:spPr>
            <a:xfrm rot="5400000">
              <a:off x="-9658" y="441837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Financial Stability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8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500145" y="6169572"/>
            <a:ext cx="8306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OBR, ONS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1704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Leelawadee UI"/>
              </a:rPr>
              <a:t>Household Debt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000000-0008-0000-3900-00000CE8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0"/>
          <a:stretch>
            <a:fillRect/>
          </a:stretch>
        </p:blipFill>
        <p:spPr bwMode="auto">
          <a:xfrm>
            <a:off x="2358196" y="1745673"/>
            <a:ext cx="8463634" cy="43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3697" y="1477734"/>
            <a:ext cx="527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Gross household debt as a % of income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63743" y="977635"/>
            <a:ext cx="10090947" cy="4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GB" sz="2200" dirty="0">
                <a:latin typeface="Nirmala UI Semilight" pitchFamily="34" charset="0"/>
                <a:cs typeface="Nirmala UI Semilight" pitchFamily="34" charset="0"/>
              </a:rPr>
              <a:t>Household debt forecast to increase at slower rate than initially expected</a:t>
            </a:r>
            <a:endParaRPr lang="en-GB" sz="2200" b="1" dirty="0">
              <a:solidFill>
                <a:srgbClr val="FF0000"/>
              </a:solidFill>
              <a:latin typeface="Nirmala UI Semilight" pitchFamily="34" charset="0"/>
              <a:cs typeface="Nirmala UI Semilight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327790" cy="6857998"/>
            <a:chOff x="0" y="2"/>
            <a:chExt cx="1327790" cy="6857998"/>
          </a:xfrm>
        </p:grpSpPr>
        <p:sp>
          <p:nvSpPr>
            <p:cNvPr id="19" name="Freeform 2"/>
            <p:cNvSpPr/>
            <p:nvPr/>
          </p:nvSpPr>
          <p:spPr>
            <a:xfrm rot="5400000">
              <a:off x="-9658" y="966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20" name="Freeform 3"/>
            <p:cNvSpPr/>
            <p:nvPr/>
          </p:nvSpPr>
          <p:spPr>
            <a:xfrm rot="5400000">
              <a:off x="-9656" y="111183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1" name="Freeform 4"/>
            <p:cNvSpPr/>
            <p:nvPr/>
          </p:nvSpPr>
          <p:spPr>
            <a:xfrm rot="5400000">
              <a:off x="-9656" y="221401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2" name="Freeform 5"/>
            <p:cNvSpPr/>
            <p:nvPr/>
          </p:nvSpPr>
          <p:spPr>
            <a:xfrm rot="5400000">
              <a:off x="-9656" y="5520554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3" name="Freeform 6"/>
            <p:cNvSpPr/>
            <p:nvPr/>
          </p:nvSpPr>
          <p:spPr>
            <a:xfrm rot="5400000">
              <a:off x="-9658" y="331619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4" name="Freeform 7"/>
            <p:cNvSpPr/>
            <p:nvPr/>
          </p:nvSpPr>
          <p:spPr>
            <a:xfrm rot="5400000">
              <a:off x="-9658" y="441837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Financial Stability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82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710" y="1966854"/>
            <a:ext cx="4270131" cy="2995158"/>
          </a:xfrm>
        </p:spPr>
        <p:txBody>
          <a:bodyPr/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en-GB" sz="22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UK domestically focused equities are companies generating at least 70% of revenues in the UK</a:t>
            </a:r>
          </a:p>
          <a:p>
            <a:pPr>
              <a:buSzPct val="70000"/>
              <a:buFont typeface="Wingdings" panose="05000000000000000000" pitchFamily="2" charset="2"/>
              <a:buChar char="§"/>
            </a:pPr>
            <a:endParaRPr lang="en-GB" sz="22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en-GB" sz="22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FTSE 100 companies are too global to feel any negative impacts unique to Britain</a:t>
            </a:r>
          </a:p>
        </p:txBody>
      </p:sp>
      <p:pic>
        <p:nvPicPr>
          <p:cNvPr id="12" name="Picture 2" descr="C:\Users\320392\Desktop\Internet PNG and PDFs\Financial market fragility\Chart A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97" y="1267564"/>
            <a:ext cx="5933991" cy="49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327788" y="20073"/>
            <a:ext cx="5596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600" dirty="0">
                <a:latin typeface="Leelawadee UI"/>
              </a:rPr>
              <a:t>Equity Index Disparity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487446" y="616957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Bank of England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327790" cy="6857998"/>
            <a:chOff x="0" y="2"/>
            <a:chExt cx="1327790" cy="6857998"/>
          </a:xfrm>
        </p:grpSpPr>
        <p:sp>
          <p:nvSpPr>
            <p:cNvPr id="17" name="Freeform 2"/>
            <p:cNvSpPr/>
            <p:nvPr/>
          </p:nvSpPr>
          <p:spPr>
            <a:xfrm rot="5400000">
              <a:off x="-9658" y="966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8" name="Freeform 3"/>
            <p:cNvSpPr/>
            <p:nvPr/>
          </p:nvSpPr>
          <p:spPr>
            <a:xfrm rot="5400000">
              <a:off x="-9656" y="111183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9" name="Freeform 4"/>
            <p:cNvSpPr/>
            <p:nvPr/>
          </p:nvSpPr>
          <p:spPr>
            <a:xfrm rot="5400000">
              <a:off x="-9656" y="221401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0" name="Freeform 5"/>
            <p:cNvSpPr/>
            <p:nvPr/>
          </p:nvSpPr>
          <p:spPr>
            <a:xfrm rot="5400000">
              <a:off x="-9656" y="5520554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1" name="Freeform 6"/>
            <p:cNvSpPr/>
            <p:nvPr/>
          </p:nvSpPr>
          <p:spPr>
            <a:xfrm rot="5400000">
              <a:off x="-9658" y="331619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2" name="Freeform 7"/>
            <p:cNvSpPr/>
            <p:nvPr/>
          </p:nvSpPr>
          <p:spPr>
            <a:xfrm rot="5400000">
              <a:off x="-9658" y="441837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Financial Stability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011473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27788" y="0"/>
            <a:ext cx="101600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Credit Availability Post-Brexit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9125" t="45333" r="40600" b="45922"/>
          <a:stretch/>
        </p:blipFill>
        <p:spPr>
          <a:xfrm rot="20736628">
            <a:off x="1499963" y="1597996"/>
            <a:ext cx="4910328" cy="599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20325" t="52933" r="43900" b="33333"/>
          <a:stretch/>
        </p:blipFill>
        <p:spPr>
          <a:xfrm rot="718152">
            <a:off x="7250529" y="1414568"/>
            <a:ext cx="4361689" cy="941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l="15866" t="36868" r="26125" b="42580"/>
          <a:stretch/>
        </p:blipFill>
        <p:spPr>
          <a:xfrm rot="1292732">
            <a:off x="4980105" y="3066226"/>
            <a:ext cx="7072448" cy="1409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05" y="3198676"/>
            <a:ext cx="3476676" cy="27176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327790" cy="6857998"/>
            <a:chOff x="0" y="2"/>
            <a:chExt cx="1327790" cy="6857998"/>
          </a:xfrm>
        </p:grpSpPr>
        <p:sp>
          <p:nvSpPr>
            <p:cNvPr id="18" name="Freeform 2"/>
            <p:cNvSpPr/>
            <p:nvPr/>
          </p:nvSpPr>
          <p:spPr>
            <a:xfrm rot="5400000">
              <a:off x="-9658" y="966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9" name="Freeform 3"/>
            <p:cNvSpPr/>
            <p:nvPr/>
          </p:nvSpPr>
          <p:spPr>
            <a:xfrm rot="5400000">
              <a:off x="-9656" y="111183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0" name="Freeform 4"/>
            <p:cNvSpPr/>
            <p:nvPr/>
          </p:nvSpPr>
          <p:spPr>
            <a:xfrm rot="5400000">
              <a:off x="-9656" y="221401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1" name="Freeform 5"/>
            <p:cNvSpPr/>
            <p:nvPr/>
          </p:nvSpPr>
          <p:spPr>
            <a:xfrm rot="5400000">
              <a:off x="-9656" y="5520554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2" name="Freeform 6"/>
            <p:cNvSpPr/>
            <p:nvPr/>
          </p:nvSpPr>
          <p:spPr>
            <a:xfrm rot="5400000">
              <a:off x="-9658" y="331619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3" name="Freeform 7"/>
            <p:cNvSpPr/>
            <p:nvPr/>
          </p:nvSpPr>
          <p:spPr>
            <a:xfrm rot="5400000">
              <a:off x="-9658" y="441837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Financial Stability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04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27788" y="0"/>
            <a:ext cx="101600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Credit Demand Post-Brexit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327790" cy="6857998"/>
            <a:chOff x="0" y="2"/>
            <a:chExt cx="1327790" cy="6857998"/>
          </a:xfrm>
        </p:grpSpPr>
        <p:sp>
          <p:nvSpPr>
            <p:cNvPr id="18" name="Freeform 2"/>
            <p:cNvSpPr/>
            <p:nvPr/>
          </p:nvSpPr>
          <p:spPr>
            <a:xfrm rot="5400000">
              <a:off x="-9658" y="966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9" name="Freeform 3"/>
            <p:cNvSpPr/>
            <p:nvPr/>
          </p:nvSpPr>
          <p:spPr>
            <a:xfrm rot="5400000">
              <a:off x="-9656" y="111183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0" name="Freeform 4"/>
            <p:cNvSpPr/>
            <p:nvPr/>
          </p:nvSpPr>
          <p:spPr>
            <a:xfrm rot="5400000">
              <a:off x="-9656" y="221401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1" name="Freeform 5"/>
            <p:cNvSpPr/>
            <p:nvPr/>
          </p:nvSpPr>
          <p:spPr>
            <a:xfrm rot="5400000">
              <a:off x="-9656" y="5520554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2" name="Freeform 6"/>
            <p:cNvSpPr/>
            <p:nvPr/>
          </p:nvSpPr>
          <p:spPr>
            <a:xfrm rot="5400000">
              <a:off x="-9658" y="331619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3" name="Freeform 7"/>
            <p:cNvSpPr/>
            <p:nvPr/>
          </p:nvSpPr>
          <p:spPr>
            <a:xfrm rot="5400000">
              <a:off x="-9658" y="441837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Financial Stability</a:t>
              </a:r>
              <a:endParaRPr lang="en-GB" sz="1300" kern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619" t="38444" r="58500" b="21699"/>
          <a:stretch/>
        </p:blipFill>
        <p:spPr>
          <a:xfrm>
            <a:off x="4145280" y="1143000"/>
            <a:ext cx="6843021" cy="496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79628" y="2657504"/>
            <a:ext cx="1886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eelawadee UI" pitchFamily="34" charset="-34"/>
                <a:cs typeface="Leelawadee UI" pitchFamily="34" charset="-34"/>
              </a:rPr>
              <a:t>Corporate demand for lending by firm size:</a:t>
            </a:r>
          </a:p>
          <a:p>
            <a:r>
              <a:rPr lang="en-GB" sz="2400" dirty="0">
                <a:latin typeface="Leelawadee UI" pitchFamily="34" charset="-34"/>
                <a:cs typeface="Leelawadee UI" pitchFamily="34" charset="-34"/>
              </a:rPr>
              <a:t> 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487446" y="616957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Bank of England</a:t>
            </a:r>
          </a:p>
        </p:txBody>
      </p:sp>
    </p:spTree>
    <p:extLst>
      <p:ext uri="{BB962C8B-B14F-4D97-AF65-F5344CB8AC3E}">
        <p14:creationId xmlns:p14="http://schemas.microsoft.com/office/powerpoint/2010/main" val="24615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Stylised illustration of the transmission mechanism from interest rates to pric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3" y="827929"/>
            <a:ext cx="7289801" cy="54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26836" y="21767"/>
            <a:ext cx="7977414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Leelawadee UI"/>
              </a:rPr>
              <a:t>The Transmission Mechanism</a:t>
            </a:r>
          </a:p>
        </p:txBody>
      </p:sp>
      <p:sp>
        <p:nvSpPr>
          <p:cNvPr id="3" name="Oval 2"/>
          <p:cNvSpPr/>
          <p:nvPr/>
        </p:nvSpPr>
        <p:spPr>
          <a:xfrm>
            <a:off x="8247288" y="673554"/>
            <a:ext cx="2104571" cy="1504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1888" y="1603378"/>
            <a:ext cx="2775402" cy="1607009"/>
          </a:xfrm>
          <a:prstGeom prst="straightConnector1">
            <a:avLst/>
          </a:prstGeom>
          <a:ln w="539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00715" y="1576617"/>
            <a:ext cx="4346575" cy="1660532"/>
          </a:xfrm>
          <a:prstGeom prst="straightConnector1">
            <a:avLst/>
          </a:prstGeom>
          <a:ln w="539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15543" y="3233161"/>
            <a:ext cx="943429" cy="496204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367315" y="3237149"/>
            <a:ext cx="1066800" cy="496204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552000" y="5014692"/>
            <a:ext cx="1224000" cy="54000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104707" y="3506517"/>
            <a:ext cx="273242" cy="0"/>
          </a:xfrm>
          <a:prstGeom prst="line">
            <a:avLst/>
          </a:prstGeom>
          <a:ln w="53975" cmpd="sng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15340" y="3485251"/>
            <a:ext cx="0" cy="1799441"/>
          </a:xfrm>
          <a:prstGeom prst="line">
            <a:avLst/>
          </a:prstGeom>
          <a:ln w="53975" cmpd="sng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104707" y="5283028"/>
            <a:ext cx="1554323" cy="10633"/>
          </a:xfrm>
          <a:prstGeom prst="line">
            <a:avLst/>
          </a:prstGeom>
          <a:ln w="53975" cmpd="sng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872984" y="1625600"/>
            <a:ext cx="374306" cy="1584787"/>
          </a:xfrm>
          <a:prstGeom prst="straightConnector1">
            <a:avLst/>
          </a:prstGeom>
          <a:ln w="539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5503786" y="4653643"/>
            <a:ext cx="270" cy="421848"/>
          </a:xfrm>
          <a:prstGeom prst="line">
            <a:avLst/>
          </a:prstGeom>
          <a:ln w="53975" cmpd="sng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220251" y="5544898"/>
            <a:ext cx="1" cy="210924"/>
          </a:xfrm>
          <a:prstGeom prst="line">
            <a:avLst/>
          </a:prstGeom>
          <a:ln w="53975" cmpd="sng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111328" y="5554692"/>
            <a:ext cx="1" cy="210924"/>
          </a:xfrm>
          <a:prstGeom prst="line">
            <a:avLst/>
          </a:prstGeom>
          <a:ln w="53975" cmpd="sng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29582" y="4995533"/>
            <a:ext cx="1219228" cy="540000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037336" y="3733354"/>
            <a:ext cx="0" cy="246737"/>
          </a:xfrm>
          <a:prstGeom prst="line">
            <a:avLst/>
          </a:prstGeom>
          <a:ln w="53975" cmpd="sng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37336" y="3964846"/>
            <a:ext cx="1830289" cy="0"/>
          </a:xfrm>
          <a:prstGeom prst="line">
            <a:avLst/>
          </a:prstGeom>
          <a:ln w="53975" cmpd="sng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867625" y="3964846"/>
            <a:ext cx="1" cy="210924"/>
          </a:xfrm>
          <a:prstGeom prst="line">
            <a:avLst/>
          </a:prstGeom>
          <a:ln w="53975" cmpd="sng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351520" y="4138009"/>
            <a:ext cx="2438456" cy="540000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070753" y="3728813"/>
            <a:ext cx="0" cy="246737"/>
          </a:xfrm>
          <a:prstGeom prst="line">
            <a:avLst/>
          </a:prstGeom>
          <a:ln w="53975" cmpd="sng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820194" y="5765615"/>
            <a:ext cx="2426757" cy="308613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26165" y="3232609"/>
            <a:ext cx="1033971" cy="54000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>
            <a:off x="8247288" y="3469124"/>
            <a:ext cx="0" cy="1815568"/>
          </a:xfrm>
          <a:prstGeom prst="line">
            <a:avLst/>
          </a:prstGeom>
          <a:ln w="53975" cmpd="sng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060136" y="3485251"/>
            <a:ext cx="187152" cy="0"/>
          </a:xfrm>
          <a:prstGeom prst="line">
            <a:avLst/>
          </a:prstGeom>
          <a:ln w="53975" cmpd="sng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44401" y="5283028"/>
            <a:ext cx="502887" cy="0"/>
          </a:xfrm>
          <a:prstGeom prst="line">
            <a:avLst/>
          </a:prstGeom>
          <a:ln w="53975" cmpd="sng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0" y="0"/>
            <a:ext cx="1327790" cy="6857998"/>
            <a:chOff x="0" y="2"/>
            <a:chExt cx="1327790" cy="6857998"/>
          </a:xfrm>
        </p:grpSpPr>
        <p:sp>
          <p:nvSpPr>
            <p:cNvPr id="48" name="Freeform 2"/>
            <p:cNvSpPr/>
            <p:nvPr/>
          </p:nvSpPr>
          <p:spPr>
            <a:xfrm rot="5400000">
              <a:off x="-9658" y="966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49" name="Freeform 3"/>
            <p:cNvSpPr/>
            <p:nvPr/>
          </p:nvSpPr>
          <p:spPr>
            <a:xfrm rot="5400000">
              <a:off x="-9656" y="111183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50" name="Freeform 4"/>
            <p:cNvSpPr/>
            <p:nvPr/>
          </p:nvSpPr>
          <p:spPr>
            <a:xfrm rot="5400000">
              <a:off x="-9656" y="221401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51" name="Freeform 5"/>
            <p:cNvSpPr/>
            <p:nvPr/>
          </p:nvSpPr>
          <p:spPr>
            <a:xfrm rot="5400000">
              <a:off x="-9656" y="5520554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52" name="Freeform 6"/>
            <p:cNvSpPr/>
            <p:nvPr/>
          </p:nvSpPr>
          <p:spPr>
            <a:xfrm rot="5400000">
              <a:off x="-9658" y="331619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53" name="Freeform 7"/>
            <p:cNvSpPr/>
            <p:nvPr/>
          </p:nvSpPr>
          <p:spPr>
            <a:xfrm rot="5400000">
              <a:off x="-9658" y="441837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Financial Stability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67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5" grpId="0" animBg="1"/>
      <p:bldP spid="26" grpId="0" animBg="1"/>
      <p:bldP spid="28" grpId="0" animBg="1"/>
      <p:bldP spid="43" grpId="0" animBg="1"/>
      <p:bldP spid="47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2838" y="41096"/>
            <a:ext cx="10972800" cy="1143000"/>
          </a:xfrm>
        </p:spPr>
        <p:txBody>
          <a:bodyPr/>
          <a:lstStyle/>
          <a:p>
            <a:r>
              <a:rPr lang="en-GB" sz="3600" dirty="0">
                <a:latin typeface="Leelawadee UI"/>
              </a:rPr>
              <a:t>Financial Markets Conclusion </a:t>
            </a:r>
          </a:p>
        </p:txBody>
      </p:sp>
      <p:sp>
        <p:nvSpPr>
          <p:cNvPr id="13" name="Block Arc 12"/>
          <p:cNvSpPr/>
          <p:nvPr/>
        </p:nvSpPr>
        <p:spPr>
          <a:xfrm>
            <a:off x="2475187" y="1907626"/>
            <a:ext cx="7441324" cy="6306208"/>
          </a:xfrm>
          <a:prstGeom prst="blockArc">
            <a:avLst>
              <a:gd name="adj1" fmla="val 10800000"/>
              <a:gd name="adj2" fmla="val 21578615"/>
              <a:gd name="adj3" fmla="val 19257"/>
            </a:avLst>
          </a:prstGeom>
          <a:gradFill flip="none" rotWithShape="1">
            <a:gsLst>
              <a:gs pos="100000">
                <a:schemeClr val="tx2">
                  <a:lumMod val="97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1036" y="5066859"/>
            <a:ext cx="1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reduction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6737" y="5066859"/>
            <a:ext cx="1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increase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203422" y="1378796"/>
            <a:ext cx="0" cy="7488000"/>
            <a:chOff x="6195847" y="1498600"/>
            <a:chExt cx="0" cy="7066476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210060" y="5160530"/>
            <a:ext cx="195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Maintain interest rates </a:t>
            </a:r>
            <a:r>
              <a:rPr lang="en-GB" i="1"/>
              <a:t>at 0.25</a:t>
            </a:r>
            <a:r>
              <a:rPr lang="en-GB" i="1" dirty="0"/>
              <a:t>%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6195847" y="5122797"/>
            <a:ext cx="0" cy="3697204"/>
          </a:xfrm>
          <a:prstGeom prst="straightConnector1">
            <a:avLst/>
          </a:prstGeom>
          <a:ln w="53975" cmpd="sng">
            <a:solidFill>
              <a:schemeClr val="tx1">
                <a:alpha val="0"/>
              </a:schemeClr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298039" y="916913"/>
            <a:ext cx="282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Asset Bubbles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709757" y="1506713"/>
            <a:ext cx="16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Expectations 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215988" y="1332000"/>
            <a:ext cx="0" cy="7488000"/>
            <a:chOff x="6195847" y="1498600"/>
            <a:chExt cx="0" cy="7066476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6206795" y="4987676"/>
            <a:ext cx="0" cy="3226158"/>
          </a:xfrm>
          <a:prstGeom prst="straightConnector1">
            <a:avLst/>
          </a:prstGeom>
          <a:ln w="53975" cmpd="sng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88546" y="912979"/>
            <a:ext cx="282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Debt</a:t>
            </a: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23280" y="1172253"/>
            <a:ext cx="282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Credit Availability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203422" y="1378796"/>
            <a:ext cx="0" cy="7488000"/>
            <a:chOff x="6195847" y="1498600"/>
            <a:chExt cx="0" cy="7066476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203422" y="1378796"/>
            <a:ext cx="0" cy="7488000"/>
            <a:chOff x="6195847" y="1498600"/>
            <a:chExt cx="0" cy="7066476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205608" y="1378796"/>
            <a:ext cx="0" cy="7488000"/>
            <a:chOff x="6195847" y="1498600"/>
            <a:chExt cx="0" cy="7066476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10199962" y="3813048"/>
            <a:ext cx="0" cy="27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6203422" y="1356919"/>
            <a:ext cx="27068" cy="7482732"/>
            <a:chOff x="6890925" y="1442872"/>
            <a:chExt cx="27069" cy="7482732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6917994" y="5228400"/>
              <a:ext cx="0" cy="3697204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6890925" y="1442872"/>
              <a:ext cx="0" cy="3697204"/>
            </a:xfrm>
            <a:prstGeom prst="straightConnector1">
              <a:avLst/>
            </a:prstGeom>
            <a:ln w="88900" cmpd="sng">
              <a:solidFill>
                <a:srgbClr val="C00000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6070685" y="4917002"/>
            <a:ext cx="250324" cy="22440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/>
          <p:cNvGrpSpPr/>
          <p:nvPr/>
        </p:nvGrpSpPr>
        <p:grpSpPr>
          <a:xfrm>
            <a:off x="0" y="0"/>
            <a:ext cx="1327790" cy="6857998"/>
            <a:chOff x="0" y="2"/>
            <a:chExt cx="1327790" cy="6857998"/>
          </a:xfrm>
        </p:grpSpPr>
        <p:sp>
          <p:nvSpPr>
            <p:cNvPr id="42" name="Freeform 2"/>
            <p:cNvSpPr/>
            <p:nvPr/>
          </p:nvSpPr>
          <p:spPr>
            <a:xfrm rot="5400000">
              <a:off x="-9658" y="966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46" name="Freeform 3"/>
            <p:cNvSpPr/>
            <p:nvPr/>
          </p:nvSpPr>
          <p:spPr>
            <a:xfrm rot="5400000">
              <a:off x="-9656" y="111183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47" name="Freeform 4"/>
            <p:cNvSpPr/>
            <p:nvPr/>
          </p:nvSpPr>
          <p:spPr>
            <a:xfrm rot="5400000">
              <a:off x="-9656" y="221401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48" name="Freeform 5"/>
            <p:cNvSpPr/>
            <p:nvPr/>
          </p:nvSpPr>
          <p:spPr>
            <a:xfrm rot="5400000">
              <a:off x="-9656" y="5520554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60" name="Freeform 6"/>
            <p:cNvSpPr/>
            <p:nvPr/>
          </p:nvSpPr>
          <p:spPr>
            <a:xfrm rot="5400000">
              <a:off x="-9658" y="331619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61" name="Freeform 7"/>
            <p:cNvSpPr/>
            <p:nvPr/>
          </p:nvSpPr>
          <p:spPr>
            <a:xfrm rot="5400000">
              <a:off x="-9658" y="441837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Financial Stability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0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980000" p14:bounceEnd="40000">
                                          <p:cBhvr>
                                            <p:cTn id="6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" p14:bounceEnd="40000">
                                          <p:cBhvr>
                                            <p:cTn id="20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300000" p14:bounceEnd="40000">
                                          <p:cBhvr>
                                            <p:cTn id="2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80000" p14:bounceEnd="40000">
                                          <p:cBhvr>
                                            <p:cTn id="2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 p14:bounceEnd="40000">
                                          <p:cBhvr>
                                            <p:cTn id="26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9" grpId="0"/>
          <p:bldP spid="43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980000">
                                          <p:cBhvr>
                                            <p:cTn id="6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">
                                          <p:cBhvr>
                                            <p:cTn id="20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300000">
                                          <p:cBhvr>
                                            <p:cTn id="2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80000">
                                          <p:cBhvr>
                                            <p:cTn id="2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2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9" grpId="0"/>
          <p:bldP spid="43" grpId="0"/>
          <p:bldP spid="45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6215988" y="1332000"/>
            <a:ext cx="0" cy="7488000"/>
            <a:chOff x="6195847" y="1498600"/>
            <a:chExt cx="0" cy="7066476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0" y="2"/>
            <a:ext cx="1327790" cy="6857998"/>
            <a:chOff x="10109200" y="0"/>
            <a:chExt cx="1327790" cy="6857998"/>
          </a:xfrm>
        </p:grpSpPr>
        <p:sp>
          <p:nvSpPr>
            <p:cNvPr id="35" name="Freeform 34"/>
            <p:cNvSpPr/>
            <p:nvPr/>
          </p:nvSpPr>
          <p:spPr>
            <a:xfrm rot="5400000">
              <a:off x="10099542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36" name="Freeform 35"/>
            <p:cNvSpPr/>
            <p:nvPr/>
          </p:nvSpPr>
          <p:spPr>
            <a:xfrm rot="5400000">
              <a:off x="10099544" y="111183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37" name="Freeform 36"/>
            <p:cNvSpPr/>
            <p:nvPr/>
          </p:nvSpPr>
          <p:spPr>
            <a:xfrm rot="5400000">
              <a:off x="10099544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38" name="Freeform 37"/>
            <p:cNvSpPr/>
            <p:nvPr/>
          </p:nvSpPr>
          <p:spPr>
            <a:xfrm rot="5400000">
              <a:off x="10099542" y="3316195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39" name="Freeform 38"/>
            <p:cNvSpPr/>
            <p:nvPr/>
          </p:nvSpPr>
          <p:spPr>
            <a:xfrm rot="5400000">
              <a:off x="10099544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40" name="Freeform 39"/>
            <p:cNvSpPr/>
            <p:nvPr/>
          </p:nvSpPr>
          <p:spPr>
            <a:xfrm rot="5400000">
              <a:off x="10099544" y="552055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Conclusion</a:t>
              </a:r>
              <a:endParaRPr lang="en-GB" sz="1300" kern="12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27788" y="252987"/>
            <a:ext cx="82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elawadee UI"/>
              </a:rPr>
              <a:t>Final Conclusion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446433"/>
              </p:ext>
            </p:extLst>
          </p:nvPr>
        </p:nvGraphicFramePr>
        <p:xfrm>
          <a:off x="1992330" y="1067046"/>
          <a:ext cx="8476343" cy="503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</p:spTree>
    <p:extLst>
      <p:ext uri="{BB962C8B-B14F-4D97-AF65-F5344CB8AC3E}">
        <p14:creationId xmlns:p14="http://schemas.microsoft.com/office/powerpoint/2010/main" val="41623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>
            <a:off x="2475187" y="1919983"/>
            <a:ext cx="7441324" cy="6306208"/>
          </a:xfrm>
          <a:prstGeom prst="blockArc">
            <a:avLst>
              <a:gd name="adj1" fmla="val 10800000"/>
              <a:gd name="adj2" fmla="val 21578615"/>
              <a:gd name="adj3" fmla="val 19257"/>
            </a:avLst>
          </a:prstGeom>
          <a:gradFill flip="none" rotWithShape="1">
            <a:gsLst>
              <a:gs pos="100000">
                <a:schemeClr val="tx2">
                  <a:lumMod val="97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1036" y="5066859"/>
            <a:ext cx="1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reduction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6737" y="5066859"/>
            <a:ext cx="167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Interest rate     increase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195847" y="1332000"/>
            <a:ext cx="0" cy="7488000"/>
            <a:chOff x="6195847" y="1498600"/>
            <a:chExt cx="0" cy="7066476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341813" y="5182013"/>
            <a:ext cx="195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Maintain interest rates at 0.25%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195847" y="1332000"/>
            <a:ext cx="0" cy="7488000"/>
            <a:chOff x="6195847" y="1498600"/>
            <a:chExt cx="0" cy="7066476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229927" y="1378796"/>
            <a:ext cx="0" cy="7488000"/>
            <a:chOff x="6195847" y="1498600"/>
            <a:chExt cx="0" cy="7066476"/>
          </a:xfrm>
        </p:grpSpPr>
        <p:cxnSp>
          <p:nvCxnSpPr>
            <p:cNvPr id="72" name="Straight Arrow Connector 7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177888" y="1354096"/>
            <a:ext cx="114214" cy="7144536"/>
            <a:chOff x="6195847" y="1498600"/>
            <a:chExt cx="0" cy="7066475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6195847" y="5075999"/>
              <a:ext cx="0" cy="3489076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539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8204551" y="1594187"/>
            <a:ext cx="282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Costs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21751" y="1072391"/>
            <a:ext cx="224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Demand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34711" y="873943"/>
            <a:ext cx="167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Output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23500" y="1112880"/>
            <a:ext cx="295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Financial Markets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215988" y="1332000"/>
            <a:ext cx="0" cy="7488000"/>
            <a:chOff x="6195847" y="1498600"/>
            <a:chExt cx="0" cy="7066476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6195847" y="50760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195847" y="1498600"/>
              <a:ext cx="0" cy="3489076"/>
            </a:xfrm>
            <a:prstGeom prst="straightConnector1">
              <a:avLst/>
            </a:prstGeom>
            <a:ln w="73025" cmpd="sng">
              <a:noFill/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202859" y="1297546"/>
            <a:ext cx="27068" cy="7482732"/>
            <a:chOff x="6890925" y="1442872"/>
            <a:chExt cx="27069" cy="748273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917994" y="5228400"/>
              <a:ext cx="0" cy="3697204"/>
            </a:xfrm>
            <a:prstGeom prst="straightConnector1">
              <a:avLst/>
            </a:prstGeom>
            <a:ln w="53975" cmpd="sng">
              <a:solidFill>
                <a:schemeClr val="tx1">
                  <a:alpha val="0"/>
                </a:schemeClr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6890925" y="1442872"/>
              <a:ext cx="0" cy="3697204"/>
            </a:xfrm>
            <a:prstGeom prst="straightConnector1">
              <a:avLst/>
            </a:prstGeom>
            <a:ln w="88900" cmpd="sng">
              <a:solidFill>
                <a:srgbClr val="C00000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6206795" y="4987676"/>
            <a:ext cx="0" cy="3226158"/>
          </a:xfrm>
          <a:prstGeom prst="straightConnector1">
            <a:avLst/>
          </a:prstGeom>
          <a:ln w="53975" cmpd="sng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27428" y="4923818"/>
            <a:ext cx="300920" cy="286081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327788" y="232381"/>
            <a:ext cx="82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elawadee UI"/>
              </a:rPr>
              <a:t>Final Conclusion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92814" y="2133600"/>
            <a:ext cx="423599" cy="1136359"/>
          </a:xfrm>
          <a:prstGeom prst="line">
            <a:avLst/>
          </a:prstGeom>
          <a:ln w="25400" cmpd="sng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73900" y="2133600"/>
            <a:ext cx="482600" cy="1136359"/>
          </a:xfrm>
          <a:prstGeom prst="line">
            <a:avLst/>
          </a:prstGeom>
          <a:ln w="25400" cmpd="sng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0" y="2"/>
            <a:ext cx="1327790" cy="6857998"/>
            <a:chOff x="10109200" y="0"/>
            <a:chExt cx="1327790" cy="6857998"/>
          </a:xfrm>
        </p:grpSpPr>
        <p:sp>
          <p:nvSpPr>
            <p:cNvPr id="44" name="Freeform 34"/>
            <p:cNvSpPr/>
            <p:nvPr/>
          </p:nvSpPr>
          <p:spPr>
            <a:xfrm rot="5400000">
              <a:off x="10099542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46" name="Freeform 35"/>
            <p:cNvSpPr/>
            <p:nvPr/>
          </p:nvSpPr>
          <p:spPr>
            <a:xfrm rot="5400000">
              <a:off x="10099544" y="111183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47" name="Freeform 36"/>
            <p:cNvSpPr/>
            <p:nvPr/>
          </p:nvSpPr>
          <p:spPr>
            <a:xfrm rot="5400000">
              <a:off x="10099544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48" name="Freeform 37"/>
            <p:cNvSpPr/>
            <p:nvPr/>
          </p:nvSpPr>
          <p:spPr>
            <a:xfrm rot="5400000">
              <a:off x="10099542" y="3316195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49" name="Freeform 38"/>
            <p:cNvSpPr/>
            <p:nvPr/>
          </p:nvSpPr>
          <p:spPr>
            <a:xfrm rot="5400000">
              <a:off x="10099544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50" name="Freeform 39"/>
            <p:cNvSpPr/>
            <p:nvPr/>
          </p:nvSpPr>
          <p:spPr>
            <a:xfrm rot="5400000">
              <a:off x="10099544" y="552055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Conclusion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4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960000" p14:bounceEnd="40000">
                                          <p:cBhvr>
                                            <p:cTn id="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60000" p14:bounceEnd="40000">
                                          <p:cBhvr>
                                            <p:cTn id="10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90000" p14:bounceEnd="40000">
                                          <p:cBhvr>
                                            <p:cTn id="12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" p14:bounceEnd="40000">
                                          <p:cBhvr>
                                            <p:cTn id="14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60000">
                                          <p:cBhvr>
                                            <p:cTn id="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60000">
                                          <p:cBhvr>
                                            <p:cTn id="10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90000">
                                          <p:cBhvr>
                                            <p:cTn id="12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">
                                          <p:cBhvr>
                                            <p:cTn id="14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7788" y="237775"/>
            <a:ext cx="82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elawadee UI"/>
              </a:rPr>
              <a:t>Final 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8547" y="945661"/>
            <a:ext cx="462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chemeClr val="tx2"/>
                </a:solidFill>
                <a:latin typeface="Baskerville Old Face" panose="02020602080505020303" pitchFamily="18" charset="0"/>
                <a:cs typeface="Aparajita" panose="020B0604020202020204" pitchFamily="34" charset="0"/>
              </a:rPr>
              <a:t>As a result…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1943" y="1579418"/>
            <a:ext cx="8989456" cy="662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Leelawadee UI" pitchFamily="34" charset="-34"/>
                <a:cs typeface="Leelawadee UI" pitchFamily="34" charset="-34"/>
              </a:rPr>
              <a:t>Maintain current interest rates at </a:t>
            </a:r>
            <a:r>
              <a:rPr lang="en-GB" sz="2800" b="1" dirty="0">
                <a:solidFill>
                  <a:srgbClr val="C00000"/>
                </a:solidFill>
                <a:latin typeface="Leelawadee UI" pitchFamily="34" charset="-34"/>
                <a:cs typeface="Leelawadee UI" pitchFamily="34" charset="-34"/>
              </a:rPr>
              <a:t>0.25%</a:t>
            </a:r>
            <a:r>
              <a:rPr lang="en-GB" sz="2800" dirty="0">
                <a:latin typeface="Leelawadee UI" pitchFamily="34" charset="-34"/>
                <a:cs typeface="Leelawadee UI" pitchFamily="34" charset="-3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Leelawadee UI" pitchFamily="34" charset="-34"/>
              <a:cs typeface="Leelawadee UI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Leelawadee UI" pitchFamily="34" charset="-34"/>
                <a:cs typeface="Leelawadee UI" pitchFamily="34" charset="-34"/>
              </a:rPr>
              <a:t>Maintain the present asset purchasing facility program of </a:t>
            </a:r>
            <a:r>
              <a:rPr lang="en-GB" sz="2800" b="1" dirty="0">
                <a:solidFill>
                  <a:srgbClr val="C00000"/>
                </a:solidFill>
                <a:latin typeface="Leelawadee UI" pitchFamily="34" charset="-34"/>
                <a:cs typeface="Leelawadee UI" pitchFamily="34" charset="-34"/>
              </a:rPr>
              <a:t>£435bn </a:t>
            </a:r>
            <a:r>
              <a:rPr lang="en-GB" sz="2800" dirty="0">
                <a:latin typeface="Leelawadee UI" pitchFamily="34" charset="-34"/>
                <a:cs typeface="Leelawadee UI" pitchFamily="34" charset="-34"/>
              </a:rPr>
              <a:t>plus</a:t>
            </a:r>
            <a:r>
              <a:rPr lang="en-GB" sz="2800" dirty="0">
                <a:solidFill>
                  <a:srgbClr val="FF0000"/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Leelawadee UI" pitchFamily="34" charset="-34"/>
                <a:cs typeface="Leelawadee UI" pitchFamily="34" charset="-34"/>
              </a:rPr>
              <a:t>£10bn </a:t>
            </a:r>
            <a:r>
              <a:rPr lang="en-GB" sz="2800" dirty="0">
                <a:latin typeface="Leelawadee UI" pitchFamily="34" charset="-34"/>
                <a:cs typeface="Leelawadee UI" pitchFamily="34" charset="-34"/>
              </a:rPr>
              <a:t>of corporate bonds.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Leelawadee UI" pitchFamily="34" charset="-34"/>
              <a:cs typeface="Leelawadee UI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Leelawadee UI" pitchFamily="34" charset="-34"/>
                <a:cs typeface="Leelawadee UI" pitchFamily="34" charset="-34"/>
              </a:rPr>
              <a:t>Withhold further forward guidance programmes until expectations are understood and stable.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Leelawadee UI" pitchFamily="34" charset="-34"/>
              <a:cs typeface="Leelawadee UI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Leelawadee UI" pitchFamily="34" charset="-34"/>
                <a:cs typeface="Leelawadee UI" pitchFamily="34" charset="-34"/>
              </a:rPr>
              <a:t>Further tools should be utilised prior to changes in the interest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Frank May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2"/>
            <a:ext cx="1327790" cy="6857998"/>
            <a:chOff x="10109200" y="0"/>
            <a:chExt cx="1327790" cy="6857998"/>
          </a:xfrm>
        </p:grpSpPr>
        <p:sp>
          <p:nvSpPr>
            <p:cNvPr id="15" name="Freeform 34"/>
            <p:cNvSpPr/>
            <p:nvPr/>
          </p:nvSpPr>
          <p:spPr>
            <a:xfrm rot="5400000">
              <a:off x="10099542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  <p:sp>
          <p:nvSpPr>
            <p:cNvPr id="16" name="Freeform 35"/>
            <p:cNvSpPr/>
            <p:nvPr/>
          </p:nvSpPr>
          <p:spPr>
            <a:xfrm rot="5400000">
              <a:off x="10099544" y="1111837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7" name="Freeform 36"/>
            <p:cNvSpPr/>
            <p:nvPr/>
          </p:nvSpPr>
          <p:spPr>
            <a:xfrm rot="5400000">
              <a:off x="10099544" y="221401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18" name="Freeform 37"/>
            <p:cNvSpPr/>
            <p:nvPr/>
          </p:nvSpPr>
          <p:spPr>
            <a:xfrm rot="5400000">
              <a:off x="10099542" y="3316195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19" name="Freeform 38"/>
            <p:cNvSpPr/>
            <p:nvPr/>
          </p:nvSpPr>
          <p:spPr>
            <a:xfrm rot="5400000">
              <a:off x="10099544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0" name="Freeform 39"/>
            <p:cNvSpPr/>
            <p:nvPr/>
          </p:nvSpPr>
          <p:spPr>
            <a:xfrm rot="5400000">
              <a:off x="10099544" y="5520552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dirty="0"/>
                <a:t>Conclusion</a:t>
              </a:r>
              <a:endParaRPr lang="en-GB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03195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5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186222" y="3226750"/>
            <a:ext cx="3182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000" dirty="0">
                <a:solidFill>
                  <a:srgbClr val="0070C0"/>
                </a:solidFill>
                <a:latin typeface="Leelawadee UI" pitchFamily="34" charset="-34"/>
                <a:cs typeface="Leelawadee UI" pitchFamily="34" charset="-34"/>
              </a:rPr>
              <a:t>Oliver Gardner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597" t="9033" r="34435" b="14265"/>
          <a:stretch/>
        </p:blipFill>
        <p:spPr>
          <a:xfrm>
            <a:off x="3805517" y="-4389"/>
            <a:ext cx="4925528" cy="68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154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88666"/>
            <a:ext cx="8138160" cy="594042"/>
          </a:xfrm>
        </p:spPr>
        <p:txBody>
          <a:bodyPr/>
          <a:lstStyle/>
          <a:p>
            <a:r>
              <a:rPr lang="en-GB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Composition of Aggregate</a:t>
            </a:r>
            <a:r>
              <a:rPr lang="en-GB" sz="3200" dirty="0">
                <a:latin typeface="Leelawadee"/>
              </a:rPr>
              <a:t> </a:t>
            </a:r>
            <a:r>
              <a:rPr lang="en-GB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4145" r="11382" b="14886"/>
          <a:stretch/>
        </p:blipFill>
        <p:spPr>
          <a:xfrm>
            <a:off x="1576514" y="1556866"/>
            <a:ext cx="10257934" cy="3989195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479237" y="6184448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Data source: HM Treasury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17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8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19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0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1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2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9134669" y="3881535"/>
            <a:ext cx="2699779" cy="101703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481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1471926" y="1569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>
                <a:latin typeface="Leelawadee UI" pitchFamily="34" charset="-34"/>
                <a:cs typeface="Leelawadee UI" pitchFamily="34" charset="-34"/>
              </a:rPr>
              <a:t>Consumer Confidence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27789" y="6175398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GfK NOP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288" y="986120"/>
            <a:ext cx="9727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sz="2000" dirty="0">
                <a:latin typeface="Nirmala UI Semilight" pitchFamily="34" charset="0"/>
                <a:cs typeface="Nirmala UI Semilight" pitchFamily="34" charset="0"/>
              </a:rPr>
              <a:t> </a:t>
            </a: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GfK’s consumer confidence has weakened to </a:t>
            </a:r>
            <a:r>
              <a:rPr lang="en-GB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-8 </a:t>
            </a: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following an initial post-Brexit rebound.</a:t>
            </a:r>
            <a:r>
              <a:rPr lang="en-GB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lang="en-GB" sz="1900" b="1" dirty="0">
              <a:solidFill>
                <a:srgbClr val="FF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0264775" y="6185032"/>
            <a:ext cx="159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17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8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19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0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1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2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354" r="1122" b="22585"/>
          <a:stretch/>
        </p:blipFill>
        <p:spPr>
          <a:xfrm>
            <a:off x="1969860" y="1782357"/>
            <a:ext cx="9078821" cy="40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094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2218686" y="0"/>
            <a:ext cx="10972800" cy="1143000"/>
          </a:xfrm>
        </p:spPr>
        <p:txBody>
          <a:bodyPr/>
          <a:lstStyle/>
          <a:p>
            <a:r>
              <a:rPr lang="en-GB" sz="3600" dirty="0">
                <a:latin typeface="Leelawadee UI" pitchFamily="34" charset="-34"/>
                <a:cs typeface="Leelawadee UI" pitchFamily="34" charset="-34"/>
              </a:rPr>
              <a:t>Consumption</a:t>
            </a:r>
            <a:endParaRPr lang="en-GB" sz="4000" dirty="0">
              <a:latin typeface="Leelawadee UI" pitchFamily="34" charset="-34"/>
              <a:cs typeface="Leelawadee UI" pitchFamily="34" charset="-34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494477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Bank of England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94477" y="948996"/>
            <a:ext cx="10972800" cy="77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572000" y="958467"/>
            <a:ext cx="3602516" cy="418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20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1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2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3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4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5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14748" y="1028449"/>
            <a:ext cx="9120956" cy="5156583"/>
            <a:chOff x="1724025" y="958467"/>
            <a:chExt cx="9120956" cy="5156583"/>
          </a:xfrm>
        </p:grpSpPr>
        <p:sp>
          <p:nvSpPr>
            <p:cNvPr id="3" name="Oval 2"/>
            <p:cNvSpPr/>
            <p:nvPr/>
          </p:nvSpPr>
          <p:spPr>
            <a:xfrm>
              <a:off x="7295535" y="1683637"/>
              <a:ext cx="3549446" cy="14729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24025" y="958467"/>
              <a:ext cx="8801100" cy="5156583"/>
              <a:chOff x="1724025" y="958467"/>
              <a:chExt cx="8801100" cy="5156583"/>
            </a:xfrm>
          </p:grpSpPr>
          <p:graphicFrame>
            <p:nvGraphicFramePr>
              <p:cNvPr id="26" name="Chart 25">
                <a:extLst>
                  <a:ext uri="{FF2B5EF4-FFF2-40B4-BE49-F238E27FC236}">
                    <a16:creationId xmlns:a16="http://schemas.microsoft.com/office/drawing/2014/main" id="{7763366C-8117-4F1A-BCB9-1C82504B077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0388189"/>
                  </p:ext>
                </p:extLst>
              </p:nvPr>
            </p:nvGraphicFramePr>
            <p:xfrm>
              <a:off x="1724025" y="958467"/>
              <a:ext cx="8801100" cy="51565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5" name="Straight Arrow Connector 4"/>
              <p:cNvCxnSpPr>
                <a:cxnSpLocks/>
              </p:cNvCxnSpPr>
              <p:nvPr/>
            </p:nvCxnSpPr>
            <p:spPr>
              <a:xfrm flipV="1">
                <a:off x="6859579" y="2010035"/>
                <a:ext cx="0" cy="114650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/>
          <p:cNvSpPr txBox="1"/>
          <p:nvPr/>
        </p:nvSpPr>
        <p:spPr>
          <a:xfrm rot="16200000">
            <a:off x="1283339" y="3078769"/>
            <a:ext cx="134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% Change</a:t>
            </a:r>
          </a:p>
        </p:txBody>
      </p:sp>
    </p:spTree>
    <p:extLst>
      <p:ext uri="{BB962C8B-B14F-4D97-AF65-F5344CB8AC3E}">
        <p14:creationId xmlns:p14="http://schemas.microsoft.com/office/powerpoint/2010/main" val="31561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1951" y="50374"/>
            <a:ext cx="10379711" cy="1143000"/>
          </a:xfrm>
        </p:spPr>
        <p:txBody>
          <a:bodyPr/>
          <a:lstStyle/>
          <a:p>
            <a:r>
              <a:rPr lang="en-GB" sz="3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Real House Prices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27789" y="6184448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Countrywide Research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53625" t="45111" r="27125" b="22000"/>
          <a:stretch/>
        </p:blipFill>
        <p:spPr>
          <a:xfrm>
            <a:off x="3164048" y="1563397"/>
            <a:ext cx="6315231" cy="452039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82497" y="890655"/>
            <a:ext cx="9048003" cy="158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GB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Analysts from PricewaterhouseCoopers expect house prices to “cool not crash” </a:t>
            </a:r>
            <a:endParaRPr lang="en-GB" sz="2400" b="1" dirty="0">
              <a:solidFill>
                <a:srgbClr val="FF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17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18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19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0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1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2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0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7931" y="0"/>
            <a:ext cx="10972800" cy="1143000"/>
          </a:xfrm>
        </p:spPr>
        <p:txBody>
          <a:bodyPr/>
          <a:lstStyle/>
          <a:p>
            <a:r>
              <a:rPr lang="en-GB" sz="3600" dirty="0">
                <a:latin typeface="Leelawadee UI"/>
              </a:rPr>
              <a:t>Wealth Effect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0264774" y="6185032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Oliver Gardner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327789" y="6184448"/>
            <a:ext cx="4032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Source: Primary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98221" y="1053358"/>
            <a:ext cx="860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  <a:r>
              <a:rPr lang="en-GB" sz="24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To what extent would an increase in the value of your assets (e.g. your house) increase the amount you spend every day?”</a:t>
            </a:r>
            <a:endParaRPr lang="en-GB" sz="20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4400" t="42533" r="40225" b="18135"/>
          <a:stretch/>
        </p:blipFill>
        <p:spPr>
          <a:xfrm>
            <a:off x="2282443" y="1963222"/>
            <a:ext cx="7988808" cy="3895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5859704"/>
            <a:ext cx="79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Not at 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8103" y="5869410"/>
            <a:ext cx="898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Little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1977" y="5858591"/>
            <a:ext cx="97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Moderately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5851" y="5858591"/>
            <a:ext cx="948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Significant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1268" y="5859704"/>
            <a:ext cx="1067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great deal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" y="-2"/>
            <a:ext cx="1327788" cy="6858002"/>
            <a:chOff x="3410859" y="0"/>
            <a:chExt cx="1327788" cy="6858002"/>
          </a:xfrm>
        </p:grpSpPr>
        <p:sp>
          <p:nvSpPr>
            <p:cNvPr id="20" name="Freeform 4"/>
            <p:cNvSpPr/>
            <p:nvPr/>
          </p:nvSpPr>
          <p:spPr>
            <a:xfrm rot="5400000">
              <a:off x="3401201" y="1111841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0">
                  <a:schemeClr val="accent1">
                    <a:lumMod val="50000"/>
                  </a:schemeClr>
                </a:gs>
                <a:gs pos="0">
                  <a:schemeClr val="tx2">
                    <a:lumMod val="50000"/>
                  </a:schemeClr>
                </a:gs>
                <a:gs pos="95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Demand</a:t>
              </a:r>
            </a:p>
          </p:txBody>
        </p:sp>
        <p:sp>
          <p:nvSpPr>
            <p:cNvPr id="21" name="Freeform 5"/>
            <p:cNvSpPr/>
            <p:nvPr/>
          </p:nvSpPr>
          <p:spPr>
            <a:xfrm rot="5400000">
              <a:off x="3401201" y="2214020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Output</a:t>
              </a:r>
            </a:p>
          </p:txBody>
        </p:sp>
        <p:sp>
          <p:nvSpPr>
            <p:cNvPr id="22" name="Freeform 6"/>
            <p:cNvSpPr/>
            <p:nvPr/>
          </p:nvSpPr>
          <p:spPr>
            <a:xfrm rot="5400000">
              <a:off x="3401201" y="3316199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Costs</a:t>
              </a:r>
            </a:p>
          </p:txBody>
        </p:sp>
        <p:sp>
          <p:nvSpPr>
            <p:cNvPr id="23" name="Freeform 7"/>
            <p:cNvSpPr/>
            <p:nvPr/>
          </p:nvSpPr>
          <p:spPr>
            <a:xfrm rot="5400000">
              <a:off x="3401201" y="441837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Financial Stability</a:t>
              </a:r>
            </a:p>
          </p:txBody>
        </p:sp>
        <p:sp>
          <p:nvSpPr>
            <p:cNvPr id="24" name="Freeform 8"/>
            <p:cNvSpPr/>
            <p:nvPr/>
          </p:nvSpPr>
          <p:spPr>
            <a:xfrm rot="5400000">
              <a:off x="3401201" y="5520556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282758 w 1595650"/>
                <a:gd name="connsiteY5" fmla="*/ 282758 h 565516"/>
                <a:gd name="connsiteX6" fmla="*/ 0 w 1595650"/>
                <a:gd name="connsiteY6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282758" y="28275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34765" tIns="34671" rIns="300094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Conclusion</a:t>
              </a:r>
            </a:p>
          </p:txBody>
        </p:sp>
        <p:sp>
          <p:nvSpPr>
            <p:cNvPr id="27" name="Freeform 9"/>
            <p:cNvSpPr/>
            <p:nvPr/>
          </p:nvSpPr>
          <p:spPr>
            <a:xfrm rot="5400000">
              <a:off x="3401201" y="9658"/>
              <a:ext cx="1347104" cy="1327788"/>
            </a:xfrm>
            <a:custGeom>
              <a:avLst/>
              <a:gdLst>
                <a:gd name="connsiteX0" fmla="*/ 0 w 1595650"/>
                <a:gd name="connsiteY0" fmla="*/ 0 h 565516"/>
                <a:gd name="connsiteX1" fmla="*/ 1312892 w 1595650"/>
                <a:gd name="connsiteY1" fmla="*/ 0 h 565516"/>
                <a:gd name="connsiteX2" fmla="*/ 1595650 w 1595650"/>
                <a:gd name="connsiteY2" fmla="*/ 282758 h 565516"/>
                <a:gd name="connsiteX3" fmla="*/ 1312892 w 1595650"/>
                <a:gd name="connsiteY3" fmla="*/ 565516 h 565516"/>
                <a:gd name="connsiteX4" fmla="*/ 0 w 1595650"/>
                <a:gd name="connsiteY4" fmla="*/ 565516 h 565516"/>
                <a:gd name="connsiteX5" fmla="*/ 0 w 1595650"/>
                <a:gd name="connsiteY5" fmla="*/ 0 h 5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50" h="565516">
                  <a:moveTo>
                    <a:pt x="0" y="0"/>
                  </a:moveTo>
                  <a:lnTo>
                    <a:pt x="1312892" y="0"/>
                  </a:lnTo>
                  <a:lnTo>
                    <a:pt x="1595650" y="282758"/>
                  </a:lnTo>
                  <a:lnTo>
                    <a:pt x="1312892" y="565516"/>
                  </a:lnTo>
                  <a:lnTo>
                    <a:pt x="0" y="56551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69342" tIns="34671" rIns="158715" bIns="34671" numCol="1" spcCol="1270" anchor="ctr" anchorCtr="0">
              <a:norm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/>
                <a:t>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0939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>
            <a:alpha val="45000"/>
          </a:srgbClr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3975" cmpd="sng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92D77937-DD3E-4792-96CC-96924E5A5F40}" vid="{C73A2244-43E0-4FA7-9D84-52B8735B4D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sng">
          <a:solidFill>
            <a:schemeClr val="accent1">
              <a:shade val="95000"/>
              <a:satMod val="10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17975</TotalTime>
  <Words>1303</Words>
  <Application>Microsoft Office PowerPoint</Application>
  <PresentationFormat>Widescreen</PresentationFormat>
  <Paragraphs>490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Aparajita</vt:lpstr>
      <vt:lpstr>Arial</vt:lpstr>
      <vt:lpstr>Baskerville Old Face</vt:lpstr>
      <vt:lpstr>Calibri</vt:lpstr>
      <vt:lpstr>Century Gothic</vt:lpstr>
      <vt:lpstr>Courier New</vt:lpstr>
      <vt:lpstr>Garamond</vt:lpstr>
      <vt:lpstr>Kalinga</vt:lpstr>
      <vt:lpstr>Leelawadee</vt:lpstr>
      <vt:lpstr>Leelawadee UI</vt:lpstr>
      <vt:lpstr>Nirmala UI Semilight</vt:lpstr>
      <vt:lpstr>Wingdings</vt:lpstr>
      <vt:lpstr>Theme1</vt:lpstr>
      <vt:lpstr>1_Office Theme</vt:lpstr>
      <vt:lpstr>2_Office Theme</vt:lpstr>
      <vt:lpstr>White with Courier font for code slides</vt:lpstr>
      <vt:lpstr>7-00134_MS_Qwest_template_Segoe</vt:lpstr>
      <vt:lpstr>1_7-00134_MS_Qwest_template_Segoe</vt:lpstr>
      <vt:lpstr>2_7-00134_MS_Qwest_template_Segoe</vt:lpstr>
      <vt:lpstr>PowerPoint Presentation</vt:lpstr>
      <vt:lpstr>Context</vt:lpstr>
      <vt:lpstr>PowerPoint Presentation</vt:lpstr>
      <vt:lpstr>PowerPoint Presentation</vt:lpstr>
      <vt:lpstr>Composition of Aggregate Demand</vt:lpstr>
      <vt:lpstr>PowerPoint Presentation</vt:lpstr>
      <vt:lpstr>Consumption</vt:lpstr>
      <vt:lpstr>Real House Prices</vt:lpstr>
      <vt:lpstr>Wealth Effect</vt:lpstr>
      <vt:lpstr>PowerPoint Presentation</vt:lpstr>
      <vt:lpstr>PowerPoint Presentation</vt:lpstr>
      <vt:lpstr>PowerPoint Presentation</vt:lpstr>
      <vt:lpstr>Our October Growth Fan </vt:lpstr>
      <vt:lpstr>Demand Conclusion </vt:lpstr>
      <vt:lpstr>PowerPoint Presentation</vt:lpstr>
      <vt:lpstr>2017 Estimates of the Output Gap</vt:lpstr>
      <vt:lpstr>Unemployment</vt:lpstr>
      <vt:lpstr>PowerPoint Presentation</vt:lpstr>
      <vt:lpstr>Productivity</vt:lpstr>
      <vt:lpstr>PowerPoint Presentation</vt:lpstr>
      <vt:lpstr>Output Conclusion </vt:lpstr>
      <vt:lpstr>PowerPoint Presentation</vt:lpstr>
      <vt:lpstr>Introduction</vt:lpstr>
      <vt:lpstr>Production Costs</vt:lpstr>
      <vt:lpstr>Oil and Food </vt:lpstr>
      <vt:lpstr>Energy</vt:lpstr>
      <vt:lpstr>Expectations</vt:lpstr>
      <vt:lpstr>Costs Conclusion </vt:lpstr>
      <vt:lpstr>PowerPoint Presentation</vt:lpstr>
      <vt:lpstr>What is Financial Stability?</vt:lpstr>
      <vt:lpstr>Household Debt</vt:lpstr>
      <vt:lpstr>PowerPoint Presentation</vt:lpstr>
      <vt:lpstr>Credit Availability Post-Brexit</vt:lpstr>
      <vt:lpstr>Credit Demand Post-Brexit</vt:lpstr>
      <vt:lpstr>The Transmission Mechanism</vt:lpstr>
      <vt:lpstr>Financial Markets Conclusion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Wilkinson</dc:creator>
  <cp:lastModifiedBy>Frank May</cp:lastModifiedBy>
  <cp:revision>386</cp:revision>
  <cp:lastPrinted>2016-02-01T10:27:06Z</cp:lastPrinted>
  <dcterms:created xsi:type="dcterms:W3CDTF">2015-10-09T01:39:20Z</dcterms:created>
  <dcterms:modified xsi:type="dcterms:W3CDTF">2017-02-27T14:59:19Z</dcterms:modified>
</cp:coreProperties>
</file>