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0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4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4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4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9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1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7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8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8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6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270B-E1B8-4D1C-A10C-07CFC469328D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697B-8A83-465C-95B1-DA78FA77F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piece layer 1 - painting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500" dirty="0" smtClean="0">
                <a:solidFill>
                  <a:srgbClr val="FF0000"/>
                </a:solidFill>
              </a:rPr>
              <a:t>Lesson objective: to be able to mix a range of appropriate honey tints.</a:t>
            </a:r>
          </a:p>
          <a:p>
            <a:r>
              <a:rPr lang="en-GB" sz="3500" dirty="0" smtClean="0">
                <a:solidFill>
                  <a:srgbClr val="00B0F0"/>
                </a:solidFill>
              </a:rPr>
              <a:t>Skill Objective: to apply an even layer of sponged mottled </a:t>
            </a:r>
            <a:r>
              <a:rPr lang="en-GB" sz="3500" dirty="0" smtClean="0">
                <a:solidFill>
                  <a:srgbClr val="00B0F0"/>
                </a:solidFill>
              </a:rPr>
              <a:t>paint or use watercolour techniques.</a:t>
            </a:r>
            <a:endParaRPr lang="en-GB" sz="3500" dirty="0" smtClean="0">
              <a:solidFill>
                <a:srgbClr val="00B0F0"/>
              </a:solidFill>
            </a:endParaRPr>
          </a:p>
          <a:p>
            <a:r>
              <a:rPr lang="en-GB" sz="3500" dirty="0" smtClean="0">
                <a:solidFill>
                  <a:srgbClr val="00B050"/>
                </a:solidFill>
              </a:rPr>
              <a:t>Lesson Outcome: a fully painted hexagon panel.</a:t>
            </a:r>
          </a:p>
          <a:p>
            <a:pPr marL="0" indent="0">
              <a:buNone/>
            </a:pPr>
            <a:endParaRPr lang="en-GB" sz="2400" b="1" i="1" dirty="0"/>
          </a:p>
          <a:p>
            <a:pPr marL="0" indent="0">
              <a:buNone/>
            </a:pPr>
            <a:r>
              <a:rPr lang="en-GB" sz="2400" b="1" i="1" dirty="0" smtClean="0"/>
              <a:t>A04 – final outcome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2560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3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Self assessment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96" y="1458893"/>
            <a:ext cx="11205556" cy="5501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7 Swarm Final Piece             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range of appropriate tints have been created and applied in blended, mottled layers to the background.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Strongly Agree    4. Agree    3. Slightly Agree    2. Disagree     1. Strongly Disagree                               Mark     /5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overall composition created by the collage is visually pleasing and the cutting and sticking is neat.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Strongly Agree    4. Agree    3. Slightly Agree    2. Disagree     1. Strongly Disagree                               Mark     /5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painted gradient on the bee has been applied neatly and evenly.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Strongly Agree    4. Agree    3. Slightly Agree    2. Disagree     1. Strongly Disagree                               Mark     /5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addition of black geometric lines and patterns are neat and effective. Different thicknesses of line have been used.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Strongly Agree    4. Agree    3. Slightly Agree    2. Disagree     1. Strongly Disagree                               Mark     /5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  = 85% +     A2 = 75% +     A3 = 65%+         B1 = 55%+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 Mark       /20         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1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piece layer 2 - collage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500" dirty="0" smtClean="0">
                <a:solidFill>
                  <a:srgbClr val="FF0000"/>
                </a:solidFill>
              </a:rPr>
              <a:t>Lesson objective: to be able to create a tessellated collaged honeycomb pattern.</a:t>
            </a:r>
          </a:p>
          <a:p>
            <a:r>
              <a:rPr lang="en-GB" sz="3500" dirty="0" smtClean="0">
                <a:solidFill>
                  <a:srgbClr val="00B0F0"/>
                </a:solidFill>
              </a:rPr>
              <a:t>Skill Objective: to transfer your design and cut out multiple collage pieces.</a:t>
            </a:r>
          </a:p>
          <a:p>
            <a:r>
              <a:rPr lang="en-GB" sz="3500" dirty="0" smtClean="0">
                <a:solidFill>
                  <a:srgbClr val="00B050"/>
                </a:solidFill>
              </a:rPr>
              <a:t>Lesson Outcome: a layer of collaged hexagons and some areas of pattern.</a:t>
            </a:r>
          </a:p>
          <a:p>
            <a:endParaRPr lang="en-GB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400" b="1" i="1" dirty="0"/>
          </a:p>
          <a:p>
            <a:pPr marL="0" indent="0">
              <a:buNone/>
            </a:pPr>
            <a:r>
              <a:rPr lang="en-GB" sz="5700" b="1" i="1" dirty="0" smtClean="0"/>
              <a:t>A04 – final outcome</a:t>
            </a:r>
            <a:endParaRPr lang="en-GB" sz="5700" b="1" i="1" dirty="0"/>
          </a:p>
        </p:txBody>
      </p:sp>
    </p:spTree>
    <p:extLst>
      <p:ext uri="{BB962C8B-B14F-4D97-AF65-F5344CB8AC3E}">
        <p14:creationId xmlns:p14="http://schemas.microsoft.com/office/powerpoint/2010/main" val="26627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successful composition?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84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successful composition?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- Spacing of pattern. It needs to look deliberate and well ordered.</a:t>
            </a:r>
          </a:p>
          <a:p>
            <a:r>
              <a:rPr lang="en-GB" sz="2800" dirty="0" smtClean="0"/>
              <a:t>- Points of interest and detail.</a:t>
            </a:r>
          </a:p>
          <a:p>
            <a:r>
              <a:rPr lang="en-GB" sz="2800" dirty="0" smtClean="0"/>
              <a:t>-Careful placement of collage pieces.</a:t>
            </a:r>
          </a:p>
          <a:p>
            <a:r>
              <a:rPr lang="en-GB" sz="2800" dirty="0" smtClean="0"/>
              <a:t>- The position of the bee needs to work in relation to the background, e.g. avoid placing it over a busy bit of collage.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256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piece layer 3 – detailed painting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63908"/>
            <a:ext cx="10368397" cy="4645452"/>
          </a:xfrm>
        </p:spPr>
        <p:txBody>
          <a:bodyPr>
            <a:normAutofit fontScale="40000" lnSpcReduction="20000"/>
          </a:bodyPr>
          <a:lstStyle/>
          <a:p>
            <a:r>
              <a:rPr lang="en-GB" sz="8000" dirty="0" smtClean="0">
                <a:solidFill>
                  <a:srgbClr val="FF0000"/>
                </a:solidFill>
              </a:rPr>
              <a:t>Lesson objective: to paint the details of the bee and any hexagons.</a:t>
            </a:r>
          </a:p>
          <a:p>
            <a:endParaRPr lang="en-GB" sz="8000" dirty="0" smtClean="0">
              <a:solidFill>
                <a:srgbClr val="00B0F0"/>
              </a:solidFill>
            </a:endParaRPr>
          </a:p>
          <a:p>
            <a:r>
              <a:rPr lang="en-GB" sz="8000" dirty="0" smtClean="0">
                <a:solidFill>
                  <a:srgbClr val="00B0F0"/>
                </a:solidFill>
              </a:rPr>
              <a:t>Skill Objective: to </a:t>
            </a:r>
            <a:r>
              <a:rPr lang="en-GB" sz="8000" dirty="0">
                <a:solidFill>
                  <a:srgbClr val="00B0F0"/>
                </a:solidFill>
              </a:rPr>
              <a:t>be able to create a gradient of colour and areas of detail.</a:t>
            </a:r>
          </a:p>
          <a:p>
            <a:endParaRPr lang="en-GB" sz="8000" dirty="0" smtClean="0">
              <a:solidFill>
                <a:srgbClr val="00B0F0"/>
              </a:solidFill>
            </a:endParaRPr>
          </a:p>
          <a:p>
            <a:r>
              <a:rPr lang="en-GB" sz="8000" dirty="0" smtClean="0">
                <a:solidFill>
                  <a:srgbClr val="00B050"/>
                </a:solidFill>
              </a:rPr>
              <a:t>Lesson Outcome: a number of areas carefully painted.</a:t>
            </a:r>
          </a:p>
          <a:p>
            <a:endParaRPr lang="en-GB" sz="3200" dirty="0" smtClean="0">
              <a:solidFill>
                <a:srgbClr val="00B050"/>
              </a:solidFill>
            </a:endParaRPr>
          </a:p>
          <a:p>
            <a:r>
              <a:rPr lang="en-GB" sz="5800" dirty="0"/>
              <a:t>Extension task: </a:t>
            </a:r>
            <a:r>
              <a:rPr lang="en-GB" sz="5800" dirty="0" smtClean="0"/>
              <a:t>start adding pen detail if paint is dry.</a:t>
            </a:r>
            <a:endParaRPr lang="en-GB" sz="5800" dirty="0"/>
          </a:p>
          <a:p>
            <a:pPr marL="0" indent="0">
              <a:buNone/>
            </a:pPr>
            <a:endParaRPr lang="en-GB" sz="2400" b="1" i="1" dirty="0"/>
          </a:p>
          <a:p>
            <a:pPr marL="0" indent="0">
              <a:buNone/>
            </a:pPr>
            <a:r>
              <a:rPr lang="en-GB" sz="5700" b="1" i="1" dirty="0" smtClean="0"/>
              <a:t>A04 – final outcome</a:t>
            </a:r>
            <a:endParaRPr lang="en-GB" sz="5700" b="1" i="1" dirty="0"/>
          </a:p>
        </p:txBody>
      </p:sp>
    </p:spTree>
    <p:extLst>
      <p:ext uri="{BB962C8B-B14F-4D97-AF65-F5344CB8AC3E}">
        <p14:creationId xmlns:p14="http://schemas.microsoft.com/office/powerpoint/2010/main" val="9825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1. complete gradient painting on bees and any hexagons. TIP: use a bit of water on your brush and overlap </a:t>
            </a:r>
            <a:r>
              <a:rPr lang="en-GB" sz="2800" smtClean="0"/>
              <a:t>similar colours.</a:t>
            </a:r>
            <a:endParaRPr lang="en-GB" sz="2800" dirty="0" smtClean="0"/>
          </a:p>
          <a:p>
            <a:r>
              <a:rPr lang="en-GB" sz="2800" dirty="0" smtClean="0"/>
              <a:t>2. complete any detailed painting you wish to have on the smaller hexagons.</a:t>
            </a:r>
          </a:p>
          <a:p>
            <a:r>
              <a:rPr lang="en-GB" sz="2800" dirty="0" smtClean="0"/>
              <a:t>3. complete collage details.</a:t>
            </a:r>
          </a:p>
          <a:p>
            <a:r>
              <a:rPr lang="en-GB" sz="2800" dirty="0" smtClean="0"/>
              <a:t>4. add pen details – there will be a demo for this!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818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Task 1 – complete collage and transfer bee design to give a successful composition.</a:t>
            </a:r>
          </a:p>
          <a:p>
            <a:endParaRPr lang="en-GB" sz="3200" dirty="0"/>
          </a:p>
          <a:p>
            <a:r>
              <a:rPr lang="en-GB" sz="3200" dirty="0" smtClean="0"/>
              <a:t>Task 2 – painting detail (demo will be given).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70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piece layer 4 – detailed 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63908"/>
            <a:ext cx="10368397" cy="4645452"/>
          </a:xfrm>
        </p:spPr>
        <p:txBody>
          <a:bodyPr>
            <a:normAutofit fontScale="70000" lnSpcReduction="20000"/>
          </a:bodyPr>
          <a:lstStyle/>
          <a:p>
            <a:r>
              <a:rPr lang="en-GB" sz="4500" dirty="0" smtClean="0">
                <a:solidFill>
                  <a:srgbClr val="FF0000"/>
                </a:solidFill>
              </a:rPr>
              <a:t>Lesson objective: to draw detailed patterns in any of your  hexagons and bee (refer to your book!)</a:t>
            </a:r>
          </a:p>
          <a:p>
            <a:endParaRPr lang="en-GB" sz="4500" dirty="0" smtClean="0">
              <a:solidFill>
                <a:srgbClr val="00B0F0"/>
              </a:solidFill>
            </a:endParaRPr>
          </a:p>
          <a:p>
            <a:r>
              <a:rPr lang="en-GB" sz="4500" dirty="0" smtClean="0">
                <a:solidFill>
                  <a:srgbClr val="00B0F0"/>
                </a:solidFill>
              </a:rPr>
              <a:t>Skill Objective: to </a:t>
            </a:r>
            <a:r>
              <a:rPr lang="en-GB" sz="4500" dirty="0">
                <a:solidFill>
                  <a:srgbClr val="00B0F0"/>
                </a:solidFill>
              </a:rPr>
              <a:t>be able to </a:t>
            </a:r>
            <a:r>
              <a:rPr lang="en-GB" sz="4500" dirty="0" smtClean="0">
                <a:solidFill>
                  <a:srgbClr val="00B0F0"/>
                </a:solidFill>
              </a:rPr>
              <a:t>a variety of thicknesses of line.</a:t>
            </a:r>
            <a:endParaRPr lang="en-GB" sz="4500" dirty="0">
              <a:solidFill>
                <a:srgbClr val="00B0F0"/>
              </a:solidFill>
            </a:endParaRPr>
          </a:p>
          <a:p>
            <a:endParaRPr lang="en-GB" sz="4500" dirty="0" smtClean="0">
              <a:solidFill>
                <a:srgbClr val="00B0F0"/>
              </a:solidFill>
            </a:endParaRPr>
          </a:p>
          <a:p>
            <a:r>
              <a:rPr lang="en-GB" sz="4500" dirty="0" smtClean="0">
                <a:solidFill>
                  <a:srgbClr val="00B050"/>
                </a:solidFill>
              </a:rPr>
              <a:t>Lesson Outcome: completed final piece and self assessment sheet filled in and stuck into your book.</a:t>
            </a:r>
          </a:p>
          <a:p>
            <a:endParaRPr lang="en-GB" sz="4500" dirty="0">
              <a:solidFill>
                <a:srgbClr val="00B050"/>
              </a:solidFill>
            </a:endParaRPr>
          </a:p>
          <a:p>
            <a:r>
              <a:rPr lang="en-GB" sz="4500" dirty="0" smtClean="0"/>
              <a:t>Extension: </a:t>
            </a:r>
            <a:r>
              <a:rPr lang="en-GB" sz="4500" b="1" dirty="0" smtClean="0"/>
              <a:t>improvement of skills sheet, see next slide.</a:t>
            </a:r>
            <a:endParaRPr lang="en-GB" sz="4500" b="1" dirty="0" smtClean="0"/>
          </a:p>
          <a:p>
            <a:pPr marL="0" indent="0">
              <a:buNone/>
            </a:pPr>
            <a:r>
              <a:rPr lang="en-GB" sz="5700" b="1" i="1" dirty="0" smtClean="0"/>
              <a:t>A04 – final outcome</a:t>
            </a:r>
            <a:endParaRPr lang="en-GB" sz="5700" b="1" i="1" dirty="0"/>
          </a:p>
        </p:txBody>
      </p:sp>
    </p:spTree>
    <p:extLst>
      <p:ext uri="{BB962C8B-B14F-4D97-AF65-F5344CB8AC3E}">
        <p14:creationId xmlns:p14="http://schemas.microsoft.com/office/powerpoint/2010/main" val="24427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" b="24163"/>
          <a:stretch/>
        </p:blipFill>
        <p:spPr>
          <a:xfrm>
            <a:off x="350727" y="0"/>
            <a:ext cx="11386159" cy="6801352"/>
          </a:xfrm>
        </p:spPr>
      </p:pic>
    </p:spTree>
    <p:extLst>
      <p:ext uri="{BB962C8B-B14F-4D97-AF65-F5344CB8AC3E}">
        <p14:creationId xmlns:p14="http://schemas.microsoft.com/office/powerpoint/2010/main" val="71452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584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Final piece layer 1 - painting</vt:lpstr>
      <vt:lpstr>Final piece layer 2 - collage</vt:lpstr>
      <vt:lpstr>What makes a successful composition?</vt:lpstr>
      <vt:lpstr>What makes a successful composition?</vt:lpstr>
      <vt:lpstr>Final piece layer 3 – detailed painting</vt:lpstr>
      <vt:lpstr>Task list</vt:lpstr>
      <vt:lpstr>PowerPoint Presentation</vt:lpstr>
      <vt:lpstr>Final piece layer 4 – detailed pen</vt:lpstr>
      <vt:lpstr>PowerPoint Presentation</vt:lpstr>
      <vt:lpstr>Self assessment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piece layer 1 - painting</dc:title>
  <dc:creator>Alex Westmore</dc:creator>
  <cp:lastModifiedBy>Alex Westmore</cp:lastModifiedBy>
  <cp:revision>2</cp:revision>
  <dcterms:created xsi:type="dcterms:W3CDTF">2020-08-17T14:31:43Z</dcterms:created>
  <dcterms:modified xsi:type="dcterms:W3CDTF">2020-08-17T14:34:04Z</dcterms:modified>
</cp:coreProperties>
</file>