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8" r:id="rId3"/>
    <p:sldId id="299" r:id="rId4"/>
    <p:sldId id="257" r:id="rId5"/>
    <p:sldId id="258" r:id="rId6"/>
    <p:sldId id="259" r:id="rId7"/>
    <p:sldId id="260" r:id="rId8"/>
    <p:sldId id="261" r:id="rId9"/>
    <p:sldId id="263" r:id="rId10"/>
    <p:sldId id="265" r:id="rId11"/>
    <p:sldId id="297" r:id="rId12"/>
    <p:sldId id="316" r:id="rId13"/>
    <p:sldId id="317" r:id="rId14"/>
    <p:sldId id="318" r:id="rId15"/>
    <p:sldId id="321" r:id="rId16"/>
    <p:sldId id="322" r:id="rId17"/>
    <p:sldId id="323" r:id="rId18"/>
    <p:sldId id="324" r:id="rId19"/>
    <p:sldId id="325" r:id="rId20"/>
    <p:sldId id="326" r:id="rId21"/>
    <p:sldId id="327" r:id="rId22"/>
    <p:sldId id="328" r:id="rId23"/>
    <p:sldId id="329" r:id="rId24"/>
    <p:sldId id="330" r:id="rId25"/>
    <p:sldId id="319" r:id="rId26"/>
    <p:sldId id="320" r:id="rId27"/>
    <p:sldId id="309" r:id="rId28"/>
    <p:sldId id="310" r:id="rId29"/>
    <p:sldId id="262" r:id="rId30"/>
    <p:sldId id="26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542264-BA63-44BA-8AE4-4C03A3E19393}" type="datetimeFigureOut">
              <a:rPr lang="en-GB" smtClean="0"/>
              <a:t>19/06/2017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3BF1FA-62DC-46BA-BB7B-AD407E5288A9}" type="slidenum">
              <a:rPr lang="en-GB" smtClean="0"/>
              <a:t>‹#›</a:t>
            </a:fld>
            <a:endParaRPr lang="en-GB"/>
          </a:p>
        </p:txBody>
      </p:sp>
    </p:spTree>
    <p:extLst>
      <p:ext uri="{BB962C8B-B14F-4D97-AF65-F5344CB8AC3E}">
        <p14:creationId xmlns:p14="http://schemas.microsoft.com/office/powerpoint/2010/main" val="17914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Study</a:t>
            </a:r>
            <a:r>
              <a:rPr lang="en-GB" baseline="0" dirty="0" smtClean="0"/>
              <a:t> the top trumps cards in pairs</a:t>
            </a:r>
            <a:endParaRPr lang="en-GB" dirty="0"/>
          </a:p>
        </p:txBody>
      </p:sp>
      <p:sp>
        <p:nvSpPr>
          <p:cNvPr id="4" name="Slide Number Placeholder 3"/>
          <p:cNvSpPr>
            <a:spLocks noGrp="1"/>
          </p:cNvSpPr>
          <p:nvPr>
            <p:ph type="sldNum" sz="quarter" idx="10"/>
          </p:nvPr>
        </p:nvSpPr>
        <p:spPr/>
        <p:txBody>
          <a:bodyPr/>
          <a:lstStyle/>
          <a:p>
            <a:fld id="{5C3BF1FA-62DC-46BA-BB7B-AD407E5288A9}" type="slidenum">
              <a:rPr lang="en-GB" smtClean="0"/>
              <a:t>9</a:t>
            </a:fld>
            <a:endParaRPr lang="en-GB"/>
          </a:p>
        </p:txBody>
      </p:sp>
    </p:spTree>
    <p:extLst>
      <p:ext uri="{BB962C8B-B14F-4D97-AF65-F5344CB8AC3E}">
        <p14:creationId xmlns:p14="http://schemas.microsoft.com/office/powerpoint/2010/main" val="1172705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2B21A21F-7C8E-42F2-8DDD-8301985DF6EC}" type="slidenum">
              <a:rPr lang="en-US" altLang="en-US" sz="1200"/>
              <a:pPr eaLnBrk="1" hangingPunct="1"/>
              <a:t>23</a:t>
            </a:fld>
            <a:endParaRPr lang="en-US" altLang="en-US" sz="1200"/>
          </a:p>
        </p:txBody>
      </p:sp>
    </p:spTree>
    <p:extLst>
      <p:ext uri="{BB962C8B-B14F-4D97-AF65-F5344CB8AC3E}">
        <p14:creationId xmlns:p14="http://schemas.microsoft.com/office/powerpoint/2010/main" val="361907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2BD12-8DAF-471A-BA03-F95F5082D031}" type="datetimeFigureOut">
              <a:rPr lang="en-GB" smtClean="0"/>
              <a:pPr/>
              <a:t>19/06/2017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672A9-8FE9-4C5E-A6F2-F43499FFBC6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2BD12-8DAF-471A-BA03-F95F5082D031}" type="datetimeFigureOut">
              <a:rPr lang="en-GB" smtClean="0"/>
              <a:pPr/>
              <a:t>19/06/2017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672A9-8FE9-4C5E-A6F2-F43499FFBC6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2.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7.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6.pn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3/32/White_Rose_Badge_of_York.svg/150px-White_Rose_Badge_of_York.svg.png"/>
          <p:cNvPicPr>
            <a:picLocks noChangeAspect="1" noChangeArrowheads="1"/>
          </p:cNvPicPr>
          <p:nvPr/>
        </p:nvPicPr>
        <p:blipFill>
          <a:blip r:embed="rId2" cstate="print"/>
          <a:srcRect/>
          <a:stretch>
            <a:fillRect/>
          </a:stretch>
        </p:blipFill>
        <p:spPr bwMode="auto">
          <a:xfrm>
            <a:off x="251520" y="188640"/>
            <a:ext cx="2376264" cy="2376264"/>
          </a:xfrm>
          <a:prstGeom prst="rect">
            <a:avLst/>
          </a:prstGeom>
          <a:noFill/>
        </p:spPr>
      </p:pic>
      <p:pic>
        <p:nvPicPr>
          <p:cNvPr id="1028" name="Picture 4" descr="http://upload.wikimedia.org/wikipedia/commons/thumb/3/30/Red_Rose_Badge_of_Lancaster.svg/150px-Red_Rose_Badge_of_Lancaster.svg.png"/>
          <p:cNvPicPr>
            <a:picLocks noChangeAspect="1" noChangeArrowheads="1"/>
          </p:cNvPicPr>
          <p:nvPr/>
        </p:nvPicPr>
        <p:blipFill>
          <a:blip r:embed="rId3" cstate="print"/>
          <a:srcRect/>
          <a:stretch>
            <a:fillRect/>
          </a:stretch>
        </p:blipFill>
        <p:spPr bwMode="auto">
          <a:xfrm>
            <a:off x="6300192" y="188640"/>
            <a:ext cx="2376264" cy="2376264"/>
          </a:xfrm>
          <a:prstGeom prst="rect">
            <a:avLst/>
          </a:prstGeom>
          <a:noFill/>
        </p:spPr>
      </p:pic>
      <p:sp>
        <p:nvSpPr>
          <p:cNvPr id="8" name="Rectangle 7"/>
          <p:cNvSpPr/>
          <p:nvPr/>
        </p:nvSpPr>
        <p:spPr>
          <a:xfrm>
            <a:off x="0" y="2996952"/>
            <a:ext cx="9144000" cy="2308324"/>
          </a:xfrm>
          <a:prstGeom prst="rect">
            <a:avLst/>
          </a:prstGeom>
          <a:noFill/>
        </p:spPr>
        <p:txBody>
          <a:bodyPr wrap="square" lIns="91440" tIns="45720" rIns="91440" bIns="45720">
            <a:spAutoFit/>
          </a:bodyPr>
          <a:lstStyle/>
          <a:p>
            <a:pPr algn="ctr"/>
            <a:r>
              <a:rPr lang="en-US" sz="4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Segoe Print" panose="02000600000000000000" pitchFamily="2" charset="0"/>
              </a:rPr>
              <a:t>What happens when a King dies or </a:t>
            </a:r>
          </a:p>
          <a:p>
            <a:pPr algn="ctr"/>
            <a:r>
              <a:rPr lang="en-US" sz="4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Segoe Print" panose="02000600000000000000" pitchFamily="2" charset="0"/>
              </a:rPr>
              <a:t>loses his throne?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9" name="Picture 7" descr="War of the Roses Battl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367445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 y="1124744"/>
            <a:ext cx="9173210" cy="5733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29210" y="-18256"/>
            <a:ext cx="9173210" cy="1143000"/>
          </a:xfrm>
          <a:prstGeom prst="rect">
            <a:avLst/>
          </a:prstGeom>
          <a:solidFill>
            <a:schemeClr val="accent5">
              <a:lumMod val="20000"/>
              <a:lumOff val="80000"/>
            </a:schemeClr>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Segoe Print" panose="02000600000000000000" pitchFamily="2" charset="0"/>
              </a:rPr>
              <a:t>What do you already know about </a:t>
            </a:r>
          </a:p>
          <a:p>
            <a:r>
              <a:rPr lang="en-GB" sz="3600" b="1" dirty="0" smtClean="0">
                <a:latin typeface="Segoe Print" panose="02000600000000000000" pitchFamily="2" charset="0"/>
              </a:rPr>
              <a:t>the Battle of Bosworth?</a:t>
            </a:r>
            <a:endParaRPr lang="en-GB" sz="3600" b="1" dirty="0">
              <a:latin typeface="Segoe Print" panose="02000600000000000000" pitchFamily="2" charset="0"/>
            </a:endParaRPr>
          </a:p>
        </p:txBody>
      </p:sp>
    </p:spTree>
    <p:extLst>
      <p:ext uri="{BB962C8B-B14F-4D97-AF65-F5344CB8AC3E}">
        <p14:creationId xmlns:p14="http://schemas.microsoft.com/office/powerpoint/2010/main" val="37033640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War of the Roses Battl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3400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War of the Roses Comic Strip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713120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bosworth"/>
          <p:cNvPicPr>
            <a:picLocks noChangeAspect="1" noChangeArrowheads="1"/>
          </p:cNvPicPr>
          <p:nvPr/>
        </p:nvPicPr>
        <p:blipFill>
          <a:blip r:embed="rId2" cstate="print"/>
          <a:srcRect/>
          <a:stretch>
            <a:fillRect/>
          </a:stretch>
        </p:blipFill>
        <p:spPr bwMode="auto">
          <a:xfrm>
            <a:off x="457200" y="304800"/>
            <a:ext cx="8382000" cy="6286500"/>
          </a:xfrm>
          <a:prstGeom prst="rect">
            <a:avLst/>
          </a:prstGeom>
          <a:noFill/>
        </p:spPr>
      </p:pic>
    </p:spTree>
    <p:extLst>
      <p:ext uri="{BB962C8B-B14F-4D97-AF65-F5344CB8AC3E}">
        <p14:creationId xmlns:p14="http://schemas.microsoft.com/office/powerpoint/2010/main" val="25160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827088" y="4437063"/>
            <a:ext cx="7345362" cy="20313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spcBef>
                <a:spcPct val="50000"/>
              </a:spcBef>
            </a:pPr>
            <a:r>
              <a:rPr lang="en-GB" altLang="en-US" sz="1800" dirty="0">
                <a:latin typeface="Segoe Print" panose="02000600000000000000" pitchFamily="2" charset="0"/>
              </a:rPr>
              <a:t>In 1485 there was a huge battle between two armies in a field at Bosworth, near Leicester.  On its flags one army showed the White Boar and White Rose of the York family, which was the symbol of King Richard III.  The other army’s flags showed the symbols of the Red Dragon and the Red Rose of the Lancaster family.  At the head of this family was Henry Tudor.  </a:t>
            </a:r>
          </a:p>
        </p:txBody>
      </p:sp>
      <p:pic>
        <p:nvPicPr>
          <p:cNvPr id="15363" name="Picture 5" descr="Richard III before battle"/>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71550" y="260350"/>
            <a:ext cx="3457575" cy="260508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4" name="Picture 6" descr="Soldiers of Richard III"/>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79388" y="1700213"/>
            <a:ext cx="1863725" cy="24796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5" name="Picture 7" descr="White Rose of House of York, Richard II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513" y="2997200"/>
            <a:ext cx="576262" cy="54927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6" name="Picture 8" descr="White rose and white boar on blue ground, house of York"/>
          <p:cNvPicPr>
            <a:picLocks noChangeAspect="1" noChangeArrowheads="1"/>
          </p:cNvPicPr>
          <p:nvPr/>
        </p:nvPicPr>
        <p:blipFill>
          <a:blip r:embed="rId5">
            <a:lum contrast="30000"/>
            <a:extLst>
              <a:ext uri="{28A0092B-C50C-407E-A947-70E740481C1C}">
                <a14:useLocalDpi xmlns:a14="http://schemas.microsoft.com/office/drawing/2010/main" val="0"/>
              </a:ext>
            </a:extLst>
          </a:blip>
          <a:srcRect l="3101"/>
          <a:stretch>
            <a:fillRect/>
          </a:stretch>
        </p:blipFill>
        <p:spPr bwMode="auto">
          <a:xfrm>
            <a:off x="2916238" y="2997200"/>
            <a:ext cx="1439862" cy="96837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7" name="Picture 9" descr="Painted Sculpture of Henry VII"/>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6011863" y="333375"/>
            <a:ext cx="2809875" cy="253523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8" name="Picture 10" descr="Red Rose of House of Lancaster, Henry VII"/>
          <p:cNvPicPr>
            <a:picLocks noChangeAspect="1" noChangeArrowheads="1"/>
          </p:cNvPicPr>
          <p:nvPr/>
        </p:nvPicPr>
        <p:blipFill>
          <a:blip r:embed="rId7" cstate="print">
            <a:lum contrast="34000"/>
            <a:extLst>
              <a:ext uri="{28A0092B-C50C-407E-A947-70E740481C1C}">
                <a14:useLocalDpi xmlns:a14="http://schemas.microsoft.com/office/drawing/2010/main" val="0"/>
              </a:ext>
            </a:extLst>
          </a:blip>
          <a:srcRect/>
          <a:stretch>
            <a:fillRect/>
          </a:stretch>
        </p:blipFill>
        <p:spPr bwMode="auto">
          <a:xfrm>
            <a:off x="6443663" y="3068638"/>
            <a:ext cx="649287" cy="620712"/>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369" name="Picture 11" descr="Welsh%20Dragon%20Small"/>
          <p:cNvPicPr>
            <a:picLocks noChangeAspect="1" noChangeArrowheads="1"/>
          </p:cNvPicPr>
          <p:nvPr/>
        </p:nvPicPr>
        <p:blipFill>
          <a:blip r:embed="rId8" cstate="print">
            <a:lum contrast="12000"/>
            <a:extLst>
              <a:ext uri="{28A0092B-C50C-407E-A947-70E740481C1C}">
                <a14:useLocalDpi xmlns:a14="http://schemas.microsoft.com/office/drawing/2010/main" val="0"/>
              </a:ext>
            </a:extLst>
          </a:blip>
          <a:srcRect/>
          <a:stretch>
            <a:fillRect/>
          </a:stretch>
        </p:blipFill>
        <p:spPr bwMode="auto">
          <a:xfrm>
            <a:off x="7308850" y="3068638"/>
            <a:ext cx="1427163" cy="966787"/>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60060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95288" y="5229225"/>
            <a:ext cx="8135937" cy="1477328"/>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a:latin typeface="Segoe Print" panose="02000600000000000000" pitchFamily="2" charset="0"/>
              </a:rPr>
              <a:t>This battle was to end the </a:t>
            </a:r>
            <a:r>
              <a:rPr lang="en-GB" altLang="en-US" sz="1800" i="1">
                <a:latin typeface="Segoe Print" panose="02000600000000000000" pitchFamily="2" charset="0"/>
              </a:rPr>
              <a:t>War of the Roses</a:t>
            </a:r>
            <a:r>
              <a:rPr lang="en-GB" altLang="en-US" sz="1800">
                <a:latin typeface="Segoe Print" panose="02000600000000000000" pitchFamily="2" charset="0"/>
              </a:rPr>
              <a:t> which had been going on for 30 years!  </a:t>
            </a:r>
            <a:r>
              <a:rPr lang="en-GB" altLang="en-US" sz="1800" i="1">
                <a:latin typeface="Segoe Print" panose="02000600000000000000" pitchFamily="2" charset="0"/>
              </a:rPr>
              <a:t>The House of York</a:t>
            </a:r>
            <a:r>
              <a:rPr lang="en-GB" altLang="en-US" sz="1800">
                <a:latin typeface="Segoe Print" panose="02000600000000000000" pitchFamily="2" charset="0"/>
              </a:rPr>
              <a:t> (Richard III’s family) and </a:t>
            </a:r>
            <a:r>
              <a:rPr lang="en-GB" altLang="en-US" sz="1800" i="1">
                <a:latin typeface="Segoe Print" panose="02000600000000000000" pitchFamily="2" charset="0"/>
              </a:rPr>
              <a:t>The House of Lancaster</a:t>
            </a:r>
            <a:r>
              <a:rPr lang="en-GB" altLang="en-US" sz="1800">
                <a:latin typeface="Segoe Print" panose="02000600000000000000" pitchFamily="2" charset="0"/>
              </a:rPr>
              <a:t> (Henry Tudor’s family) had been fighting for 30 years to decide which family was going to rule England as Kings and Queens.</a:t>
            </a:r>
          </a:p>
        </p:txBody>
      </p:sp>
      <p:pic>
        <p:nvPicPr>
          <p:cNvPr id="16387" name="Picture 5" descr="War of Roses 1455"/>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50825" y="260350"/>
            <a:ext cx="4249738" cy="2984500"/>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88" name="Picture 6" descr="War of Roses 1471"/>
          <p:cNvPicPr>
            <a:picLocks noChangeAspect="1"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4140200" y="2349500"/>
            <a:ext cx="4679950" cy="273843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89" name="Picture 7" descr="Welsh%20Dragon%20Small"/>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7380288" y="333375"/>
            <a:ext cx="1427162" cy="96678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0" name="Picture 8" descr="Red Rose of House of Lancaster, Henry VII"/>
          <p:cNvPicPr>
            <a:picLocks noChangeAspect="1" noChangeArrowheads="1"/>
          </p:cNvPicPr>
          <p:nvPr/>
        </p:nvPicPr>
        <p:blipFill>
          <a:blip r:embed="rId5" cstate="print">
            <a:lum contrast="34000"/>
            <a:extLst>
              <a:ext uri="{28A0092B-C50C-407E-A947-70E740481C1C}">
                <a14:useLocalDpi xmlns:a14="http://schemas.microsoft.com/office/drawing/2010/main" val="0"/>
              </a:ext>
            </a:extLst>
          </a:blip>
          <a:srcRect/>
          <a:stretch>
            <a:fillRect/>
          </a:stretch>
        </p:blipFill>
        <p:spPr bwMode="auto">
          <a:xfrm>
            <a:off x="6588125" y="333375"/>
            <a:ext cx="649288" cy="620713"/>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1" name="Picture 9" descr="White Rose of House of York, Richard II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613" y="3429000"/>
            <a:ext cx="576262" cy="54927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6392" name="Picture 10" descr="White rose and white boar on blue ground, house of York"/>
          <p:cNvPicPr>
            <a:picLocks noChangeAspect="1" noChangeArrowheads="1"/>
          </p:cNvPicPr>
          <p:nvPr/>
        </p:nvPicPr>
        <p:blipFill>
          <a:blip r:embed="rId7">
            <a:lum contrast="30000"/>
            <a:extLst>
              <a:ext uri="{28A0092B-C50C-407E-A947-70E740481C1C}">
                <a14:useLocalDpi xmlns:a14="http://schemas.microsoft.com/office/drawing/2010/main" val="0"/>
              </a:ext>
            </a:extLst>
          </a:blip>
          <a:srcRect l="3101"/>
          <a:stretch>
            <a:fillRect/>
          </a:stretch>
        </p:blipFill>
        <p:spPr bwMode="auto">
          <a:xfrm>
            <a:off x="395288" y="3429000"/>
            <a:ext cx="1439862" cy="96837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107" name="Text Box 11"/>
          <p:cNvSpPr txBox="1">
            <a:spLocks noChangeArrowheads="1"/>
          </p:cNvSpPr>
          <p:nvPr/>
        </p:nvSpPr>
        <p:spPr bwMode="auto">
          <a:xfrm>
            <a:off x="5651500" y="1429434"/>
            <a:ext cx="3492500" cy="369332"/>
          </a:xfrm>
          <a:prstGeom prst="rect">
            <a:avLst/>
          </a:prstGeom>
          <a:noFill/>
          <a:ln w="9525">
            <a:noFill/>
            <a:miter lim="800000"/>
            <a:headEnd/>
            <a:tailEnd/>
          </a:ln>
          <a:effectLst/>
        </p:spPr>
        <p:txBody>
          <a:bodyPr wrap="square">
            <a:spAutoFit/>
          </a:bodyPr>
          <a:lstStyle/>
          <a:p>
            <a:pPr>
              <a:spcBef>
                <a:spcPct val="50000"/>
              </a:spcBef>
              <a:defRPr/>
            </a:pPr>
            <a:r>
              <a:rPr lang="en-GB" i="1" dirty="0">
                <a:latin typeface="Segoe Print" panose="02000600000000000000" pitchFamily="2" charset="0"/>
              </a:rPr>
              <a:t>House of Lancaster (Tudor)</a:t>
            </a:r>
          </a:p>
        </p:txBody>
      </p:sp>
      <p:sp>
        <p:nvSpPr>
          <p:cNvPr id="4108" name="Text Box 12"/>
          <p:cNvSpPr txBox="1">
            <a:spLocks noChangeArrowheads="1"/>
          </p:cNvSpPr>
          <p:nvPr/>
        </p:nvSpPr>
        <p:spPr bwMode="auto">
          <a:xfrm>
            <a:off x="306311" y="4548981"/>
            <a:ext cx="3313113" cy="366713"/>
          </a:xfrm>
          <a:prstGeom prst="rect">
            <a:avLst/>
          </a:prstGeom>
          <a:noFill/>
          <a:ln w="9525">
            <a:noFill/>
            <a:miter lim="800000"/>
            <a:headEnd/>
            <a:tailEnd/>
          </a:ln>
          <a:effectLst/>
        </p:spPr>
        <p:txBody>
          <a:bodyPr>
            <a:spAutoFit/>
          </a:bodyPr>
          <a:lstStyle/>
          <a:p>
            <a:pPr>
              <a:spcBef>
                <a:spcPct val="50000"/>
              </a:spcBef>
              <a:defRPr/>
            </a:pPr>
            <a:r>
              <a:rPr lang="en-GB" i="1" dirty="0">
                <a:latin typeface="Segoe Print" panose="02000600000000000000" pitchFamily="2" charset="0"/>
              </a:rPr>
              <a:t>House of York (Richard III)</a:t>
            </a:r>
          </a:p>
        </p:txBody>
      </p:sp>
    </p:spTree>
    <p:extLst>
      <p:ext uri="{BB962C8B-B14F-4D97-AF65-F5344CB8AC3E}">
        <p14:creationId xmlns:p14="http://schemas.microsoft.com/office/powerpoint/2010/main" val="372149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5" descr="Richard III leading army out of Leicester to Bosworth"/>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3851275" y="2852738"/>
            <a:ext cx="5041900" cy="3440112"/>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7411" name="Picture 4" descr="Richard Earl of Warwick at Yorkshire castle, War of roses"/>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50825" y="260350"/>
            <a:ext cx="3744913" cy="306228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5126" name="Text Box 6"/>
          <p:cNvSpPr txBox="1">
            <a:spLocks noChangeArrowheads="1"/>
          </p:cNvSpPr>
          <p:nvPr/>
        </p:nvSpPr>
        <p:spPr bwMode="auto">
          <a:xfrm>
            <a:off x="4211638" y="1052513"/>
            <a:ext cx="4681537" cy="1200329"/>
          </a:xfrm>
          <a:prstGeom prst="rect">
            <a:avLst/>
          </a:prstGeom>
          <a:noFill/>
          <a:ln w="9525">
            <a:noFill/>
            <a:miter lim="800000"/>
            <a:headEnd/>
            <a:tailEnd/>
          </a:ln>
          <a:effectLst/>
        </p:spPr>
        <p:txBody>
          <a:bodyPr>
            <a:spAutoFit/>
          </a:bodyPr>
          <a:lstStyle/>
          <a:p>
            <a:pPr>
              <a:spcBef>
                <a:spcPct val="50000"/>
              </a:spcBef>
              <a:defRPr/>
            </a:pPr>
            <a:r>
              <a:rPr lang="en-GB">
                <a:latin typeface="Segoe Print" panose="02000600000000000000" pitchFamily="2" charset="0"/>
              </a:rPr>
              <a:t>Richard III was worried because he did not know how many other armies he would get to help him fight Henry Tudor</a:t>
            </a:r>
          </a:p>
        </p:txBody>
      </p:sp>
      <p:sp>
        <p:nvSpPr>
          <p:cNvPr id="5127" name="Text Box 7"/>
          <p:cNvSpPr txBox="1">
            <a:spLocks noChangeArrowheads="1"/>
          </p:cNvSpPr>
          <p:nvPr/>
        </p:nvSpPr>
        <p:spPr bwMode="auto">
          <a:xfrm>
            <a:off x="179388" y="3716338"/>
            <a:ext cx="3600450" cy="2308324"/>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a:latin typeface="Segoe Print" panose="02000600000000000000" pitchFamily="2" charset="0"/>
              </a:rPr>
              <a:t>On 21 August 1485, Richard III rode out of Leicester to meet Henry Tudor’s army at the Field of Bosworth.  Richard had 6000 men in his army with promise of another 3000 men from another Lord.</a:t>
            </a:r>
          </a:p>
        </p:txBody>
      </p:sp>
    </p:spTree>
    <p:extLst>
      <p:ext uri="{BB962C8B-B14F-4D97-AF65-F5344CB8AC3E}">
        <p14:creationId xmlns:p14="http://schemas.microsoft.com/office/powerpoint/2010/main" val="416230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4" name="Picture 5" descr="Prince Rupert Ride in 2005"/>
          <p:cNvPicPr>
            <a:picLocks noChangeAspect="1" noChangeArrowheads="1"/>
          </p:cNvPicPr>
          <p:nvPr/>
        </p:nvPicPr>
        <p:blipFill>
          <a:blip r:embed="rId2">
            <a:extLst>
              <a:ext uri="{28A0092B-C50C-407E-A947-70E740481C1C}">
                <a14:useLocalDpi xmlns:a14="http://schemas.microsoft.com/office/drawing/2010/main" val="0"/>
              </a:ext>
            </a:extLst>
          </a:blip>
          <a:srcRect l="8191" r="1738"/>
          <a:stretch>
            <a:fillRect/>
          </a:stretch>
        </p:blipFill>
        <p:spPr bwMode="auto">
          <a:xfrm>
            <a:off x="179388" y="188913"/>
            <a:ext cx="6192837" cy="200342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8435" name="Picture 6" descr="henrytudo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6835775" y="188914"/>
            <a:ext cx="2033587" cy="2012359"/>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151" name="Text Box 7"/>
          <p:cNvSpPr txBox="1">
            <a:spLocks noChangeArrowheads="1"/>
          </p:cNvSpPr>
          <p:nvPr/>
        </p:nvSpPr>
        <p:spPr bwMode="auto">
          <a:xfrm>
            <a:off x="179388" y="2420938"/>
            <a:ext cx="8785225" cy="91598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eaLnBrk="1" hangingPunct="1">
              <a:spcBef>
                <a:spcPct val="50000"/>
              </a:spcBef>
            </a:pPr>
            <a:r>
              <a:rPr lang="en-GB" altLang="en-US" sz="1800" dirty="0">
                <a:latin typeface="Segoe Print" panose="02000600000000000000" pitchFamily="2" charset="0"/>
              </a:rPr>
              <a:t>Henry Tudor, leading the </a:t>
            </a:r>
            <a:r>
              <a:rPr lang="en-GB" altLang="en-US" sz="1800" i="1" dirty="0">
                <a:latin typeface="Segoe Print" panose="02000600000000000000" pitchFamily="2" charset="0"/>
              </a:rPr>
              <a:t>House of Lancaster Army</a:t>
            </a:r>
            <a:r>
              <a:rPr lang="en-GB" altLang="en-US" sz="1800" dirty="0">
                <a:latin typeface="Segoe Print" panose="02000600000000000000" pitchFamily="2" charset="0"/>
              </a:rPr>
              <a:t>, only had 5000 soldiers and knights in all.                                                                                                          Richard III seemed to have 4000 more men than Henry.</a:t>
            </a:r>
            <a:endParaRPr lang="en-GB" altLang="en-US" sz="1800" i="1" dirty="0">
              <a:latin typeface="Segoe Print" panose="02000600000000000000" pitchFamily="2" charset="0"/>
            </a:endParaRPr>
          </a:p>
        </p:txBody>
      </p:sp>
      <p:pic>
        <p:nvPicPr>
          <p:cNvPr id="18437" name="Picture 10" descr="Longbow men prepare for battle at Bosworth"/>
          <p:cNvPicPr>
            <a:picLocks noChangeAspect="1" noChangeArrowheads="1"/>
          </p:cNvPicPr>
          <p:nvPr/>
        </p:nvPicPr>
        <p:blipFill>
          <a:blip r:embed="rId4">
            <a:lum contrast="6000"/>
            <a:extLst>
              <a:ext uri="{28A0092B-C50C-407E-A947-70E740481C1C}">
                <a14:useLocalDpi xmlns:a14="http://schemas.microsoft.com/office/drawing/2010/main" val="0"/>
              </a:ext>
            </a:extLst>
          </a:blip>
          <a:srcRect t="33598" b="4021"/>
          <a:stretch>
            <a:fillRect/>
          </a:stretch>
        </p:blipFill>
        <p:spPr bwMode="auto">
          <a:xfrm>
            <a:off x="179388" y="3429000"/>
            <a:ext cx="4321175" cy="202088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8438" name="Picture 11"/>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l="8804" t="38623" r="43774" b="20990"/>
          <a:stretch>
            <a:fillRect/>
          </a:stretch>
        </p:blipFill>
        <p:spPr bwMode="auto">
          <a:xfrm>
            <a:off x="4716463" y="3429000"/>
            <a:ext cx="4238625" cy="2695575"/>
          </a:xfrm>
          <a:prstGeom prst="rect">
            <a:avLst/>
          </a:prstGeom>
          <a:noFill/>
          <a:ln w="762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6156" name="Text Box 12"/>
          <p:cNvSpPr txBox="1">
            <a:spLocks noChangeArrowheads="1"/>
          </p:cNvSpPr>
          <p:nvPr/>
        </p:nvSpPr>
        <p:spPr bwMode="auto">
          <a:xfrm>
            <a:off x="0" y="5661025"/>
            <a:ext cx="4355976" cy="923330"/>
          </a:xfrm>
          <a:prstGeom prst="rect">
            <a:avLst/>
          </a:prstGeom>
          <a:noFill/>
          <a:ln w="9525">
            <a:noFill/>
            <a:miter lim="800000"/>
            <a:headEnd/>
            <a:tailEnd/>
          </a:ln>
          <a:effectLst/>
        </p:spPr>
        <p:txBody>
          <a:bodyPr wrap="square">
            <a:spAutoFit/>
          </a:bodyPr>
          <a:lstStyle/>
          <a:p>
            <a:pPr algn="ctr">
              <a:spcBef>
                <a:spcPct val="50000"/>
              </a:spcBef>
              <a:defRPr/>
            </a:pPr>
            <a:r>
              <a:rPr lang="en-GB" dirty="0">
                <a:latin typeface="Segoe Print" panose="02000600000000000000" pitchFamily="2" charset="0"/>
              </a:rPr>
              <a:t>First the </a:t>
            </a:r>
            <a:r>
              <a:rPr lang="en-GB" i="1" dirty="0">
                <a:latin typeface="Segoe Print" panose="02000600000000000000" pitchFamily="2" charset="0"/>
              </a:rPr>
              <a:t>Longbow men</a:t>
            </a:r>
            <a:r>
              <a:rPr lang="en-GB" dirty="0">
                <a:latin typeface="Segoe Print" panose="02000600000000000000" pitchFamily="2" charset="0"/>
              </a:rPr>
              <a:t> shot their arrows across the field at the opposing army.</a:t>
            </a:r>
          </a:p>
        </p:txBody>
      </p:sp>
    </p:spTree>
    <p:extLst>
      <p:ext uri="{BB962C8B-B14F-4D97-AF65-F5344CB8AC3E}">
        <p14:creationId xmlns:p14="http://schemas.microsoft.com/office/powerpoint/2010/main" val="346635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4" descr="Bosworth Battle, drawing"/>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79388" y="1196975"/>
            <a:ext cx="4537075" cy="275748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9459" name="Picture 5" descr="Pikemen charge at Bosworth"/>
          <p:cNvPicPr>
            <a:picLocks noChangeAspect="1" noChangeArrowheads="1"/>
          </p:cNvPicPr>
          <p:nvPr/>
        </p:nvPicPr>
        <p:blipFill>
          <a:blip r:embed="rId3">
            <a:lum contrast="12000"/>
            <a:extLst>
              <a:ext uri="{28A0092B-C50C-407E-A947-70E740481C1C}">
                <a14:useLocalDpi xmlns:a14="http://schemas.microsoft.com/office/drawing/2010/main" val="0"/>
              </a:ext>
            </a:extLst>
          </a:blip>
          <a:srcRect t="29227"/>
          <a:stretch>
            <a:fillRect/>
          </a:stretch>
        </p:blipFill>
        <p:spPr bwMode="auto">
          <a:xfrm>
            <a:off x="3132138" y="3560763"/>
            <a:ext cx="5800725" cy="3078162"/>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7174" name="Text Box 6"/>
          <p:cNvSpPr txBox="1">
            <a:spLocks noChangeArrowheads="1"/>
          </p:cNvSpPr>
          <p:nvPr/>
        </p:nvSpPr>
        <p:spPr bwMode="auto">
          <a:xfrm>
            <a:off x="250825" y="333375"/>
            <a:ext cx="8893175" cy="641350"/>
          </a:xfrm>
          <a:prstGeom prst="rect">
            <a:avLst/>
          </a:prstGeom>
          <a:noFill/>
          <a:ln w="9525">
            <a:noFill/>
            <a:miter lim="800000"/>
            <a:headEnd/>
            <a:tailEnd/>
          </a:ln>
          <a:effectLst/>
        </p:spPr>
        <p:txBody>
          <a:bodyPr>
            <a:spAutoFit/>
          </a:bodyPr>
          <a:lstStyle/>
          <a:p>
            <a:pPr>
              <a:spcBef>
                <a:spcPct val="50000"/>
              </a:spcBef>
              <a:defRPr/>
            </a:pPr>
            <a:r>
              <a:rPr lang="en-GB">
                <a:latin typeface="Segoe Print" panose="02000600000000000000" pitchFamily="2" charset="0"/>
              </a:rPr>
              <a:t>Then the </a:t>
            </a:r>
            <a:r>
              <a:rPr lang="en-GB" i="1">
                <a:latin typeface="Segoe Print" panose="02000600000000000000" pitchFamily="2" charset="0"/>
              </a:rPr>
              <a:t>Halberdiers</a:t>
            </a:r>
            <a:r>
              <a:rPr lang="en-GB">
                <a:latin typeface="Segoe Print" panose="02000600000000000000" pitchFamily="2" charset="0"/>
              </a:rPr>
              <a:t> and </a:t>
            </a:r>
            <a:r>
              <a:rPr lang="en-GB" i="1">
                <a:latin typeface="Segoe Print" panose="02000600000000000000" pitchFamily="2" charset="0"/>
              </a:rPr>
              <a:t>Pikemen</a:t>
            </a:r>
            <a:r>
              <a:rPr lang="en-GB">
                <a:latin typeface="Segoe Print" panose="02000600000000000000" pitchFamily="2" charset="0"/>
              </a:rPr>
              <a:t> of each army charged at each other, thrusting their long sharp, spiked and bladed weapons at each other.</a:t>
            </a:r>
          </a:p>
        </p:txBody>
      </p:sp>
    </p:spTree>
    <p:extLst>
      <p:ext uri="{BB962C8B-B14F-4D97-AF65-F5344CB8AC3E}">
        <p14:creationId xmlns:p14="http://schemas.microsoft.com/office/powerpoint/2010/main" val="4148185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historynotes.info/wp-content/uploads/2013/02/battle-of-Boswort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 y="0"/>
            <a:ext cx="918385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46856" y="2996952"/>
            <a:ext cx="8229600" cy="1783407"/>
          </a:xfrm>
          <a:ln w="57150">
            <a:solidFill>
              <a:srgbClr val="FF0000"/>
            </a:solidFill>
          </a:ln>
        </p:spPr>
        <p:style>
          <a:lnRef idx="2">
            <a:schemeClr val="accent2"/>
          </a:lnRef>
          <a:fillRef idx="1">
            <a:schemeClr val="lt1"/>
          </a:fillRef>
          <a:effectRef idx="0">
            <a:schemeClr val="accent2"/>
          </a:effectRef>
          <a:fontRef idx="minor">
            <a:schemeClr val="dk1"/>
          </a:fontRef>
        </p:style>
        <p:txBody>
          <a:bodyPr>
            <a:noAutofit/>
          </a:bodyPr>
          <a:lstStyle/>
          <a:p>
            <a:r>
              <a:rPr lang="en-GB" sz="3200" b="1" dirty="0" smtClean="0">
                <a:solidFill>
                  <a:srgbClr val="C00000"/>
                </a:solidFill>
                <a:latin typeface="Segoe Print" panose="02000600000000000000" pitchFamily="2" charset="0"/>
              </a:rPr>
              <a:t>Enquiry Question: </a:t>
            </a:r>
            <a:br>
              <a:rPr lang="en-GB" sz="3200" b="1" dirty="0" smtClean="0">
                <a:solidFill>
                  <a:srgbClr val="C00000"/>
                </a:solidFill>
                <a:latin typeface="Segoe Print" panose="02000600000000000000" pitchFamily="2" charset="0"/>
              </a:rPr>
            </a:br>
            <a:r>
              <a:rPr lang="en-GB" sz="3200" b="1" dirty="0" smtClean="0">
                <a:latin typeface="Segoe Print" panose="02000600000000000000" pitchFamily="2" charset="0"/>
              </a:rPr>
              <a:t>Why did Henry VII triumph </a:t>
            </a:r>
            <a:r>
              <a:rPr lang="en-GB" sz="3200" b="1" smtClean="0">
                <a:latin typeface="Segoe Print" panose="02000600000000000000" pitchFamily="2" charset="0"/>
              </a:rPr>
              <a:t>at Bosworth?</a:t>
            </a:r>
            <a:endParaRPr lang="en-GB" sz="3200" b="1" dirty="0">
              <a:latin typeface="Segoe Print" panose="02000600000000000000" pitchFamily="2" charset="0"/>
            </a:endParaRPr>
          </a:p>
        </p:txBody>
      </p:sp>
      <p:sp>
        <p:nvSpPr>
          <p:cNvPr id="3" name="AutoShape 2" descr="data:image/jpeg;base64,/9j/4AAQSkZJRgABAQAAAQABAAD/2wCEAAkGBhMSERQUExQWFBUWGSEYGBgYGSIcHBkgHx8fIiAhHiIfHiYgISEkHyEfIDAgIycpLCwuHiAxNjAtNSYrLCkBCQoKDgwOGg8PGi4kHyQpLSwwLSksLC0sLSksLCksLCosKSosLCwpLDIpKSwpKiwsLCwsLCwsLCwtLCwsLCwsLP/AABEIAL0BCwMBIgACEQEDEQH/xAAcAAACAwEBAQEAAAAAAAAAAAAFBgMEBwIBCAD/xABEEAACAgECBAQEBAMHAwIEBwABAgMREgQhAAUiMQYTQVEHMmFxFCNCgVKRoRUzYnKx0fAkgsFDkhajwuEIJVNUY3Oi/8QAGwEAAgMBAQEAAAAAAAAAAAAAAgMBBAUGAAf/xAAzEQABBAAEAwYGAgMAAwAAAAABAAIDEQQSITFBUWEFEyJxgZEyobHB0fAU4SNC8QZDUv/aAAwDAQACEQMRAD8AbPiRzDRSr+GnSOWTyXnizkEa5JXSHDBgzX27EDfjrwbzjR8v5dGk7JpJI1uaKUhZMjZ7HqewNqBuqHYgKXjrw/oVbTjlTwx6tgwqOYDzIyjKRkSV8xsiASQSMt9hwv8AiTnOr0XMLnSOaRIfIWSaBiJk75myMnF45A16VxcZDnAAPWjolE0l7xdz86zVNOCMWGwcIrKP4SYwA1ejNZqge3Gu/DDkSQaKMuD5kv5rDHL5vkG6ncJjttuTxlfhDwxJzDUrEiEQqQZn7IidyCbvqAIAu9+5onh88afGGHRh9PoSZpvlaUn8tD/gA2JH02+prh2Je1gEbUDWl2qfOe+LtFoR/wBTOkbVeHdyP8q7/wBOM8598W+UallSWDUyIp2cHEC/XEOL/cE964xbW615pGklYu7m2ZjZJ4hVq4znHMKKsRkxuDmEgjiN1r6azkMjUNXqYS248xLUX9Qo2+5/fhj8H+F4Em87T6yDV0pCqtKwJPesv/I4wzRa2ZVCoQADleK2KN2TWQ9/2+nGy+BvErSQw+dDHMMSXkQjLsVoLWzAFF2K7s5HYhlNhjabAV+TtPFyRmN8hIOmv7a0pRP26V+9k/1HCz4+n8nStnIWkk6EFVV9yKHoPW+9cM8ERhJUSZpiWCN864hbAN2dyTXYWBtXVmfxO0cw1CysS0LqPKaiFG1lT7N6/UfagWJmLIiQFPY2DZicYxjzQ3864fvC0mAVw0/D/wAOfiZ/McflxEH/ADN6D9u5/b34qck8NTOczBJIq9kC0XPpZNBV92JF9h6lX/kOuWKIxSCJZFJLxQkFRZtVYqoCsRu3rQNA7kUMJhC4iR+3JdT2724yMHCYc24jUjYdOpr280c1PN/JTpIGVYg9gL3b6BuwHruRxSj59MUKHFsr6jYO92Nu30Pp9eBeolaR2LXkT6rX371VdqHsL+sscIH+vc8bjWA7rgCaVHncemjj6UaIDpDeaWcghem3B9VyJsmlY+/FXw/PE9sksrMBTpKMWBaiMkKgg9JxPbdqJo1d5iNO+STeW2K5sHo4jcAkHsCCw9j1DcWOFHm8RgUPBJNPG1h5I5Arq3dbeJaVaIq0ZRVEUVuHWw2NlI1T6eOJp1QFmYKB3JNAcJHKPH2I/PIePbGRRi9HtnGLUkephLD2U7lf3jfmTSJEVQNCXtZFbLLo222r9YPeqAuyQGskDlBaQrnM/HCkMsIbfbOsa+ovf+YHf6bsvwx8JhVTXNI5kkDgJYKhS1WxrIscbvarqj34yT8Qf4H/AKf78bv8Nx/+WafYAEMRS42C7EHc7k/Nl2N368en8LdF4I1r+aJD8xtj2Udz/sPqduMr5t4wR2kFsDkxeh3ILDFSDVWpFmrr3J4dOfkjUOW2GICk7AqBZ3+jFr/b90XX6WQTMRJiHIolSVY4n5SSBZ2JA/hPFKS2R5m8VfwDGvnAd6efuFB/b0A2DX9Ap98fau/17b9uF3mOl8qVksEfMK9LJ2+hH+lcMU+n1FFoW8xqUY4dJIO/UWCi/vtXY9uE+TzWdi79WXUCtEHbYj7Aiv8AbjNLdLXaYSa5CAQSOAr6WpwxqrNHci9j+3bjzjxmoE8eI1i/fhS2RlBoLSPhtOuiWSTVr+HWYgRyydIbDLJN91IO+9Zb18u8vi7nen8jzY6aPU6gkkD51iTEsAe9Sb77GvrwgNzufDBpCyhxKM6amF7gsDV3uB39fqx/EnmDvJp0kxzSBWkx2Ad+pqH8uGvlqIgLno+zXu7QY+X/AGJJonZo667kcfLhQ7Q80gyYeUXLqFAESbn3AB2s0aHb61xY5j4S1ErZw6ZokI+V2RCK2GzMDutE3vZPfuQ+m5u2mhzjA+crI1dQBAw39FJDA/UrfccNreLJV0InijJSQyASFwDFRwS1AINm+x9PrXFah3YLtb2r8qzisZJhsVkw7ddvETyH+oI6Vuh3IPFmq0AkhBUqpJKt+YFYHcAo3Tfb1GXoLJ4Ncl57HHqRqTN5+bsGwixYGQLYIZssVxWiLqq/VYH/AA80BZCx/wDUyo9hS9NkH5uonv6X7ngJqdNHKTJp7W/7yNReIPdl3sr2tfS+9EVEUxIOTXKf352PRKzYfEzvjkGVx0LgBTuYO5B5UdePBa3401r/AIGSTTShXVlp1kVRuyggk9PZvUj0P0IGP4X6SVRJ58nWA/S6kbi9iQSfuTwk6nxNqYE/Do0SIbLCNFxkz9TYN9NUaBqvoeGTlXgC4UMjCNiLKeWjY2bq2Ut29ya7cBi+0sPCQ6YdPX939FXGClwEI/zBluNECy4UN/KrG+52WOQ694tUJo1g6JfMVAGMdg2Ni2WN0wBPtftw2Hmet59PBpnbEruzKW8sILykaO6zAIUG6Pba74W/E3Kzop/IlDBgqkkqQpYgFgp9QpOOXqQeGnS82HLuQ+dEa1HMJHRXHdY4ziRf3DH7t9OO2mfE1mcG3cNVwzQ4mivfEPiWFa5Ty0lIASssgIDaiQ7EtIdgLqzRvYCgAOPdF8KJRpHdGC5AnPBWLR9wKZrs1VqF71vRHCj8NuUmfWqA4jCqzFjRFVR7gj17kEA1YPY654nEywRwRRM+JyPRnXXluxtBRFmizfKQbAJyCb1Kdssz5D4GWeTNgUjDHpNWQtbXnW+++4OLWRY4fDyvS8vgknWGJ3JVQpITMM/+IYiuqzj29dr4v+APDi4iVzaEZWSCLFEdtjVmh3Hr6cAo+Tc1/tGPzVlMfnj1uHAkXQ3UKU+gP78A41snwxh5JJArXU79FpXIdNpJMpNP5DCsGMWBv/Mw6iRkd73s+/Hmo8PaXzWljRY5FPU8QC0SFY5gELZWiS25B+9gX5dy/kkcsxSbN3ABDktWSsIwwrah5jKbLAUSw24tQc78x55IiskS7tIJkYKzG12U3t7sARiKJoHic2oB3QGLQubt10/6j2l50B+S+LS4XnQRJNgGKqzM5VbAJGQ3Asm6AvzXTacyxsbDM0wWz5ds2TUCALzLWBtRBO54D8qll15salKVgsnlqbYbC8mTEHcUu/r3ogM3MPBccT6eaBEuOT8xpepmRtiQxBYEGqClV3N9q4d4B1VQ96TVV57+yFajmmo1KMIoisQF5NcaV6V6sCdukEHtwB5LotbHOuaRCAIVAQ0B2IIGI32qqAonftbvrYmjSRGYlRqM0s7hZFZt/oHLKB9BwOSYEkD0/wCH/X/X24ew5hyQiPKbJtdBAOwrj8XAqyBfaz34qcz1pTBVR5C5K1HuwGJN17XS5dgWBO3H7xDCkulbCLXabNQ1Yk5bNUctmgMj2DUSR9BxLpA00mgWk7xpOPNABcCjkCTiSrGjR6bFn1usPTHhg8IxSiG5FRVNFAExb1tmrbfb0B2N9+Fvm2jPk5nMGNxFT9OZKhi4UjLI2qmz2QdgAOD3gjmAaExWcoz2PsxJFH27ivTb3HDR8KgrrnXhISuJYW8qTfI45BsgRZXJQG3PUPms5WaYVuZeDPyII4T/AHIYDOrbI5MbqwS1tiDjvXoOGvitzOVlhlZBbhGKj6gGv68AGBpzBespXTwXEsbLNITIy3SEAqoKlil7kjYZbDqAoXxqGn5xMFQNopgdlOBQqux3FsDQoDte42q6yPkHN1iWWaXJ8lVAtMzUMqpmNUxDDcm23NeuqQeJagi2LymMFu3QSNg+/e+9DeiaFgcKnBJCIJcl57NNJjLHKq5sMHMZVWWwSCoDY7lQDZrc1xxzJnPTHGrMVYhmHSpFUD9z/pfE2k0zAKXYs36t9rO/sLqyAdv5nhG8Sa2VNc7K5UpjhXoCqkiu1E3YP+3ASPELLPNXcDhHYyXI0gGidenBUZOe6nqBmcX0kbDt6AAAD9q4GfiV+v8AI8ea6EvG69ywO59z6/z4pxae440ZKK1d1tX78YxJdq4ld+G9wcscbRpuBQJ5aD6qxPOCKH78ftPOAKP7cCG0zA2BZyumA9+4YG/537cevA1kgb5XTAH9wQbA4PIKq1T/AJkmbNk1+3769E1cg0w1Gqgh7+ZIqkV6X1f/AOb4bed8oSWfVa7WyHTaUPStQLShbUBB3ulHobvbhb8A6ZdHLquaTiodMAsfa5JWQriv1pvX3HCD4q8Vz8wnM07X/AgPTGPZR6f+eDbA1wF7brJxnbE0czu7FOALb5eLWr5gDy+acpviby9C4h5ZkjKUJlna2U97UWo/Y8VOX+Kom0T6VXCIZPMSOU9Uf8Shz0uhJyBYqwN7NeQRJlQBcSTa21iqO+31Hrf14jX69uHOhY5uWtFiDFzd6JnOLnDmSdlsGv1ipBEsMDyaiIVFKfy4o8hRbNiquzE/p2+UX3Bo+GOQmCd9PqtUml1LRVHDIDicwKDSfKDXZVvqrc0V4y7OmtSRRsH1Ht+/GwfFHwrqeZ67STaSIyrqNJG+Q2VbLG2J2GxHfc78BFhmRtLQo/lSh4fet387+qYfDng6UakNqIVjWAADEbSsNw1knL3JFC6Fdxwb5j4800MrRsWJQ0SosX6j9u33HCN8L/GWp8yXlU8luA6aeRjkUkW+mz3XYkX2qvUAL8ysGYNeQJDX3v1v9+OXx/ZOfEF8ptteEDhzv91XXdmgdsPc/EH4QBQ68db/AH0TXpPh4Ix5s8i6qSvnlfIj/KLYD97IruOAvxSC/wBlcuwIK+bPRBsfO3r/AD/34JcvifmesWBLh05OTqCbwHfLet/lobAsDvXCt8SfGQ1MsUOmjEej0xKwlb/MqgzA/wC3vZJvbszO2QUzbnzXFy4CTCuHf/GRdch169F78OOUskkUzgL+ah6huFBssd/l2oegPURSAjeRoB/aPmh8URPMZsm/MZ8lxJJwwRRkE3ORB6a6vn7lfiOJIArKGbzi9n12IN0Cd79gTQGyqeBuu1wEhaJFMjuBsoBvpIsbjc0ew34FLW1nxZp9GIlkkUZgE5OtDcAke5Pr6gVZXciTS+OOXasvG8kFE1i7DcL1LvYsAgEUCQQe92fnbWs5d/MNvl1ljZu6Isf+Pbgno+U6Btn1zxnEEk6YlMiLIBWQvQO1lB9uPWopfQfM/Bmm1kLoVelZcJEMRdlUbKjH9C5FaejYbc5WfPAvJNRDpZItUB5Tmo4sVDJGRREhHSSQRY3N5Ek3xhPI9fqeWaiF43DxzVXlnJJVJAIANEMDtRCsD9Dv9C6/xhFAum88rEZ2bbIUuClj3olekLdd2X34ihdo87gzJwQPxH8NNPMYxDWjAe2wT5xQNX6MK23IFk0b40MLktHcEVd3f7/+eMrHx40JkZSNQoW6bAU1bVVki+/YfX2Oi+HuewauFZNPKsqdrB3Brs47q1bkEA/TiaA2Que5wAdwXMuqSKaRmvERxb/MbLOo+p+/Cxz7mscmpV4ySqqFY1QuzdWATtW/bYV2PBjxVgE1Bah+SgYn6yHD7UbN/X0rjJ21kqy45GRA8SEK5EsRIUkFWsSK1glu4yb+EVagaPiKWVoiOyuHRijgEBhR2NWNwRvQ9PTjjX6typZpLKgkGRukGu59B967Xwm8x1+DJNmBAkgjm22p6XK6roYr6/x+3BvmUejXETY7i1u6btvtsa2I9tq4eWtvqh1Wd8xR2kctKGY/qUhx2oUbPYAbe/cb8EfCk80eoBQlwxAkFbYgmzdGsQSdquq9eGGeDQKyI8aqrrayK3SwHa2BvcH5j7HfsSB1nOFgc/gV2ZSHaSyfWgoZq+vWpq69SOC0qgF5OHNPFcEKBi4OV1t2pSbIJG21dxuQOAWo+IikMFjFEY3n2J2Hob/4OEzV6iRy7Mis9AHZVBAG1Uuwr29b7b8eRqm9ogo7fKex3+xuv34gDmpRnlXNpEUxgKY4yCga6V7yJAFX3BokizdbGzmn8ZSBaaNXkVj13QAO42C996qzsLJ3rhM0DsU6ZF2+YGgQT3sVY3vb+vFzTyEEZHcggtVA77b0B2vjElxUudxB9F3WF7KwboYw9tncm9+lg7a8K2R//wCJtTZPmDcVWAxH1A72PqTwG8glmaR2bZ3avmOKs3c33r2PEP4N96lPexYuu/17dtj7cTafzI2Ll8sElaqof3bkf6cVu8c4gOdevVaEmHjw8Mj4ospDTqK0oHr69VBptfpZCFTzmY7BVpifsBHZ451v4VTb/iEPbfp7X7x9+/DB4H8ZaV2kt/JmlNsNkut6RvTdmFWGr1vua8ReK4JZBo1cTSnMxWRMsUixyYE53TZbYm627bjiyO0sOMR3P8Ouud3v5dPmuOllxJbf8kkeTd/ZZ+vKVkx/DieXKPMBetvmZf0r36Pb1461PhqZUJaJlxBfF3QPivc4Fs9tj222vjrmnO5dSFjSWdyxoqXODWAKClsRv7KBueO+Q65X1EMYjWNJCYwU/wD5Y2iHoB+u+3oOK5kzOtoqztyWqyWRkQa6iQNTVk9eCj+JOsKablmjSwn4ZNS1my7y3ZN72NwPvXDD8LPhqutiWTUr/wBIjMfLyp5pR0kvibRE3AWwT37HgN8WYK0/KZOzNpasfwriV/o3GofBl4ouUCUu6xZMxeYhVFUHI9AuQbez9TYIF9uwXNTfG7XifqmCP4c8sWq0On294wfSvW7/AH+/AXmvwS5XO7P5TxMzZHy3IFlgxpTaj1WgAAD2uiHPQ81hmFwyxyjvcbq23/aTxZPBJKy1v/w88uCn87U/5i6bf/LA7X39+BHiHmmt5bzHlehE96RGhVcVKl1ywIlPZiBdKDVYki640bxJ4/0Gi21GpVXBHQnW+3uqgkD6tXGIfFDxHptWkMmjmyETsxWTJZkMhsBQeny1xAATddr9+PKQrvjTwm/LNW3M/PRv+vsQpuyq5eTrNjEkKVxrcG79OCvjLkL/AI2cxISjsJAbH61DHufcnjKtFzcLpdVC2/nGORT3642Yf1WR9/p9eN851zaOKXB5ArKkYIP/APWvFXFMa5gvmt7sPESwTuMYu27eoQb4ZwkDWSUbGnYKe3sSL7eg4yfnGqjLoOwjjSOgBZcKTI1ncASsx7dX+mzeD9XhqYo5HMolVoRePSrAmiVJJJZFHVR3PGbLopRrZYDE8kkHmxxkKZK2mtnVd8nkZWBr2oVXBYdoawNCr9rSumxRlPHbyGnGuXIJGWYhr772frxo3wb8PQ6zVStPGrxolgPTAEn2ZSD9Se31vYPyz4R8ymo+SIlq8pWAr7qLcf8At4OeGdBqOUcwGmleO5FV8l3U2SBu2DfMMMaIs7g8PWUVf8e/CIQSrNpd1Zh+SRRBHej2xIFmwAN/ShxX8nRQT+c+iGpJBtGkoLYskR00ZJLHbMqKBUXudi1iefEosDKiNhsRW/6txvRBFb7+vADmHw40sgLarUaiRRfTJKMQO+NhQ5rb19Lrc2VKLXz8yxJqIhCWZQ4PXRHfY9J9RRoH9/bQ/jXzATrpgtRiKPzGjy75lQuIHeh3P12uuEzX6FPxsYjVhG0txsYygaMEVQYWxr1PvxpfxW8KCaDSFCpmkkKq3y5XGzhACaW2Wt63IviFKzXS638pnk5ZC8MagM6iVKyNKfMDmySRV3dbbXwyfAXUzjmRWInymQ+apYgVYxOwILg9rrbLccA/CXL431A0mtaWAFh0kkBmvZWUkA2T3FHc0eNo8KeAhy3UayWIqfxJA06Y7xAu1+tlUBU3tsK78eXir/icuyOIj1Sz9yNsYgqEG6NB+r79rvdaj0s22eK7KbDA0aIYGwNsqph3B7Ctz/MoUkZVBbCHpUZbmu5b3LHffvt9eEnnHPlSRofKDLGPLvzKsHFiBS7VQFg7UfXi9EHBtBKKYeUh0YpKFBbda9aA7+2+X7Y8S855DFqVp9mHyuO43FjfajVEf6GiAPKOfaTzM2RoXI7kllNkk7/Qk0WArJqrJraRrYyhkDqUAyyBsVV3Y+nDNeKFZPq4zGXBFlCQRW5I/wB+ITqh6hv/AGk+/sPp/p78W9ZqPMleSqzYsB7D0Hc71X09qFDiLhwteXAYNex223Fenp/uOPBpxVkbEkAkdz3I/wDP78XNBq0idWePzBkPUgqPUqAQC42YZdPSbG9q26v4iiSGSKSFtQrMMFmKFVUDYsPLIZr7rVEfqFbg4uug21KRjpCxUItuDagKWJPsANyWsjazv2PDFH8PuaEZ/h2Fd0ZkJbL2HmV01v277A71X5Zz1Y2uSEOoyeoVVZA1lskJVm2PZbAG1EAVw1cz55qXRhp5JUzRgWeUMSGBArFAQQGtWDjEqp6uq83GhpcC8Utns3EYpgLINRYJ6fTeln8WncCw+I9QUr72DuD6VtXHc2oOEnbeKXtf/wCjJ6+vHA0UwaqBa+xUkg1322Jve/r346jSZy6tggwkTexRaNlW79NxvXrfpxkgeIE812Uz7w72NBstOg14ef75riXwPEDiSikAKHY0jkyOCQbF4qVJ7EqpoXtwRk8I6fSGDULJFlFIsjNmSpxIfpFWTiMa3tmX3viry+AnFDBy6RycbyjFsSB2Efv6D3rjsovUrQ8vS9gR5TEHf0KD3ur9B78a7cXIGkEtO/Acf++i+eOwzybDXD39/wB6qjqeS4zzQKpODsq+9K1D0O3Y+1b2O/HaaMiQDTkMYqkGG4XGiSTdHq9ib2A4Lc85dqJAjqyGORYy0thVkcIAR0WP7xSa2Hau3E2h8IagZOMi5XG0TChQLUx6fUAkrsFIG24xe7eSfVdH/LhblduaFj2v52r/AMb4RqdLp54lNQSmEhReKuiMD/oB27j34cfiD4eQ6PTx5yppIaV9LBGS+ooDy4xRsbje7G93YB4t6fwusmkWKXriMVOBREr/AJeEhtaOKoKJGO5JGwIcQ99uNRtkC1zkmUO8Oy+V/H3KZkeEHli6BSMIwhZ2kIx2Yljkw9woJs7tx9BeHfD+HKE0jhwTpzG6yHIgspDDeukEkAbCq4Lc7fTRx+fqRHjCclZ1DFGOww2JyN4gLuSQB34Ijgku18oeCORPMs0sUKamSFb8gshdlPdliZGL42PbuKyJ2r+KOX6uSUSSaVUbaJjBFUbSWQQcB5ZkvYhPXarB41T4Tx6PScw1WjZI/wAQJZDpprBLRg4lAbvIYE13+b99K8WeJINFAZ5yvTbIhYAyMAelb7muIRWvlTk3LWHMIYJBiw1CROD6HMKQfseNH8b6jPmGpNdpCu/+Dp/8cJHIecwnWSSSo2UsivE5OTRP56PuSRdqGUtV73XpxonjnlMx1+oKxOwLAgqhINqD6DjPx7gIxZ4rqv8AxdzW4p+b/wCPuF+0OTnTPHIj4MjnEoxQJvTBRkGJ2AtrF2RR41PXxElmDsijcqFViQa/i7b5dq4EeFfCsUMKLRsgF2yPV/FYB7en02HCTznmo5rDqitSfh9cuI7/AJXTGCaO4NyMD/hFbji+2PIBe657FYnv3nL8IutKvqmfUc504Yid1lUEWGZmZe99KE3S/pCir+mw7xJy6HWy6fWx1iI5IxkCrErItCjR9Zf5g0b4VNdzCEal9Iq+VIool9g+QQqVHpvvVdiD2Bpl5vz38Mml09QAsmfWFJDtnixDIVHuCDZIxrcWRNKsASi0XM00Uazyk+URSrkLvI9r3Ynp9fUituEL4qcy1csUc0yywJIGMUXpGny1LX/qPdkEdHSuxJ4Lcu8UHUyFItPpfxEVPH5yYZDFutcapgSm1CsWFi7Wz4o+IGljln0+oVqDFSuBwcDY7EUdtrOV+4pSIDgdFJYW7rKovGsuemeRY3Gn7De5KH697P324aNb8VfxsbDVR0Y8XgMalgjpdl+pbRwTHj/j3IoHixoPDvKJANUjosUQBMTyGnPqGzo3e4XsfejwG1P4cGVUKnzl6xv0gWAAD2I2Iu/bseJULnnvOYppFkwtlIINn1PcWQTVAA/Re4AHGl+MPF5VdGrEqXiWVyj03SlijiAQxZ7tR8i7Wa4y7w3pV1S/hnUGTzY4lf1VWOD1t6L1b/wmx68O/wAQZo/MZ3GBUhIyEbLYm09VkUtn/CUyvfvxBKJrSduCt6H4iiQkyJihlBycZLHCNm8sUCxoFsz1XfTuBxS8R6LStpV1cClWnl2wkZlN55FsttmVh0gC6qwdgWq5mriCBWVAN2Z2KgNZO7izsSeobWSdtuDHj7JJNPp4wqrFEzNZupJGttgADuuV7XnfvbcMSXcf6RTMa0aJZfU0SMW9wQLuq/3/AH4kjmJsdSj19Aa7ff8AfjpAfXixoNG00qRrWTmhfbYEn+gPGp5qoq1n78MPJvCTaiAS+ZhkSFBX+FiN9/WtuDQ8MaTTplOQa2LuxUWewoGu/bueD+kwxASgo2AHYD0r6VwBfyXkiweCNQzFWxjA7PYYH7AG6+9cWOeeE0ggMiyFmQAuDQBHqR6igCdydgeNDg5Y7BSVdVYdLCiAe4zG7BSPUD71wq+HIYydULZmM7h8hX2re6x7E0SCNh24WJLOhU0lfw1zaOB3835HQgn0FWdx62Nr9P3PBDmOiWNmkV5kXc9s6rIsDeRxbYjtYC0TZul4g8CiI5QoxiqyMySlA33azsTuLP8AIHgpyfxesgEWoVAhUguTs30K1W477137bDgJohKE+Cd0Dw5q65Jy5NShXz5jJY9owKIIIyjc7lTYPuP4hc3M/ADDqLThxXUCkgI2+ZcY/buttv8AQV+53zGGEM0Z3UByB8jg7nEgimFA2vYsjVuCD3h/x4ssbBijVYDMaANbCX+Df9XyMKo22C5pia05XLRfi5z/AJonED6H8cikODkvlTRMY1IMqDNVJF5Kaa1DId7xcKfWvXgYeXh2xWJCWahsCbJq+1f17DjaOacqjJjRM2lZfnCknEEXm1FKJIOD2DvtQ2S9RyBdMwaLSrmNrpmwsiiY/MAUbH5RjXqBfCjh9dDotGPt2wTIwZqoUBV8yD9kd0WhSKNI4xiiilAND+h9e59+IecVFpdVNQy8ryF96lYBh/QmuA+m8TRQthNNpVWury/NDIQAtYKssbCwBQaMjf68ec88QaTVabyI9XEr+d5hLrKilQpVRZj77g+w3+/FmeVhiIZusvAYd/8AJjdKDlsEmjtun7wPzBZtFAe5VACe/UnQfsaAP2bhgRwe3b/nb3/bjG/Ci6rTSZQNHqICR5ohcS7XuQqnMMFvevX17cazpXEcGwZ/KUriu7HDsBfckAVfexwiB5c2iKITO1cKyGcujcHNcSRR26HkRaBeNtfooH0k2tmwSOS44qsPLXS5oX+WLIJIUEgneuMR8V+N+XzeZHpdNPpwZvO85Z2tn6jkYssPmqmu1Hau3Fzm/Idd4i1Ums00eOnvyo2lYLiqAbULuyS3TdEsCdhx+578KNLyyBZeYaxyz0Fi00YJJ9aZ2AIHuQvp7gcOWYFm2i1bRSJIjFXRg6sO6lTYIvbYi+HPxX4v/H6HOaQGf8QuMds2KBHLsMmYqrSOBjYoKoGwAVa8RaPTRzMNJM08G1OyFDZvYgj6Eg+o/fijotI0siRrWTsEF9rY0L/nx5SmLw/4Nnkn0wZExmaM/OuSozL14ZZVjvuCKP8AL6L1HibS5sDNGhBK4uwUitux39LHuKPGS825hpNXLGY9MyrFGIC5DPEUCkQuxjIKmgDj37juvAF+ZTQHyknmZU2Uo74EehXttXbYcYvauDGNjEbjQBvTyIWxg8LG74jrW232N8/ZaJ8T/FU2iWOCLyz56OJrBDCsaUFHBXpezve/fhe+Ft5TRpDHEJoyUbrIMkZXCw8hsDzS22Ow77ghUm1Oo1WnSdlaWR552kYJnuRB9DWwoewFDbgvB4m1kUCLHDJHIhNOIvl6cbAw7tffY7AWQCD0+TPGKAsrBHhNcE3zeApH1zapHKEgZBRkFZWBssCrEEDfZhRIuqULvxKhZOaQySR5QrFHGCXKqDh3LKclpiNzWWJ3q6F/2vqGSNtZJKynVIh8/LEI6SK9BqAGLHtxsHMfD7agNHLp0livymV7SlXEgoaDX/iDVtt6nijNbDlViI62ssfQyza6BkK9LDzJY1LOpIpfMtiN6K2tLeTUQQOD/jPRT6cvLH+bBLI8hikTMAuxLY0uyks13exNbcGtD4RTTmOKLSiBGnilkImyJMcgKC2tiOxrb17E3xG3jHTypGGYeW4U0em1pDXUANyaxJ6hfpdLhNiuSbiDbrAq1lOs8QqR/wBToYXGy31xyDcmiwO5od64G6w6dtTE2jWSNGxtHYMytZDANQBWqNn3Ptxph5ty7UTRmaimQFbDHM1vXV3KWPZb7HZQ+IfhfT6OUyabUB0l3RQtULpgrDYgEbGhsRudizlXTf4a5HCOatNGgqPT+aQDsHLSREHtTMtt97+nArmvhsE1I08bsS+LbZsaybFxtvXb3PfiT4X6JeXpLrdXJHppZI2j0qz2pY18xFFsAcRYXtwS5fLzqDRSy5Q66NQjKT+YroA+ZtcHdgcD1E2LIviCOKIOI0QPkfhJzrNOM1kTzBkQpBYJ1kUb2KqRZOxI+lsfiLk00mrmmZIjCZViDAkSMOmO1rpJFZU4Y/8Ab2ctfpNLptO+si8tZI4SwRSAMqBChVIUdVC8Sav34yHkfPZ1jVMtRMY3DdzMciCpxXGwoG+Le9iyAeAdKY9db6bomBkjg0uA8/0o3r/D0aOQkxIVSXtQ3l0U+cqwIyzBUYbgMew4O+H+V6aIgls5T1KXUq1ehVDuB36q3+3Cbz3m7+WzF3ZkbKTTNEIzEKxDixlZTH5jZV/YHgj4b55Fr+awKHcqpFtJkbWPJv1swVapR2NneyRwTMVPrmo66evP0VpuFgc0W6icx6U0ab72bAop81WphiQs7KisSO2RdiBYVRuxoiyaAsWfTjwc0iqyZFH+KIb/APtkY/04rSahZtZqSygLC7QRrWyqpGdAbDJtz70OCw5fEYxsu3YcA/FyFxy8EUeCjDAXndc63mckmmjWOWMgv0tfdYxuDW4YMUFMARib9+B0fOZdg5zr+MB/6m2H7EcVdBQ1MunOODIZh6MrJhZH0MbEH/IvtxJq+XsrAgjG9ycgR/K7P02HDGPzjMqUsfdvLUX0sqv8wxPujGv5Pka/7xwJ5t8N2eRJdOI3GVyRsTHkNvlrJQdu1gG7sev7T65kVzj1KvTmCAWOyj5btmIUbcM3mLtjKYmr36SfsQR/ThzZHDYpNJfk8KiJJkxeNJBupsxqaNkEGt9rGXp6cZtrEk08vVmHG6uoYbHYEGh71a7d+N002unBADRTrV7HBx+xJH+n24h1ul02pH/UabqBvdaZTVWHXsfSw3BiUZsxGqIPcGFgJom66hIvhrxYhjAWllWPzGiFqoUFRe1eX8ymvlHWKOOXB/l3O4dTIXd2JC00bHF02/hBxIPqydPexW4r67kOg0hV4yik5D86ZfWrAMjgmxkDRJIyF9+AUXifQwMySumpRRinlhzKvYipDiqkGhkpN0D07jhMjmg2CmRxPk+FpKYtd4abVJlUUpK2qyqa3AOIcda0O5THetvZW1/w3ikjyiZ9LLQLxygvCGrfGVQcVu6Z7vhj8J87knhkfTRTSQrKFIkZM992xCqPkBU/MxO9AkAFm5jzGGBQ07iEKCygm5CAN8FS3YAdwBfvttwota8WmtmnwzsoNVw/rZYBzLk02np3HS1FJUYNG/sUdSVPa+9/Thm8M/FbV6ZgsrHURbWHPWPqH7k/5r/bix8QvjMHhSHSRGRHNtNPEMJlU7hEI7FgVLbEUQKO4Th5OojabTWhTeWBjbRgnZkPdo7NWepTQburFDoyzVpWzDjIsX/jnaL/AH2X0LyHxpo9TB5sciRqCAyuQhRmNAEXXU2wPYntwV5hoIZlCTxxyqTssihgTR7Bgd6v9r4+Y+W8zeB8kI3BVlItJFI3V17MCNiDw3eLNByluULrE89Hvy4YRMzCOWu1MWxVQMtqsUBuRwyOTNod1nY3AnDnM3Vp+Sf/ABn4j5XyvSvC8UBzBx0qRrTm+7KBiADvbV2NWduPnnw+uc0sqqI/LiZwFyIUmo1IyJYYs6vZJPTwFkkLEkkkk2SdySfU8aF8Kuf6XTJqllkCSzjy1ytQFANnMfLYJ9bsCuGOJrRUWUCLQrRbQyRGR/LdlcigaKZAEg70Ax3HqV79uKn9ozjaMME/T0Kdv5H/AF413V8o0upQu6JMJAMWFXQqsStOVLXRLiveuLOg+CmlljWQyzxZC8FZCAPSiyE9qPc/c9+ENa61pyTxltj99x+/XDW1TpoocGZbnmvEkfo0/tx7yDxXqNLqYp1kdjGwbEsaYdmU3fzLYuvXhrm8HaaLTKs+p8zGWZkSHaRwUiO4koKwRc8d8skAbqBMcWi5ZEGWPTz6vdPMklyCwJ3LsIwjKTsSpJFKQH78WaWSXBGviTybTVHrJWnkhljD6dlIXzsyDi7FGEciJe5X8xVUfMrEl9JqWdWbRea8J1DNneObBvMcBiQpDSHTwKvdsXIG5qvz2HXzaCWIaGQaIBnhxVEPVIWRmjUqwCR10iM2bJNb8J+j5FzBNDFqEfHTK9IwZWYMzq1qu7AllQ7fwg8eLgN1ABOyJcu5dzZerU8xlhi6gVGrzeSsrWIB2QuSjILIIZT7ccR/DzRGTyjq2aVHIeO8DjmUUdcYwItGZuoFSxQNiMoB4T1DaZ9VMziGMiNnaRFx7YgL1bW/faySfU8Xm+H2TaVcC/4tc4T5tlwFDGq6RS18xFD37cVziGjYE+SZ3buYCRYeRM+tGkVgS0/kByNrL4ZVua9eGLS830eiE2Gon1GoEbJBJ5WCwMwZWK3Pdmx1Y9Pcb8W28KvFMJdPHJ5mmnVLCl4vNV1pcgCt5kLiDudu/EHN/Bkc1zRhtFk5Ro5YpWhzF5CKSONjsRXluoYURbVwTZWu6eanIUna/ms05BmlklI7GRyxF9/mJ78Tcu53NEVCzzRpkGIjciqoWACBkBsDw1P8MvLUNPNMgPqNFNjv/ilWIfzrj9oPA0L2Vi5nqQCRlDpkCbe7CWQD96+3B5hdWoopz8J/EuLVTQaXy9W8khoySagZL6tvGsdqFv0B29eNHGntayYfQnMD/wB2X/PvvjPg/k2omEy8oi/DuhAmmnmUzgG6QVGBGlq1gAsSKJoVxZ5toOcaORTqnlm8ywoWUtGx/Zl3FmgB9fQcF3rWNJItJfE9xpppOfNvh+8sjSLqGLn0dRjXoFVMAK7A96vvZPA/wf8ADxtLrJZmCqGTABGsHI2x7CjsuwsDq+lAouXalmQs8aAgmTEdaiury2JrLsoNUDVnhw5XzOSRWkyNvZWjttZQAEnvstf4mPffijHjMP3rTVFxrQ6evqrDocT/AB3NzW1oJqvpyvih/PNQ+m1c7CPMMqahyWAHyKr0K3IKM1DvfHo5jqUPllAa2U2Tl9dyP5USPrtY3xbzMyadJka2lV4JG77q4dVobXjK/pZUfTjsaplAmfMZf3gdMEI+g7qR812e5B2Fh07O7lc08CtfBuE+GjfzA9K4K5p9+YQyg7KsnmFbohUe8vShXr6/txUj8bTqqNNGJSytiiLi70AT8pYZAb17dvfjhNOX0czLNDpzPSQtJJ5WSLKHmpq+U9CXdGyCeAXiDknMBFHnFIacv50YElEbDrjyTEgk70TQu74bC0hgJ4qjj3NdMQOGn3+6b9dzeDUgLdC1PluwGRtSpBJo0QBiLNm62HDHHoLa1xJ7Amxd+xOx+47+/GKaTxGxAExLDcZpuN6G6fKflHb7V6cMfL+eanym8hVnrdjC1dJH/qRWMTtsQoA/hNWWqjS1eXlgYdSkNXzDY/z/AN+KGr5eYlZlnkiUAli1MAB3I7MNrNk19PThe8O+PFMf500mmkBoxuvmel1Hilt0+hQsN9zxz8QPF7NosFZD57Y2FZWwUW/zV6lV7VRYVwLnZRabBCZZAwcSs553zZtVqHmYVmdlu8VGyjc+g/rZ4pxRsxVVBLMaA9yTQH7njgDt24K+HuUyzMzxHFoR5ga66gbAHrlQYih3Auhvxn0SV2bnNhj5AD8LSub6fX6DTabT6UCKGNc9RqDJFHbGywzlyAXI3shO1bDugc98XcvWUs0ba+XAoXDNArFmLMzulO9UEVO2NkuxO0/PeZ/i8RzOJ5cVGGohYo4VjQbE3EwfHa1Ukb3wt6j4fM4y0MyasVvHtHOO9/lMxLVt8hbv9Dxda9p0C5ObDytJe7W+I1CW9fqvNlZxGkWRvCMEKt+igkmvpfDRp/D0/L4I9ezL5gkCvpjRPlOrC5QCSqvi0ZVlH8zXCsySQS7ho5I2BpgQykbjY7g8fTvNOSx815ez5KsU+nDJjHbq+QcsWsM/Uq9NLdG7JFGql0sU5tpERriLNG4zjOPdCAV39WFlSK2K/Xhj+G2ugj1Qi1QjeFwZD5ihljkiDFXs2Ply6h/F9OB/KOXxpotNLqUkl0qzSxxyREKzRhrBKm6yfMUxU+x97cmi5dGPxOn1b5xFGWCRAXZrOS2CBVUCwsbN817VC3K6wukbP/Iw+R4NkVdWL4eXNAPiF4i5bLM45fpVUMADMQVGwo+VFsqCgOoi+9BTuVLl3KZZyfLQtVAkAkAtsoNA1kekE7WRZHF/mHhtl5g+kUhfzCqs1kBDurHEMawpiQDtxo3Kdfy/S6TURQtKdRpgZlcq6CYMikM4SQK6B2ULd9LCrDFzbXOJaPhzXaiWfUaTzPKjP4dZVYksIgiklhuAQA5bsSSN+qnLl/gbxE0SEaqGMFQQrkZgH+KomF++54VPA3xak5aksMcKyQs5dA7Ysl7emx6QNjuSO+9caJyz42ARINRCqzAU4aZYySNrwYWuQ6qPv68eUarOvA3LhLq+XJn8mtdxdliqLp2W9thSVvX0HGvxaPTBuaTRTNI2oljhmVlKqjK3l4qSBl81WCRtwE+HnwvTTyJO0zGeOiVUBUUlRa9yz1ZGVhT/AA+vBDxj4FVOX6sQzyR5ltRIGOSysOpg1jIA1+kijRo9uBF1anS0S5tqpo5OazSI6wxab8tyel/yrOO/cMCOw3P14U+UaebUeHtN+GgeVmnZmQOCwUNILJcj1A/nt9FGPSa7VxSiSSaeKOPzJEeRiEVQccVyAy2IHqTXqDQLlsTxEmMtEL6mjmYEmxa9LC6779v6cVDIwg2NDfz3Vju3A7rWdF4b1Q5JJB+Hbz2nLNF0k1YO/VidgPX14Icg5hLo+TyyaiErPoFkVQ2I7qrLWBKgU6rt6DjIV55rFYhDKcq/NaSSgBt6Gz99z29uIp/FmoxkjaR/LI60eYt5h233O52G3YAd9uCD6NtHCtxshLSRr5rVvhTrofw2szZAsUqzyNYIBCglmPvcdk/Tgjz+eOPm3LNKgq3m1BWtiziRi3teQY/932Iw/Q+LjHFLHGCiT15wBHXiTQO3Y2SaI719/wBqfFs02qinkmcPFQWQmmULW1oq7V6UTubJvgm2GhpB0QkeKwVsuo5hNJpOe+es2CGRIxJYBUBh+X07KRW4v3490OpnSLw+kBkWJ4lMoX5SvlxkZ7fUn+Zrawg898VanWw+XNNIyX8i0gY1srBQMge9E1v9LHEfiLm+ljWHTyTJEooKIvMxBvZS0bMKWgFBobAcQyZrtBaJ0ThyWhw6J5JfEIjXJ5MEVRQLH8PsN9tyfXhb+J8k0HK+WRE+XqFFuuVlcUGRO5sAmr37/XhLhj5hCZGD625jk2Bms9S0Xb+IqCvqQDvvtxJyzUM+u0yziUuZYgTKH8xusVllITXfYgir39OJc4O4LzWEbpum5HFo9HFJJk2okXGSQuWIIYSOKJoYsqUaHvZsngvyFQscRB2EkYFD0Lj/AO444+J0BI0UShQ0ocs1DbdNz/Fipdqvevrxf5Dy3yxpYslnDMCJAVZWCrIwNrtYKj0/0s0MXCXSNeAKDmj3PD3VqKYNiLOJBPt/xZnzAHleqm0bKup0jhS0Uu2XTQYMFuORTlTAXsL4Icp5XoWZXSPWSkMKjmmTyx/3KmdDuKKk7CxvxZ+PEoWbT13Bl++P5e1/58z+/DB8P/Akaxo2rlcTOLEKHEKKsWwGRYDfYhRdUe/HTSz4Tu2vxHxHTzKy6xH/AKDXPyVr+x5ncysvmEgLiqkhUBBAUKDQABVV273ZI3WZ4xp5nNyaYkglosonRQGJtVxBesQBID8/qBxsfLeaaexDFIrYjsDf13P79+FL4oHTyoInUiX9Mimio9R/iB/hNi9/Tig/teFnicdNvD+1oih7Nlc8Rxg5t/F9SkwvrJgvmjRa++ljMihlNxAqJoyrDIP5ilt8QO7HHibkngnQarSxayL8To8s6EUmaDyyw2eRQwLBbAJ9vvxmHiCIafUusLyYqQyM3Q3buQp2INjjUfB+qJ5Vy/T7VK8zD2tZGG+9UAbqrJqjw2Zw7vvWair0FaAWbA5DU8lEwfDYLfENK67fVHDoNLKsUY1E2olxxWIhPNNHfNmYAsBtuxsLYvuc98bIU1bRYuqQjCMOmJIslmo+juWa/r34eeS+F9X+PEqIAEkDFiQBQNGqs9Siu3r6cJHMed6qPWTxOPNjadwIpEDggyNjiDupKgjJCpNHfaxnRyfyI8wOnTZbY7vs8xO0c4sGaiPC41Y008uO+qXh6f8AP+Dhj08GkiEMc/TI6CSSRXfNBJeK0EaKvLxJDUSJDbKBu887+E+jSWF1maBHcZRP1bbEgNdrttuW3PccAPF/gR11p1AaPVabUuyKWmVGiZrOwYhX8sBsVHoOwxB4NjACb16IsZ2gJGtEJI5/jqvGgmKApMutRiQjROPPJB8w9OWTUx7ROSAKsegqTlunnEjeYY5IxlKXXFma5MugbCqRun+LHduI/DvhSaPWOzRPBCshwBO0mL3Eo/U4yCnOqABPqDw488EckkUU0SztJiFBoMMmpQGzV6BvpUgV6enDHN/SqcWLLd9Orfxt9Ak/UajUNCh1cC6yAi180fmKN22kUiVOkZUSVqtiONC8DfETQx6VdOGeJo1OCzsK7WFElBQB2BcDhePIzC7NEyuJFAZJ9wVIrESBTQoAUyIPlstQpe1/KZ3eOBoT50rGpJABa0K616XAUFi3UAKrcHgQXN2VvLBiSbAHUae46c0yPqdbLqDA7LDFJD1QeWrRpcEjY+YoagGTJaaghUV6cA/DPgeSWeWPURMqxLT7gU7Y4Cwd/mB2v0v2Nrk/iKKJy0ByELKIgCBapfU52AWTIuT7yfTYnN4ikhj1EcOoGqaaUtEigERBpSzF2YbuQAMNypO4A3LCwOItU4sQ6Fjww7+d78K6Ljwf4V02s1+qj1LfmiKDzIupWdDBHdMrggCSshR/SNr4oc7kinmkiGlEahY9MQ8hoLExxBxxN5EdIb9CegPFDW6DUjXtzDSyCCdiXMMvTkWFFI2FrIrG1GXltZXayDxNHomeZI5B5hdFM2AvFqwkc0NmVwzE0KNg+vC8QXsYMqs9mRwzSP7wf6ki9tN/PTa9FxHAIzilQ24W4EAUgglTkMGKgBrJLdiePIeWcvmVX1P98QA279lGK9jXygcH9NpQWSEkENHHJGAqlULIrMobLKpFzTZayYVW44qabwC0iI6zIQ6hh0N6gH0HFKN8oNjVaxbg5Iu7xByAURQ5g3qG/Xlx3RPl+q1EH4SKKUqgiSKYwAS0UZlsvRAtMDW2IU12riXX8xWSWeGXVS/hZo2CiWlYdW9I4R6XsCPayWtaD8w5Lpm5r5DYiQ2CDGslCx6OjKnegSv6fqDwzpyVUjGAzEcoxhjjWNA69xQUfqLEA2QcOLnfkDLl1XOdyNHXoqXg+NOVauOIM2qfXikYqU8oISQrMWZSDkbC9QIXpOYpB8Z6d9Frp4co3LN5riJTUfmEsIwDtSqRWx2I27ji/wCNoZ9fFptZpELwLHhgg64ZFdi9qopSbXrsZYg+w4TeVaN9RIxCSaiSsiVDyNd92KhidgfoeCc0FtEJbCc1gq42rIVyQwSjVtV/YVfbt6fXbg9qPB2kjgmeedl1GniRpI4Baq7gqikszOXZgC5AVBmAKsWv+ItKU2ljaN8OlTH5RP1Ixsm/p69/Xg14t0Woljk8nKWNJhm0RLgoNPB5Tt2JGCkgn5SSLs2RhboSiledkufgjIQxBuuwFbD9gf34l0fLlJINgjszHZd/YVke1/8AjirHosetmL0DiDYBHfvfrvt/r248i15ZgXZFFFRuAVNELsBtv61tv224GiRTSosDcJv8J8vkn1AiQCZo6elBWqaySXIUbgEUd/QbcanP4t07owWWMFlIDCfTmrFXvIw9b3BH0PbippfAacr0c+qjl82ZIGY5qoiIrJlQAdIItQbNWO424G8+8emaVItDp5vMKlmAXJwcQQDGGqgCGJBB3AHccMjYI76pbnZ10Z1//ffb8zQ7/wDyeFpdQr8508YfzjYcPcTDpRj3hVUvprtfB/Vc+nh0Cax5o3IlCy6awj4nahRc5g9dEDoJ2BHCr4E18mt5yk0pVnSNzsKBAUp2JPo54YadV+agaWtF5iPN5tpQ2ISKHLeiAXLYncdyqOb+n8jEShtZCAcvyxIzCgSaKmytAkAge/bitpCH1DyIo2BQGxXQh7VfYuR9xwbGnH4xXIoqjptuK/KPt6V/XgSzMPUH2UB1H0Kwb426tjrogTssbkXv31E1fzULwX1/xDWWKPULLLAy38qeYWZlXIAZIKUgjfasTd7BV+LOsEmvFfpgiv7uvmf/AF8MHwf8Cw62HUSzDpRsV+jVd9vQHsbG/pwrHQNkja94vLdeu++nuruCn7px1qxvv8uPJd+Fefxw4zn8QBZ68gWI+Y2oj2BIqsquvtwWk5xpWCuVnar+dhY796BO1gbnsPvw48t+GOm8pUdT0JiOo7N3J2o/NvV16dhxLzj4ZwTRSIlxMyAJICxZXHZ+/wBgfcevHPPwve/5MrgCT7c/Zbze08Ow+KyQOGl+trDfGUv43VpHpInZgptQLPvZragKtjsB340Pw1oDFy3TwO5TUoxoDy5FjuRntT1dTKQNiw2G2xByfk2tfQ69GmWmikKzK4y2PTICPU0T9zxuur1ApUC7BQLvpPa9h339/Ue9X1OHjEEbWN1AHHW/fcfZc3i5zPK6Qir+2g/6ib85bTo0zMgVRuQjyVXfJUNnayaFLVnbfhG8D8/U66UlXlzlkwIWyiu4CsQSDiBQOxxBBNAFgekk8xcHNq4wKnZcT9jQ/Yfvxkkqy6WZsSxdWKsaIJIbZhvYs0wO/oeEtgjhbljaAOirPc5+61/4gc6BQB0MUkZ6S1FW72PY2Katj2vsRwlci5y07sjNjHGfMZmIVEohQSSaBIYfX0APAHRIs/mSyyEJF5YZlhykYsTiACVArBjkzitgASaEvMNRCkIjgmMplfzJXMRjIxACRkZMDiS7EqxByG+3Cy0A5ir2Fw0kxArS9098tUSNnp3WZAKPl5WhvuVKhgN7DFcaA33riDmuqGnlSXITTIK8gGgl7qXskArZYbZ2Bsqgtwl6DRSaafSyyq0cbOjh9qKkgncbfLuVO9H2PHHLeRs0kyyzTZo5V2ULRkDHI9RJe2U7nEnc0bPDWOsWUzE4VsLwGmwVoGui83Ew3KjknNRQWzkQ+5C47LuQNlNkEUE8Ya0Q6RFWRJBqWYsis6grEaOJFBsi27i1YAUGFngVo9LcOpTUu3liRRCVUW7pZbpL4j8tySS9DME9m4657ENUirGcViXCNWJIVdiQzGiSSASa23FCmCSXhp1VQhoG+t/LzQLTlPwoyRVt1JZgCTdAmyoZRtfT9avavY/EZAxjAwXajeNelxq6r9Nw5NCySDcWo5ZOkKhmwAJXDE0DkFrIHsSQdx/oOOeXRrAzGXYg1sLF7j1W67i67+u44LMANEzI41wReLxPJGCWWEqKtVEkR3qh+kH02xfYEClOPGg6TmaJoINeYPMKEsHvy5ihYxsRiCJCoK3lQIBYH2VJ9fF5YSQh0eNaNE5juRv1g9O47bdxRAatbzeG5EE6yQI3yViiI6hBCApHTirAClN9WxUEq71oaS78/uql/gcCTY+3Ee26pNzfTRxt5tEmMeQ2IzAClQVoDC1wYEFaJcA0oHAqY6kMfLmKITaqQ4Kg7gVhtV8QyzQz6nCKIyMxxTeiAoAVQoBWlVaybvsaFbl5fFulhYxz6eMyocX8wkvkO+VR0fuOFd1m3+61RO1oBjFkjUOr5ArO/h1p5G1LzAvUK5thu7HIEAWrH0LHbfEqfmo6zzddQYfL0ysZsspDX6DkehWIqqorV9Vgdqh5BBpeWcvikKxpM0SyEyHFs3QNiTiStBqJAsDYD3GD4tiSTFWdWU2T86mu9GwaHffvf7Cy6PMbtY8c/dkGrrnt7JE00T6LUanJVRg2IxHXGQ/6St1tfy7WBuK4dn5fJzPUT6WXUahIdO5jxDm5D3Z3yvLNrZR2VSoFAG5+ZazR8wlXT4gT6hWCSx9HXizjzF2DAsCA1E2SQ3fiDlunOY1LJUkq6eS8epSAscq73VPGwr/EAeCmNRgAo8OBJKSQNb8lPzPwZ5Wmk0WTTR/h5JIg5srLGM0KXspILKQO60PTcdFrl0I1oSRgyiKMPhu76dBGwAYOFBIJJINhtrpeHOHRRiFqXFj1Mce/S8bMV2LUHG3cix7cCOe6eMI2arUhtEYjcHtlXfY/yrfpojGSW6lU8a4Ru00QTlvhpea6nTMygHy/M1aqzBXzsxb5kqWADFVA6cqc9N6j/YXlLij4KBSoihUX2xAqv+XfC14R50NPppJDChZX8sYBjaIAEz8uN2tQpUbGlCjYcGeZ+M0SgYpP7oSuTiojDC1VyxADGjtdCtyLFvaAl5w8AhAvEmnUqy6hnEBQikleKI32EioGAXM5ZqA2xyDgVwF8EeJtPy3Vvp2hZFxJpM5XDuY2AAVmVlxcIJgq+YETg5zDmUOrjYAkK4uz0kY7V9O/cdwSeM/514eleTTGEN+XpolWVWNoVDH9HUbFb7d9voYjLzTV5r6HiRP4xTPDr4iDp2eWMgLHCMwGb5ZA2Ycn0YgX1dI9TPw68JQQx+a8iee8QLRiUKQHVZBEBdqCMLY2xOwoC3z3ReC9VIzNLFPnIbLFvnJNtndkkneyd/8AXR+VSSrAkGojiKxeVHH5qA5LTKQwYlbACdlUgnufQ5cMYhmJHuiEgccoTv5iZjICNQgXFDarlitWoGwVDWwG3bi7LMrUoEgYs2MmOwJJWje/Ybivb14UEVtMhSLTIY3mMh8paXptQCEBrILZJHdrqtuCwnkm8yfyniNgbySLZpRsAq9/Q+vfisNAiKxT4xcikg5g0jVhMF8v3HloiFWHoRQPsQVI77OHwj+IGj08CaY1E9M0pagJHLEAhmfvjgMaHfvseLHjXw3qOaKIoGFxyW4nJBNLSMpBk6TbDqKnYbVvxnMnwx1asVJiBD4fOTvV+i9q/wCVvxD/ABjKHUQmN8OrhovozS+LNMMUViciAL7ktke3f0N+1fQ8ccj+IOg1bskM6llu1bpJruRdWP8A78ZL4Xm1h1ETSPH8yghbyLKhjNhBj0kKC56d46JNDhV5r8L9VHI6x4OgZlU577OFVTYHU1ivTZj2B4oYZszHGJ5FACqGnHT6KzO2Gg5lm748VF8RdbHrOcahtNTrI6ohFU7BVSwe1FgaPrd8aXyQuujgScr5ka4kg5Ch8v0JqrIuzfpxims5dLBM8bAh4mxJF7EHYg7HfuDtxqPMPGePlszrAsoVlIjyIDgEkkhm6bo4VuDQ9ONJz2xNGYE8BSVBhJMU4tY9rQBZLuVgfdMqyGmYhgibl/07etmgKBJPVtXrvaP4ylgk1EkkJDO6UxUH5gKsEHtVdiQMe92eGn8BpZ/NZJ5tT5aku7HKN4CgEjA1kpouoHUbA9zVnV/ChCrJBNZxNrmsjfcDFK99z34Q95l+Fteto5cH/Gyhzy6xdluX5cqIN9dlnfgt2WWSQsVgjTKdaBEi2MY8WBQmRqUWLAyYfJxxpNMdTqFRQiGWSqAOKZGztZOKiz3Ow40Xk/w5VdOsUjv5St5sgUYNPI1UDeWKImK0LJYvXa+LvLvD3LS7okTQS4smYkc1mpXpLsyZU10VA7HiHRlx6K1hcXHhozuXH2HL+0D/ALQ1Gi0zDUumqV1AgQkkMoG+ZdQxjp1pCD/2gEgLH4glNuGUM9tIuFgkM7Er1LQ+bbr7nvVAz8QvDIEkJJBKxLHve6qSQwGVjctYJFVXpwNWGGKBaKTUoRVFAZsppAV3GzH5ixC2STxDnAHIN0rxOaZnaXy/CG+KTHqYtMLwkj3pVpXSdswxNiiCLsDqDA90PHnMfCQj0jvHJ1oudhzRokmgWI2rLtfbtxY5hBG7o7HAqWVWA2xBGLHpIAGYGwsFj2UGrs2lV4pI5CykoCzkyIJFIIvF08uIkhj6Xhe4zKw+wQL2SYi1zSav1WetzOWWNUNNZ226mN0B9fQduH6H4e6uHGGabTRu7AqjTjMlve/U70ouyTubvjONLKscyG7VXBLb9g/et/Tfj6c5vJo9RLGFlgMMzebqGR4h5nlhTF5jZhyLqsQflAtR3cW6aIGvoi9kgy+Fm0sYhkYq19WJ272poEL6gdtt99uFjmOjeCVoU08eqEyksG2JClT813W/vYNV2407xgEfUknURojopoHN3WhZRUOVEGsjS/XgbpPCkGsOd6qNlG28aEghd8Sj0DgKpvQ/bim7wOOY6fv3VzIJYgQPM1oo/h3yrTavTsrpOkkblmTzpVfc0d1dcloKASTjR3928eCtAuzNMD7HWTgj228724VNDyWPR6nZJkLACOR5Rg5HozRojxX2JGQog7gNSZrnaWR3mhd5SxzNqOoGiKKsRiRjRY1XfhzHjLY1SThyTVn2/tdeK9E+p53JE0ZkiiVchmUxBjViCbFdRCn9h7UUm8NcrBEJgjyILLjI7MQASTYctsAdiKHvwx6wVNqCpSRlYpi3YAgNi+9m8gw26cth3JGaXSjTP5mm06OzsyuHlC4hqzIsMcQVHeztXYVxbVJQcq5XBp4Y20R/vdRDH5t5MEeRUIF9kIJG3c1vsOAyagnV8wn1E0kbtMRpiTmSqyyApibqOthYqwKuiOGfw7yyGOf8JAoVhJHLKOpgq+YDsw6Qpx2U9W+4NHhX8T82k02rZpdNiJCWDujqaYtQJYKMguJAUkKNiQbCrkJDdFbwYaZAXE+lA36/go1Lrlm1wKMZYYYQVlbbzHdlDUuwVcFkiwoEVJ6m+OfFmvXASNdgO7G/RNtvTcswvYG+K0EjppWmkBj82ctGoB6iIyotSb9Q1E9/LPffgfotT52pjjKNiWWMeYwIMcZJkvc3YDH1B9W4i7AFLKxzS7EFgNpn+GnL9UkWol1EYRZ2REimBXBI86uxZFsVGQ3PURRsnuTyMRqH1EKglsyFdZDe+3SBagBVF77b/Qd4JkeBHilkimyGZYyfMxUBwRQb06cV7ZXRq2HmccxidYfLWSiApJYdx3IGy1fptQ2715szABZpWXxOaaAVvk/IYZY1mkhjDNuAUVsB2AUEECh3NWSe9AcVOez+Q6E9aZKDYVSgsC0KgEYmj6jbf34seH4pPwmnOoaSKSIski3SuVLIWIIFq2OSn1BBAsjgLJpsog2TvLMaYFgBeVem/wCoAJYofUm5kJ4KWBE5/E+hgdon1OnjeM0yFlXGjuKyH8v6enCV4x+JvLhMqAyTYEMzRBWjNj5b8wX+ntsCKvuOErx94f1Wp5pqDDp5pAzKuflMFZlRVdsioUKXDNlsPXtw/wDJZ4tFEsCxx0oTJk3ybBMyxrqJkDAXtQG4A4sPAoUpJSXN8XiNSpRHOmWPEqwQO7my0l0xXc7IGIpR+zbF8RtEyh31CpkiiikjOADZBwDJfahkN9jwmfEbkWt1eteRNFIqIPKVkGQkCs1PYAByBH9ODfgbwqmj04fWaYGWVmrzEViFULQUOCoJtje17DhZbzU3pS50Hj3V6jUO2m1MSRSFEMbL1aZWZI1lJMdFizAEAsAzb9IsE/HXK2Gpib8+PTyOn4mVNkMrdPylslugCboAqouxwD5v4Q18U855bpyINSIn6QBgVKyUhJoAOPtW3pxd5XBzcCf8YjQL5LlZUCIxmJBzBXYyMoKFxRCgmwbJCSPMNNE2OXLqdVQ1Wg1umnaQeesKyKmLHqlUyE9K7MD1EKGWiNgboE1r4/NCyMusEhqyjP04hQxC9rOzMApO199+AH9jFtPqo9Pk81JKoUHzGdZFyu2LuSpLBfdPU1RL/wCIfI0ECamPUS8xOWKK0kDRKLCZ+XjfTXTVkEdtuKU+EL8pDyCPmrmHxbW2HRh2u3K1dbUwxLdxtiDfmUCcdqvc2opT07Aj2oh/Geij1f4ZtOucXWrCMNsRucaBAHzHf1W7rbjnVczkkhhkeYx3uzvFDM6h/XJxGencWLe2PBjS+Gkjg/DrHijGzuGZmA+YsyEHazWIXYdI3BDD4WVh/wAkhKfJjInaxRjr5ckH0UjwINKohiWVmbpBkko4B1RkLkJQsqx3OW4ArjSeU87vQq8jnJdg1U1jbsd/mDbVuK7g8KHKvCsEVySQqK6TnUjy4gD9fSPQllAvbtxNPO7sBVYlRj6L6VuO49T9/wBtANY2636qi+WWYta4AN5AcdL1PQJo534iYQRyqI1WRaykbEB/MYdh32zcnIfL9bGdePJmgkiYS5yli2ETUqBSD9Rkekdq+lcOGqKwaCJdTIIJS7LCrLcrqxU0qEqw6yRl04gi9u+X89ln1usWGGGVZQaCOlOaA6nBs7UScie/BcFVIAJpN/jzn5C6d3RWnk0Yy7qAZWfHFWs3RJokFbF8V9R4e1bMkjJ0xEHGwLYEE7k0D2G+wqq73U5x4v5dLqK1emn8zTAQrNA6nPyzX93J0qLGxBJqr4Oc3M2pKNyjW6adhbYM4E5G1ALIooH17G64Xk1sboy8luQ7IbF4encqqIfmGQJBGOLKy5KT3DbdI3APpxC3KtUHRAJ4mbYvI5x6CSAxiV8aYbd6PY3w1+GeaHztS2rVYFiqEB162kZLYUVJIYGwosGi3auLb8yjg0Tafl8okmMjH84lvLUsWZ6kXH/CDWLE2b3PCZJGsPjPuiZAXN8IO/oss1nhfzRI+cOQY5nJgTf6gHEZdT/EAR/rxY5D4aC63TabVxsPMlWhYwYWCQMHdDY29O4341yHkscmikbUpGxUjrBERJ3Wm2xVhkRYAG5r6i5fDUMs+mldpIhFIkgpVKWjWLlRTZxVRvQorVHhrS17QRsUGrCQlHl2sMsg1L/3kzGRx7AnZfsq0g/y8ah4c51p2GCyxGRRTKrBiK9DW+329eMkXTsmqmWUAZOclU9KMXOSqa+UMaAPffvw1Lok0+njk82VyrKMjdCtziq9j9VUd6vfijiGjPmvXgtprS+EMqtf38pz5nzjTTCSJgWrJGDRsFPSbUEgA7X2Nel+nCrzjTgyksNQGKqT5a2p6F6rA7t8x+pPDBoOUwB2mjjCl7PmG1LA2exWzRJ7nfv78U9d4iXSv5HlSNgq7rC7DdQdiFI2uuDw9OJFdVQkJjALSeSS/C2m1Wt5dq9Qpfz21RdRiT5oZEtbG+yiwa+ZV37ji5yPk0eqS9RDLHNE1TPNp4jluAoLTRsD2AATsO/vw6eO2OjGifSLFC51HlX5YK4tHISCoK+qg7EHb78CNFzV9dy0Tzk5zJl0EKEIYgFLBIIIBFk9vuToKggHLdJqk1ZZGKZriobS/lhFLBEZIlrpHY5igfUdr/inUAQvp5Na0RLpM8ooYl8isUYtCgCAtcjE7r3BPEfxEdeX6vQDSoIxqCvnAE9YjdMdwQbtrJ/VioNgEFH8Xa/UpPHp9RqG1OKDFmAFA7b3kWbb52JPAuJA0Rsbm40i/MuTuItKsTrJDpurMuLeRixv5iBbsxIvtiNzxQ5XSSahycPKRY0JQGs6H6gRvFG4s/xsPbgHLP5Y2GJNAlDiT6dVbEb9iOC3hPnEkWoWMkOhWQsKAyCxu1H0/TsasfzBRmL2kc0IwzopQ9xuvT8q94bWQzK2Eb5dxGWUk/Y5KQaHqPbjSuX8wjlEZiEiXeSzLhiACSaNGlAPvW+3srT8kjSaIlUuY3cYMTWa3bFsX33+UcEeeFrMZcsDBKGJoZZAJ1UBZCkgE33PueMmWPvD3Mo3r8/19lsvAyh7DpR36X5fReL8VJDqESOGtKWILMrPLJYIUhQRjblRhud+43HAX4gc2bzzAkvmNG3U0S+WkTeqpRLF7rJi1CgoFhjxGumZWeRHwKNHjQ7HrN+21bbbcQ6Llihhv9f5Hi/mcGBoH9BZ4a3NavyeItVJDEZXBIDCQYgFzfSxHYsBYraybAu7q/2jFIbkDMP1Fe69jicetgT6UfrxZ58wiljAFqAdj2Py9wQR6cSQ6hFOQRhSZUJGx3sbLdCtzsPb24vMJLRaru30RODxa6RuYAxYKx8soSen6Ud9wa/n9Evm/ivUaiVZZJT7BAAEo1eIrua7m29LA24cOVah0in1BbIqlhT/AAjIlb+tVkAP03db57qtH5UjJeTBsSaoenZfT9yT234NCm3kPjqfSo0PmeZTEiwp2J7ihQB7gLW97d+LvNfFjzRiWRht8y9goBIJoDbtue1A8J0LmWfRFmbFyIGS9iqyOg7f5b/oKre5zGV4NRqkR2CafLp/iAXOvpdkb5ceXkUg1GQyVdjtarRobb+vezsOKXiDPUxpqELhtQmLyHpAkQBCD6gkAPfs5o7DiODmikB2iRiek9xYHvXfbbe+D/K9ePI1czJYikxCAgf3UZe8sSQTmRt2oEetg9uYJ8E5hJI4ij5IVy3k0zShpX+UhkxiYCWjvbLIQFJFbgq2wqzsxocCgwVpSNhVhAV+aQgbA0aF21Cr7hf0viJ3n1CRqEMTJCjN17MCSWBoE3HY7AWBRCji3Mx0woHMyMbZ9zlQOV+/f+nehwovAOqsYWEvbrx4c/6+aJHUYnzc82IUvY73l0ptQAPYja8rFghxHjDxRLoNNA0AWPUakuDLgtxxwkR4xgggZm2y71X0qWFycro4re42PU21dgNuw7Db04DfFiISabQ6jcODJAdyQQuLg12Btm7DcEWduGAU5KeBksc1nWu1bysXldpHbuzsWY/cnc8bNH43Z5ZNShXNNBJJ3BXNQhAOwLLkSALG9n2C5PyDXpFI5kj81WhkQrYXuh3sqxFV+mj9asGbSMRopXBo2If+1iGP89xXseDVZB797J/mSePZI/Qjj2KYKciCRR2BruCO9HsTf7cTwx+dMqml81wpxGwyIGw/8ceUrSP7QbVQxmVmLQ6WNSbuzhmGN92xKWx3sD2PBzBXZXV2yjiAaq+nSb9aB37dX3HC/pJAvM5YaBSZQzA+npQ+n9PtwyL4aTTBEDF0ct0n7gjI31VZO+xO9XxiTDO46Xa22ERsGtaJp8P+IFeBVATy2dlF/KFs4te+x7X1blTxbm8PRHZbgLCgUPlk+1OgKevot+v6eA3LdCB0A0Pm7drJG37/ALVW1jLj9BzE0X32BFXe1/Kf8P07caTPBGM3ALIfTnkt5pA+I3OY15rLGikBAA5PcyEAmj7UVHuWBPrwZ5JzNZ1VFmwYG/TqBAN+4o2DVb1wl/EsA6tZAKMkKF/qyF4r2oCxGpocd+D+RjXBhl5bx/qrINt3K2KNbbHhjoG4hgc076hOgxz4CWu1C1zV6mPTRF5J82UMWxLsAoBZmKl2JoC7v6Dc7p2p+HHOWYtpddI8Dbxs+okjYqd90Gy/b+g7A/4V5RGNLrICoZjE5MpALWysp2rcYgCjY7+54ZeQ+MPP00MrRUXRWID7XXp08RBD3QJ4lLnm7w0Ngv/Z"/>
          <p:cNvSpPr>
            <a:spLocks noChangeAspect="1" noChangeArrowheads="1"/>
          </p:cNvSpPr>
          <p:nvPr/>
        </p:nvSpPr>
        <p:spPr bwMode="auto">
          <a:xfrm>
            <a:off x="0" y="-874713"/>
            <a:ext cx="2543175" cy="247699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Segoe Print" panose="02000600000000000000" pitchFamily="2" charset="0"/>
            </a:endParaRPr>
          </a:p>
        </p:txBody>
      </p:sp>
    </p:spTree>
    <p:extLst>
      <p:ext uri="{BB962C8B-B14F-4D97-AF65-F5344CB8AC3E}">
        <p14:creationId xmlns:p14="http://schemas.microsoft.com/office/powerpoint/2010/main" val="122409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482" name="Picture 4" descr="battle of Bosworth, armoured knights charging on horseb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4897437" cy="3205163"/>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0483" name="Picture 5" descr="Knights charging at Bosworth"/>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635375" y="3068638"/>
            <a:ext cx="5292725" cy="3598862"/>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198" name="Text Box 6"/>
          <p:cNvSpPr txBox="1">
            <a:spLocks noChangeArrowheads="1"/>
          </p:cNvSpPr>
          <p:nvPr/>
        </p:nvSpPr>
        <p:spPr bwMode="auto">
          <a:xfrm>
            <a:off x="5292725" y="620713"/>
            <a:ext cx="3671888" cy="2031325"/>
          </a:xfrm>
          <a:prstGeom prst="rect">
            <a:avLst/>
          </a:prstGeom>
          <a:noFill/>
          <a:ln w="9525">
            <a:noFill/>
            <a:miter lim="800000"/>
            <a:headEnd/>
            <a:tailEnd/>
          </a:ln>
          <a:effectLst/>
        </p:spPr>
        <p:txBody>
          <a:bodyPr>
            <a:spAutoFit/>
          </a:bodyPr>
          <a:lstStyle/>
          <a:p>
            <a:pPr>
              <a:spcBef>
                <a:spcPct val="50000"/>
              </a:spcBef>
              <a:defRPr/>
            </a:pPr>
            <a:r>
              <a:rPr lang="en-GB">
                <a:latin typeface="Segoe Print" panose="02000600000000000000" pitchFamily="2" charset="0"/>
              </a:rPr>
              <a:t>Then, finally, the knights in their shining armour, sitting on their armoured horses, charged at each other with their lances ready to push their enemy off his horse and hopefully kill him</a:t>
            </a:r>
          </a:p>
        </p:txBody>
      </p:sp>
      <p:sp>
        <p:nvSpPr>
          <p:cNvPr id="8199" name="Text Box 7"/>
          <p:cNvSpPr txBox="1">
            <a:spLocks noChangeArrowheads="1"/>
          </p:cNvSpPr>
          <p:nvPr/>
        </p:nvSpPr>
        <p:spPr bwMode="auto">
          <a:xfrm>
            <a:off x="0" y="3716338"/>
            <a:ext cx="3635375" cy="201453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a:latin typeface="Segoe Print" panose="02000600000000000000" pitchFamily="2" charset="0"/>
              </a:rPr>
              <a:t>During the battle Richard III became impatient and and charged at Henry Tudor himself.  He hoped to kill Henry, but instead Richard was pushed off his own horse by Henry’s knights.</a:t>
            </a:r>
          </a:p>
        </p:txBody>
      </p:sp>
    </p:spTree>
    <p:extLst>
      <p:ext uri="{BB962C8B-B14F-4D97-AF65-F5344CB8AC3E}">
        <p14:creationId xmlns:p14="http://schemas.microsoft.com/office/powerpoint/2010/main" val="1029557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4" descr="Richard III fighting on the ground at Bosworth"/>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179388" y="188913"/>
            <a:ext cx="4321175" cy="32416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1507" name="Picture 5" descr="Dead body of Richard III carried on his horse"/>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t="7741"/>
          <a:stretch>
            <a:fillRect/>
          </a:stretch>
        </p:blipFill>
        <p:spPr bwMode="auto">
          <a:xfrm>
            <a:off x="4284663" y="3429000"/>
            <a:ext cx="4648200" cy="32162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22" name="Text Box 6"/>
          <p:cNvSpPr txBox="1">
            <a:spLocks noChangeArrowheads="1"/>
          </p:cNvSpPr>
          <p:nvPr/>
        </p:nvSpPr>
        <p:spPr bwMode="auto">
          <a:xfrm>
            <a:off x="4643438" y="981075"/>
            <a:ext cx="4321175" cy="11906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a:latin typeface="Segoe Print" panose="02000600000000000000" pitchFamily="2" charset="0"/>
              </a:rPr>
              <a:t>Richard III, off his horse, fought with his sword bravely, but he was soon surrounded by Henry’s knights, and they killed him.</a:t>
            </a:r>
          </a:p>
        </p:txBody>
      </p:sp>
      <p:sp>
        <p:nvSpPr>
          <p:cNvPr id="9223" name="Text Box 7"/>
          <p:cNvSpPr txBox="1">
            <a:spLocks noChangeArrowheads="1"/>
          </p:cNvSpPr>
          <p:nvPr/>
        </p:nvSpPr>
        <p:spPr bwMode="auto">
          <a:xfrm>
            <a:off x="179388" y="3860800"/>
            <a:ext cx="3960812" cy="1878013"/>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dirty="0">
                <a:latin typeface="Segoe Print" panose="02000600000000000000" pitchFamily="2" charset="0"/>
              </a:rPr>
              <a:t>The Battle was over, Richard III was dead.  His body was taken back to Leicester on his horse.</a:t>
            </a:r>
          </a:p>
          <a:p>
            <a:pPr eaLnBrk="1" hangingPunct="1">
              <a:spcBef>
                <a:spcPct val="50000"/>
              </a:spcBef>
            </a:pPr>
            <a:r>
              <a:rPr lang="en-GB" altLang="en-US" sz="1800" dirty="0">
                <a:latin typeface="Segoe Print" panose="02000600000000000000" pitchFamily="2" charset="0"/>
              </a:rPr>
              <a:t>Henry Tudor and the House of Lancaster had won the </a:t>
            </a:r>
            <a:r>
              <a:rPr lang="en-GB" altLang="en-US" sz="1800" i="1" dirty="0">
                <a:latin typeface="Segoe Print" panose="02000600000000000000" pitchFamily="2" charset="0"/>
              </a:rPr>
              <a:t>War of the Roses.</a:t>
            </a:r>
            <a:endParaRPr lang="en-GB" altLang="en-US" sz="1800" dirty="0">
              <a:latin typeface="Segoe Print" panose="02000600000000000000" pitchFamily="2" charset="0"/>
            </a:endParaRPr>
          </a:p>
        </p:txBody>
      </p:sp>
    </p:spTree>
    <p:extLst>
      <p:ext uri="{BB962C8B-B14F-4D97-AF65-F5344CB8AC3E}">
        <p14:creationId xmlns:p14="http://schemas.microsoft.com/office/powerpoint/2010/main" val="201446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530" name="Picture 4" descr="Henry Tudor has crown placed on him at Bosworth"/>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3133" t="4837" r="3133" b="5904"/>
          <a:stretch>
            <a:fillRect/>
          </a:stretch>
        </p:blipFill>
        <p:spPr bwMode="auto">
          <a:xfrm>
            <a:off x="4787900" y="260350"/>
            <a:ext cx="4141788" cy="5545138"/>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245" name="Text Box 5"/>
          <p:cNvSpPr txBox="1">
            <a:spLocks noChangeArrowheads="1"/>
          </p:cNvSpPr>
          <p:nvPr/>
        </p:nvSpPr>
        <p:spPr bwMode="auto">
          <a:xfrm>
            <a:off x="611560" y="981075"/>
            <a:ext cx="4104903" cy="3416320"/>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dirty="0">
                <a:latin typeface="Segoe Print" panose="02000600000000000000" pitchFamily="2" charset="0"/>
              </a:rPr>
              <a:t>One of Henry’s knights found Richard’s crown lying on the grass under a thorn bush near where Richard had been killed in the battle.</a:t>
            </a:r>
          </a:p>
          <a:p>
            <a:pPr eaLnBrk="1" hangingPunct="1">
              <a:spcBef>
                <a:spcPct val="50000"/>
              </a:spcBef>
            </a:pPr>
            <a:r>
              <a:rPr lang="en-GB" altLang="en-US" sz="1800" dirty="0">
                <a:latin typeface="Segoe Print" panose="02000600000000000000" pitchFamily="2" charset="0"/>
              </a:rPr>
              <a:t>The knight picked up the crown and placed it on Henry’s head shouting,         “Hail, the </a:t>
            </a:r>
            <a:r>
              <a:rPr lang="en-GB" altLang="en-US" sz="1800" i="1" dirty="0">
                <a:latin typeface="Segoe Print" panose="02000600000000000000" pitchFamily="2" charset="0"/>
              </a:rPr>
              <a:t>new</a:t>
            </a:r>
            <a:r>
              <a:rPr lang="en-GB" altLang="en-US" sz="1800" dirty="0">
                <a:latin typeface="Segoe Print" panose="02000600000000000000" pitchFamily="2" charset="0"/>
              </a:rPr>
              <a:t> King of England!”</a:t>
            </a:r>
          </a:p>
          <a:p>
            <a:pPr eaLnBrk="1" hangingPunct="1">
              <a:spcBef>
                <a:spcPct val="50000"/>
              </a:spcBef>
            </a:pPr>
            <a:r>
              <a:rPr lang="en-GB" altLang="en-US" sz="1800" dirty="0">
                <a:latin typeface="Segoe Print" panose="02000600000000000000" pitchFamily="2" charset="0"/>
              </a:rPr>
              <a:t>All Henry’s knights and soldiers cheered.</a:t>
            </a:r>
          </a:p>
        </p:txBody>
      </p:sp>
    </p:spTree>
    <p:extLst>
      <p:ext uri="{BB962C8B-B14F-4D97-AF65-F5344CB8AC3E}">
        <p14:creationId xmlns:p14="http://schemas.microsoft.com/office/powerpoint/2010/main" val="3228558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7" descr="Lady_Chapel-WA-BA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79388" y="188913"/>
            <a:ext cx="2797175" cy="40036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3555" name="Picture 9" descr="Coronation-Chair-WA-BAR600"/>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3103563" y="260350"/>
            <a:ext cx="2705100" cy="38893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3556" name="Picture 11" descr="elizabethihammeredsovereignobv240"/>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6156325" y="333375"/>
            <a:ext cx="2286000" cy="231457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3557" name="Picture 12" descr="Henry VII by Michel Sittow, with  Lancaster Rose"/>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a:stretch>
            <a:fillRect/>
          </a:stretch>
        </p:blipFill>
        <p:spPr bwMode="auto">
          <a:xfrm>
            <a:off x="6156325" y="2852738"/>
            <a:ext cx="2403475" cy="3455987"/>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1277" name="Text Box 13"/>
          <p:cNvSpPr txBox="1">
            <a:spLocks noChangeArrowheads="1"/>
          </p:cNvSpPr>
          <p:nvPr/>
        </p:nvSpPr>
        <p:spPr bwMode="auto">
          <a:xfrm>
            <a:off x="0" y="4437063"/>
            <a:ext cx="6084888" cy="2446824"/>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a:latin typeface="Segoe Print" panose="02000600000000000000" pitchFamily="2" charset="0"/>
              </a:rPr>
              <a:t>In 1485 Henry Tudor was properly crowned Henry Tudor King of England (Henry VII) at Westminster Abbey in London.</a:t>
            </a:r>
          </a:p>
          <a:p>
            <a:pPr eaLnBrk="1" hangingPunct="1">
              <a:spcBef>
                <a:spcPct val="50000"/>
              </a:spcBef>
            </a:pPr>
            <a:r>
              <a:rPr lang="en-GB" altLang="en-US" sz="1800">
                <a:latin typeface="Segoe Print" panose="02000600000000000000" pitchFamily="2" charset="0"/>
              </a:rPr>
              <a:t>You can see here the </a:t>
            </a:r>
            <a:r>
              <a:rPr lang="en-GB" altLang="en-US" sz="1800" i="1">
                <a:latin typeface="Segoe Print" panose="02000600000000000000" pitchFamily="2" charset="0"/>
              </a:rPr>
              <a:t>Throne that </a:t>
            </a:r>
            <a:r>
              <a:rPr lang="en-GB" altLang="en-US" sz="1800">
                <a:latin typeface="Segoe Print" panose="02000600000000000000" pitchFamily="2" charset="0"/>
              </a:rPr>
              <a:t>he sat on for his crowning, and a </a:t>
            </a:r>
            <a:r>
              <a:rPr lang="en-GB" altLang="en-US" sz="1800" i="1">
                <a:latin typeface="Segoe Print" panose="02000600000000000000" pitchFamily="2" charset="0"/>
              </a:rPr>
              <a:t>Gold Coin</a:t>
            </a:r>
            <a:r>
              <a:rPr lang="en-GB" altLang="en-US" sz="1800">
                <a:latin typeface="Segoe Print" panose="02000600000000000000" pitchFamily="2" charset="0"/>
              </a:rPr>
              <a:t> that was made to show he was now the new King of England.  All new coins would now have Henry’s image on them.</a:t>
            </a:r>
          </a:p>
        </p:txBody>
      </p:sp>
    </p:spTree>
    <p:extLst>
      <p:ext uri="{BB962C8B-B14F-4D97-AF65-F5344CB8AC3E}">
        <p14:creationId xmlns:p14="http://schemas.microsoft.com/office/powerpoint/2010/main" val="58462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5602" name="Picture 2" descr="henrytudor"/>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6156325" y="476250"/>
            <a:ext cx="2281238" cy="2257425"/>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3" name="Picture 3" descr="Henry VII Crowned (Original)"/>
          <p:cNvPicPr>
            <a:picLocks noChangeAspect="1" noChangeArrowheads="1"/>
          </p:cNvPicPr>
          <p:nvPr/>
        </p:nvPicPr>
        <p:blipFill>
          <a:blip r:embed="rId3">
            <a:lum contrast="6000"/>
            <a:extLst>
              <a:ext uri="{28A0092B-C50C-407E-A947-70E740481C1C}">
                <a14:useLocalDpi xmlns:a14="http://schemas.microsoft.com/office/drawing/2010/main" val="0"/>
              </a:ext>
            </a:extLst>
          </a:blip>
          <a:srcRect l="3133" t="4837" r="3133" b="4837"/>
          <a:stretch>
            <a:fillRect/>
          </a:stretch>
        </p:blipFill>
        <p:spPr bwMode="auto">
          <a:xfrm>
            <a:off x="179388" y="188913"/>
            <a:ext cx="2765425" cy="3744912"/>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4" name="Picture 4" descr="elizabeth of york, wife of Henry V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404813"/>
            <a:ext cx="1925638" cy="2684462"/>
          </a:xfrm>
          <a:prstGeom prst="rect">
            <a:avLst/>
          </a:prstGeom>
          <a:noFill/>
          <a:ln w="571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5" name="Picture 5" descr="White Rose of House of York, Richard III"/>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4572000" y="3213100"/>
            <a:ext cx="647700" cy="617538"/>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6" name="Picture 6" descr="Red Rose of House of Lancaster, Henry VII"/>
          <p:cNvPicPr>
            <a:picLocks noChangeAspect="1" noChangeArrowheads="1"/>
          </p:cNvPicPr>
          <p:nvPr/>
        </p:nvPicPr>
        <p:blipFill>
          <a:blip r:embed="rId6" cstate="print">
            <a:lum contrast="12000"/>
            <a:extLst>
              <a:ext uri="{28A0092B-C50C-407E-A947-70E740481C1C}">
                <a14:useLocalDpi xmlns:a14="http://schemas.microsoft.com/office/drawing/2010/main" val="0"/>
              </a:ext>
            </a:extLst>
          </a:blip>
          <a:srcRect/>
          <a:stretch>
            <a:fillRect/>
          </a:stretch>
        </p:blipFill>
        <p:spPr bwMode="auto">
          <a:xfrm>
            <a:off x="6948488" y="3213100"/>
            <a:ext cx="649287" cy="620713"/>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5607" name="Picture 7" descr="tudor_rose"/>
          <p:cNvPicPr>
            <a:picLocks noChangeAspect="1" noChangeArrowheads="1"/>
          </p:cNvPicPr>
          <p:nvPr/>
        </p:nvPicPr>
        <p:blipFill>
          <a:blip r:embed="rId7" cstate="print">
            <a:lum contrast="30000"/>
            <a:extLst>
              <a:ext uri="{28A0092B-C50C-407E-A947-70E740481C1C}">
                <a14:useLocalDpi xmlns:a14="http://schemas.microsoft.com/office/drawing/2010/main" val="0"/>
              </a:ext>
            </a:extLst>
          </a:blip>
          <a:srcRect/>
          <a:stretch>
            <a:fillRect/>
          </a:stretch>
        </p:blipFill>
        <p:spPr bwMode="auto">
          <a:xfrm>
            <a:off x="5508625" y="4292600"/>
            <a:ext cx="1198563" cy="1187450"/>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5608" name="Line 8"/>
          <p:cNvSpPr>
            <a:spLocks noChangeShapeType="1"/>
          </p:cNvSpPr>
          <p:nvPr/>
        </p:nvSpPr>
        <p:spPr bwMode="auto">
          <a:xfrm>
            <a:off x="5003800" y="3933825"/>
            <a:ext cx="431800" cy="358775"/>
          </a:xfrm>
          <a:prstGeom prst="line">
            <a:avLst/>
          </a:prstGeom>
          <a:noFill/>
          <a:ln w="412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GB">
              <a:latin typeface="Segoe Print" panose="02000600000000000000" pitchFamily="2" charset="0"/>
            </a:endParaRPr>
          </a:p>
        </p:txBody>
      </p:sp>
      <p:sp>
        <p:nvSpPr>
          <p:cNvPr id="25609" name="Line 9"/>
          <p:cNvSpPr>
            <a:spLocks noChangeShapeType="1"/>
          </p:cNvSpPr>
          <p:nvPr/>
        </p:nvSpPr>
        <p:spPr bwMode="auto">
          <a:xfrm flipH="1">
            <a:off x="6804025" y="3933825"/>
            <a:ext cx="431800" cy="358775"/>
          </a:xfrm>
          <a:prstGeom prst="line">
            <a:avLst/>
          </a:prstGeom>
          <a:noFill/>
          <a:ln w="41275">
            <a:solidFill>
              <a:schemeClr val="bg1"/>
            </a:solidFill>
            <a:round/>
            <a:headEnd/>
            <a:tailEnd type="stealth" w="lg" len="lg"/>
          </a:ln>
          <a:extLst>
            <a:ext uri="{909E8E84-426E-40dd-AFC4-6F175D3DCCD1}">
              <a14:hiddenFill xmlns:a14="http://schemas.microsoft.com/office/drawing/2010/main" xmlns="">
                <a:noFill/>
              </a14:hiddenFill>
            </a:ext>
          </a:extLst>
        </p:spPr>
        <p:txBody>
          <a:bodyPr/>
          <a:lstStyle/>
          <a:p>
            <a:endParaRPr lang="en-GB">
              <a:latin typeface="Segoe Print" panose="02000600000000000000" pitchFamily="2" charset="0"/>
            </a:endParaRPr>
          </a:p>
        </p:txBody>
      </p:sp>
      <p:sp>
        <p:nvSpPr>
          <p:cNvPr id="12298" name="Text Box 10"/>
          <p:cNvSpPr txBox="1">
            <a:spLocks noChangeArrowheads="1"/>
          </p:cNvSpPr>
          <p:nvPr/>
        </p:nvSpPr>
        <p:spPr bwMode="auto">
          <a:xfrm>
            <a:off x="6659563" y="4797425"/>
            <a:ext cx="2089150" cy="641350"/>
          </a:xfrm>
          <a:prstGeom prst="rect">
            <a:avLst/>
          </a:prstGeom>
          <a:noFill/>
          <a:ln w="9525">
            <a:noFill/>
            <a:miter lim="800000"/>
            <a:headEnd/>
            <a:tailEnd/>
          </a:ln>
          <a:effectLst/>
        </p:spPr>
        <p:txBody>
          <a:bodyPr>
            <a:spAutoFit/>
          </a:bodyPr>
          <a:lstStyle/>
          <a:p>
            <a:pPr algn="ctr">
              <a:spcBef>
                <a:spcPct val="50000"/>
              </a:spcBef>
              <a:defRPr/>
            </a:pPr>
            <a:r>
              <a:rPr lang="en-GB">
                <a:latin typeface="Segoe Print" panose="02000600000000000000" pitchFamily="2" charset="0"/>
              </a:rPr>
              <a:t>The new Tudor Rose</a:t>
            </a:r>
          </a:p>
        </p:txBody>
      </p:sp>
      <p:sp>
        <p:nvSpPr>
          <p:cNvPr id="12299" name="Text Box 11"/>
          <p:cNvSpPr txBox="1">
            <a:spLocks noChangeArrowheads="1"/>
          </p:cNvSpPr>
          <p:nvPr/>
        </p:nvSpPr>
        <p:spPr bwMode="auto">
          <a:xfrm>
            <a:off x="179388" y="4017545"/>
            <a:ext cx="5040312" cy="2723823"/>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spcBef>
                <a:spcPct val="50000"/>
              </a:spcBef>
            </a:pPr>
            <a:r>
              <a:rPr lang="en-GB" altLang="en-US" sz="1800" dirty="0">
                <a:latin typeface="Segoe Print" panose="02000600000000000000" pitchFamily="2" charset="0"/>
              </a:rPr>
              <a:t>After Henry Tudor was crowned as    King Henry VII he married Elizabeth of York, Richard III’s niece.  Henry now brought together the houses of York and Lancaster (Tudor) into a peaceful time, with no more warring between them.</a:t>
            </a:r>
          </a:p>
          <a:p>
            <a:pPr eaLnBrk="1" hangingPunct="1">
              <a:spcBef>
                <a:spcPct val="50000"/>
              </a:spcBef>
            </a:pPr>
            <a:r>
              <a:rPr lang="en-GB" altLang="en-US" sz="1800" dirty="0">
                <a:latin typeface="Segoe Print" panose="02000600000000000000" pitchFamily="2" charset="0"/>
              </a:rPr>
              <a:t>This started the reign of the Tudor family as Kings and Queens of England for over the next  100 years.</a:t>
            </a:r>
          </a:p>
        </p:txBody>
      </p:sp>
      <p:sp>
        <p:nvSpPr>
          <p:cNvPr id="12300" name="Text Box 12"/>
          <p:cNvSpPr txBox="1">
            <a:spLocks noChangeArrowheads="1"/>
          </p:cNvSpPr>
          <p:nvPr/>
        </p:nvSpPr>
        <p:spPr bwMode="auto">
          <a:xfrm>
            <a:off x="7380288" y="3284538"/>
            <a:ext cx="1512887" cy="523220"/>
          </a:xfrm>
          <a:prstGeom prst="rect">
            <a:avLst/>
          </a:prstGeom>
          <a:noFill/>
          <a:ln w="9525">
            <a:noFill/>
            <a:miter lim="800000"/>
            <a:headEnd/>
            <a:tailEnd/>
          </a:ln>
          <a:effectLst/>
        </p:spPr>
        <p:txBody>
          <a:bodyPr>
            <a:spAutoFit/>
          </a:bodyPr>
          <a:lstStyle/>
          <a:p>
            <a:pPr algn="ctr">
              <a:spcBef>
                <a:spcPct val="50000"/>
              </a:spcBef>
              <a:defRPr/>
            </a:pPr>
            <a:r>
              <a:rPr lang="en-GB" sz="1400">
                <a:latin typeface="Segoe Print" panose="02000600000000000000" pitchFamily="2" charset="0"/>
              </a:rPr>
              <a:t>The House                 of Tudor</a:t>
            </a:r>
          </a:p>
        </p:txBody>
      </p:sp>
      <p:sp>
        <p:nvSpPr>
          <p:cNvPr id="12301" name="Text Box 13"/>
          <p:cNvSpPr txBox="1">
            <a:spLocks noChangeArrowheads="1"/>
          </p:cNvSpPr>
          <p:nvPr/>
        </p:nvSpPr>
        <p:spPr bwMode="auto">
          <a:xfrm>
            <a:off x="3348038" y="3213100"/>
            <a:ext cx="1366837" cy="523220"/>
          </a:xfrm>
          <a:prstGeom prst="rect">
            <a:avLst/>
          </a:prstGeom>
          <a:noFill/>
          <a:ln w="9525">
            <a:noFill/>
            <a:miter lim="800000"/>
            <a:headEnd/>
            <a:tailEnd/>
          </a:ln>
          <a:effectLst/>
        </p:spPr>
        <p:txBody>
          <a:bodyPr>
            <a:spAutoFit/>
          </a:bodyPr>
          <a:lstStyle/>
          <a:p>
            <a:pPr algn="ctr">
              <a:spcBef>
                <a:spcPct val="50000"/>
              </a:spcBef>
              <a:defRPr/>
            </a:pPr>
            <a:r>
              <a:rPr lang="en-GB" sz="1400">
                <a:latin typeface="Segoe Print" panose="02000600000000000000" pitchFamily="2" charset="0"/>
              </a:rPr>
              <a:t>The House                 of York</a:t>
            </a:r>
          </a:p>
        </p:txBody>
      </p:sp>
    </p:spTree>
    <p:extLst>
      <p:ext uri="{BB962C8B-B14F-4D97-AF65-F5344CB8AC3E}">
        <p14:creationId xmlns:p14="http://schemas.microsoft.com/office/powerpoint/2010/main" val="122202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
            <a:ext cx="8856984" cy="1325563"/>
          </a:xfrm>
        </p:spPr>
        <p:txBody>
          <a:bodyPr>
            <a:normAutofit/>
          </a:bodyPr>
          <a:lstStyle/>
          <a:p>
            <a:pPr algn="ctr"/>
            <a:r>
              <a:rPr lang="en-GB" dirty="0" smtClean="0">
                <a:latin typeface="Segoe Print" panose="02000600000000000000" pitchFamily="2" charset="0"/>
              </a:rPr>
              <a:t>Eye Witness Interpretation</a:t>
            </a:r>
            <a:endParaRPr lang="en-GB" dirty="0">
              <a:latin typeface="Segoe Print" panose="02000600000000000000" pitchFamily="2" charset="0"/>
            </a:endParaRPr>
          </a:p>
        </p:txBody>
      </p:sp>
      <p:pic>
        <p:nvPicPr>
          <p:cNvPr id="6148" name="Picture 4" descr="File:Jean Molinet presents his book to Philip of Cle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676" y="1325564"/>
            <a:ext cx="3657600" cy="45148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355976" y="1325563"/>
            <a:ext cx="4578016" cy="4524315"/>
          </a:xfrm>
          <a:prstGeom prst="rect">
            <a:avLst/>
          </a:prstGeom>
          <a:noFill/>
        </p:spPr>
        <p:txBody>
          <a:bodyPr wrap="square" rtlCol="0">
            <a:spAutoFit/>
          </a:bodyPr>
          <a:lstStyle/>
          <a:p>
            <a:pPr algn="ctr"/>
            <a:r>
              <a:rPr lang="en-GB" sz="2400" dirty="0" smtClean="0">
                <a:latin typeface="Segoe Print" panose="02000600000000000000" pitchFamily="2" charset="0"/>
              </a:rPr>
              <a:t>Jean </a:t>
            </a:r>
            <a:r>
              <a:rPr lang="en-GB" sz="2400" dirty="0" err="1" smtClean="0">
                <a:latin typeface="Segoe Print" panose="02000600000000000000" pitchFamily="2" charset="0"/>
              </a:rPr>
              <a:t>Molinet</a:t>
            </a:r>
            <a:r>
              <a:rPr lang="en-GB" sz="2400" dirty="0" smtClean="0">
                <a:latin typeface="Segoe Print" panose="02000600000000000000" pitchFamily="2" charset="0"/>
              </a:rPr>
              <a:t> – a French poet and chronicle writer. He wrote a chronicle from 1474 to 1504 which was published in 1828.</a:t>
            </a:r>
          </a:p>
          <a:p>
            <a:pPr algn="ctr"/>
            <a:endParaRPr lang="en-GB" sz="2400" dirty="0" smtClean="0">
              <a:latin typeface="Segoe Print" panose="02000600000000000000" pitchFamily="2" charset="0"/>
            </a:endParaRPr>
          </a:p>
          <a:p>
            <a:pPr algn="ctr"/>
            <a:endParaRPr lang="en-GB" sz="2400" dirty="0">
              <a:latin typeface="Segoe Print" panose="02000600000000000000" pitchFamily="2" charset="0"/>
            </a:endParaRPr>
          </a:p>
          <a:p>
            <a:pPr algn="ctr"/>
            <a:r>
              <a:rPr lang="en-GB" sz="2400" dirty="0" smtClean="0">
                <a:latin typeface="Segoe Print" panose="02000600000000000000" pitchFamily="2" charset="0"/>
              </a:rPr>
              <a:t>In his chronicle he said that a Welshman struck the death-blow with a big sword whilst Richard’s horse was stuck.</a:t>
            </a:r>
            <a:endParaRPr lang="en-GB" sz="2400" dirty="0">
              <a:latin typeface="Segoe Print" panose="02000600000000000000" pitchFamily="2" charset="0"/>
            </a:endParaRPr>
          </a:p>
        </p:txBody>
      </p:sp>
    </p:spTree>
    <p:extLst>
      <p:ext uri="{BB962C8B-B14F-4D97-AF65-F5344CB8AC3E}">
        <p14:creationId xmlns:p14="http://schemas.microsoft.com/office/powerpoint/2010/main" val="227667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
            <a:ext cx="8928992" cy="1325563"/>
          </a:xfrm>
        </p:spPr>
        <p:txBody>
          <a:bodyPr>
            <a:normAutofit/>
          </a:bodyPr>
          <a:lstStyle/>
          <a:p>
            <a:pPr algn="ctr"/>
            <a:r>
              <a:rPr lang="en-GB" dirty="0" smtClean="0">
                <a:latin typeface="Segoe Print" panose="02000600000000000000" pitchFamily="2" charset="0"/>
              </a:rPr>
              <a:t>Eye Witness Interpretation</a:t>
            </a:r>
            <a:endParaRPr lang="en-GB" dirty="0">
              <a:latin typeface="Segoe Print" panose="02000600000000000000" pitchFamily="2" charset="0"/>
            </a:endParaRPr>
          </a:p>
        </p:txBody>
      </p:sp>
      <p:sp>
        <p:nvSpPr>
          <p:cNvPr id="4" name="TextBox 3"/>
          <p:cNvSpPr txBox="1"/>
          <p:nvPr/>
        </p:nvSpPr>
        <p:spPr>
          <a:xfrm>
            <a:off x="4565984" y="1325564"/>
            <a:ext cx="4578016" cy="4647426"/>
          </a:xfrm>
          <a:prstGeom prst="rect">
            <a:avLst/>
          </a:prstGeom>
          <a:noFill/>
        </p:spPr>
        <p:txBody>
          <a:bodyPr wrap="square" rtlCol="0">
            <a:spAutoFit/>
          </a:bodyPr>
          <a:lstStyle/>
          <a:p>
            <a:pPr algn="ctr"/>
            <a:r>
              <a:rPr lang="en-GB" sz="3200" dirty="0" err="1" smtClean="0">
                <a:latin typeface="Segoe Print" panose="02000600000000000000" pitchFamily="2" charset="0"/>
              </a:rPr>
              <a:t>Guto’r</a:t>
            </a:r>
            <a:r>
              <a:rPr lang="en-GB" sz="3200" dirty="0" smtClean="0">
                <a:latin typeface="Segoe Print" panose="02000600000000000000" pitchFamily="2" charset="0"/>
              </a:rPr>
              <a:t> Glyn </a:t>
            </a:r>
          </a:p>
          <a:p>
            <a:pPr algn="ctr"/>
            <a:r>
              <a:rPr lang="en-GB" sz="2400" dirty="0" smtClean="0">
                <a:latin typeface="Segoe Print" panose="02000600000000000000" pitchFamily="2" charset="0"/>
              </a:rPr>
              <a:t>A Welsh poet and a soldier who fought on the </a:t>
            </a:r>
            <a:r>
              <a:rPr lang="en-GB" sz="2400" dirty="0" err="1" smtClean="0">
                <a:latin typeface="Segoe Print" panose="02000600000000000000" pitchFamily="2" charset="0"/>
              </a:rPr>
              <a:t>Yorkist</a:t>
            </a:r>
            <a:r>
              <a:rPr lang="en-GB" sz="2400" dirty="0" smtClean="0">
                <a:latin typeface="Segoe Print" panose="02000600000000000000" pitchFamily="2" charset="0"/>
              </a:rPr>
              <a:t> side during the War of the Roses.</a:t>
            </a:r>
          </a:p>
          <a:p>
            <a:pPr algn="ctr"/>
            <a:endParaRPr lang="en-GB" sz="2400" dirty="0">
              <a:latin typeface="Segoe Print" panose="02000600000000000000" pitchFamily="2" charset="0"/>
            </a:endParaRPr>
          </a:p>
          <a:p>
            <a:pPr algn="ctr"/>
            <a:r>
              <a:rPr lang="en-GB" sz="2400" dirty="0" smtClean="0">
                <a:latin typeface="Segoe Print" panose="02000600000000000000" pitchFamily="2" charset="0"/>
              </a:rPr>
              <a:t>During the Battle of Bosworth he praised Welsh Lancastrian Rhys </a:t>
            </a:r>
            <a:r>
              <a:rPr lang="en-GB" sz="2400" dirty="0" err="1" smtClean="0">
                <a:latin typeface="Segoe Print" panose="02000600000000000000" pitchFamily="2" charset="0"/>
              </a:rPr>
              <a:t>ap</a:t>
            </a:r>
            <a:r>
              <a:rPr lang="en-GB" sz="2400" dirty="0" smtClean="0">
                <a:latin typeface="Segoe Print" panose="02000600000000000000" pitchFamily="2" charset="0"/>
              </a:rPr>
              <a:t> Thomas for killing Richard III, writing that he “killed the boar, shaved his head”</a:t>
            </a:r>
            <a:endParaRPr lang="en-GB" sz="2400" dirty="0">
              <a:latin typeface="Segoe Print" panose="02000600000000000000" pitchFamily="2" charset="0"/>
            </a:endParaRPr>
          </a:p>
        </p:txBody>
      </p:sp>
      <p:pic>
        <p:nvPicPr>
          <p:cNvPr id="7170" name="Picture 2" descr="File:Welsh 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 y="1544053"/>
            <a:ext cx="45720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362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476872"/>
          </a:xfrm>
        </p:spPr>
        <p:txBody>
          <a:bodyPr>
            <a:normAutofit fontScale="92500" lnSpcReduction="10000"/>
          </a:bodyPr>
          <a:lstStyle/>
          <a:p>
            <a:pPr marL="0" indent="0">
              <a:buNone/>
            </a:pPr>
            <a:r>
              <a:rPr lang="en-GB" sz="2800" b="1" u="sng" dirty="0" smtClean="0">
                <a:latin typeface="Segoe Print" panose="02000600000000000000" pitchFamily="2" charset="0"/>
              </a:rPr>
              <a:t>YOUR TASK:</a:t>
            </a:r>
          </a:p>
          <a:p>
            <a:r>
              <a:rPr lang="en-GB" sz="2800" dirty="0" smtClean="0">
                <a:latin typeface="Segoe Print" panose="02000600000000000000" pitchFamily="2" charset="0"/>
              </a:rPr>
              <a:t>Read the statements and decide if they are a strength or weakness for Richard III or Henry VII.</a:t>
            </a:r>
          </a:p>
          <a:p>
            <a:r>
              <a:rPr lang="en-GB" sz="2800" dirty="0" smtClean="0">
                <a:latin typeface="Segoe Print" panose="02000600000000000000" pitchFamily="2" charset="0"/>
              </a:rPr>
              <a:t>Add each statement to the corresponding column of the table below.</a:t>
            </a:r>
            <a:endParaRPr lang="en-GB" sz="2800" dirty="0">
              <a:latin typeface="Segoe Print" panose="020006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8583770"/>
              </p:ext>
            </p:extLst>
          </p:nvPr>
        </p:nvGraphicFramePr>
        <p:xfrm>
          <a:off x="503548" y="4373136"/>
          <a:ext cx="8136904" cy="2484864"/>
        </p:xfrm>
        <a:graphic>
          <a:graphicData uri="http://schemas.openxmlformats.org/drawingml/2006/table">
            <a:tbl>
              <a:tblPr firstRow="1" bandRow="1">
                <a:tableStyleId>{2A488322-F2BA-4B5B-9748-0D474271808F}</a:tableStyleId>
              </a:tblPr>
              <a:tblGrid>
                <a:gridCol w="2034226"/>
                <a:gridCol w="2034226"/>
                <a:gridCol w="2034226"/>
                <a:gridCol w="2034226"/>
              </a:tblGrid>
              <a:tr h="816091">
                <a:tc gridSpan="2">
                  <a:txBody>
                    <a:bodyPr/>
                    <a:lstStyle/>
                    <a:p>
                      <a:pPr algn="ctr"/>
                      <a:r>
                        <a:rPr lang="en-GB" sz="3600" dirty="0" smtClean="0"/>
                        <a:t>Richard III</a:t>
                      </a:r>
                      <a:endParaRPr lang="en-GB" sz="3600" dirty="0"/>
                    </a:p>
                  </a:txBody>
                  <a:tcPr/>
                </a:tc>
                <a:tc hMerge="1">
                  <a:txBody>
                    <a:bodyPr/>
                    <a:lstStyle/>
                    <a:p>
                      <a:endParaRPr lang="en-GB" dirty="0"/>
                    </a:p>
                  </a:txBody>
                  <a:tcPr/>
                </a:tc>
                <a:tc gridSpan="2">
                  <a:txBody>
                    <a:bodyPr/>
                    <a:lstStyle/>
                    <a:p>
                      <a:pPr algn="ctr"/>
                      <a:r>
                        <a:rPr lang="en-GB" sz="3600" dirty="0" smtClean="0"/>
                        <a:t>Henry VII</a:t>
                      </a:r>
                      <a:endParaRPr lang="en-GB" sz="3600" dirty="0"/>
                    </a:p>
                  </a:txBody>
                  <a:tcPr/>
                </a:tc>
                <a:tc hMerge="1">
                  <a:txBody>
                    <a:bodyPr/>
                    <a:lstStyle/>
                    <a:p>
                      <a:endParaRPr lang="en-GB" dirty="0"/>
                    </a:p>
                  </a:txBody>
                  <a:tcPr/>
                </a:tc>
              </a:tr>
              <a:tr h="480053">
                <a:tc>
                  <a:txBody>
                    <a:bodyPr/>
                    <a:lstStyle/>
                    <a:p>
                      <a:pPr algn="ctr"/>
                      <a:r>
                        <a:rPr lang="en-GB" sz="2000" b="1" dirty="0" smtClean="0"/>
                        <a:t>Strengths</a:t>
                      </a:r>
                      <a:endParaRPr lang="en-GB" sz="2000" b="1" dirty="0"/>
                    </a:p>
                  </a:txBody>
                  <a:tcPr/>
                </a:tc>
                <a:tc>
                  <a:txBody>
                    <a:bodyPr/>
                    <a:lstStyle/>
                    <a:p>
                      <a:pPr algn="ctr"/>
                      <a:r>
                        <a:rPr lang="en-GB" sz="2000" b="1" dirty="0" smtClean="0"/>
                        <a:t>Weaknesses</a:t>
                      </a:r>
                      <a:endParaRPr lang="en-GB" sz="2000" b="1" dirty="0"/>
                    </a:p>
                  </a:txBody>
                  <a:tcPr/>
                </a:tc>
                <a:tc>
                  <a:txBody>
                    <a:bodyPr/>
                    <a:lstStyle/>
                    <a:p>
                      <a:pPr algn="ctr"/>
                      <a:r>
                        <a:rPr lang="en-GB" sz="2000" b="1" dirty="0" smtClean="0"/>
                        <a:t>Strengths</a:t>
                      </a:r>
                      <a:endParaRPr lang="en-GB" sz="2000" b="1" dirty="0"/>
                    </a:p>
                  </a:txBody>
                  <a:tcPr/>
                </a:tc>
                <a:tc>
                  <a:txBody>
                    <a:bodyPr/>
                    <a:lstStyle/>
                    <a:p>
                      <a:pPr algn="ctr"/>
                      <a:r>
                        <a:rPr lang="en-GB" sz="2000" b="1" dirty="0" smtClean="0"/>
                        <a:t>Weaknesses</a:t>
                      </a:r>
                      <a:endParaRPr lang="en-GB" sz="2000" b="1" dirty="0"/>
                    </a:p>
                  </a:txBody>
                  <a:tcPr/>
                </a:tc>
              </a:tr>
              <a:tr h="816091">
                <a:tc>
                  <a:txBody>
                    <a:bodyPr/>
                    <a:lstStyle/>
                    <a:p>
                      <a:endParaRPr lang="en-GB"/>
                    </a:p>
                  </a:txBody>
                  <a:tcPr/>
                </a:tc>
                <a:tc>
                  <a:txBody>
                    <a:bodyPr/>
                    <a:lstStyle/>
                    <a:p>
                      <a:endParaRPr lang="en-GB"/>
                    </a:p>
                  </a:txBody>
                  <a:tcPr/>
                </a:tc>
                <a:tc>
                  <a:txBody>
                    <a:bodyPr/>
                    <a:lstStyle/>
                    <a:p>
                      <a:endParaRPr lang="en-GB" dirty="0" smtClean="0"/>
                    </a:p>
                    <a:p>
                      <a:endParaRPr lang="en-GB" dirty="0" smtClean="0"/>
                    </a:p>
                    <a:p>
                      <a:endParaRPr lang="en-GB" dirty="0" smtClean="0"/>
                    </a:p>
                    <a:p>
                      <a:endParaRPr lang="en-GB" dirty="0"/>
                    </a:p>
                  </a:txBody>
                  <a:tcPr/>
                </a:tc>
                <a:tc>
                  <a:txBody>
                    <a:bodyPr/>
                    <a:lstStyle/>
                    <a:p>
                      <a:endParaRPr lang="en-GB" dirty="0"/>
                    </a:p>
                  </a:txBody>
                  <a:tcPr/>
                </a:tc>
              </a:tr>
            </a:tbl>
          </a:graphicData>
        </a:graphic>
      </p:graphicFrame>
      <p:sp>
        <p:nvSpPr>
          <p:cNvPr id="6" name="Title 1"/>
          <p:cNvSpPr txBox="1">
            <a:spLocks/>
          </p:cNvSpPr>
          <p:nvPr/>
        </p:nvSpPr>
        <p:spPr>
          <a:xfrm>
            <a:off x="-31976" y="0"/>
            <a:ext cx="9175976" cy="754606"/>
          </a:xfrm>
          <a:prstGeom prst="rect">
            <a:avLst/>
          </a:prstGeom>
          <a:solidFill>
            <a:srgbClr val="FFC000"/>
          </a:solid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chemeClr val="bg1"/>
                </a:solidFill>
                <a:latin typeface="Segoe Print" panose="02000600000000000000" pitchFamily="2" charset="0"/>
              </a:rPr>
              <a:t>Why did Henry VII triumph at Bosworth?</a:t>
            </a:r>
            <a:endParaRPr lang="en-GB" b="1" dirty="0">
              <a:solidFill>
                <a:schemeClr val="bg1"/>
              </a:solidFill>
              <a:latin typeface="Segoe Print" panose="02000600000000000000" pitchFamily="2" charset="0"/>
            </a:endParaRPr>
          </a:p>
        </p:txBody>
      </p:sp>
      <p:sp>
        <p:nvSpPr>
          <p:cNvPr id="7" name="Title 1"/>
          <p:cNvSpPr txBox="1">
            <a:spLocks/>
          </p:cNvSpPr>
          <p:nvPr/>
        </p:nvSpPr>
        <p:spPr>
          <a:xfrm>
            <a:off x="-31976" y="754606"/>
            <a:ext cx="9175976" cy="754606"/>
          </a:xfrm>
          <a:prstGeom prst="rect">
            <a:avLst/>
          </a:prstGeom>
          <a:solidFill>
            <a:srgbClr val="FFFF99"/>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latin typeface="Segoe Print" panose="02000600000000000000" pitchFamily="2" charset="0"/>
              </a:rPr>
              <a:t>Strengths and Weaknesses</a:t>
            </a:r>
            <a:endParaRPr lang="en-GB" sz="3600" b="1" dirty="0">
              <a:latin typeface="Segoe Print" panose="02000600000000000000" pitchFamily="2" charset="0"/>
            </a:endParaRPr>
          </a:p>
        </p:txBody>
      </p:sp>
    </p:spTree>
    <p:extLst>
      <p:ext uri="{BB962C8B-B14F-4D97-AF65-F5344CB8AC3E}">
        <p14:creationId xmlns:p14="http://schemas.microsoft.com/office/powerpoint/2010/main" val="1057890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4054409"/>
              </p:ext>
            </p:extLst>
          </p:nvPr>
        </p:nvGraphicFramePr>
        <p:xfrm>
          <a:off x="27384" y="23826"/>
          <a:ext cx="9116616" cy="6861739"/>
        </p:xfrm>
        <a:graphic>
          <a:graphicData uri="http://schemas.openxmlformats.org/drawingml/2006/table">
            <a:tbl>
              <a:tblPr firstRow="1" bandRow="1">
                <a:tableStyleId>{5940675A-B579-460E-94D1-54222C63F5DA}</a:tableStyleId>
              </a:tblPr>
              <a:tblGrid>
                <a:gridCol w="2279154"/>
                <a:gridCol w="2279154"/>
                <a:gridCol w="2279154"/>
                <a:gridCol w="2279154"/>
              </a:tblGrid>
              <a:tr h="1212515">
                <a:tc>
                  <a:txBody>
                    <a:bodyPr/>
                    <a:lstStyle/>
                    <a:p>
                      <a:pPr algn="ctr"/>
                      <a:r>
                        <a:rPr lang="en-GB" sz="1200" b="1" dirty="0" smtClean="0">
                          <a:latin typeface="Segoe Print" panose="02000600000000000000" pitchFamily="2" charset="0"/>
                        </a:rPr>
                        <a:t>Beacon network in place to warn of Tudor’s invasion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Due to ‘Bucks’ rebellion, he knew he had to plan his second invasion with great political, military and diplomatic care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Able warrior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Spent huge amounts of money commissioning a fleet in Southampton </a:t>
                      </a:r>
                      <a:endParaRPr lang="en-GB" sz="1200" b="1" dirty="0">
                        <a:latin typeface="Segoe Print" panose="02000600000000000000" pitchFamily="2" charset="0"/>
                      </a:endParaRPr>
                    </a:p>
                  </a:txBody>
                  <a:tcPr anchor="ctr">
                    <a:solidFill>
                      <a:schemeClr val="bg1"/>
                    </a:solidFill>
                  </a:tcPr>
                </a:tc>
              </a:tr>
              <a:tr h="992057">
                <a:tc>
                  <a:txBody>
                    <a:bodyPr/>
                    <a:lstStyle/>
                    <a:p>
                      <a:pPr algn="ctr"/>
                      <a:r>
                        <a:rPr lang="en-GB" sz="1200" b="1" dirty="0" smtClean="0">
                          <a:latin typeface="Segoe Print" panose="02000600000000000000" pitchFamily="2" charset="0"/>
                        </a:rPr>
                        <a:t>Had Lord Stanley’s son (Lord Strange) as hostage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Tudor went through Wales unopposed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Reinforced his position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His promise to marry </a:t>
                      </a:r>
                      <a:r>
                        <a:rPr lang="en-GB" sz="1200" b="1" dirty="0" err="1" smtClean="0">
                          <a:latin typeface="Segoe Print" panose="02000600000000000000" pitchFamily="2" charset="0"/>
                        </a:rPr>
                        <a:t>Elizibeth</a:t>
                      </a:r>
                      <a:r>
                        <a:rPr lang="en-GB" sz="1200" b="1" dirty="0" smtClean="0">
                          <a:latin typeface="Segoe Print" panose="02000600000000000000" pitchFamily="2" charset="0"/>
                        </a:rPr>
                        <a:t> of York won support from disaffected Royal Servants in England |</a:t>
                      </a:r>
                      <a:endParaRPr lang="en-GB" sz="1200" b="1" dirty="0">
                        <a:latin typeface="Segoe Print" panose="02000600000000000000" pitchFamily="2" charset="0"/>
                      </a:endParaRPr>
                    </a:p>
                  </a:txBody>
                  <a:tcPr anchor="ctr">
                    <a:solidFill>
                      <a:schemeClr val="bg1"/>
                    </a:solidFill>
                  </a:tcPr>
                </a:tc>
              </a:tr>
              <a:tr h="992057">
                <a:tc>
                  <a:txBody>
                    <a:bodyPr/>
                    <a:lstStyle/>
                    <a:p>
                      <a:pPr algn="ctr"/>
                      <a:r>
                        <a:rPr lang="en-GB" sz="1200" b="1" dirty="0" smtClean="0">
                          <a:latin typeface="Segoe Print" panose="02000600000000000000" pitchFamily="2" charset="0"/>
                        </a:rPr>
                        <a:t>Placed himself in Nottingham Castle, putting himself centrally in England</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Tudor had agents frequently crossing the Channel to assess and build his level of public support</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No Great Magnate had fully declared for him- No guarantee of support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Some of his men defected to Tudor (Rhys </a:t>
                      </a:r>
                      <a:r>
                        <a:rPr lang="en-GB" sz="1200" b="1" dirty="0" err="1" smtClean="0">
                          <a:latin typeface="Segoe Print" panose="02000600000000000000" pitchFamily="2" charset="0"/>
                        </a:rPr>
                        <a:t>ap</a:t>
                      </a:r>
                      <a:r>
                        <a:rPr lang="en-GB" sz="1200" b="1" dirty="0" smtClean="0">
                          <a:latin typeface="Segoe Print" panose="02000600000000000000" pitchFamily="2" charset="0"/>
                        </a:rPr>
                        <a:t> Thomas and Lord Stanley)</a:t>
                      </a:r>
                      <a:endParaRPr lang="en-GB" sz="1200" b="1" dirty="0">
                        <a:latin typeface="Segoe Print" panose="02000600000000000000" pitchFamily="2" charset="0"/>
                      </a:endParaRPr>
                    </a:p>
                  </a:txBody>
                  <a:tcPr anchor="ctr">
                    <a:solidFill>
                      <a:schemeClr val="bg1"/>
                    </a:solidFill>
                  </a:tcPr>
                </a:tc>
              </a:tr>
              <a:tr h="1432972">
                <a:tc>
                  <a:txBody>
                    <a:bodyPr/>
                    <a:lstStyle/>
                    <a:p>
                      <a:pPr algn="ctr"/>
                      <a:r>
                        <a:rPr lang="en-GB" sz="1200" b="1" dirty="0" smtClean="0">
                          <a:latin typeface="Segoe Print" panose="02000600000000000000" pitchFamily="2" charset="0"/>
                        </a:rPr>
                        <a:t>Forced to flee from Brittany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Alienated much of the Nobility due to </a:t>
                      </a:r>
                      <a:r>
                        <a:rPr lang="en-GB" sz="1200" b="1" dirty="0" err="1" smtClean="0">
                          <a:latin typeface="Segoe Print" panose="02000600000000000000" pitchFamily="2" charset="0"/>
                        </a:rPr>
                        <a:t>usurptions</a:t>
                      </a:r>
                      <a:r>
                        <a:rPr lang="en-GB" sz="1200" b="1" dirty="0" smtClean="0">
                          <a:latin typeface="Segoe Print" panose="02000600000000000000" pitchFamily="2" charset="0"/>
                        </a:rPr>
                        <a:t>, Mystery over the Princes and various rumours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Had a large army (10,000-15,000</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Tudor’s mother, </a:t>
                      </a:r>
                      <a:r>
                        <a:rPr lang="en-GB" sz="1200" b="1" dirty="0" err="1" smtClean="0">
                          <a:latin typeface="Segoe Print" panose="02000600000000000000" pitchFamily="2" charset="0"/>
                        </a:rPr>
                        <a:t>Margarat</a:t>
                      </a:r>
                      <a:r>
                        <a:rPr lang="en-GB" sz="1200" b="1" dirty="0" smtClean="0">
                          <a:latin typeface="Segoe Print" panose="02000600000000000000" pitchFamily="2" charset="0"/>
                        </a:rPr>
                        <a:t> Beaufort, was in a strong position to influence her opinions as she was married to the powerful Noble Lord Stanley </a:t>
                      </a:r>
                      <a:endParaRPr lang="en-GB" sz="1200" b="1" dirty="0">
                        <a:latin typeface="Segoe Print" panose="02000600000000000000" pitchFamily="2" charset="0"/>
                      </a:endParaRPr>
                    </a:p>
                  </a:txBody>
                  <a:tcPr anchor="ctr">
                    <a:solidFill>
                      <a:schemeClr val="bg1"/>
                    </a:solidFill>
                  </a:tcPr>
                </a:tc>
              </a:tr>
              <a:tr h="992057">
                <a:tc>
                  <a:txBody>
                    <a:bodyPr/>
                    <a:lstStyle/>
                    <a:p>
                      <a:pPr algn="ctr"/>
                      <a:r>
                        <a:rPr lang="en-GB" sz="1200" b="1" dirty="0" smtClean="0">
                          <a:latin typeface="Segoe Print" panose="02000600000000000000" pitchFamily="2" charset="0"/>
                        </a:rPr>
                        <a:t>Already repelled Henry’s invasion in 1483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Charles VIII of France lent him 60,000 francs and </a:t>
                      </a:r>
                      <a:r>
                        <a:rPr lang="en-GB" sz="1200" b="1" dirty="0" err="1" smtClean="0">
                          <a:latin typeface="Segoe Print" panose="02000600000000000000" pitchFamily="2" charset="0"/>
                        </a:rPr>
                        <a:t>Philibert</a:t>
                      </a:r>
                      <a:r>
                        <a:rPr lang="en-GB" sz="1200" b="1" dirty="0" smtClean="0">
                          <a:latin typeface="Segoe Print" panose="02000600000000000000" pitchFamily="2" charset="0"/>
                        </a:rPr>
                        <a:t> de </a:t>
                      </a:r>
                      <a:r>
                        <a:rPr lang="en-GB" sz="1200" b="1" dirty="0" err="1" smtClean="0">
                          <a:latin typeface="Segoe Print" panose="02000600000000000000" pitchFamily="2" charset="0"/>
                        </a:rPr>
                        <a:t>Chandee</a:t>
                      </a:r>
                      <a:r>
                        <a:rPr lang="en-GB" sz="1200" b="1" dirty="0" smtClean="0">
                          <a:latin typeface="Segoe Print" panose="02000600000000000000" pitchFamily="2" charset="0"/>
                        </a:rPr>
                        <a:t> gave him 1,800 </a:t>
                      </a:r>
                      <a:r>
                        <a:rPr lang="en-GB" sz="1200" b="1" dirty="0" err="1" smtClean="0">
                          <a:latin typeface="Segoe Print" panose="02000600000000000000" pitchFamily="2" charset="0"/>
                        </a:rPr>
                        <a:t>merceneries</a:t>
                      </a:r>
                      <a:r>
                        <a:rPr lang="en-GB" sz="1200" b="1" dirty="0" smtClean="0">
                          <a:latin typeface="Segoe Print" panose="02000600000000000000" pitchFamily="2" charset="0"/>
                        </a:rPr>
                        <a:t>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Inexperienced in battle and English politics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Support base in Brittany and France was small </a:t>
                      </a:r>
                      <a:endParaRPr lang="en-GB" sz="1200" b="1" dirty="0">
                        <a:latin typeface="Segoe Print" panose="02000600000000000000" pitchFamily="2" charset="0"/>
                      </a:endParaRPr>
                    </a:p>
                  </a:txBody>
                  <a:tcPr anchor="ctr">
                    <a:solidFill>
                      <a:schemeClr val="bg1"/>
                    </a:solidFill>
                  </a:tcPr>
                </a:tc>
              </a:tr>
              <a:tr h="1212515">
                <a:tc>
                  <a:txBody>
                    <a:bodyPr/>
                    <a:lstStyle/>
                    <a:p>
                      <a:pPr algn="ctr"/>
                      <a:r>
                        <a:rPr lang="en-GB" sz="1200" b="1" dirty="0" smtClean="0">
                          <a:latin typeface="Segoe Print" panose="02000600000000000000" pitchFamily="2" charset="0"/>
                        </a:rPr>
                        <a:t>Started the Battle of Bosworth in a marsh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Small army of about 5,000 men </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Started the Battle on Higher Ground (Ambien Hill)</a:t>
                      </a:r>
                      <a:endParaRPr lang="en-GB" sz="1200" b="1" dirty="0">
                        <a:latin typeface="Segoe Print" panose="02000600000000000000" pitchFamily="2" charset="0"/>
                      </a:endParaRPr>
                    </a:p>
                  </a:txBody>
                  <a:tcPr anchor="ctr">
                    <a:solidFill>
                      <a:schemeClr val="bg1"/>
                    </a:solidFill>
                  </a:tcPr>
                </a:tc>
                <a:tc>
                  <a:txBody>
                    <a:bodyPr/>
                    <a:lstStyle/>
                    <a:p>
                      <a:pPr algn="ctr"/>
                      <a:r>
                        <a:rPr lang="en-GB" sz="1200" b="1" dirty="0" smtClean="0">
                          <a:latin typeface="Segoe Print" panose="02000600000000000000" pitchFamily="2" charset="0"/>
                        </a:rPr>
                        <a:t>Rhys </a:t>
                      </a:r>
                      <a:r>
                        <a:rPr lang="en-GB" sz="1200" b="1" dirty="0" err="1" smtClean="0">
                          <a:latin typeface="Segoe Print" panose="02000600000000000000" pitchFamily="2" charset="0"/>
                        </a:rPr>
                        <a:t>ap</a:t>
                      </a:r>
                      <a:r>
                        <a:rPr lang="en-GB" sz="1200" b="1" dirty="0" smtClean="0">
                          <a:latin typeface="Segoe Print" panose="02000600000000000000" pitchFamily="2" charset="0"/>
                        </a:rPr>
                        <a:t> Thomas brought additional 1800-2000 men, Sir Richard </a:t>
                      </a:r>
                      <a:r>
                        <a:rPr lang="en-GB" sz="1200" b="1" dirty="0" err="1" smtClean="0">
                          <a:latin typeface="Segoe Print" panose="02000600000000000000" pitchFamily="2" charset="0"/>
                        </a:rPr>
                        <a:t>Corbet</a:t>
                      </a:r>
                      <a:r>
                        <a:rPr lang="en-GB" sz="1200" b="1" dirty="0" smtClean="0">
                          <a:latin typeface="Segoe Print" panose="02000600000000000000" pitchFamily="2" charset="0"/>
                        </a:rPr>
                        <a:t> brought 800 men whilst Sir Gilbert Talbot brought 500 men</a:t>
                      </a:r>
                      <a:endParaRPr lang="en-GB" sz="1200" b="1" dirty="0">
                        <a:latin typeface="Segoe Print" panose="02000600000000000000" pitchFamily="2" charset="0"/>
                      </a:endParaRPr>
                    </a:p>
                  </a:txBody>
                  <a:tcPr anchor="ctr">
                    <a:solidFill>
                      <a:schemeClr val="bg1"/>
                    </a:solidFill>
                  </a:tcPr>
                </a:tc>
              </a:tr>
            </a:tbl>
          </a:graphicData>
        </a:graphic>
      </p:graphicFrame>
    </p:spTree>
    <p:extLst>
      <p:ext uri="{BB962C8B-B14F-4D97-AF65-F5344CB8AC3E}">
        <p14:creationId xmlns:p14="http://schemas.microsoft.com/office/powerpoint/2010/main" val="2873730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4" descr="King Henry VII.jpg"/>
          <p:cNvPicPr>
            <a:picLocks noChangeAspect="1" noChangeArrowheads="1"/>
          </p:cNvPicPr>
          <p:nvPr/>
        </p:nvPicPr>
        <p:blipFill>
          <a:blip r:embed="rId2" cstate="print"/>
          <a:srcRect/>
          <a:stretch>
            <a:fillRect/>
          </a:stretch>
        </p:blipFill>
        <p:spPr bwMode="auto">
          <a:xfrm>
            <a:off x="179512" y="0"/>
            <a:ext cx="2193474" cy="3240360"/>
          </a:xfrm>
          <a:prstGeom prst="rect">
            <a:avLst/>
          </a:prstGeom>
          <a:noFill/>
        </p:spPr>
      </p:pic>
      <p:sp>
        <p:nvSpPr>
          <p:cNvPr id="5" name="Rectangle 4"/>
          <p:cNvSpPr/>
          <p:nvPr/>
        </p:nvSpPr>
        <p:spPr>
          <a:xfrm>
            <a:off x="2699792" y="116632"/>
            <a:ext cx="49610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Henry VII’s claim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2771800" y="908720"/>
            <a:ext cx="5256584" cy="2308324"/>
          </a:xfrm>
          <a:prstGeom prst="rect">
            <a:avLst/>
          </a:prstGeom>
          <a:noFill/>
        </p:spPr>
        <p:txBody>
          <a:bodyPr wrap="square" rtlCol="0">
            <a:spAutoFit/>
          </a:bodyPr>
          <a:lstStyle/>
          <a:p>
            <a:r>
              <a:rPr lang="en-GB" dirty="0" smtClean="0"/>
              <a:t>Mother was cousin to a former King.</a:t>
            </a:r>
          </a:p>
          <a:p>
            <a:endParaRPr lang="en-GB" dirty="0"/>
          </a:p>
          <a:p>
            <a:r>
              <a:rPr lang="en-GB" dirty="0" smtClean="0"/>
              <a:t>Current King Richard III was hated by the people.</a:t>
            </a:r>
          </a:p>
          <a:p>
            <a:endParaRPr lang="en-GB" dirty="0"/>
          </a:p>
          <a:p>
            <a:r>
              <a:rPr lang="en-GB" dirty="0" smtClean="0"/>
              <a:t>Made a deal to marry Elizabeth of York.</a:t>
            </a:r>
          </a:p>
          <a:p>
            <a:endParaRPr lang="en-GB" dirty="0"/>
          </a:p>
          <a:p>
            <a:r>
              <a:rPr lang="en-GB" dirty="0" smtClean="0"/>
              <a:t>Elizabeth of York was the sister of Edward V.</a:t>
            </a:r>
          </a:p>
          <a:p>
            <a:r>
              <a:rPr lang="en-GB" dirty="0" smtClean="0"/>
              <a:t>This made her the rightful heir to the throne.</a:t>
            </a:r>
            <a:endParaRPr lang="en-GB" dirty="0"/>
          </a:p>
        </p:txBody>
      </p:sp>
      <p:pic>
        <p:nvPicPr>
          <p:cNvPr id="7" name="Picture 4" descr="King Henry VII.jpg"/>
          <p:cNvPicPr>
            <a:picLocks noChangeAspect="1" noChangeArrowheads="1"/>
          </p:cNvPicPr>
          <p:nvPr/>
        </p:nvPicPr>
        <p:blipFill>
          <a:blip r:embed="rId2" cstate="print"/>
          <a:srcRect/>
          <a:stretch>
            <a:fillRect/>
          </a:stretch>
        </p:blipFill>
        <p:spPr bwMode="auto">
          <a:xfrm>
            <a:off x="251520" y="3429000"/>
            <a:ext cx="2193474" cy="3240360"/>
          </a:xfrm>
          <a:prstGeom prst="rect">
            <a:avLst/>
          </a:prstGeom>
          <a:noFill/>
        </p:spPr>
      </p:pic>
      <p:sp>
        <p:nvSpPr>
          <p:cNvPr id="8" name="Rectangle 7"/>
          <p:cNvSpPr/>
          <p:nvPr/>
        </p:nvSpPr>
        <p:spPr>
          <a:xfrm>
            <a:off x="2699792" y="3501008"/>
            <a:ext cx="49610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Henry VII’s claim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771800" y="4365104"/>
            <a:ext cx="5256584" cy="2308324"/>
          </a:xfrm>
          <a:prstGeom prst="rect">
            <a:avLst/>
          </a:prstGeom>
          <a:noFill/>
        </p:spPr>
        <p:txBody>
          <a:bodyPr wrap="square" rtlCol="0">
            <a:spAutoFit/>
          </a:bodyPr>
          <a:lstStyle/>
          <a:p>
            <a:r>
              <a:rPr lang="en-GB" dirty="0" smtClean="0"/>
              <a:t>Mother was cousin to a former King.</a:t>
            </a:r>
          </a:p>
          <a:p>
            <a:endParaRPr lang="en-GB" dirty="0"/>
          </a:p>
          <a:p>
            <a:r>
              <a:rPr lang="en-GB" dirty="0" smtClean="0"/>
              <a:t>Current King Richard III was hated by the people.</a:t>
            </a:r>
          </a:p>
          <a:p>
            <a:endParaRPr lang="en-GB" dirty="0"/>
          </a:p>
          <a:p>
            <a:r>
              <a:rPr lang="en-GB" dirty="0" smtClean="0"/>
              <a:t>Made a deal to marry Elizabeth of York.</a:t>
            </a:r>
          </a:p>
          <a:p>
            <a:endParaRPr lang="en-GB" dirty="0"/>
          </a:p>
          <a:p>
            <a:r>
              <a:rPr lang="en-GB" dirty="0" smtClean="0"/>
              <a:t>Elizabeth of York was the sister of Edward V.</a:t>
            </a:r>
          </a:p>
          <a:p>
            <a:r>
              <a:rPr lang="en-GB" dirty="0" smtClean="0"/>
              <a:t>This made her the rightful heir to the throne.</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184" y="4526244"/>
            <a:ext cx="3073896" cy="2345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smtClean="0">
                <a:latin typeface="Segoe Print" panose="02000600000000000000" pitchFamily="2" charset="0"/>
              </a:rPr>
              <a:t>Learning Objectives</a:t>
            </a:r>
            <a:endParaRPr lang="en-GB" b="1" dirty="0">
              <a:latin typeface="Segoe Print" panose="02000600000000000000" pitchFamily="2" charset="0"/>
            </a:endParaRPr>
          </a:p>
        </p:txBody>
      </p:sp>
      <p:sp>
        <p:nvSpPr>
          <p:cNvPr id="3" name="Content Placeholder 2"/>
          <p:cNvSpPr>
            <a:spLocks noGrp="1"/>
          </p:cNvSpPr>
          <p:nvPr>
            <p:ph idx="1"/>
          </p:nvPr>
        </p:nvSpPr>
        <p:spPr/>
        <p:txBody>
          <a:bodyPr>
            <a:normAutofit/>
          </a:bodyPr>
          <a:lstStyle/>
          <a:p>
            <a:pPr lvl="0"/>
            <a:r>
              <a:rPr lang="en-GB" dirty="0">
                <a:latin typeface="Segoe Print" panose="02000600000000000000" pitchFamily="2" charset="0"/>
              </a:rPr>
              <a:t>To </a:t>
            </a:r>
            <a:r>
              <a:rPr lang="en-GB" dirty="0" smtClean="0">
                <a:latin typeface="Segoe Print" panose="02000600000000000000" pitchFamily="2" charset="0"/>
              </a:rPr>
              <a:t>explain why Henry triumphed at the Battle of Bosworth</a:t>
            </a:r>
          </a:p>
          <a:p>
            <a:pPr lvl="0"/>
            <a:r>
              <a:rPr lang="en-GB" dirty="0" smtClean="0">
                <a:latin typeface="Segoe Print" panose="02000600000000000000" pitchFamily="2" charset="0"/>
              </a:rPr>
              <a:t>To evaluate the relative importance of factors that led to Henry’s victory</a:t>
            </a:r>
            <a:endParaRPr lang="en-US" dirty="0" smtClean="0">
              <a:latin typeface="Segoe Print" panose="02000600000000000000" pitchFamily="2" charset="0"/>
            </a:endParaRPr>
          </a:p>
        </p:txBody>
      </p:sp>
    </p:spTree>
    <p:extLst>
      <p:ext uri="{BB962C8B-B14F-4D97-AF65-F5344CB8AC3E}">
        <p14:creationId xmlns:p14="http://schemas.microsoft.com/office/powerpoint/2010/main" val="4079133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07504" y="0"/>
            <a:ext cx="8784976" cy="4247317"/>
          </a:xfrm>
          <a:prstGeom prst="rect">
            <a:avLst/>
          </a:prstGeom>
          <a:noFill/>
        </p:spPr>
        <p:txBody>
          <a:bodyPr wrap="square" rtlCol="0">
            <a:spAutoFit/>
          </a:bodyPr>
          <a:lstStyle/>
          <a:p>
            <a:r>
              <a:rPr lang="en-GB" dirty="0" smtClean="0"/>
              <a:t>Plantagenet:		Former ruling family of England</a:t>
            </a:r>
          </a:p>
          <a:p>
            <a:r>
              <a:rPr lang="en-GB" dirty="0" smtClean="0"/>
              <a:t>House of Lancaster :	A cadet  branch or offshoot of the Plantagenet's based in 				Lancaster </a:t>
            </a:r>
          </a:p>
          <a:p>
            <a:r>
              <a:rPr lang="en-GB" dirty="0" smtClean="0"/>
              <a:t>House of York:		A cadet of offshoot of the Plantagenet's based in Lancaster</a:t>
            </a:r>
          </a:p>
          <a:p>
            <a:r>
              <a:rPr lang="en-GB" dirty="0" smtClean="0"/>
              <a:t>Dynasty:			A bloodline of kings or rulers</a:t>
            </a:r>
          </a:p>
          <a:p>
            <a:r>
              <a:rPr lang="en-GB" dirty="0" smtClean="0"/>
              <a:t>Regent:			Someone who rules in place of the King if he's not able to rule 			himself </a:t>
            </a:r>
          </a:p>
          <a:p>
            <a:r>
              <a:rPr lang="en-GB" dirty="0" smtClean="0"/>
              <a:t>Roman Numerals:		Numbers used to show a King or Queen with the same name 			as one held before.  IV= 4</a:t>
            </a:r>
            <a:r>
              <a:rPr lang="en-GB" baseline="30000" dirty="0" smtClean="0"/>
              <a:t>th</a:t>
            </a:r>
            <a:r>
              <a:rPr lang="en-GB" dirty="0" smtClean="0"/>
              <a:t> V = 5</a:t>
            </a:r>
            <a:r>
              <a:rPr lang="en-GB" baseline="30000" dirty="0" smtClean="0"/>
              <a:t>th</a:t>
            </a:r>
            <a:r>
              <a:rPr lang="en-GB" dirty="0" smtClean="0"/>
              <a:t> VI =6</a:t>
            </a:r>
            <a:r>
              <a:rPr lang="en-GB" baseline="30000" dirty="0" smtClean="0"/>
              <a:t>th</a:t>
            </a:r>
            <a:r>
              <a:rPr lang="en-GB" dirty="0" smtClean="0"/>
              <a:t> VII = 7</a:t>
            </a:r>
            <a:r>
              <a:rPr lang="en-GB" baseline="30000" dirty="0" smtClean="0"/>
              <a:t>th</a:t>
            </a:r>
          </a:p>
          <a:p>
            <a:r>
              <a:rPr lang="en-GB" dirty="0" smtClean="0"/>
              <a:t>Illegitimate:		The son or daughter is not considered King or Queen.</a:t>
            </a:r>
          </a:p>
          <a:p>
            <a:r>
              <a:rPr lang="en-GB" dirty="0" smtClean="0"/>
              <a:t>Heir:			Next in line for the throne</a:t>
            </a:r>
          </a:p>
          <a:p>
            <a:endParaRPr lang="en-GB" dirty="0" smtClean="0"/>
          </a:p>
          <a:p>
            <a:endParaRPr lang="en-GB" dirty="0" smtClean="0"/>
          </a:p>
          <a:p>
            <a:endParaRPr lang="en-GB" dirty="0" smtClean="0"/>
          </a:p>
          <a:p>
            <a:endParaRPr lang="en-GB" dirty="0"/>
          </a:p>
        </p:txBody>
      </p:sp>
      <p:sp>
        <p:nvSpPr>
          <p:cNvPr id="5" name="TextBox 4"/>
          <p:cNvSpPr txBox="1"/>
          <p:nvPr/>
        </p:nvSpPr>
        <p:spPr>
          <a:xfrm>
            <a:off x="179512" y="3356992"/>
            <a:ext cx="8784976" cy="4247317"/>
          </a:xfrm>
          <a:prstGeom prst="rect">
            <a:avLst/>
          </a:prstGeom>
          <a:noFill/>
        </p:spPr>
        <p:txBody>
          <a:bodyPr wrap="square" rtlCol="0">
            <a:spAutoFit/>
          </a:bodyPr>
          <a:lstStyle/>
          <a:p>
            <a:r>
              <a:rPr lang="en-GB" dirty="0" smtClean="0"/>
              <a:t>Plantagenet:		Former ruling family of England</a:t>
            </a:r>
          </a:p>
          <a:p>
            <a:r>
              <a:rPr lang="en-GB" dirty="0" smtClean="0"/>
              <a:t>House of Lancaster :	A cadet  branch or offshoot of the Plantagenet's based in 				Lancaster </a:t>
            </a:r>
          </a:p>
          <a:p>
            <a:r>
              <a:rPr lang="en-GB" dirty="0" smtClean="0"/>
              <a:t>House of York:		A cadet of offshoot of the Plantagenet's based in Lancaster</a:t>
            </a:r>
          </a:p>
          <a:p>
            <a:r>
              <a:rPr lang="en-GB" dirty="0" smtClean="0"/>
              <a:t>Dynasty:			A bloodline of kings or rulers</a:t>
            </a:r>
          </a:p>
          <a:p>
            <a:r>
              <a:rPr lang="en-GB" dirty="0" smtClean="0"/>
              <a:t>Regent:			Someone who rules in place of the King if he's not able to rule 			himself </a:t>
            </a:r>
          </a:p>
          <a:p>
            <a:r>
              <a:rPr lang="en-GB" dirty="0" smtClean="0"/>
              <a:t>Roman Numerals:		Numbers used to show a King or Queen with the same name 			as one held before.  IV= 4</a:t>
            </a:r>
            <a:r>
              <a:rPr lang="en-GB" baseline="30000" dirty="0" smtClean="0"/>
              <a:t>th</a:t>
            </a:r>
            <a:r>
              <a:rPr lang="en-GB" dirty="0" smtClean="0"/>
              <a:t> V = 5</a:t>
            </a:r>
            <a:r>
              <a:rPr lang="en-GB" baseline="30000" dirty="0" smtClean="0"/>
              <a:t>th</a:t>
            </a:r>
            <a:r>
              <a:rPr lang="en-GB" dirty="0" smtClean="0"/>
              <a:t> VI =6</a:t>
            </a:r>
            <a:r>
              <a:rPr lang="en-GB" baseline="30000" dirty="0" smtClean="0"/>
              <a:t>th</a:t>
            </a:r>
            <a:r>
              <a:rPr lang="en-GB" dirty="0" smtClean="0"/>
              <a:t> VII = 7</a:t>
            </a:r>
            <a:r>
              <a:rPr lang="en-GB" baseline="30000" dirty="0" smtClean="0"/>
              <a:t>th</a:t>
            </a:r>
          </a:p>
          <a:p>
            <a:r>
              <a:rPr lang="en-GB" dirty="0" smtClean="0"/>
              <a:t>Illegitimate:		The son or daughter is not considered King or Queen.</a:t>
            </a:r>
          </a:p>
          <a:p>
            <a:r>
              <a:rPr lang="en-GB" dirty="0" smtClean="0"/>
              <a:t>Heir:			Next in line for the throne</a:t>
            </a:r>
          </a:p>
          <a:p>
            <a:endParaRPr lang="en-GB" dirty="0" smtClean="0"/>
          </a:p>
          <a:p>
            <a:endParaRPr lang="en-GB" dirty="0" smtClean="0"/>
          </a:p>
          <a:p>
            <a:endParaRPr lang="en-GB" dirty="0" smtClean="0"/>
          </a:p>
          <a:p>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ichard II King of England.jpg"/>
          <p:cNvPicPr>
            <a:picLocks noChangeAspect="1" noChangeArrowheads="1"/>
          </p:cNvPicPr>
          <p:nvPr/>
        </p:nvPicPr>
        <p:blipFill>
          <a:blip r:embed="rId2" cstate="print"/>
          <a:srcRect/>
          <a:stretch>
            <a:fillRect/>
          </a:stretch>
        </p:blipFill>
        <p:spPr bwMode="auto">
          <a:xfrm>
            <a:off x="107504" y="116632"/>
            <a:ext cx="1512168" cy="2062047"/>
          </a:xfrm>
          <a:prstGeom prst="rect">
            <a:avLst/>
          </a:prstGeom>
          <a:noFill/>
        </p:spPr>
      </p:pic>
      <p:sp>
        <p:nvSpPr>
          <p:cNvPr id="5" name="TextBox 4"/>
          <p:cNvSpPr txBox="1"/>
          <p:nvPr/>
        </p:nvSpPr>
        <p:spPr>
          <a:xfrm>
            <a:off x="1727216" y="472639"/>
            <a:ext cx="2448272" cy="1600438"/>
          </a:xfrm>
          <a:prstGeom prst="rect">
            <a:avLst/>
          </a:prstGeom>
          <a:noFill/>
        </p:spPr>
        <p:txBody>
          <a:bodyPr wrap="square" rtlCol="0">
            <a:spAutoFit/>
          </a:bodyPr>
          <a:lstStyle/>
          <a:p>
            <a:r>
              <a:rPr lang="en-GB" sz="1400" dirty="0" smtClean="0">
                <a:latin typeface="Segoe Print" panose="02000600000000000000" pitchFamily="2" charset="0"/>
              </a:rPr>
              <a:t>Richard II </a:t>
            </a:r>
          </a:p>
          <a:p>
            <a:r>
              <a:rPr lang="en-GB" sz="1400" dirty="0" smtClean="0">
                <a:latin typeface="Segoe Print" panose="02000600000000000000" pitchFamily="2" charset="0"/>
              </a:rPr>
              <a:t>(Boy King in Peasants Revolt) </a:t>
            </a:r>
          </a:p>
          <a:p>
            <a:endParaRPr lang="en-GB" sz="1400" dirty="0">
              <a:latin typeface="Segoe Print" panose="02000600000000000000" pitchFamily="2" charset="0"/>
            </a:endParaRPr>
          </a:p>
          <a:p>
            <a:r>
              <a:rPr lang="en-GB" sz="1400" dirty="0" smtClean="0">
                <a:latin typeface="Segoe Print" panose="02000600000000000000" pitchFamily="2" charset="0"/>
              </a:rPr>
              <a:t>Lost his throne to his Cousin Henry IV in September 1399</a:t>
            </a:r>
            <a:endParaRPr lang="en-GB" sz="1400" dirty="0">
              <a:latin typeface="Segoe Print" panose="02000600000000000000" pitchFamily="2" charset="0"/>
            </a:endParaRPr>
          </a:p>
        </p:txBody>
      </p:sp>
      <p:pic>
        <p:nvPicPr>
          <p:cNvPr id="4100" name="Picture 4" descr="King Henry IV from NPG (2).jpg"/>
          <p:cNvPicPr>
            <a:picLocks noChangeAspect="1" noChangeArrowheads="1"/>
          </p:cNvPicPr>
          <p:nvPr/>
        </p:nvPicPr>
        <p:blipFill>
          <a:blip r:embed="rId3" cstate="print"/>
          <a:srcRect/>
          <a:stretch>
            <a:fillRect/>
          </a:stretch>
        </p:blipFill>
        <p:spPr bwMode="auto">
          <a:xfrm>
            <a:off x="107504" y="3212976"/>
            <a:ext cx="1512168" cy="1974220"/>
          </a:xfrm>
          <a:prstGeom prst="rect">
            <a:avLst/>
          </a:prstGeom>
          <a:noFill/>
        </p:spPr>
      </p:pic>
      <p:sp>
        <p:nvSpPr>
          <p:cNvPr id="7" name="TextBox 6"/>
          <p:cNvSpPr txBox="1"/>
          <p:nvPr/>
        </p:nvSpPr>
        <p:spPr>
          <a:xfrm>
            <a:off x="1709857" y="3354820"/>
            <a:ext cx="2448272" cy="1600438"/>
          </a:xfrm>
          <a:prstGeom prst="rect">
            <a:avLst/>
          </a:prstGeom>
          <a:noFill/>
        </p:spPr>
        <p:txBody>
          <a:bodyPr wrap="square" rtlCol="0">
            <a:spAutoFit/>
          </a:bodyPr>
          <a:lstStyle/>
          <a:p>
            <a:r>
              <a:rPr lang="en-GB" sz="1400" dirty="0" smtClean="0">
                <a:latin typeface="Segoe Print" panose="02000600000000000000" pitchFamily="2" charset="0"/>
              </a:rPr>
              <a:t>Henry IV</a:t>
            </a:r>
            <a:endParaRPr lang="en-GB" sz="1400" i="1" dirty="0" smtClean="0">
              <a:latin typeface="Segoe Print" panose="02000600000000000000" pitchFamily="2" charset="0"/>
            </a:endParaRPr>
          </a:p>
          <a:p>
            <a:r>
              <a:rPr lang="en-GB" sz="1400" dirty="0" smtClean="0">
                <a:latin typeface="Segoe Print" panose="02000600000000000000" pitchFamily="2" charset="0"/>
              </a:rPr>
              <a:t>Henry “Bolingbroke” (he was born there)</a:t>
            </a:r>
          </a:p>
          <a:p>
            <a:r>
              <a:rPr lang="en-GB" sz="1400" dirty="0" smtClean="0">
                <a:latin typeface="Segoe Print" panose="02000600000000000000" pitchFamily="2" charset="0"/>
              </a:rPr>
              <a:t>First Lancaster King of England.</a:t>
            </a:r>
          </a:p>
          <a:p>
            <a:endParaRPr lang="en-GB" sz="1400" dirty="0">
              <a:latin typeface="Segoe Print" panose="02000600000000000000" pitchFamily="2" charset="0"/>
            </a:endParaRPr>
          </a:p>
          <a:p>
            <a:endParaRPr lang="en-GB" sz="1400" dirty="0">
              <a:latin typeface="Segoe Print" panose="02000600000000000000" pitchFamily="2" charset="0"/>
            </a:endParaRPr>
          </a:p>
        </p:txBody>
      </p:sp>
      <p:pic>
        <p:nvPicPr>
          <p:cNvPr id="4102" name="Picture 6" descr="Royal Arms of England (1198-1340).svg"/>
          <p:cNvPicPr>
            <a:picLocks noChangeAspect="1" noChangeArrowheads="1"/>
          </p:cNvPicPr>
          <p:nvPr/>
        </p:nvPicPr>
        <p:blipFill>
          <a:blip r:embed="rId4" cstate="print"/>
          <a:srcRect/>
          <a:stretch>
            <a:fillRect/>
          </a:stretch>
        </p:blipFill>
        <p:spPr bwMode="auto">
          <a:xfrm>
            <a:off x="2771800" y="116632"/>
            <a:ext cx="472691" cy="550347"/>
          </a:xfrm>
          <a:prstGeom prst="rect">
            <a:avLst/>
          </a:prstGeom>
          <a:noFill/>
        </p:spPr>
      </p:pic>
      <p:pic>
        <p:nvPicPr>
          <p:cNvPr id="9" name="Picture 4" descr="http://upload.wikimedia.org/wikipedia/commons/thumb/3/30/Red_Rose_Badge_of_Lancaster.svg/150px-Red_Rose_Badge_of_Lancaster.svg.png"/>
          <p:cNvPicPr>
            <a:picLocks noChangeAspect="1" noChangeArrowheads="1"/>
          </p:cNvPicPr>
          <p:nvPr/>
        </p:nvPicPr>
        <p:blipFill>
          <a:blip r:embed="rId5" cstate="print"/>
          <a:srcRect/>
          <a:stretch>
            <a:fillRect/>
          </a:stretch>
        </p:blipFill>
        <p:spPr bwMode="auto">
          <a:xfrm>
            <a:off x="2771800" y="2924944"/>
            <a:ext cx="648072" cy="648072"/>
          </a:xfrm>
          <a:prstGeom prst="rect">
            <a:avLst/>
          </a:prstGeom>
          <a:noFill/>
        </p:spPr>
      </p:pic>
      <p:sp>
        <p:nvSpPr>
          <p:cNvPr id="10" name="Down Arrow 9"/>
          <p:cNvSpPr/>
          <p:nvPr/>
        </p:nvSpPr>
        <p:spPr>
          <a:xfrm>
            <a:off x="611560" y="2276872"/>
            <a:ext cx="50405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Segoe Print" panose="02000600000000000000" pitchFamily="2" charset="0"/>
            </a:endParaRPr>
          </a:p>
        </p:txBody>
      </p:sp>
      <p:pic>
        <p:nvPicPr>
          <p:cNvPr id="4104" name="Picture 8" descr="King Henry VI from NPG (2).jpg"/>
          <p:cNvPicPr>
            <a:picLocks noChangeAspect="1" noChangeArrowheads="1"/>
          </p:cNvPicPr>
          <p:nvPr/>
        </p:nvPicPr>
        <p:blipFill>
          <a:blip r:embed="rId6" cstate="print"/>
          <a:srcRect/>
          <a:stretch>
            <a:fillRect/>
          </a:stretch>
        </p:blipFill>
        <p:spPr bwMode="auto">
          <a:xfrm>
            <a:off x="4644008" y="260648"/>
            <a:ext cx="1418984" cy="1812429"/>
          </a:xfrm>
          <a:prstGeom prst="rect">
            <a:avLst/>
          </a:prstGeom>
          <a:noFill/>
        </p:spPr>
      </p:pic>
      <p:pic>
        <p:nvPicPr>
          <p:cNvPr id="12" name="Picture 4" descr="http://upload.wikimedia.org/wikipedia/commons/thumb/3/30/Red_Rose_Badge_of_Lancaster.svg/150px-Red_Rose_Badge_of_Lancaster.svg.png"/>
          <p:cNvPicPr>
            <a:picLocks noChangeAspect="1" noChangeArrowheads="1"/>
          </p:cNvPicPr>
          <p:nvPr/>
        </p:nvPicPr>
        <p:blipFill>
          <a:blip r:embed="rId5" cstate="print"/>
          <a:srcRect/>
          <a:stretch>
            <a:fillRect/>
          </a:stretch>
        </p:blipFill>
        <p:spPr bwMode="auto">
          <a:xfrm>
            <a:off x="7380312" y="116632"/>
            <a:ext cx="648072" cy="648072"/>
          </a:xfrm>
          <a:prstGeom prst="rect">
            <a:avLst/>
          </a:prstGeom>
          <a:noFill/>
        </p:spPr>
      </p:pic>
      <p:sp>
        <p:nvSpPr>
          <p:cNvPr id="13" name="TextBox 12"/>
          <p:cNvSpPr txBox="1"/>
          <p:nvPr/>
        </p:nvSpPr>
        <p:spPr>
          <a:xfrm>
            <a:off x="6156176" y="635190"/>
            <a:ext cx="2736304" cy="2031325"/>
          </a:xfrm>
          <a:prstGeom prst="rect">
            <a:avLst/>
          </a:prstGeom>
          <a:noFill/>
        </p:spPr>
        <p:txBody>
          <a:bodyPr wrap="square" rtlCol="0">
            <a:spAutoFit/>
          </a:bodyPr>
          <a:lstStyle/>
          <a:p>
            <a:r>
              <a:rPr lang="en-GB" sz="1400" dirty="0" smtClean="0">
                <a:latin typeface="Segoe Print" panose="02000600000000000000" pitchFamily="2" charset="0"/>
              </a:rPr>
              <a:t>Henry VI</a:t>
            </a:r>
            <a:endParaRPr lang="en-GB" sz="1400" b="1" dirty="0" smtClean="0">
              <a:latin typeface="Segoe Print" panose="02000600000000000000" pitchFamily="2" charset="0"/>
            </a:endParaRPr>
          </a:p>
          <a:p>
            <a:r>
              <a:rPr lang="en-GB" sz="1400" dirty="0" smtClean="0">
                <a:latin typeface="Segoe Print" panose="02000600000000000000" pitchFamily="2" charset="0"/>
              </a:rPr>
              <a:t>(Grandson of Henry IV)</a:t>
            </a:r>
          </a:p>
          <a:p>
            <a:r>
              <a:rPr lang="en-GB" sz="1400" dirty="0" smtClean="0">
                <a:latin typeface="Segoe Print" panose="02000600000000000000" pitchFamily="2" charset="0"/>
              </a:rPr>
              <a:t>Rumoured to be mad, his Kingdom was frequently ran by </a:t>
            </a:r>
            <a:r>
              <a:rPr lang="en-GB" sz="1400" u="sng" dirty="0" smtClean="0">
                <a:latin typeface="Segoe Print" panose="02000600000000000000" pitchFamily="2" charset="0"/>
              </a:rPr>
              <a:t>regents</a:t>
            </a:r>
          </a:p>
          <a:p>
            <a:r>
              <a:rPr lang="en-GB" sz="1400" dirty="0" smtClean="0">
                <a:latin typeface="Segoe Print" panose="02000600000000000000" pitchFamily="2" charset="0"/>
              </a:rPr>
              <a:t> (people put in charge in Kings absence)</a:t>
            </a:r>
          </a:p>
          <a:p>
            <a:r>
              <a:rPr lang="en-GB" sz="1400" dirty="0" smtClean="0">
                <a:latin typeface="Segoe Print" panose="02000600000000000000" pitchFamily="2" charset="0"/>
              </a:rPr>
              <a:t>Became King 1422</a:t>
            </a:r>
            <a:endParaRPr lang="en-GB" sz="1400" dirty="0">
              <a:latin typeface="Segoe Print" panose="02000600000000000000" pitchFamily="2" charset="0"/>
            </a:endParaRPr>
          </a:p>
          <a:p>
            <a:endParaRPr lang="en-GB" sz="1400" dirty="0">
              <a:latin typeface="Segoe Print" panose="02000600000000000000" pitchFamily="2" charset="0"/>
            </a:endParaRPr>
          </a:p>
        </p:txBody>
      </p:sp>
      <p:sp>
        <p:nvSpPr>
          <p:cNvPr id="16" name="TextBox 15"/>
          <p:cNvSpPr txBox="1"/>
          <p:nvPr/>
        </p:nvSpPr>
        <p:spPr>
          <a:xfrm>
            <a:off x="238351" y="5890626"/>
            <a:ext cx="8712968" cy="800219"/>
          </a:xfrm>
          <a:prstGeom prst="rect">
            <a:avLst/>
          </a:prstGeom>
          <a:noFill/>
        </p:spPr>
        <p:txBody>
          <a:bodyPr wrap="square" rtlCol="0">
            <a:spAutoFit/>
          </a:bodyPr>
          <a:lstStyle/>
          <a:p>
            <a:pPr algn="ctr"/>
            <a:r>
              <a:rPr lang="en-GB" sz="1600" b="1" u="sng" dirty="0" smtClean="0">
                <a:latin typeface="Segoe Print" panose="02000600000000000000" pitchFamily="2" charset="0"/>
              </a:rPr>
              <a:t>Did you know? </a:t>
            </a:r>
            <a:r>
              <a:rPr lang="en-GB" sz="1600" dirty="0" smtClean="0">
                <a:latin typeface="Segoe Print" panose="02000600000000000000" pitchFamily="2" charset="0"/>
              </a:rPr>
              <a:t>Shakespeare’s play Richard II is about Richard losing the throne to Henry Bolingbroke.</a:t>
            </a:r>
          </a:p>
          <a:p>
            <a:endParaRPr lang="en-GB" sz="1400" dirty="0">
              <a:latin typeface="Segoe Print" panose="02000600000000000000" pitchFamily="2" charset="0"/>
            </a:endParaRPr>
          </a:p>
        </p:txBody>
      </p:sp>
      <p:sp>
        <p:nvSpPr>
          <p:cNvPr id="17" name="Down Arrow 16"/>
          <p:cNvSpPr/>
          <p:nvPr/>
        </p:nvSpPr>
        <p:spPr>
          <a:xfrm rot="13806199">
            <a:off x="3629217" y="1924371"/>
            <a:ext cx="576064" cy="1190423"/>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Segoe Print" panose="02000600000000000000" pitchFamily="2" charset="0"/>
            </a:endParaRPr>
          </a:p>
        </p:txBody>
      </p:sp>
      <p:pic>
        <p:nvPicPr>
          <p:cNvPr id="4106" name="Picture 10" descr="Edward4.jpg"/>
          <p:cNvPicPr>
            <a:picLocks noChangeAspect="1" noChangeArrowheads="1"/>
          </p:cNvPicPr>
          <p:nvPr/>
        </p:nvPicPr>
        <p:blipFill>
          <a:blip r:embed="rId7" cstate="print"/>
          <a:srcRect/>
          <a:stretch>
            <a:fillRect/>
          </a:stretch>
        </p:blipFill>
        <p:spPr bwMode="auto">
          <a:xfrm>
            <a:off x="4788024" y="3573016"/>
            <a:ext cx="1297841" cy="1904257"/>
          </a:xfrm>
          <a:prstGeom prst="rect">
            <a:avLst/>
          </a:prstGeom>
          <a:noFill/>
        </p:spPr>
      </p:pic>
      <p:sp>
        <p:nvSpPr>
          <p:cNvPr id="19" name="Down Arrow 18"/>
          <p:cNvSpPr/>
          <p:nvPr/>
        </p:nvSpPr>
        <p:spPr>
          <a:xfrm>
            <a:off x="5105614" y="2290599"/>
            <a:ext cx="576064" cy="1190423"/>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Segoe Print" panose="02000600000000000000" pitchFamily="2" charset="0"/>
            </a:endParaRPr>
          </a:p>
        </p:txBody>
      </p:sp>
      <p:sp>
        <p:nvSpPr>
          <p:cNvPr id="20" name="TextBox 19"/>
          <p:cNvSpPr txBox="1"/>
          <p:nvPr/>
        </p:nvSpPr>
        <p:spPr>
          <a:xfrm>
            <a:off x="6228184" y="3356992"/>
            <a:ext cx="2736304" cy="1169551"/>
          </a:xfrm>
          <a:prstGeom prst="rect">
            <a:avLst/>
          </a:prstGeom>
          <a:noFill/>
        </p:spPr>
        <p:txBody>
          <a:bodyPr wrap="square" rtlCol="0">
            <a:spAutoFit/>
          </a:bodyPr>
          <a:lstStyle/>
          <a:p>
            <a:r>
              <a:rPr lang="en-GB" sz="1400" dirty="0" smtClean="0">
                <a:latin typeface="Segoe Print" panose="02000600000000000000" pitchFamily="2" charset="0"/>
              </a:rPr>
              <a:t>Edward IV</a:t>
            </a:r>
            <a:endParaRPr lang="en-GB" sz="1400" b="1" dirty="0" smtClean="0">
              <a:latin typeface="Segoe Print" panose="02000600000000000000" pitchFamily="2" charset="0"/>
            </a:endParaRPr>
          </a:p>
          <a:p>
            <a:r>
              <a:rPr lang="en-GB" sz="1400" dirty="0" smtClean="0">
                <a:latin typeface="Segoe Print" panose="02000600000000000000" pitchFamily="2" charset="0"/>
              </a:rPr>
              <a:t>Became King in 1460. Led an uprising against the King and took the throne.</a:t>
            </a:r>
          </a:p>
          <a:p>
            <a:r>
              <a:rPr lang="en-GB" sz="1400" dirty="0" smtClean="0">
                <a:latin typeface="Segoe Print" panose="02000600000000000000" pitchFamily="2" charset="0"/>
              </a:rPr>
              <a:t>First York King of England</a:t>
            </a:r>
            <a:endParaRPr lang="en-GB" sz="1400" dirty="0">
              <a:latin typeface="Segoe Print" panose="02000600000000000000" pitchFamily="2" charset="0"/>
            </a:endParaRPr>
          </a:p>
        </p:txBody>
      </p:sp>
      <p:pic>
        <p:nvPicPr>
          <p:cNvPr id="21" name="Picture 2" descr="http://upload.wikimedia.org/wikipedia/commons/thumb/3/32/White_Rose_Badge_of_York.svg/150px-White_Rose_Badge_of_York.svg.png"/>
          <p:cNvPicPr>
            <a:picLocks noChangeAspect="1" noChangeArrowheads="1"/>
          </p:cNvPicPr>
          <p:nvPr/>
        </p:nvPicPr>
        <p:blipFill>
          <a:blip r:embed="rId8" cstate="print"/>
          <a:srcRect/>
          <a:stretch>
            <a:fillRect/>
          </a:stretch>
        </p:blipFill>
        <p:spPr bwMode="auto">
          <a:xfrm>
            <a:off x="7452320" y="2996952"/>
            <a:ext cx="648072" cy="6480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linds(horizontal)">
                                      <p:cBhvr>
                                        <p:cTn id="22" dur="500"/>
                                        <p:tgtEl>
                                          <p:spTgt spid="4100"/>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linds(horizontal)">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blinds(horizontal)">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linds(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104"/>
                                        </p:tgtEl>
                                        <p:attrNameLst>
                                          <p:attrName>style.visibility</p:attrName>
                                        </p:attrNameLst>
                                      </p:cBhvr>
                                      <p:to>
                                        <p:strVal val="visible"/>
                                      </p:to>
                                    </p:set>
                                    <p:animEffect transition="in" filter="blinds(horizontal)">
                                      <p:cBhvr>
                                        <p:cTn id="48" dur="500"/>
                                        <p:tgtEl>
                                          <p:spTgt spid="4104"/>
                                        </p:tgtEl>
                                      </p:cBhvr>
                                    </p:animEffect>
                                  </p:childTnLst>
                                </p:cTn>
                              </p:par>
                              <p:par>
                                <p:cTn id="49" presetID="3" presetClass="entr" presetSubtype="10" fill="hold" nodeType="with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blinds(horizontal)">
                                      <p:cBhvr>
                                        <p:cTn id="51" dur="500"/>
                                        <p:tgtEl>
                                          <p:spTgt spid="13">
                                            <p:txEl>
                                              <p:pRg st="0" end="0"/>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Effect transition="in" filter="blinds(horizontal)">
                                      <p:cBhvr>
                                        <p:cTn id="59" dur="500"/>
                                        <p:tgtEl>
                                          <p:spTgt spid="13">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13">
                                            <p:txEl>
                                              <p:pRg st="2" end="2"/>
                                            </p:txEl>
                                          </p:spTgt>
                                        </p:tgtEl>
                                        <p:attrNameLst>
                                          <p:attrName>style.visibility</p:attrName>
                                        </p:attrNameLst>
                                      </p:cBhvr>
                                      <p:to>
                                        <p:strVal val="visible"/>
                                      </p:to>
                                    </p:set>
                                    <p:animEffect transition="in" filter="blinds(horizontal)">
                                      <p:cBhvr>
                                        <p:cTn id="64" dur="500"/>
                                        <p:tgtEl>
                                          <p:spTgt spid="13">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3">
                                            <p:txEl>
                                              <p:pRg st="3" end="3"/>
                                            </p:txEl>
                                          </p:spTgt>
                                        </p:tgtEl>
                                        <p:attrNameLst>
                                          <p:attrName>style.visibility</p:attrName>
                                        </p:attrNameLst>
                                      </p:cBhvr>
                                      <p:to>
                                        <p:strVal val="visible"/>
                                      </p:to>
                                    </p:set>
                                    <p:animEffect transition="in" filter="blinds(horizontal)">
                                      <p:cBhvr>
                                        <p:cTn id="69" dur="500"/>
                                        <p:tgtEl>
                                          <p:spTgt spid="13">
                                            <p:txEl>
                                              <p:pRg st="3" end="3"/>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3">
                                            <p:txEl>
                                              <p:pRg st="4" end="4"/>
                                            </p:txEl>
                                          </p:spTgt>
                                        </p:tgtEl>
                                        <p:attrNameLst>
                                          <p:attrName>style.visibility</p:attrName>
                                        </p:attrNameLst>
                                      </p:cBhvr>
                                      <p:to>
                                        <p:strVal val="visible"/>
                                      </p:to>
                                    </p:set>
                                    <p:animEffect transition="in" filter="blinds(horizontal)">
                                      <p:cBhvr>
                                        <p:cTn id="72" dur="500"/>
                                        <p:tgtEl>
                                          <p:spTgt spid="13">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106"/>
                                        </p:tgtEl>
                                        <p:attrNameLst>
                                          <p:attrName>style.visibility</p:attrName>
                                        </p:attrNameLst>
                                      </p:cBhvr>
                                      <p:to>
                                        <p:strVal val="visible"/>
                                      </p:to>
                                    </p:set>
                                    <p:animEffect transition="in" filter="blinds(horizontal)">
                                      <p:cBhvr>
                                        <p:cTn id="82" dur="500"/>
                                        <p:tgtEl>
                                          <p:spTgt spid="4106"/>
                                        </p:tgtEl>
                                      </p:cBhvr>
                                    </p:animEffect>
                                  </p:childTnLst>
                                </p:cTn>
                              </p:par>
                              <p:par>
                                <p:cTn id="83" presetID="3" presetClass="entr" presetSubtype="10" fill="hold" nodeType="withEffect">
                                  <p:stCondLst>
                                    <p:cond delay="0"/>
                                  </p:stCondLst>
                                  <p:childTnLst>
                                    <p:set>
                                      <p:cBhvr>
                                        <p:cTn id="84" dur="1" fill="hold">
                                          <p:stCondLst>
                                            <p:cond delay="0"/>
                                          </p:stCondLst>
                                        </p:cTn>
                                        <p:tgtEl>
                                          <p:spTgt spid="20">
                                            <p:txEl>
                                              <p:pRg st="0" end="0"/>
                                            </p:txEl>
                                          </p:spTgt>
                                        </p:tgtEl>
                                        <p:attrNameLst>
                                          <p:attrName>style.visibility</p:attrName>
                                        </p:attrNameLst>
                                      </p:cBhvr>
                                      <p:to>
                                        <p:strVal val="visible"/>
                                      </p:to>
                                    </p:set>
                                    <p:animEffect transition="in" filter="blinds(horizontal)">
                                      <p:cBhvr>
                                        <p:cTn id="85" dur="500"/>
                                        <p:tgtEl>
                                          <p:spTgt spid="20">
                                            <p:txEl>
                                              <p:pRg st="0" end="0"/>
                                            </p:txEl>
                                          </p:spTgt>
                                        </p:tgtEl>
                                      </p:cBhvr>
                                    </p:animEffect>
                                  </p:childTnLst>
                                </p:cTn>
                              </p:par>
                              <p:par>
                                <p:cTn id="86" presetID="3" presetClass="entr" presetSubtype="1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blinds(horizontal)">
                                      <p:cBhvr>
                                        <p:cTn id="88" dur="500"/>
                                        <p:tgtEl>
                                          <p:spTgt spid="21"/>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nodeType="clickEffect">
                                  <p:stCondLst>
                                    <p:cond delay="0"/>
                                  </p:stCondLst>
                                  <p:childTnLst>
                                    <p:set>
                                      <p:cBhvr>
                                        <p:cTn id="92" dur="1" fill="hold">
                                          <p:stCondLst>
                                            <p:cond delay="0"/>
                                          </p:stCondLst>
                                        </p:cTn>
                                        <p:tgtEl>
                                          <p:spTgt spid="20">
                                            <p:txEl>
                                              <p:pRg st="1" end="1"/>
                                            </p:txEl>
                                          </p:spTgt>
                                        </p:tgtEl>
                                        <p:attrNameLst>
                                          <p:attrName>style.visibility</p:attrName>
                                        </p:attrNameLst>
                                      </p:cBhvr>
                                      <p:to>
                                        <p:strVal val="visible"/>
                                      </p:to>
                                    </p:set>
                                    <p:animEffect transition="in" filter="blinds(horizontal)">
                                      <p:cBhvr>
                                        <p:cTn id="93" dur="500"/>
                                        <p:tgtEl>
                                          <p:spTgt spid="20">
                                            <p:txEl>
                                              <p:pRg st="1" end="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nodeType="click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blinds(horizontal)">
                                      <p:cBhvr>
                                        <p:cTn id="98" dur="500"/>
                                        <p:tgtEl>
                                          <p:spTgt spid="20">
                                            <p:txEl>
                                              <p:pRg st="2" end="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16">
                                            <p:txEl>
                                              <p:pRg st="0" end="0"/>
                                            </p:txEl>
                                          </p:spTgt>
                                        </p:tgtEl>
                                        <p:attrNameLst>
                                          <p:attrName>style.visibility</p:attrName>
                                        </p:attrNameLst>
                                      </p:cBhvr>
                                      <p:to>
                                        <p:strVal val="visible"/>
                                      </p:to>
                                    </p:set>
                                    <p:animEffect transition="in" filter="blinds(horizontal)">
                                      <p:cBhvr>
                                        <p:cTn id="103" dur="500"/>
                                        <p:tgtEl>
                                          <p:spTgt spid="16">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8" presetClass="emph" presetSubtype="0" fill="hold" nodeType="clickEffect">
                                  <p:stCondLst>
                                    <p:cond delay="0"/>
                                  </p:stCondLst>
                                  <p:childTnLst>
                                    <p:animRot by="21600000">
                                      <p:cBhvr>
                                        <p:cTn id="107" dur="2000" fill="hold"/>
                                        <p:tgtEl>
                                          <p:spTgt spid="1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Edward4.jpg"/>
          <p:cNvPicPr>
            <a:picLocks noChangeAspect="1" noChangeArrowheads="1"/>
          </p:cNvPicPr>
          <p:nvPr/>
        </p:nvPicPr>
        <p:blipFill>
          <a:blip r:embed="rId2" cstate="print"/>
          <a:srcRect/>
          <a:stretch>
            <a:fillRect/>
          </a:stretch>
        </p:blipFill>
        <p:spPr bwMode="auto">
          <a:xfrm>
            <a:off x="7452320" y="188640"/>
            <a:ext cx="1297841" cy="1904257"/>
          </a:xfrm>
          <a:prstGeom prst="rect">
            <a:avLst/>
          </a:prstGeom>
          <a:noFill/>
        </p:spPr>
      </p:pic>
      <p:pic>
        <p:nvPicPr>
          <p:cNvPr id="5" name="Picture 8" descr="King Henry VI from NPG (2).jpg"/>
          <p:cNvPicPr>
            <a:picLocks noChangeAspect="1" noChangeArrowheads="1"/>
          </p:cNvPicPr>
          <p:nvPr/>
        </p:nvPicPr>
        <p:blipFill>
          <a:blip r:embed="rId3" cstate="print"/>
          <a:srcRect/>
          <a:stretch>
            <a:fillRect/>
          </a:stretch>
        </p:blipFill>
        <p:spPr bwMode="auto">
          <a:xfrm>
            <a:off x="179512" y="332656"/>
            <a:ext cx="1418984" cy="1812429"/>
          </a:xfrm>
          <a:prstGeom prst="rect">
            <a:avLst/>
          </a:prstGeom>
          <a:noFill/>
        </p:spPr>
      </p:pic>
      <p:sp>
        <p:nvSpPr>
          <p:cNvPr id="8" name="Rectangle 7"/>
          <p:cNvSpPr/>
          <p:nvPr/>
        </p:nvSpPr>
        <p:spPr>
          <a:xfrm>
            <a:off x="117161" y="2130664"/>
            <a:ext cx="296267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Henry VI</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
        <p:nvSpPr>
          <p:cNvPr id="10" name="Rectangle 9"/>
          <p:cNvSpPr/>
          <p:nvPr/>
        </p:nvSpPr>
        <p:spPr>
          <a:xfrm>
            <a:off x="5374325" y="2092897"/>
            <a:ext cx="351250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Edward IV</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pic>
        <p:nvPicPr>
          <p:cNvPr id="11" name="Picture 4" descr="http://upload.wikimedia.org/wikipedia/commons/thumb/3/30/Red_Rose_Badge_of_Lancaster.svg/150px-Red_Rose_Badge_of_Lancaster.svg.png"/>
          <p:cNvPicPr>
            <a:picLocks noChangeAspect="1" noChangeArrowheads="1"/>
          </p:cNvPicPr>
          <p:nvPr/>
        </p:nvPicPr>
        <p:blipFill>
          <a:blip r:embed="rId4" cstate="print"/>
          <a:srcRect/>
          <a:stretch>
            <a:fillRect/>
          </a:stretch>
        </p:blipFill>
        <p:spPr bwMode="auto">
          <a:xfrm>
            <a:off x="1691680" y="1196752"/>
            <a:ext cx="936104" cy="936104"/>
          </a:xfrm>
          <a:prstGeom prst="rect">
            <a:avLst/>
          </a:prstGeom>
          <a:noFill/>
        </p:spPr>
      </p:pic>
      <p:pic>
        <p:nvPicPr>
          <p:cNvPr id="12" name="Picture 2" descr="http://upload.wikimedia.org/wikipedia/commons/thumb/3/32/White_Rose_Badge_of_York.svg/150px-White_Rose_Badge_of_York.svg.png"/>
          <p:cNvPicPr>
            <a:picLocks noChangeAspect="1" noChangeArrowheads="1"/>
          </p:cNvPicPr>
          <p:nvPr/>
        </p:nvPicPr>
        <p:blipFill>
          <a:blip r:embed="rId5" cstate="print"/>
          <a:srcRect/>
          <a:stretch>
            <a:fillRect/>
          </a:stretch>
        </p:blipFill>
        <p:spPr bwMode="auto">
          <a:xfrm>
            <a:off x="5940152" y="1268760"/>
            <a:ext cx="864096" cy="864096"/>
          </a:xfrm>
          <a:prstGeom prst="rect">
            <a:avLst/>
          </a:prstGeom>
          <a:noFill/>
        </p:spPr>
      </p:pic>
      <p:sp>
        <p:nvSpPr>
          <p:cNvPr id="13" name="TextBox 12"/>
          <p:cNvSpPr txBox="1"/>
          <p:nvPr/>
        </p:nvSpPr>
        <p:spPr>
          <a:xfrm>
            <a:off x="209886" y="2923894"/>
            <a:ext cx="5532661" cy="1569660"/>
          </a:xfrm>
          <a:prstGeom prst="rect">
            <a:avLst/>
          </a:prstGeom>
          <a:noFill/>
        </p:spPr>
        <p:txBody>
          <a:bodyPr wrap="square" rtlCol="0">
            <a:spAutoFit/>
          </a:bodyPr>
          <a:lstStyle/>
          <a:p>
            <a:r>
              <a:rPr lang="en-GB" sz="1600" dirty="0" smtClean="0">
                <a:latin typeface="Segoe Print" panose="02000600000000000000" pitchFamily="2" charset="0"/>
              </a:rPr>
              <a:t>Henry VI took the throne back from Edward IV in 1470</a:t>
            </a:r>
          </a:p>
          <a:p>
            <a:r>
              <a:rPr lang="en-GB" sz="1600" dirty="0" smtClean="0">
                <a:latin typeface="Segoe Print" panose="02000600000000000000" pitchFamily="2" charset="0"/>
              </a:rPr>
              <a:t>Edward IV won the throne back in 1471</a:t>
            </a:r>
          </a:p>
          <a:p>
            <a:endParaRPr lang="en-GB" sz="1600" dirty="0">
              <a:latin typeface="Segoe Print" panose="02000600000000000000" pitchFamily="2" charset="0"/>
            </a:endParaRPr>
          </a:p>
          <a:p>
            <a:r>
              <a:rPr lang="en-GB" sz="1600" dirty="0" smtClean="0">
                <a:latin typeface="Segoe Print" panose="02000600000000000000" pitchFamily="2" charset="0"/>
              </a:rPr>
              <a:t>Edward IV dies in 1483 and is replaced by his son, Edward V.</a:t>
            </a:r>
            <a:endParaRPr lang="en-GB" sz="1600" dirty="0">
              <a:latin typeface="Segoe Print" panose="02000600000000000000" pitchFamily="2" charset="0"/>
            </a:endParaRPr>
          </a:p>
        </p:txBody>
      </p:sp>
      <p:pic>
        <p:nvPicPr>
          <p:cNvPr id="15368" name="Picture 8" descr="http://upload.wikimedia.org/wikipedia/commons/thumb/f/f3/King_Edward_V_from_NPG.jpg/200px-King_Edward_V_from_NPG.jpg"/>
          <p:cNvPicPr>
            <a:picLocks noChangeAspect="1" noChangeArrowheads="1"/>
          </p:cNvPicPr>
          <p:nvPr/>
        </p:nvPicPr>
        <p:blipFill>
          <a:blip r:embed="rId6" cstate="print"/>
          <a:srcRect/>
          <a:stretch>
            <a:fillRect/>
          </a:stretch>
        </p:blipFill>
        <p:spPr bwMode="auto">
          <a:xfrm>
            <a:off x="755576" y="4509120"/>
            <a:ext cx="1728192" cy="2220727"/>
          </a:xfrm>
          <a:prstGeom prst="rect">
            <a:avLst/>
          </a:prstGeom>
          <a:noFill/>
        </p:spPr>
      </p:pic>
      <p:pic>
        <p:nvPicPr>
          <p:cNvPr id="16" name="Picture 2" descr="http://upload.wikimedia.org/wikipedia/commons/thumb/3/32/White_Rose_Badge_of_York.svg/150px-White_Rose_Badge_of_York.svg.png"/>
          <p:cNvPicPr>
            <a:picLocks noChangeAspect="1" noChangeArrowheads="1"/>
          </p:cNvPicPr>
          <p:nvPr/>
        </p:nvPicPr>
        <p:blipFill>
          <a:blip r:embed="rId5" cstate="print"/>
          <a:srcRect/>
          <a:stretch>
            <a:fillRect/>
          </a:stretch>
        </p:blipFill>
        <p:spPr bwMode="auto">
          <a:xfrm>
            <a:off x="2555776" y="4509120"/>
            <a:ext cx="864096" cy="864096"/>
          </a:xfrm>
          <a:prstGeom prst="rect">
            <a:avLst/>
          </a:prstGeom>
          <a:noFill/>
        </p:spPr>
      </p:pic>
      <p:sp>
        <p:nvSpPr>
          <p:cNvPr id="17" name="Rectangle 16"/>
          <p:cNvSpPr/>
          <p:nvPr/>
        </p:nvSpPr>
        <p:spPr>
          <a:xfrm>
            <a:off x="2424011" y="5445224"/>
            <a:ext cx="3318536"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Edward V</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
        <p:nvSpPr>
          <p:cNvPr id="18" name="TextBox 17"/>
          <p:cNvSpPr txBox="1"/>
          <p:nvPr/>
        </p:nvSpPr>
        <p:spPr>
          <a:xfrm>
            <a:off x="6268602" y="5673864"/>
            <a:ext cx="2664296" cy="830997"/>
          </a:xfrm>
          <a:prstGeom prst="rect">
            <a:avLst/>
          </a:prstGeom>
          <a:noFill/>
        </p:spPr>
        <p:txBody>
          <a:bodyPr wrap="square" rtlCol="0">
            <a:spAutoFit/>
          </a:bodyPr>
          <a:lstStyle/>
          <a:p>
            <a:r>
              <a:rPr lang="en-GB" sz="1600" dirty="0" smtClean="0">
                <a:latin typeface="Segoe Print" panose="02000600000000000000" pitchFamily="2" charset="0"/>
              </a:rPr>
              <a:t>Edward is King at age 12, but was never crowned.....</a:t>
            </a:r>
            <a:endParaRPr lang="en-GB" sz="1600" dirty="0">
              <a:latin typeface="Segoe Print" panose="02000600000000000000" pitchFamily="2" charset="0"/>
            </a:endParaRPr>
          </a:p>
        </p:txBody>
      </p:sp>
      <p:sp>
        <p:nvSpPr>
          <p:cNvPr id="19" name="Down Arrow 18"/>
          <p:cNvSpPr/>
          <p:nvPr/>
        </p:nvSpPr>
        <p:spPr>
          <a:xfrm rot="5400000">
            <a:off x="6247331" y="2473749"/>
            <a:ext cx="576064" cy="1190423"/>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Print" panose="02000600000000000000" pitchFamily="2" charset="0"/>
            </a:endParaRPr>
          </a:p>
        </p:txBody>
      </p:sp>
      <p:sp>
        <p:nvSpPr>
          <p:cNvPr id="20" name="Down Arrow 19"/>
          <p:cNvSpPr/>
          <p:nvPr/>
        </p:nvSpPr>
        <p:spPr>
          <a:xfrm rot="16200000">
            <a:off x="6391348" y="3121820"/>
            <a:ext cx="576064" cy="1190423"/>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Print" panose="02000600000000000000" pitchFamily="2" charset="0"/>
            </a:endParaRPr>
          </a:p>
        </p:txBody>
      </p:sp>
      <p:sp>
        <p:nvSpPr>
          <p:cNvPr id="21" name="Down Arrow 20"/>
          <p:cNvSpPr/>
          <p:nvPr/>
        </p:nvSpPr>
        <p:spPr>
          <a:xfrm rot="3975717">
            <a:off x="4568730" y="3857607"/>
            <a:ext cx="576064" cy="2099422"/>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Segoe Print" panose="02000600000000000000" pitchFamily="2" charset="0"/>
            </a:endParaRPr>
          </a:p>
        </p:txBody>
      </p:sp>
      <p:pic>
        <p:nvPicPr>
          <p:cNvPr id="1026" name="Picture 2" descr="http://vignette2.wikia.nocookie.net/deathbattle/images/6/64/Vs.png/revision/latest?cb=201506182314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5120" y="53975"/>
            <a:ext cx="2438400" cy="2438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blinds(horizontal)">
                                      <p:cBhvr>
                                        <p:cTn id="29" dur="500"/>
                                        <p:tgtEl>
                                          <p:spTgt spid="13">
                                            <p:txEl>
                                              <p:pRg st="0" end="0"/>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blinds(horizontal)">
                                      <p:cBhvr>
                                        <p:cTn id="37" dur="500"/>
                                        <p:tgtEl>
                                          <p:spTgt spid="13">
                                            <p:txEl>
                                              <p:pRg st="1" end="1"/>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Effect transition="in" filter="blinds(horizontal)">
                                      <p:cBhvr>
                                        <p:cTn id="45" dur="500"/>
                                        <p:tgtEl>
                                          <p:spTgt spid="1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blinds(horizontal)">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5368"/>
                                        </p:tgtEl>
                                        <p:attrNameLst>
                                          <p:attrName>style.visibility</p:attrName>
                                        </p:attrNameLst>
                                      </p:cBhvr>
                                      <p:to>
                                        <p:strVal val="visible"/>
                                      </p:to>
                                    </p:set>
                                    <p:animEffect transition="in" filter="blinds(horizontal)">
                                      <p:cBhvr>
                                        <p:cTn id="55" dur="500"/>
                                        <p:tgtEl>
                                          <p:spTgt spid="15368"/>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linds(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linds(horizont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p:bldP spid="18"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pload.wikimedia.org/wikipedia/commons/thumb/f/f3/King_Edward_V_from_NPG.jpg/200px-King_Edward_V_from_NPG.jpg"/>
          <p:cNvPicPr>
            <a:picLocks noChangeAspect="1" noChangeArrowheads="1"/>
          </p:cNvPicPr>
          <p:nvPr/>
        </p:nvPicPr>
        <p:blipFill>
          <a:blip r:embed="rId2" cstate="print"/>
          <a:srcRect/>
          <a:stretch>
            <a:fillRect/>
          </a:stretch>
        </p:blipFill>
        <p:spPr bwMode="auto">
          <a:xfrm>
            <a:off x="179512" y="116632"/>
            <a:ext cx="1728192" cy="2220727"/>
          </a:xfrm>
          <a:prstGeom prst="rect">
            <a:avLst/>
          </a:prstGeom>
          <a:noFill/>
        </p:spPr>
      </p:pic>
      <p:pic>
        <p:nvPicPr>
          <p:cNvPr id="5" name="Picture 2" descr="http://upload.wikimedia.org/wikipedia/commons/thumb/3/32/White_Rose_Badge_of_York.svg/150px-White_Rose_Badge_of_York.svg.png"/>
          <p:cNvPicPr>
            <a:picLocks noChangeAspect="1" noChangeArrowheads="1"/>
          </p:cNvPicPr>
          <p:nvPr/>
        </p:nvPicPr>
        <p:blipFill>
          <a:blip r:embed="rId3" cstate="print"/>
          <a:srcRect/>
          <a:stretch>
            <a:fillRect/>
          </a:stretch>
        </p:blipFill>
        <p:spPr bwMode="auto">
          <a:xfrm>
            <a:off x="2051720" y="116632"/>
            <a:ext cx="864096" cy="864096"/>
          </a:xfrm>
          <a:prstGeom prst="rect">
            <a:avLst/>
          </a:prstGeom>
          <a:noFill/>
        </p:spPr>
      </p:pic>
      <p:sp>
        <p:nvSpPr>
          <p:cNvPr id="6" name="Rectangle 5"/>
          <p:cNvSpPr/>
          <p:nvPr/>
        </p:nvSpPr>
        <p:spPr>
          <a:xfrm>
            <a:off x="3526626" y="-14610"/>
            <a:ext cx="370967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Edward V</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pic>
        <p:nvPicPr>
          <p:cNvPr id="16386" name="Picture 2" descr="Richard III earliest surviving portrait.jpg"/>
          <p:cNvPicPr>
            <a:picLocks noChangeAspect="1" noChangeArrowheads="1"/>
          </p:cNvPicPr>
          <p:nvPr/>
        </p:nvPicPr>
        <p:blipFill>
          <a:blip r:embed="rId4" cstate="print"/>
          <a:srcRect/>
          <a:stretch>
            <a:fillRect/>
          </a:stretch>
        </p:blipFill>
        <p:spPr bwMode="auto">
          <a:xfrm>
            <a:off x="251520" y="3429000"/>
            <a:ext cx="1800200" cy="2426358"/>
          </a:xfrm>
          <a:prstGeom prst="rect">
            <a:avLst/>
          </a:prstGeom>
          <a:noFill/>
        </p:spPr>
      </p:pic>
      <p:sp>
        <p:nvSpPr>
          <p:cNvPr id="9" name="TextBox 8"/>
          <p:cNvSpPr txBox="1"/>
          <p:nvPr/>
        </p:nvSpPr>
        <p:spPr>
          <a:xfrm>
            <a:off x="3203848" y="764704"/>
            <a:ext cx="5328592" cy="2308324"/>
          </a:xfrm>
          <a:prstGeom prst="rect">
            <a:avLst/>
          </a:prstGeom>
          <a:noFill/>
        </p:spPr>
        <p:txBody>
          <a:bodyPr wrap="square" rtlCol="0">
            <a:spAutoFit/>
          </a:bodyPr>
          <a:lstStyle/>
          <a:p>
            <a:r>
              <a:rPr lang="en-GB" dirty="0" smtClean="0">
                <a:latin typeface="Segoe Print" panose="02000600000000000000" pitchFamily="2" charset="0"/>
              </a:rPr>
              <a:t>Edward V on travelling to be crowned King is met by his regent and uncle Richard.</a:t>
            </a:r>
          </a:p>
          <a:p>
            <a:r>
              <a:rPr lang="en-GB" dirty="0" smtClean="0">
                <a:latin typeface="Segoe Print" panose="02000600000000000000" pitchFamily="2" charset="0"/>
              </a:rPr>
              <a:t>His fathers marriage is declared invalid and Edward V and his brother are declared illegitimate.....</a:t>
            </a:r>
          </a:p>
          <a:p>
            <a:endParaRPr lang="en-GB" dirty="0">
              <a:latin typeface="Segoe Print" panose="02000600000000000000" pitchFamily="2" charset="0"/>
            </a:endParaRPr>
          </a:p>
          <a:p>
            <a:r>
              <a:rPr lang="en-GB" dirty="0" smtClean="0">
                <a:latin typeface="Segoe Print" panose="02000600000000000000" pitchFamily="2" charset="0"/>
              </a:rPr>
              <a:t>What does this mean in terms of being King?</a:t>
            </a:r>
            <a:endParaRPr lang="en-GB" dirty="0">
              <a:latin typeface="Segoe Print" panose="02000600000000000000" pitchFamily="2" charset="0"/>
            </a:endParaRPr>
          </a:p>
        </p:txBody>
      </p:sp>
      <p:pic>
        <p:nvPicPr>
          <p:cNvPr id="10" name="Picture 2" descr="http://upload.wikimedia.org/wikipedia/commons/thumb/3/32/White_Rose_Badge_of_York.svg/150px-White_Rose_Badge_of_York.svg.png"/>
          <p:cNvPicPr>
            <a:picLocks noChangeAspect="1" noChangeArrowheads="1"/>
          </p:cNvPicPr>
          <p:nvPr/>
        </p:nvPicPr>
        <p:blipFill>
          <a:blip r:embed="rId3" cstate="print"/>
          <a:srcRect/>
          <a:stretch>
            <a:fillRect/>
          </a:stretch>
        </p:blipFill>
        <p:spPr bwMode="auto">
          <a:xfrm>
            <a:off x="2195736" y="3501008"/>
            <a:ext cx="864096" cy="864096"/>
          </a:xfrm>
          <a:prstGeom prst="rect">
            <a:avLst/>
          </a:prstGeom>
          <a:noFill/>
        </p:spPr>
      </p:pic>
      <p:sp>
        <p:nvSpPr>
          <p:cNvPr id="11" name="Rectangle 10"/>
          <p:cNvSpPr/>
          <p:nvPr/>
        </p:nvSpPr>
        <p:spPr>
          <a:xfrm>
            <a:off x="3419872" y="3249607"/>
            <a:ext cx="381386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Richard III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
        <p:nvSpPr>
          <p:cNvPr id="12" name="TextBox 11"/>
          <p:cNvSpPr txBox="1"/>
          <p:nvPr/>
        </p:nvSpPr>
        <p:spPr>
          <a:xfrm>
            <a:off x="3131840" y="4149080"/>
            <a:ext cx="5544616" cy="1477328"/>
          </a:xfrm>
          <a:prstGeom prst="rect">
            <a:avLst/>
          </a:prstGeom>
          <a:noFill/>
        </p:spPr>
        <p:txBody>
          <a:bodyPr wrap="square" rtlCol="0">
            <a:spAutoFit/>
          </a:bodyPr>
          <a:lstStyle/>
          <a:p>
            <a:r>
              <a:rPr lang="en-GB" dirty="0" smtClean="0">
                <a:latin typeface="Segoe Print" panose="02000600000000000000" pitchFamily="2" charset="0"/>
              </a:rPr>
              <a:t>Locked Edward V and his brother in the tower of London. The two princes disappeared.....</a:t>
            </a:r>
          </a:p>
          <a:p>
            <a:endParaRPr lang="en-GB" dirty="0" smtClean="0">
              <a:latin typeface="Segoe Print" panose="02000600000000000000" pitchFamily="2" charset="0"/>
            </a:endParaRPr>
          </a:p>
          <a:p>
            <a:r>
              <a:rPr lang="en-GB" dirty="0" smtClean="0">
                <a:latin typeface="Segoe Print" panose="02000600000000000000" pitchFamily="2" charset="0"/>
              </a:rPr>
              <a:t>Richard becomes King Richard III in 1483.</a:t>
            </a:r>
            <a:endParaRPr lang="en-GB" dirty="0">
              <a:latin typeface="Segoe Print" panose="02000600000000000000" pitchFamily="2" charset="0"/>
            </a:endParaRPr>
          </a:p>
        </p:txBody>
      </p:sp>
      <p:sp>
        <p:nvSpPr>
          <p:cNvPr id="13" name="TextBox 12"/>
          <p:cNvSpPr txBox="1"/>
          <p:nvPr/>
        </p:nvSpPr>
        <p:spPr>
          <a:xfrm>
            <a:off x="0" y="5949280"/>
            <a:ext cx="9144000" cy="110799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b="1" u="sng" dirty="0" smtClean="0">
                <a:latin typeface="Segoe Print" panose="02000600000000000000" pitchFamily="2" charset="0"/>
              </a:rPr>
              <a:t>Did you know? </a:t>
            </a:r>
            <a:r>
              <a:rPr lang="en-GB" sz="1600" dirty="0" smtClean="0">
                <a:latin typeface="Segoe Print" panose="02000600000000000000" pitchFamily="2" charset="0"/>
              </a:rPr>
              <a:t>Shakespeare’s wrote a play about this as well ! </a:t>
            </a:r>
          </a:p>
          <a:p>
            <a:r>
              <a:rPr lang="en-GB" sz="1600" dirty="0" smtClean="0">
                <a:latin typeface="Segoe Print" panose="02000600000000000000" pitchFamily="2" charset="0"/>
              </a:rPr>
              <a:t>Richard III was a hunchback or had a curved spine.</a:t>
            </a:r>
          </a:p>
          <a:p>
            <a:r>
              <a:rPr lang="en-GB" sz="1600" dirty="0" smtClean="0">
                <a:latin typeface="Segoe Print" panose="02000600000000000000" pitchFamily="2" charset="0"/>
              </a:rPr>
              <a:t>Richard III body was found in 2012, buried under a car park in Grey friars Leicester. </a:t>
            </a:r>
          </a:p>
          <a:p>
            <a:endParaRPr lang="en-GB" dirty="0">
              <a:latin typeface="Segoe Print" panose="02000600000000000000" pitchFamily="2" charset="0"/>
            </a:endParaRPr>
          </a:p>
        </p:txBody>
      </p:sp>
      <p:sp>
        <p:nvSpPr>
          <p:cNvPr id="14" name="Down Arrow 13"/>
          <p:cNvSpPr/>
          <p:nvPr/>
        </p:nvSpPr>
        <p:spPr>
          <a:xfrm>
            <a:off x="827584" y="2420888"/>
            <a:ext cx="504056" cy="883243"/>
          </a:xfrm>
          <a:prstGeom prst="downArrow">
            <a:avLst>
              <a:gd name="adj1" fmla="val 472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blinds(horizontal)">
                                      <p:cBhvr>
                                        <p:cTn id="22" dur="500"/>
                                        <p:tgtEl>
                                          <p:spTgt spid="16386"/>
                                        </p:tgtEl>
                                      </p:cBhvr>
                                    </p:animEffect>
                                  </p:childTnLst>
                                </p:cTn>
                              </p:par>
                              <p:par>
                                <p:cTn id="23" presetID="3"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linds(horizontal)">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2">
                                            <p:txEl>
                                              <p:pRg st="2" end="2"/>
                                            </p:txEl>
                                          </p:spTgt>
                                        </p:tgtEl>
                                        <p:attrNameLst>
                                          <p:attrName>style.visibility</p:attrName>
                                        </p:attrNameLst>
                                      </p:cBhvr>
                                      <p:to>
                                        <p:strVal val="visible"/>
                                      </p:to>
                                    </p:set>
                                    <p:animEffect transition="in" filter="blinds(horizontal)">
                                      <p:cBhvr>
                                        <p:cTn id="38" dur="500"/>
                                        <p:tgtEl>
                                          <p:spTgt spid="1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mph" presetSubtype="0" fill="hold" grpId="1" nodeType="clickEffect">
                                  <p:stCondLst>
                                    <p:cond delay="0"/>
                                  </p:stCondLst>
                                  <p:childTnLst>
                                    <p:animRot by="21600000">
                                      <p:cBhvr>
                                        <p:cTn id="47"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3" grpId="1"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3/32/White_Rose_Badge_of_York.svg/150px-White_Rose_Badge_of_York.svg.png"/>
          <p:cNvPicPr>
            <a:picLocks noChangeAspect="1" noChangeArrowheads="1"/>
          </p:cNvPicPr>
          <p:nvPr/>
        </p:nvPicPr>
        <p:blipFill>
          <a:blip r:embed="rId2" cstate="print"/>
          <a:srcRect/>
          <a:stretch>
            <a:fillRect/>
          </a:stretch>
        </p:blipFill>
        <p:spPr bwMode="auto">
          <a:xfrm>
            <a:off x="107504" y="116632"/>
            <a:ext cx="2376264" cy="2376264"/>
          </a:xfrm>
          <a:prstGeom prst="rect">
            <a:avLst/>
          </a:prstGeom>
          <a:noFill/>
        </p:spPr>
      </p:pic>
      <p:pic>
        <p:nvPicPr>
          <p:cNvPr id="5" name="Picture 4" descr="http://upload.wikimedia.org/wikipedia/commons/thumb/3/30/Red_Rose_Badge_of_Lancaster.svg/150px-Red_Rose_Badge_of_Lancaster.svg.png"/>
          <p:cNvPicPr>
            <a:picLocks noChangeAspect="1" noChangeArrowheads="1"/>
          </p:cNvPicPr>
          <p:nvPr/>
        </p:nvPicPr>
        <p:blipFill>
          <a:blip r:embed="rId3" cstate="print"/>
          <a:srcRect/>
          <a:stretch>
            <a:fillRect/>
          </a:stretch>
        </p:blipFill>
        <p:spPr bwMode="auto">
          <a:xfrm>
            <a:off x="6588224" y="116632"/>
            <a:ext cx="2376264" cy="2376264"/>
          </a:xfrm>
          <a:prstGeom prst="rect">
            <a:avLst/>
          </a:prstGeom>
          <a:noFill/>
        </p:spPr>
      </p:pic>
      <p:sp>
        <p:nvSpPr>
          <p:cNvPr id="7" name="TextBox 6"/>
          <p:cNvSpPr txBox="1"/>
          <p:nvPr/>
        </p:nvSpPr>
        <p:spPr>
          <a:xfrm>
            <a:off x="2699792" y="258323"/>
            <a:ext cx="3600400" cy="2585323"/>
          </a:xfrm>
          <a:prstGeom prst="rect">
            <a:avLst/>
          </a:prstGeom>
          <a:noFill/>
        </p:spPr>
        <p:txBody>
          <a:bodyPr wrap="square" rtlCol="0">
            <a:spAutoFit/>
          </a:bodyPr>
          <a:lstStyle/>
          <a:p>
            <a:pPr algn="ctr"/>
            <a:r>
              <a:rPr lang="en-GB" sz="1600" dirty="0" smtClean="0">
                <a:latin typeface="Segoe Print" panose="02000600000000000000" pitchFamily="2" charset="0"/>
              </a:rPr>
              <a:t>The White Rose of York</a:t>
            </a:r>
          </a:p>
          <a:p>
            <a:pPr algn="ctr"/>
            <a:r>
              <a:rPr lang="en-GB" sz="1600" dirty="0" smtClean="0">
                <a:latin typeface="Segoe Print" panose="02000600000000000000" pitchFamily="2" charset="0"/>
              </a:rPr>
              <a:t>The Red Rose of Lancaster.</a:t>
            </a:r>
          </a:p>
          <a:p>
            <a:pPr algn="ctr"/>
            <a:endParaRPr lang="en-GB" sz="1600" dirty="0">
              <a:latin typeface="Segoe Print" panose="02000600000000000000" pitchFamily="2" charset="0"/>
            </a:endParaRPr>
          </a:p>
          <a:p>
            <a:pPr algn="ctr"/>
            <a:r>
              <a:rPr lang="en-GB" sz="1600" dirty="0" smtClean="0">
                <a:latin typeface="Segoe Print" panose="02000600000000000000" pitchFamily="2" charset="0"/>
              </a:rPr>
              <a:t>Both branches of the Plantagenet family but considered separate dynasties.</a:t>
            </a:r>
          </a:p>
          <a:p>
            <a:pPr algn="ctr"/>
            <a:endParaRPr lang="en-GB" sz="1600" dirty="0">
              <a:latin typeface="Segoe Print" panose="02000600000000000000" pitchFamily="2" charset="0"/>
            </a:endParaRPr>
          </a:p>
          <a:p>
            <a:pPr algn="ctr"/>
            <a:r>
              <a:rPr lang="en-GB" sz="1600" dirty="0" smtClean="0">
                <a:latin typeface="Segoe Print" panose="02000600000000000000" pitchFamily="2" charset="0"/>
              </a:rPr>
              <a:t>Dynasty = a bloodline or line of rulers.</a:t>
            </a:r>
          </a:p>
          <a:p>
            <a:endParaRPr lang="en-GB" dirty="0">
              <a:latin typeface="Segoe Print" panose="02000600000000000000" pitchFamily="2" charset="0"/>
            </a:endParaRPr>
          </a:p>
        </p:txBody>
      </p:sp>
      <p:sp>
        <p:nvSpPr>
          <p:cNvPr id="8" name="TextBox 7"/>
          <p:cNvSpPr txBox="1"/>
          <p:nvPr/>
        </p:nvSpPr>
        <p:spPr>
          <a:xfrm>
            <a:off x="323528" y="2924944"/>
            <a:ext cx="864096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solidFill>
                <a:srgbClr val="FFFF00"/>
              </a:solidFill>
              <a:latin typeface="Segoe Print" panose="02000600000000000000" pitchFamily="2" charset="0"/>
            </a:endParaRPr>
          </a:p>
          <a:p>
            <a:r>
              <a:rPr lang="en-GB" u="sng" dirty="0" smtClean="0">
                <a:solidFill>
                  <a:srgbClr val="FFC000"/>
                </a:solidFill>
                <a:latin typeface="Segoe Print" panose="02000600000000000000" pitchFamily="2" charset="0"/>
              </a:rPr>
              <a:t>Gold: </a:t>
            </a:r>
            <a:r>
              <a:rPr lang="en-GB" dirty="0" smtClean="0">
                <a:solidFill>
                  <a:srgbClr val="FFC000"/>
                </a:solidFill>
                <a:latin typeface="Segoe Print" panose="02000600000000000000" pitchFamily="2" charset="0"/>
              </a:rPr>
              <a:t>With York and Lancaster fighting for the Throne of England what or who do you think could bring these families back together?</a:t>
            </a:r>
          </a:p>
          <a:p>
            <a:endParaRPr lang="en-GB" dirty="0">
              <a:solidFill>
                <a:schemeClr val="bg1">
                  <a:lumMod val="75000"/>
                </a:schemeClr>
              </a:solidFill>
              <a:latin typeface="Segoe Print" panose="02000600000000000000" pitchFamily="2" charset="0"/>
            </a:endParaRPr>
          </a:p>
          <a:p>
            <a:r>
              <a:rPr lang="en-GB" u="sng" dirty="0" smtClean="0">
                <a:solidFill>
                  <a:schemeClr val="bg1">
                    <a:lumMod val="75000"/>
                  </a:schemeClr>
                </a:solidFill>
                <a:latin typeface="Segoe Print" panose="02000600000000000000" pitchFamily="2" charset="0"/>
              </a:rPr>
              <a:t>Silver: </a:t>
            </a:r>
            <a:r>
              <a:rPr lang="en-GB" dirty="0" smtClean="0">
                <a:solidFill>
                  <a:schemeClr val="bg1">
                    <a:lumMod val="75000"/>
                  </a:schemeClr>
                </a:solidFill>
                <a:latin typeface="Segoe Print" panose="02000600000000000000" pitchFamily="2" charset="0"/>
              </a:rPr>
              <a:t>What exactly do you think happened to Prince Edward V and his brother in the Tower of London?</a:t>
            </a:r>
            <a:endParaRPr lang="en-GB" dirty="0" smtClean="0">
              <a:solidFill>
                <a:schemeClr val="accent6">
                  <a:lumMod val="75000"/>
                </a:schemeClr>
              </a:solidFill>
              <a:latin typeface="Segoe Print" panose="02000600000000000000" pitchFamily="2" charset="0"/>
            </a:endParaRPr>
          </a:p>
          <a:p>
            <a:endParaRPr lang="en-GB" dirty="0">
              <a:solidFill>
                <a:schemeClr val="accent6">
                  <a:lumMod val="75000"/>
                </a:schemeClr>
              </a:solidFill>
              <a:latin typeface="Segoe Print" panose="02000600000000000000" pitchFamily="2" charset="0"/>
            </a:endParaRPr>
          </a:p>
          <a:p>
            <a:r>
              <a:rPr lang="en-GB" u="sng" dirty="0" smtClean="0">
                <a:solidFill>
                  <a:schemeClr val="accent6">
                    <a:lumMod val="75000"/>
                  </a:schemeClr>
                </a:solidFill>
                <a:latin typeface="Segoe Print" panose="02000600000000000000" pitchFamily="2" charset="0"/>
              </a:rPr>
              <a:t>Bronze: </a:t>
            </a:r>
            <a:r>
              <a:rPr lang="en-GB" dirty="0" smtClean="0">
                <a:solidFill>
                  <a:schemeClr val="accent6">
                    <a:lumMod val="75000"/>
                  </a:schemeClr>
                </a:solidFill>
                <a:latin typeface="Segoe Print" panose="02000600000000000000" pitchFamily="2" charset="0"/>
              </a:rPr>
              <a:t>Which family was the most powerful and why?</a:t>
            </a:r>
          </a:p>
          <a:p>
            <a:endParaRPr lang="en-GB" dirty="0">
              <a:solidFill>
                <a:schemeClr val="accent6">
                  <a:lumMod val="75000"/>
                </a:schemeClr>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King Henry VII.jpg"/>
          <p:cNvPicPr>
            <a:picLocks noChangeAspect="1" noChangeArrowheads="1"/>
          </p:cNvPicPr>
          <p:nvPr/>
        </p:nvPicPr>
        <p:blipFill>
          <a:blip r:embed="rId2" cstate="print"/>
          <a:srcRect/>
          <a:stretch>
            <a:fillRect/>
          </a:stretch>
        </p:blipFill>
        <p:spPr bwMode="auto">
          <a:xfrm>
            <a:off x="323528" y="188640"/>
            <a:ext cx="2095500" cy="3095625"/>
          </a:xfrm>
          <a:prstGeom prst="rect">
            <a:avLst/>
          </a:prstGeom>
          <a:noFill/>
        </p:spPr>
      </p:pic>
      <p:sp>
        <p:nvSpPr>
          <p:cNvPr id="6" name="Rectangle 5"/>
          <p:cNvSpPr/>
          <p:nvPr/>
        </p:nvSpPr>
        <p:spPr>
          <a:xfrm>
            <a:off x="2961357" y="116631"/>
            <a:ext cx="3156633"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Henry VII</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
        <p:nvSpPr>
          <p:cNvPr id="9" name="TextBox 8"/>
          <p:cNvSpPr txBox="1"/>
          <p:nvPr/>
        </p:nvSpPr>
        <p:spPr>
          <a:xfrm>
            <a:off x="2555776" y="980728"/>
            <a:ext cx="4248472" cy="3046988"/>
          </a:xfrm>
          <a:prstGeom prst="rect">
            <a:avLst/>
          </a:prstGeom>
          <a:noFill/>
        </p:spPr>
        <p:txBody>
          <a:bodyPr wrap="square" rtlCol="0">
            <a:spAutoFit/>
          </a:bodyPr>
          <a:lstStyle/>
          <a:p>
            <a:r>
              <a:rPr lang="en-GB" sz="1600" dirty="0" smtClean="0">
                <a:latin typeface="Segoe Print" panose="02000600000000000000" pitchFamily="2" charset="0"/>
              </a:rPr>
              <a:t>Last surviving Lancaster male. </a:t>
            </a:r>
          </a:p>
          <a:p>
            <a:r>
              <a:rPr lang="en-GB" sz="1600" dirty="0" smtClean="0">
                <a:latin typeface="Segoe Print" panose="02000600000000000000" pitchFamily="2" charset="0"/>
              </a:rPr>
              <a:t>Held a very slight claim to the throne based around his mother.</a:t>
            </a:r>
          </a:p>
          <a:p>
            <a:r>
              <a:rPr lang="en-GB" sz="1600" dirty="0" smtClean="0">
                <a:latin typeface="Segoe Print" panose="02000600000000000000" pitchFamily="2" charset="0"/>
              </a:rPr>
              <a:t>(She was a cousin of Henry VI)</a:t>
            </a:r>
          </a:p>
          <a:p>
            <a:endParaRPr lang="en-GB" sz="1600" dirty="0">
              <a:latin typeface="Segoe Print" panose="02000600000000000000" pitchFamily="2" charset="0"/>
            </a:endParaRPr>
          </a:p>
          <a:p>
            <a:r>
              <a:rPr lang="en-GB" sz="1600" dirty="0" smtClean="0">
                <a:latin typeface="Segoe Print" panose="02000600000000000000" pitchFamily="2" charset="0"/>
              </a:rPr>
              <a:t>Henry VIII got support from the York forces to raise and army and try to take the throne from Richard III.</a:t>
            </a:r>
          </a:p>
          <a:p>
            <a:endParaRPr lang="en-GB" sz="1600" dirty="0">
              <a:latin typeface="Segoe Print" panose="02000600000000000000" pitchFamily="2" charset="0"/>
            </a:endParaRPr>
          </a:p>
          <a:p>
            <a:r>
              <a:rPr lang="en-GB" sz="1600" dirty="0" smtClean="0">
                <a:latin typeface="Segoe Print" panose="02000600000000000000" pitchFamily="2" charset="0"/>
              </a:rPr>
              <a:t>How did Henry VII a Lancaster get support from York to remove a York King ??</a:t>
            </a:r>
            <a:endParaRPr lang="en-GB" sz="1600" dirty="0">
              <a:latin typeface="Segoe Print" panose="02000600000000000000" pitchFamily="2" charset="0"/>
            </a:endParaRPr>
          </a:p>
        </p:txBody>
      </p:sp>
      <p:pic>
        <p:nvPicPr>
          <p:cNvPr id="10" name="Picture 4" descr="http://upload.wikimedia.org/wikipedia/commons/thumb/3/30/Red_Rose_Badge_of_Lancaster.svg/150px-Red_Rose_Badge_of_Lancaster.svg.png"/>
          <p:cNvPicPr>
            <a:picLocks noChangeAspect="1" noChangeArrowheads="1"/>
          </p:cNvPicPr>
          <p:nvPr/>
        </p:nvPicPr>
        <p:blipFill>
          <a:blip r:embed="rId3" cstate="print"/>
          <a:srcRect/>
          <a:stretch>
            <a:fillRect/>
          </a:stretch>
        </p:blipFill>
        <p:spPr bwMode="auto">
          <a:xfrm>
            <a:off x="6948264" y="332656"/>
            <a:ext cx="1584176" cy="1584176"/>
          </a:xfrm>
          <a:prstGeom prst="rect">
            <a:avLst/>
          </a:prstGeom>
          <a:noFill/>
        </p:spPr>
      </p:pic>
      <p:pic>
        <p:nvPicPr>
          <p:cNvPr id="11" name="Picture 2" descr="http://upload.wikimedia.org/wikipedia/commons/thumb/3/32/White_Rose_Badge_of_York.svg/150px-White_Rose_Badge_of_York.svg.png"/>
          <p:cNvPicPr>
            <a:picLocks noChangeAspect="1" noChangeArrowheads="1"/>
          </p:cNvPicPr>
          <p:nvPr/>
        </p:nvPicPr>
        <p:blipFill>
          <a:blip r:embed="rId4" cstate="print"/>
          <a:srcRect/>
          <a:stretch>
            <a:fillRect/>
          </a:stretch>
        </p:blipFill>
        <p:spPr bwMode="auto">
          <a:xfrm>
            <a:off x="6948264" y="2132856"/>
            <a:ext cx="1512168" cy="1512168"/>
          </a:xfrm>
          <a:prstGeom prst="rect">
            <a:avLst/>
          </a:prstGeom>
          <a:noFill/>
        </p:spPr>
      </p:pic>
      <p:pic>
        <p:nvPicPr>
          <p:cNvPr id="12" name="Picture 4" descr="http://upload.wikimedia.org/wikipedia/commons/thumb/3/30/Red_Rose_Badge_of_Lancaster.svg/150px-Red_Rose_Badge_of_Lancaster.svg.png"/>
          <p:cNvPicPr>
            <a:picLocks noChangeAspect="1" noChangeArrowheads="1"/>
          </p:cNvPicPr>
          <p:nvPr/>
        </p:nvPicPr>
        <p:blipFill>
          <a:blip r:embed="rId3" cstate="print"/>
          <a:srcRect/>
          <a:stretch>
            <a:fillRect/>
          </a:stretch>
        </p:blipFill>
        <p:spPr bwMode="auto">
          <a:xfrm>
            <a:off x="2771800" y="4149080"/>
            <a:ext cx="1584176" cy="1584176"/>
          </a:xfrm>
          <a:prstGeom prst="rect">
            <a:avLst/>
          </a:prstGeom>
          <a:noFill/>
        </p:spPr>
      </p:pic>
      <p:pic>
        <p:nvPicPr>
          <p:cNvPr id="13" name="Picture 2" descr="http://upload.wikimedia.org/wikipedia/commons/thumb/3/32/White_Rose_Badge_of_York.svg/150px-White_Rose_Badge_of_York.svg.png"/>
          <p:cNvPicPr>
            <a:picLocks noChangeAspect="1" noChangeArrowheads="1"/>
          </p:cNvPicPr>
          <p:nvPr/>
        </p:nvPicPr>
        <p:blipFill>
          <a:blip r:embed="rId4" cstate="print"/>
          <a:srcRect/>
          <a:stretch>
            <a:fillRect/>
          </a:stretch>
        </p:blipFill>
        <p:spPr bwMode="auto">
          <a:xfrm>
            <a:off x="4572000" y="4149080"/>
            <a:ext cx="1512168" cy="1512168"/>
          </a:xfrm>
          <a:prstGeom prst="rect">
            <a:avLst/>
          </a:prstGeom>
          <a:noFill/>
        </p:spPr>
      </p:pic>
      <p:sp>
        <p:nvSpPr>
          <p:cNvPr id="14" name="Rectangle 13"/>
          <p:cNvSpPr/>
          <p:nvPr/>
        </p:nvSpPr>
        <p:spPr>
          <a:xfrm>
            <a:off x="179512" y="5805264"/>
            <a:ext cx="8784976" cy="1077218"/>
          </a:xfrm>
          <a:prstGeom prst="rect">
            <a:avLst/>
          </a:prstGeom>
        </p:spPr>
        <p:txBody>
          <a:bodyPr wrap="square">
            <a:spAutoFit/>
          </a:bodyPr>
          <a:lstStyle/>
          <a:p>
            <a:r>
              <a:rPr lang="en-GB" sz="1600" dirty="0" smtClean="0">
                <a:latin typeface="Segoe Print" panose="02000600000000000000" pitchFamily="2" charset="0"/>
              </a:rPr>
              <a:t>Richard III was very unpopular. Henry VII had agreed to marry Elizabeth of York ( technically his cousin)  if crowned King. Elizabeth of York was sister to Edward V ( the Prince in the Tower) making Elizabeth technically the rightful heir to the throne !</a:t>
            </a:r>
            <a:endParaRPr lang="en-GB" sz="1600" dirty="0">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Effect transition="in" filter="blinds(horizontal)">
                                      <p:cBhvr>
                                        <p:cTn id="15" dur="500"/>
                                        <p:tgtEl>
                                          <p:spTgt spid="9">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blinds(horizontal)">
                                      <p:cBhvr>
                                        <p:cTn id="23" dur="500"/>
                                        <p:tgtEl>
                                          <p:spTgt spid="9">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par>
                                <p:cTn id="27" presetID="3"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blinds(horizontal)">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1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ng Henry VII.jpg"/>
          <p:cNvPicPr>
            <a:picLocks noChangeAspect="1" noChangeArrowheads="1"/>
          </p:cNvPicPr>
          <p:nvPr/>
        </p:nvPicPr>
        <p:blipFill>
          <a:blip r:embed="rId3" cstate="print"/>
          <a:srcRect/>
          <a:stretch>
            <a:fillRect/>
          </a:stretch>
        </p:blipFill>
        <p:spPr bwMode="auto">
          <a:xfrm>
            <a:off x="323528" y="188640"/>
            <a:ext cx="2095500" cy="3095625"/>
          </a:xfrm>
          <a:prstGeom prst="rect">
            <a:avLst/>
          </a:prstGeom>
          <a:noFill/>
        </p:spPr>
      </p:pic>
      <p:pic>
        <p:nvPicPr>
          <p:cNvPr id="5" name="Picture 2" descr="Richard III earliest surviving portrait.jpg"/>
          <p:cNvPicPr>
            <a:picLocks noChangeAspect="1" noChangeArrowheads="1"/>
          </p:cNvPicPr>
          <p:nvPr/>
        </p:nvPicPr>
        <p:blipFill>
          <a:blip r:embed="rId4" cstate="print"/>
          <a:srcRect/>
          <a:stretch>
            <a:fillRect/>
          </a:stretch>
        </p:blipFill>
        <p:spPr bwMode="auto">
          <a:xfrm>
            <a:off x="6660232" y="188640"/>
            <a:ext cx="2304256" cy="3105738"/>
          </a:xfrm>
          <a:prstGeom prst="rect">
            <a:avLst/>
          </a:prstGeom>
          <a:noFill/>
        </p:spPr>
      </p:pic>
      <p:pic>
        <p:nvPicPr>
          <p:cNvPr id="7" name="Picture 2" descr="http://upload.wikimedia.org/wikipedia/commons/thumb/3/32/White_Rose_Badge_of_York.svg/150px-White_Rose_Badge_of_York.svg.png"/>
          <p:cNvPicPr>
            <a:picLocks noChangeAspect="1" noChangeArrowheads="1"/>
          </p:cNvPicPr>
          <p:nvPr/>
        </p:nvPicPr>
        <p:blipFill>
          <a:blip r:embed="rId5" cstate="print"/>
          <a:srcRect/>
          <a:stretch>
            <a:fillRect/>
          </a:stretch>
        </p:blipFill>
        <p:spPr bwMode="auto">
          <a:xfrm>
            <a:off x="3563888" y="1988840"/>
            <a:ext cx="1872208" cy="1872208"/>
          </a:xfrm>
          <a:prstGeom prst="rect">
            <a:avLst/>
          </a:prstGeom>
          <a:noFill/>
        </p:spPr>
      </p:pic>
      <p:pic>
        <p:nvPicPr>
          <p:cNvPr id="8" name="Picture 4" descr="http://upload.wikimedia.org/wikipedia/commons/thumb/3/30/Red_Rose_Badge_of_Lancaster.svg/150px-Red_Rose_Badge_of_Lancaster.svg.png"/>
          <p:cNvPicPr>
            <a:picLocks noChangeAspect="1" noChangeArrowheads="1"/>
          </p:cNvPicPr>
          <p:nvPr/>
        </p:nvPicPr>
        <p:blipFill>
          <a:blip r:embed="rId6" cstate="print"/>
          <a:srcRect/>
          <a:stretch>
            <a:fillRect/>
          </a:stretch>
        </p:blipFill>
        <p:spPr bwMode="auto">
          <a:xfrm>
            <a:off x="3491880" y="0"/>
            <a:ext cx="1872208" cy="1872208"/>
          </a:xfrm>
          <a:prstGeom prst="rect">
            <a:avLst/>
          </a:prstGeom>
          <a:noFill/>
        </p:spPr>
      </p:pic>
      <p:sp>
        <p:nvSpPr>
          <p:cNvPr id="10" name="Rectangle 9"/>
          <p:cNvSpPr/>
          <p:nvPr/>
        </p:nvSpPr>
        <p:spPr>
          <a:xfrm>
            <a:off x="251520" y="4149080"/>
            <a:ext cx="8676456"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1485. Lancaster meets York at the Battle of Bosworth Field.</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rPr>
              <a:t>What do you think the outcome will be?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1693</Words>
  <Application>Microsoft Office PowerPoint</Application>
  <PresentationFormat>On-screen Show (4:3)</PresentationFormat>
  <Paragraphs>179</Paragraphs>
  <Slides>30</Slides>
  <Notes>2</Notes>
  <HiddenSlides>14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Segoe Print</vt:lpstr>
      <vt:lpstr>Office Theme</vt:lpstr>
      <vt:lpstr>PowerPoint Presentation</vt:lpstr>
      <vt:lpstr>Enquiry Question:  Why did Henry VII triumph at Bosworth?</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Eye Witness Interpretation</vt:lpstr>
      <vt:lpstr>Eye Witness Interpretation</vt:lpstr>
      <vt:lpstr>PowerPoint Presentation</vt:lpstr>
      <vt:lpstr>PowerPoint Presentation</vt:lpstr>
      <vt:lpstr>PowerPoint Presentation</vt:lpstr>
      <vt:lpstr>PowerPoint Presentation</vt:lpstr>
    </vt:vector>
  </TitlesOfParts>
  <Company>Organisation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Anastasia Galvin</cp:lastModifiedBy>
  <cp:revision>47</cp:revision>
  <dcterms:created xsi:type="dcterms:W3CDTF">2014-04-01T19:06:35Z</dcterms:created>
  <dcterms:modified xsi:type="dcterms:W3CDTF">2017-06-19T15:29:43Z</dcterms:modified>
</cp:coreProperties>
</file>