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304" r:id="rId4"/>
    <p:sldId id="272" r:id="rId5"/>
    <p:sldId id="276" r:id="rId6"/>
    <p:sldId id="298" r:id="rId7"/>
    <p:sldId id="281" r:id="rId8"/>
    <p:sldId id="280" r:id="rId9"/>
    <p:sldId id="291" r:id="rId10"/>
    <p:sldId id="279" r:id="rId11"/>
    <p:sldId id="283" r:id="rId12"/>
    <p:sldId id="282" r:id="rId13"/>
    <p:sldId id="286" r:id="rId14"/>
    <p:sldId id="285" r:id="rId15"/>
    <p:sldId id="287" r:id="rId16"/>
    <p:sldId id="288" r:id="rId17"/>
    <p:sldId id="303" r:id="rId18"/>
    <p:sldId id="299" r:id="rId19"/>
    <p:sldId id="295" r:id="rId20"/>
    <p:sldId id="296" r:id="rId21"/>
    <p:sldId id="290" r:id="rId22"/>
    <p:sldId id="302" r:id="rId23"/>
    <p:sldId id="301" r:id="rId24"/>
    <p:sldId id="300" r:id="rId25"/>
    <p:sldId id="305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1D2"/>
    <a:srgbClr val="AD57E7"/>
    <a:srgbClr val="FFEBFF"/>
    <a:srgbClr val="FFFFFF"/>
    <a:srgbClr val="FFFFD5"/>
    <a:srgbClr val="D4A3E1"/>
    <a:srgbClr val="FFB9FF"/>
    <a:srgbClr val="E0C0F6"/>
    <a:srgbClr val="EDDAFA"/>
    <a:srgbClr val="F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11E8-26BD-4D0F-A10E-1BE3D2D83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9491D-A688-4007-9BCF-76849750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EA669-6280-4048-A89E-AD152A4E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6DDAA-B495-4093-B7E8-43645ACF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0836-E200-43D2-9531-4FC5E7C3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5CC5-A756-451F-807B-F8C5480A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151FC-22E2-48B5-A312-6E280C80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DA1A-6F41-4461-BBA5-250044B9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13207-6CF0-403C-9AF6-5F8AD3A7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C496D-A1E4-43D4-96D9-7C554FED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6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7E3A3-FDDD-4EAE-ADE0-493D7C9AF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FBBF2-DBBC-49A0-8DE5-A6614231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B9EE5-2A7C-4FB3-94DA-A67CECEF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396B7-28A2-4300-AF33-5FF2ED57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0961A-757E-4CC7-9DFE-1880408B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0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7C30-E0F3-4962-AA48-FF2B5F1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7728-3A5C-4D9F-B3E7-BDD8E060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8934-CE53-4F75-9E39-6D7F573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E5290-DDDA-4706-AEEB-0F5737C7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A9C3-8690-49D3-949A-11911073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4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B25B-296B-4490-858D-14405CD6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C686C-0915-4432-A3A3-621512574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031B-33AD-4FA7-AD78-7AD5CCF4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DE16E-A7AF-4AAD-9A2D-8B04F4D1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04B6-604F-4A5B-A75D-84C57D0C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0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5F0F-887A-49B3-B488-F60154D7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AECE-870B-4725-A044-46AC97FF2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01F8C-FEB1-4F23-A360-E962DE056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591BF-7AAB-4B41-9880-257A7D4D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04A3C-02F7-497D-BD4B-EDB433D9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2FADC-066A-4558-A326-B1384104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21AC-AEB5-42E4-8AD0-D6D11EA9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03F8-25CE-421B-9ED5-EB5BA04A2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0123E-3D08-4C1F-83F7-C3D9670E0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3DF79-02A1-4066-882A-897A0ADBE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80307-4375-41AD-9A3E-711F1AA5B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43041-1DC9-4C66-808A-1D865866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F7476-DD18-434D-9FA3-5BE4B92C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53BC87-3654-41F6-9EB9-41BC7B6B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70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F729-A585-4713-B8A4-7672D4EC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BDC44-C5D2-4872-998C-F80BA528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22BF2-3A0C-41C9-BCE3-6538C7E7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0903A-4F1F-479E-A77F-E67DA349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4F288-07A3-420F-8AF8-FEA6523E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28188-2567-42DE-B4A5-8E640331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6595F-8F04-49C7-A052-90349102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38F6-7488-4B9C-931B-57DEE545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0524-35DA-4534-A072-FE09F646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7D084-FAD2-4C9B-B83B-5E2B28843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3FA1F-BA5B-47CA-8C32-100F7C63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1341A-9BF7-49B3-8933-5E64F1E2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0B882-FB2B-41C9-88C8-E913C3D9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0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18E3-D7D8-47F4-BC3D-201583B7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72F85-DC7D-4AB9-9134-78487C0BE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6548B-03F6-41F1-9DC4-1367BBFBE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D1FDD-E6D4-4D46-B035-6E2713FE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0609E-5378-4F4A-9994-191D677D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09A03-BF1F-4191-A248-493222B2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3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8FBD1-F6C3-4612-89B1-FBF8FA67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04771-BDFA-4A68-88A2-AA7A4468D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C5DB3-B03B-4ED7-9482-C5DE96DAA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9C10-9F4A-492A-BC25-E541BC059F92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9212-BD6F-4352-AC42-95A53DA3A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38159-D41D-4EDA-9FFE-CA734E3AC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2940-79D9-4B46-9F18-9C661AB7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1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8.xml"/><Relationship Id="rId5" Type="http://schemas.openxmlformats.org/officeDocument/2006/relationships/slide" Target="slide22.xml"/><Relationship Id="rId10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8.xml"/><Relationship Id="rId5" Type="http://schemas.openxmlformats.org/officeDocument/2006/relationships/slide" Target="slide22.xml"/><Relationship Id="rId10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F8B8-65AB-4ADD-8192-9CF0ECD74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69AA9-9A08-43DD-921A-41A0CB16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A414B-7780-4C42-B6BE-DFCA9113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9C1CDFD-6C46-476C-A326-05AEB1948289}"/>
              </a:ext>
            </a:extLst>
          </p:cNvPr>
          <p:cNvSpPr txBox="1">
            <a:spLocks/>
          </p:cNvSpPr>
          <p:nvPr/>
        </p:nvSpPr>
        <p:spPr>
          <a:xfrm>
            <a:off x="1368949" y="3889403"/>
            <a:ext cx="9613127" cy="216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CC00"/>
                </a:solidFill>
              </a:rPr>
              <a:t>GCSE Latin Grammar Review</a:t>
            </a:r>
            <a:endParaRPr lang="en-GB" sz="3900" dirty="0">
              <a:solidFill>
                <a:srgbClr val="FFCC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F1CB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12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10232843" cy="7162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Indicative Passive: </a:t>
            </a:r>
            <a:r>
              <a:rPr lang="en-GB" sz="2800" b="1" dirty="0">
                <a:latin typeface="+mn-lt"/>
              </a:rPr>
              <a:t>Present, Future and Imperfect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1333284" y="1060925"/>
            <a:ext cx="3245036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First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Present, Future, Imperfect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231821" y="1584574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238839" y="1874660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236764" y="2168487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244119" y="2609241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244120" y="2889130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244119" y="3189847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1338184" y="155874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am-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2376240" y="156049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bor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1338184" y="186551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amā-ri</a:t>
            </a:r>
            <a:r>
              <a:rPr lang="en-GB" sz="1400" b="1" dirty="0" err="1"/>
              <a:t>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1338184" y="217340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1349683" y="257243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mur</a:t>
            </a:r>
            <a:endParaRPr lang="en-GB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1353388" y="288207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1349682" y="318783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A75B-D058-48A9-A1AF-0AAF8B6D4592}"/>
              </a:ext>
            </a:extLst>
          </p:cNvPr>
          <p:cNvSpPr txBox="1"/>
          <p:nvPr/>
        </p:nvSpPr>
        <p:spPr>
          <a:xfrm>
            <a:off x="2376240" y="1864784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beris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2376242" y="3189847"/>
            <a:ext cx="10585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buntur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2376239" y="288207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biminī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2376240" y="217340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bitur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2376240" y="257429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bimur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875212" y="3494133"/>
            <a:ext cx="2053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amō</a:t>
            </a:r>
            <a:r>
              <a:rPr lang="en-GB" sz="1000" b="1" i="1" dirty="0"/>
              <a:t>,, </a:t>
            </a:r>
            <a:r>
              <a:rPr lang="en-GB" sz="1000" b="1" i="1" dirty="0" err="1"/>
              <a:t>amāre</a:t>
            </a:r>
            <a:r>
              <a:rPr lang="en-GB" sz="1000" i="1" dirty="0"/>
              <a:t>, </a:t>
            </a:r>
            <a:r>
              <a:rPr lang="en-GB" sz="1000" i="1" dirty="0" err="1"/>
              <a:t>amāvī</a:t>
            </a:r>
            <a:r>
              <a:rPr lang="en-GB" sz="1000" i="1" dirty="0"/>
              <a:t>, </a:t>
            </a:r>
            <a:r>
              <a:rPr lang="en-GB" sz="1000" i="1" dirty="0" err="1"/>
              <a:t>amātus</a:t>
            </a:r>
            <a:r>
              <a:rPr lang="en-GB" sz="1000" i="1" dirty="0"/>
              <a:t>  - love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4919671" y="1043037"/>
            <a:ext cx="3406520" cy="477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Second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Present, Future, Imperfect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5936044" y="1576750"/>
            <a:ext cx="117273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bor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153135" y="1581397"/>
            <a:ext cx="117305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bar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5936573" y="1891050"/>
            <a:ext cx="1172200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beris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5936044" y="2191952"/>
            <a:ext cx="11687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bitur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5956955" y="2557167"/>
            <a:ext cx="115181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bimur</a:t>
            </a:r>
            <a:endParaRPr lang="en-GB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5960944" y="2862882"/>
            <a:ext cx="115181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biminī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5964783" y="3176371"/>
            <a:ext cx="116426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buntur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153136" y="1886165"/>
            <a:ext cx="11730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bāris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160141" y="3176372"/>
            <a:ext cx="1166049" cy="3146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bantur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153135" y="2861240"/>
            <a:ext cx="116604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bāminī</a:t>
            </a:r>
            <a:endParaRPr lang="en-GB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7153135" y="2203534"/>
            <a:ext cx="117305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bātur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153135" y="2556472"/>
            <a:ext cx="116307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bāmur</a:t>
            </a:r>
            <a:endParaRPr lang="en-GB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0E2A2F-22D0-42A6-8DD2-EB33D2AA1417}"/>
              </a:ext>
            </a:extLst>
          </p:cNvPr>
          <p:cNvSpPr txBox="1"/>
          <p:nvPr/>
        </p:nvSpPr>
        <p:spPr>
          <a:xfrm>
            <a:off x="233887" y="4575852"/>
            <a:ext cx="96723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347F4-6BE7-471B-A8BF-BD3E0064B9B3}"/>
              </a:ext>
            </a:extLst>
          </p:cNvPr>
          <p:cNvSpPr txBox="1"/>
          <p:nvPr/>
        </p:nvSpPr>
        <p:spPr>
          <a:xfrm>
            <a:off x="231821" y="4855742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F8FB7-23B6-4BFC-A89D-30D71C602B06}"/>
              </a:ext>
            </a:extLst>
          </p:cNvPr>
          <p:cNvSpPr txBox="1"/>
          <p:nvPr/>
        </p:nvSpPr>
        <p:spPr>
          <a:xfrm>
            <a:off x="231821" y="5146266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A953C9-614F-455A-81F6-855BD2522EA9}"/>
              </a:ext>
            </a:extLst>
          </p:cNvPr>
          <p:cNvSpPr txBox="1"/>
          <p:nvPr/>
        </p:nvSpPr>
        <p:spPr>
          <a:xfrm>
            <a:off x="252539" y="5548814"/>
            <a:ext cx="96122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C392F8-192F-4551-988D-A2414F60D1EE}"/>
              </a:ext>
            </a:extLst>
          </p:cNvPr>
          <p:cNvSpPr txBox="1"/>
          <p:nvPr/>
        </p:nvSpPr>
        <p:spPr>
          <a:xfrm>
            <a:off x="249999" y="5864697"/>
            <a:ext cx="9612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7120E-9E28-4CC8-8C3F-3D3C8F4E1EEE}"/>
              </a:ext>
            </a:extLst>
          </p:cNvPr>
          <p:cNvSpPr txBox="1"/>
          <p:nvPr/>
        </p:nvSpPr>
        <p:spPr>
          <a:xfrm>
            <a:off x="239176" y="6184363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9CDB3B-054C-4204-AB58-BF47E6A4CB06}"/>
              </a:ext>
            </a:extLst>
          </p:cNvPr>
          <p:cNvSpPr txBox="1"/>
          <p:nvPr/>
        </p:nvSpPr>
        <p:spPr>
          <a:xfrm>
            <a:off x="1331167" y="4029734"/>
            <a:ext cx="3341148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Third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Present, </a:t>
            </a:r>
            <a:r>
              <a:rPr lang="en-GB" sz="1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Sneaky</a:t>
            </a:r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Future, Imperfect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970877-8D60-451C-B220-DB0368C40D77}"/>
              </a:ext>
            </a:extLst>
          </p:cNvPr>
          <p:cNvSpPr txBox="1"/>
          <p:nvPr/>
        </p:nvSpPr>
        <p:spPr>
          <a:xfrm>
            <a:off x="1344739" y="457090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719F55-3315-4EAE-BAEC-73D1E0179E1A}"/>
              </a:ext>
            </a:extLst>
          </p:cNvPr>
          <p:cNvSpPr txBox="1"/>
          <p:nvPr/>
        </p:nvSpPr>
        <p:spPr>
          <a:xfrm>
            <a:off x="2403305" y="4570906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ar</a:t>
            </a:r>
            <a:endParaRPr lang="en-GB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8B5FA-E8ED-40B9-964A-C9287FE53801}"/>
              </a:ext>
            </a:extLst>
          </p:cNvPr>
          <p:cNvSpPr txBox="1"/>
          <p:nvPr/>
        </p:nvSpPr>
        <p:spPr>
          <a:xfrm>
            <a:off x="1344739" y="4878684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EE4646-E75F-49AD-82B8-9A2970E70C97}"/>
              </a:ext>
            </a:extLst>
          </p:cNvPr>
          <p:cNvSpPr txBox="1"/>
          <p:nvPr/>
        </p:nvSpPr>
        <p:spPr>
          <a:xfrm>
            <a:off x="1349573" y="518918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itur</a:t>
            </a:r>
            <a:endParaRPr lang="en-GB" sz="1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2503CC-8B85-4AD1-9D0D-6D4C598B5A96}"/>
              </a:ext>
            </a:extLst>
          </p:cNvPr>
          <p:cNvSpPr txBox="1"/>
          <p:nvPr/>
        </p:nvSpPr>
        <p:spPr>
          <a:xfrm>
            <a:off x="1354326" y="5556724"/>
            <a:ext cx="986896" cy="3177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imur</a:t>
            </a:r>
            <a:endParaRPr lang="en-GB" sz="1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5DC131-6AD7-4161-B5CA-AC8EB02C9650}"/>
              </a:ext>
            </a:extLst>
          </p:cNvPr>
          <p:cNvSpPr txBox="1"/>
          <p:nvPr/>
        </p:nvSpPr>
        <p:spPr>
          <a:xfrm>
            <a:off x="1328341" y="5874492"/>
            <a:ext cx="1012881" cy="3178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iminī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8237E1-FEBF-4DC3-852D-AC11951EC4F3}"/>
              </a:ext>
            </a:extLst>
          </p:cNvPr>
          <p:cNvSpPr txBox="1"/>
          <p:nvPr/>
        </p:nvSpPr>
        <p:spPr>
          <a:xfrm>
            <a:off x="1351347" y="6184363"/>
            <a:ext cx="9898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untur</a:t>
            </a:r>
            <a:endParaRPr lang="en-GB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8054C4-F868-47CA-BA20-537805F878A9}"/>
              </a:ext>
            </a:extLst>
          </p:cNvPr>
          <p:cNvSpPr txBox="1"/>
          <p:nvPr/>
        </p:nvSpPr>
        <p:spPr>
          <a:xfrm>
            <a:off x="2403304" y="4889645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ēris</a:t>
            </a:r>
            <a:endParaRPr lang="en-GB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B8F2C8-6CC0-4214-89C6-924F58EE6128}"/>
              </a:ext>
            </a:extLst>
          </p:cNvPr>
          <p:cNvSpPr txBox="1"/>
          <p:nvPr/>
        </p:nvSpPr>
        <p:spPr>
          <a:xfrm>
            <a:off x="2416912" y="6164369"/>
            <a:ext cx="103208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entur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3E7902-EA04-4CC2-A3FB-F7309B63EA51}"/>
              </a:ext>
            </a:extLst>
          </p:cNvPr>
          <p:cNvSpPr txBox="1"/>
          <p:nvPr/>
        </p:nvSpPr>
        <p:spPr>
          <a:xfrm>
            <a:off x="2411249" y="5864623"/>
            <a:ext cx="10320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ēminī</a:t>
            </a:r>
            <a:endParaRPr lang="en-GB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D8A16C-6925-4FF2-A4BE-32A2E2CFE782}"/>
              </a:ext>
            </a:extLst>
          </p:cNvPr>
          <p:cNvSpPr txBox="1"/>
          <p:nvPr/>
        </p:nvSpPr>
        <p:spPr>
          <a:xfrm>
            <a:off x="2403305" y="5197819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ētur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468BA93-F377-4A1C-B567-8A63FDF995C4}"/>
              </a:ext>
            </a:extLst>
          </p:cNvPr>
          <p:cNvSpPr txBox="1"/>
          <p:nvPr/>
        </p:nvSpPr>
        <p:spPr>
          <a:xfrm>
            <a:off x="2412012" y="5556449"/>
            <a:ext cx="10323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ēmur</a:t>
            </a:r>
            <a:endParaRPr lang="en-GB" sz="1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10333515" y="4550896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/>
              <a:t>bar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10333515" y="4872697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bāris</a:t>
            </a:r>
            <a:endParaRPr lang="en-GB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4AED70-A228-4F44-8B9B-30F317755F06}"/>
              </a:ext>
            </a:extLst>
          </p:cNvPr>
          <p:cNvSpPr txBox="1"/>
          <p:nvPr/>
        </p:nvSpPr>
        <p:spPr>
          <a:xfrm>
            <a:off x="10333515" y="5174772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bātur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10333513" y="5548815"/>
            <a:ext cx="128796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bāmur</a:t>
            </a:r>
            <a:endParaRPr lang="en-GB" sz="14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10334561" y="5856591"/>
            <a:ext cx="128796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bāminī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10339566" y="6169253"/>
            <a:ext cx="128191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bantur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50B2FF-3CA9-49DA-A977-5CA3E4B5DB25}"/>
              </a:ext>
            </a:extLst>
          </p:cNvPr>
          <p:cNvSpPr txBox="1"/>
          <p:nvPr/>
        </p:nvSpPr>
        <p:spPr>
          <a:xfrm>
            <a:off x="5277806" y="4037782"/>
            <a:ext cx="1728758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The 3½ 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FF8AFC-83F3-4F06-812E-34581A663AAB}"/>
              </a:ext>
            </a:extLst>
          </p:cNvPr>
          <p:cNvSpPr txBox="1"/>
          <p:nvPr/>
        </p:nvSpPr>
        <p:spPr>
          <a:xfrm>
            <a:off x="3521513" y="4570905"/>
            <a:ext cx="11431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/>
              <a:t>bar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6F5E48-D906-41E8-B98E-1316F4287AD8}"/>
              </a:ext>
            </a:extLst>
          </p:cNvPr>
          <p:cNvSpPr txBox="1"/>
          <p:nvPr/>
        </p:nvSpPr>
        <p:spPr>
          <a:xfrm>
            <a:off x="5701181" y="4561498"/>
            <a:ext cx="1047442" cy="31489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</a:t>
            </a:r>
            <a:r>
              <a:rPr lang="en-GB" sz="1400" dirty="0"/>
              <a:t>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73DD31-1F7E-461A-8E5F-CA854B177C72}"/>
              </a:ext>
            </a:extLst>
          </p:cNvPr>
          <p:cNvSpPr txBox="1"/>
          <p:nvPr/>
        </p:nvSpPr>
        <p:spPr>
          <a:xfrm>
            <a:off x="3512670" y="4890042"/>
            <a:ext cx="1152000" cy="3153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bāris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4CAE04-510A-4763-9C5B-4BBAB02C092F}"/>
              </a:ext>
            </a:extLst>
          </p:cNvPr>
          <p:cNvSpPr txBox="1"/>
          <p:nvPr/>
        </p:nvSpPr>
        <p:spPr>
          <a:xfrm>
            <a:off x="3511892" y="5196721"/>
            <a:ext cx="115277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bātur</a:t>
            </a:r>
            <a:endParaRPr lang="en-GB" sz="1400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11A423-3115-4700-8B8E-AE42E260702D}"/>
              </a:ext>
            </a:extLst>
          </p:cNvPr>
          <p:cNvSpPr txBox="1"/>
          <p:nvPr/>
        </p:nvSpPr>
        <p:spPr>
          <a:xfrm>
            <a:off x="3519789" y="5548814"/>
            <a:ext cx="116137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bāmur</a:t>
            </a:r>
            <a:endParaRPr lang="en-GB" sz="14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5F84BF-D48D-4B9B-ABBF-6300DAE4D3DF}"/>
              </a:ext>
            </a:extLst>
          </p:cNvPr>
          <p:cNvSpPr txBox="1"/>
          <p:nvPr/>
        </p:nvSpPr>
        <p:spPr>
          <a:xfrm>
            <a:off x="3521512" y="5856592"/>
            <a:ext cx="115252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bāminī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DF1A58-B7F1-4D71-9C10-C3F6DD045E2C}"/>
              </a:ext>
            </a:extLst>
          </p:cNvPr>
          <p:cNvSpPr txBox="1"/>
          <p:nvPr/>
        </p:nvSpPr>
        <p:spPr>
          <a:xfrm>
            <a:off x="3526416" y="6155521"/>
            <a:ext cx="115252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bantur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6208C-410F-466F-853C-58EAAC339FF9}"/>
              </a:ext>
            </a:extLst>
          </p:cNvPr>
          <p:cNvSpPr txBox="1"/>
          <p:nvPr/>
        </p:nvSpPr>
        <p:spPr>
          <a:xfrm>
            <a:off x="5701181" y="4876388"/>
            <a:ext cx="1047442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cap-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8DEEE22-2797-48DD-89F6-CE7C1425BFB7}"/>
              </a:ext>
            </a:extLst>
          </p:cNvPr>
          <p:cNvSpPr txBox="1"/>
          <p:nvPr/>
        </p:nvSpPr>
        <p:spPr>
          <a:xfrm>
            <a:off x="5701180" y="6169950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capi-</a:t>
            </a:r>
            <a:r>
              <a:rPr lang="en-GB" sz="1400" b="1" dirty="0" err="1"/>
              <a:t>untur</a:t>
            </a:r>
            <a:endParaRPr lang="en-GB" sz="14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F023DD-4282-401B-A6B6-3FB2AE258EF8}"/>
              </a:ext>
            </a:extLst>
          </p:cNvPr>
          <p:cNvSpPr txBox="1"/>
          <p:nvPr/>
        </p:nvSpPr>
        <p:spPr>
          <a:xfrm>
            <a:off x="5703425" y="586422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capi-</a:t>
            </a:r>
            <a:r>
              <a:rPr lang="en-GB" sz="1400" b="1" dirty="0" err="1"/>
              <a:t>minī</a:t>
            </a:r>
            <a:endParaRPr lang="en-GB" sz="14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41EEA5-9B92-4C45-A2D4-24A8D3E15323}"/>
              </a:ext>
            </a:extLst>
          </p:cNvPr>
          <p:cNvSpPr txBox="1"/>
          <p:nvPr/>
        </p:nvSpPr>
        <p:spPr>
          <a:xfrm>
            <a:off x="5701180" y="5183843"/>
            <a:ext cx="105417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BB5B4B-759D-4983-9B8B-E7BF42FF3A3B}"/>
              </a:ext>
            </a:extLst>
          </p:cNvPr>
          <p:cNvSpPr txBox="1"/>
          <p:nvPr/>
        </p:nvSpPr>
        <p:spPr>
          <a:xfrm>
            <a:off x="5703427" y="556885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capi-</a:t>
            </a:r>
            <a:r>
              <a:rPr lang="en-GB" sz="1400" b="1" dirty="0" err="1"/>
              <a:t>mur</a:t>
            </a:r>
            <a:endParaRPr lang="en-GB" sz="14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4548BE1-D56E-4F13-B569-3E00DAD00369}"/>
              </a:ext>
            </a:extLst>
          </p:cNvPr>
          <p:cNvSpPr txBox="1"/>
          <p:nvPr/>
        </p:nvSpPr>
        <p:spPr>
          <a:xfrm>
            <a:off x="7979885" y="4033769"/>
            <a:ext cx="3541971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Fourth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50000"/>
                  </a:schemeClr>
                </a:solidFill>
              </a:rPr>
              <a:t>Present, Sneaky Future, Imperfect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249D164-126E-41EC-903A-3C9C63D60529}"/>
              </a:ext>
            </a:extLst>
          </p:cNvPr>
          <p:cNvSpPr txBox="1"/>
          <p:nvPr/>
        </p:nvSpPr>
        <p:spPr>
          <a:xfrm>
            <a:off x="7979886" y="456705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</a:t>
            </a:r>
            <a:r>
              <a:rPr lang="en-GB" sz="1400" b="1" dirty="0"/>
              <a:t>or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3532699-7BBE-41B6-B6BA-41AC06517D9C}"/>
              </a:ext>
            </a:extLst>
          </p:cNvPr>
          <p:cNvSpPr txBox="1"/>
          <p:nvPr/>
        </p:nvSpPr>
        <p:spPr>
          <a:xfrm>
            <a:off x="9209715" y="4550765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ar</a:t>
            </a:r>
            <a:endParaRPr lang="en-GB" sz="14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852AED2-153C-4B7C-A24C-8BA499FFDE94}"/>
              </a:ext>
            </a:extLst>
          </p:cNvPr>
          <p:cNvSpPr txBox="1"/>
          <p:nvPr/>
        </p:nvSpPr>
        <p:spPr>
          <a:xfrm>
            <a:off x="7980663" y="487517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audī-</a:t>
            </a:r>
            <a:r>
              <a:rPr lang="en-GB" sz="1400" b="1" dirty="0" err="1"/>
              <a:t>ris</a:t>
            </a:r>
            <a:endParaRPr lang="en-GB" sz="1400" b="1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D205540-DA1B-4E9F-8AB4-443892A3AAB1}"/>
              </a:ext>
            </a:extLst>
          </p:cNvPr>
          <p:cNvSpPr txBox="1"/>
          <p:nvPr/>
        </p:nvSpPr>
        <p:spPr>
          <a:xfrm>
            <a:off x="7979885" y="51804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71F4CC-9504-437D-BE92-AEB33B51B4BE}"/>
              </a:ext>
            </a:extLst>
          </p:cNvPr>
          <p:cNvSpPr txBox="1"/>
          <p:nvPr/>
        </p:nvSpPr>
        <p:spPr>
          <a:xfrm>
            <a:off x="7979884" y="5576486"/>
            <a:ext cx="973311" cy="3052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audī-</a:t>
            </a:r>
            <a:r>
              <a:rPr lang="en-GB" sz="1400" b="1" dirty="0" err="1"/>
              <a:t>mur</a:t>
            </a:r>
            <a:endParaRPr lang="en-GB" sz="1400" b="1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96CF00F-3E79-4D56-8F1B-F3FC5DAA6A65}"/>
              </a:ext>
            </a:extLst>
          </p:cNvPr>
          <p:cNvSpPr txBox="1"/>
          <p:nvPr/>
        </p:nvSpPr>
        <p:spPr>
          <a:xfrm>
            <a:off x="7979884" y="588461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audī-</a:t>
            </a:r>
            <a:r>
              <a:rPr lang="en-GB" sz="1400" b="1" dirty="0" err="1"/>
              <a:t>minī</a:t>
            </a:r>
            <a:endParaRPr lang="en-GB" sz="1400" b="1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75E5F8F-BD97-4F76-8CF8-D8230D4961E2}"/>
              </a:ext>
            </a:extLst>
          </p:cNvPr>
          <p:cNvSpPr txBox="1"/>
          <p:nvPr/>
        </p:nvSpPr>
        <p:spPr>
          <a:xfrm>
            <a:off x="7978608" y="619337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untur</a:t>
            </a:r>
            <a:endParaRPr lang="en-GB" sz="1400" b="1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8AE2571-50CA-4B05-889A-B7CFBFA3B23D}"/>
              </a:ext>
            </a:extLst>
          </p:cNvPr>
          <p:cNvSpPr txBox="1"/>
          <p:nvPr/>
        </p:nvSpPr>
        <p:spPr>
          <a:xfrm>
            <a:off x="9206287" y="4861053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ēris</a:t>
            </a:r>
            <a:endParaRPr lang="en-GB" sz="140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686A6F0-31CB-4AEE-8312-56EDF35C8B2B}"/>
              </a:ext>
            </a:extLst>
          </p:cNvPr>
          <p:cNvSpPr txBox="1"/>
          <p:nvPr/>
        </p:nvSpPr>
        <p:spPr>
          <a:xfrm>
            <a:off x="9206290" y="6169890"/>
            <a:ext cx="10265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entur</a:t>
            </a:r>
            <a:endParaRPr lang="en-GB" sz="140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E5172EC-15F1-4699-ABDD-2FE60E371117}"/>
              </a:ext>
            </a:extLst>
          </p:cNvPr>
          <p:cNvSpPr txBox="1"/>
          <p:nvPr/>
        </p:nvSpPr>
        <p:spPr>
          <a:xfrm>
            <a:off x="9206287" y="5864225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ēminī</a:t>
            </a:r>
            <a:endParaRPr lang="en-GB" sz="14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AA76552-3E33-4B59-97A4-F02AAF0E7AB6}"/>
              </a:ext>
            </a:extLst>
          </p:cNvPr>
          <p:cNvSpPr txBox="1"/>
          <p:nvPr/>
        </p:nvSpPr>
        <p:spPr>
          <a:xfrm>
            <a:off x="9206287" y="5161851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ētur</a:t>
            </a:r>
            <a:endParaRPr lang="en-GB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8D1ABAF-B138-43FD-92EC-0790710513D1}"/>
              </a:ext>
            </a:extLst>
          </p:cNvPr>
          <p:cNvSpPr txBox="1"/>
          <p:nvPr/>
        </p:nvSpPr>
        <p:spPr>
          <a:xfrm>
            <a:off x="9206287" y="5560391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ēmur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232841" y="168547"/>
            <a:ext cx="115865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9-11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F287C2-691D-4608-A681-29DCFF151321}"/>
              </a:ext>
            </a:extLst>
          </p:cNvPr>
          <p:cNvSpPr txBox="1"/>
          <p:nvPr/>
        </p:nvSpPr>
        <p:spPr>
          <a:xfrm>
            <a:off x="4922246" y="156946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mone</a:t>
            </a:r>
            <a:r>
              <a:rPr lang="en-GB" sz="1400" dirty="0"/>
              <a:t>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C08F00-24D0-4559-9DBB-C61871C68F52}"/>
              </a:ext>
            </a:extLst>
          </p:cNvPr>
          <p:cNvSpPr txBox="1"/>
          <p:nvPr/>
        </p:nvSpPr>
        <p:spPr>
          <a:xfrm>
            <a:off x="4924176" y="1878116"/>
            <a:ext cx="972657" cy="315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ris</a:t>
            </a:r>
            <a:endParaRPr lang="en-GB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FFDE957-C97F-47D0-8115-539C6826CE45}"/>
              </a:ext>
            </a:extLst>
          </p:cNvPr>
          <p:cNvSpPr txBox="1"/>
          <p:nvPr/>
        </p:nvSpPr>
        <p:spPr>
          <a:xfrm>
            <a:off x="4928755" y="219645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mone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6685A6-F8A2-4327-9BC4-C6A8635EC5ED}"/>
              </a:ext>
            </a:extLst>
          </p:cNvPr>
          <p:cNvSpPr txBox="1"/>
          <p:nvPr/>
        </p:nvSpPr>
        <p:spPr>
          <a:xfrm>
            <a:off x="4934035" y="258933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mur</a:t>
            </a:r>
            <a:endParaRPr lang="en-GB" sz="1400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3E5AAFF-3143-4818-AC2C-6334D240865D}"/>
              </a:ext>
            </a:extLst>
          </p:cNvPr>
          <p:cNvSpPr txBox="1"/>
          <p:nvPr/>
        </p:nvSpPr>
        <p:spPr>
          <a:xfrm>
            <a:off x="4919671" y="2873174"/>
            <a:ext cx="98895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DF9F62-1F9A-4294-9940-92676A0B50EF}"/>
              </a:ext>
            </a:extLst>
          </p:cNvPr>
          <p:cNvSpPr txBox="1"/>
          <p:nvPr/>
        </p:nvSpPr>
        <p:spPr>
          <a:xfrm>
            <a:off x="4934035" y="319893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mone-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F26C99-FB4E-4980-B6FA-16DCD00BB872}"/>
              </a:ext>
            </a:extLst>
          </p:cNvPr>
          <p:cNvSpPr txBox="1"/>
          <p:nvPr/>
        </p:nvSpPr>
        <p:spPr>
          <a:xfrm>
            <a:off x="3489424" y="1576751"/>
            <a:ext cx="10782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bar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902331-4AE9-4F9A-B4BD-0B8A52418B9C}"/>
              </a:ext>
            </a:extLst>
          </p:cNvPr>
          <p:cNvSpPr txBox="1"/>
          <p:nvPr/>
        </p:nvSpPr>
        <p:spPr>
          <a:xfrm>
            <a:off x="3497800" y="1874259"/>
            <a:ext cx="1069884" cy="3070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bāris</a:t>
            </a:r>
            <a:endParaRPr lang="en-GB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05EFD4F-367C-4116-9698-9B85DCFCDAA5}"/>
              </a:ext>
            </a:extLst>
          </p:cNvPr>
          <p:cNvSpPr txBox="1"/>
          <p:nvPr/>
        </p:nvSpPr>
        <p:spPr>
          <a:xfrm>
            <a:off x="3498360" y="2181750"/>
            <a:ext cx="106070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bātur</a:t>
            </a:r>
            <a:endParaRPr lang="en-GB" sz="1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B519495-15E8-4231-B3E7-10D6674CBDCA}"/>
              </a:ext>
            </a:extLst>
          </p:cNvPr>
          <p:cNvSpPr txBox="1"/>
          <p:nvPr/>
        </p:nvSpPr>
        <p:spPr>
          <a:xfrm>
            <a:off x="3517613" y="2574294"/>
            <a:ext cx="1060707" cy="3198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bāmur</a:t>
            </a:r>
            <a:endParaRPr lang="en-GB" sz="1400" b="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51DA8A5-787B-4FD3-8423-C87AAD277A32}"/>
              </a:ext>
            </a:extLst>
          </p:cNvPr>
          <p:cNvSpPr txBox="1"/>
          <p:nvPr/>
        </p:nvSpPr>
        <p:spPr>
          <a:xfrm>
            <a:off x="3509857" y="2890420"/>
            <a:ext cx="10684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bāminī</a:t>
            </a:r>
            <a:endParaRPr lang="en-GB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10B4A4-CA74-46FF-B75F-5A7CFC53D4CA}"/>
              </a:ext>
            </a:extLst>
          </p:cNvPr>
          <p:cNvSpPr txBox="1"/>
          <p:nvPr/>
        </p:nvSpPr>
        <p:spPr>
          <a:xfrm>
            <a:off x="3509858" y="3196183"/>
            <a:ext cx="106846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bantur</a:t>
            </a:r>
            <a:endParaRPr lang="en-GB" sz="1400" b="1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4703123-E622-43FF-8390-0AAED12B7307}"/>
              </a:ext>
            </a:extLst>
          </p:cNvPr>
          <p:cNvSpPr txBox="1"/>
          <p:nvPr/>
        </p:nvSpPr>
        <p:spPr>
          <a:xfrm>
            <a:off x="5282748" y="3495871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moneō</a:t>
            </a:r>
            <a:r>
              <a:rPr lang="en-GB" sz="1000" b="1" i="1" dirty="0"/>
              <a:t>, </a:t>
            </a:r>
            <a:r>
              <a:rPr lang="en-GB" sz="1000" b="1" i="1" dirty="0" err="1"/>
              <a:t>monēre</a:t>
            </a:r>
            <a:r>
              <a:rPr lang="en-GB" sz="1000" i="1" dirty="0"/>
              <a:t>, </a:t>
            </a:r>
            <a:r>
              <a:rPr lang="en-GB" sz="1000" i="1" dirty="0" err="1"/>
              <a:t>monuī</a:t>
            </a:r>
            <a:r>
              <a:rPr lang="en-GB" sz="1000" i="1" dirty="0"/>
              <a:t>, </a:t>
            </a:r>
            <a:r>
              <a:rPr lang="en-GB" sz="1000" i="1" dirty="0" err="1"/>
              <a:t>monītus</a:t>
            </a:r>
            <a:r>
              <a:rPr lang="en-GB" sz="1000" i="1" dirty="0"/>
              <a:t>  - warn, advise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56470E9-2F2F-4FEF-B339-C9CD7E146A6C}"/>
              </a:ext>
            </a:extLst>
          </p:cNvPr>
          <p:cNvSpPr txBox="1"/>
          <p:nvPr/>
        </p:nvSpPr>
        <p:spPr>
          <a:xfrm>
            <a:off x="1764070" y="6439412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regō</a:t>
            </a:r>
            <a:r>
              <a:rPr lang="en-GB" sz="1000" b="1" i="1" dirty="0"/>
              <a:t>, </a:t>
            </a:r>
            <a:r>
              <a:rPr lang="en-GB" sz="1000" b="1" i="1" dirty="0" err="1"/>
              <a:t>regere</a:t>
            </a:r>
            <a:r>
              <a:rPr lang="en-GB" sz="1000" i="1" dirty="0"/>
              <a:t>, </a:t>
            </a:r>
            <a:r>
              <a:rPr lang="en-GB" sz="1000" i="1" dirty="0" err="1"/>
              <a:t>rēxī</a:t>
            </a:r>
            <a:r>
              <a:rPr lang="en-GB" sz="1000" i="1" dirty="0"/>
              <a:t>, rectus  - rule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E5B7E89-24BB-4A0E-A177-74F5E73DE73A}"/>
              </a:ext>
            </a:extLst>
          </p:cNvPr>
          <p:cNvSpPr txBox="1"/>
          <p:nvPr/>
        </p:nvSpPr>
        <p:spPr>
          <a:xfrm>
            <a:off x="5113253" y="6421498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capiō</a:t>
            </a:r>
            <a:r>
              <a:rPr lang="en-GB" sz="1000" b="1" i="1" dirty="0"/>
              <a:t>, </a:t>
            </a:r>
            <a:r>
              <a:rPr lang="en-GB" sz="1000" b="1" i="1" dirty="0" err="1"/>
              <a:t>capere</a:t>
            </a:r>
            <a:r>
              <a:rPr lang="en-GB" sz="1000" i="1" dirty="0"/>
              <a:t>, </a:t>
            </a:r>
            <a:r>
              <a:rPr lang="en-GB" sz="1000" i="1" dirty="0" err="1"/>
              <a:t>cēpī</a:t>
            </a:r>
            <a:r>
              <a:rPr lang="en-GB" sz="1000" i="1" dirty="0"/>
              <a:t>, </a:t>
            </a:r>
            <a:r>
              <a:rPr lang="en-GB" sz="1000" i="1" dirty="0" err="1"/>
              <a:t>captus</a:t>
            </a:r>
            <a:r>
              <a:rPr lang="en-GB" sz="1000" i="1" dirty="0"/>
              <a:t>  - take, capture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367F028-25AD-4407-AC1A-97EE5D1D47E6}"/>
              </a:ext>
            </a:extLst>
          </p:cNvPr>
          <p:cNvSpPr txBox="1"/>
          <p:nvPr/>
        </p:nvSpPr>
        <p:spPr>
          <a:xfrm>
            <a:off x="8471551" y="6452436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audiō</a:t>
            </a:r>
            <a:r>
              <a:rPr lang="en-GB" sz="1000" b="1" i="1" dirty="0"/>
              <a:t>, </a:t>
            </a:r>
            <a:r>
              <a:rPr lang="en-GB" sz="1000" b="1" i="1" dirty="0" err="1"/>
              <a:t>audīre</a:t>
            </a:r>
            <a:r>
              <a:rPr lang="en-GB" sz="1000" i="1" dirty="0"/>
              <a:t>, </a:t>
            </a:r>
            <a:r>
              <a:rPr lang="en-GB" sz="1000" i="1" dirty="0" err="1"/>
              <a:t>audīvī</a:t>
            </a:r>
            <a:r>
              <a:rPr lang="en-GB" sz="1000" i="1" dirty="0"/>
              <a:t>, </a:t>
            </a:r>
            <a:r>
              <a:rPr lang="en-GB" sz="1000" i="1" dirty="0" err="1"/>
              <a:t>audītus</a:t>
            </a:r>
            <a:r>
              <a:rPr lang="en-GB" sz="1000" i="1" dirty="0"/>
              <a:t>  - hear, listen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2E5C10-1C4E-4EAB-A2CF-AA4E199A4901}"/>
              </a:ext>
            </a:extLst>
          </p:cNvPr>
          <p:cNvSpPr txBox="1"/>
          <p:nvPr/>
        </p:nvSpPr>
        <p:spPr>
          <a:xfrm>
            <a:off x="6944548" y="4855742"/>
            <a:ext cx="840190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Future and Imperfect tenses are the same as for the 4</a:t>
            </a:r>
            <a:r>
              <a:rPr lang="en-GB" sz="1000" baseline="30000" dirty="0"/>
              <a:t>th</a:t>
            </a:r>
            <a:r>
              <a:rPr lang="en-GB" sz="1000" dirty="0"/>
              <a:t> Conjugation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948C29-A203-422D-A82B-F86770EFB1B1}"/>
              </a:ext>
            </a:extLst>
          </p:cNvPr>
          <p:cNvSpPr txBox="1"/>
          <p:nvPr/>
        </p:nvSpPr>
        <p:spPr>
          <a:xfrm>
            <a:off x="1502984" y="1298814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EA5F889-4DFB-45AE-A4F2-AD1D4CB1D67D}"/>
              </a:ext>
            </a:extLst>
          </p:cNvPr>
          <p:cNvSpPr txBox="1"/>
          <p:nvPr/>
        </p:nvSpPr>
        <p:spPr>
          <a:xfrm>
            <a:off x="3449225" y="1318958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</a:t>
            </a:r>
            <a:r>
              <a:rPr lang="en-GB" sz="800" i="1" dirty="0">
                <a:solidFill>
                  <a:schemeClr val="bg1"/>
                </a:solidFill>
              </a:rPr>
              <a:t>was/were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2F9333A-BC76-4ED5-946D-5708BC2697A4}"/>
              </a:ext>
            </a:extLst>
          </p:cNvPr>
          <p:cNvSpPr txBox="1"/>
          <p:nvPr/>
        </p:nvSpPr>
        <p:spPr>
          <a:xfrm>
            <a:off x="2504107" y="1298126"/>
            <a:ext cx="77081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3D60B4C-8C50-4335-A303-18B88D27E6CF}"/>
              </a:ext>
            </a:extLst>
          </p:cNvPr>
          <p:cNvSpPr txBox="1"/>
          <p:nvPr/>
        </p:nvSpPr>
        <p:spPr>
          <a:xfrm>
            <a:off x="5107891" y="1280515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67EE8DD-7B3A-4ED3-88EB-B2D4F86ACCCB}"/>
              </a:ext>
            </a:extLst>
          </p:cNvPr>
          <p:cNvSpPr txBox="1"/>
          <p:nvPr/>
        </p:nvSpPr>
        <p:spPr>
          <a:xfrm>
            <a:off x="1549057" y="4263130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37B45A3-A357-42DB-9E91-AD323FE8A74E}"/>
              </a:ext>
            </a:extLst>
          </p:cNvPr>
          <p:cNvSpPr txBox="1"/>
          <p:nvPr/>
        </p:nvSpPr>
        <p:spPr>
          <a:xfrm>
            <a:off x="5892435" y="4295247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38A6D74-EC1A-4C3A-B06A-0E2413F011CD}"/>
              </a:ext>
            </a:extLst>
          </p:cNvPr>
          <p:cNvSpPr txBox="1"/>
          <p:nvPr/>
        </p:nvSpPr>
        <p:spPr>
          <a:xfrm>
            <a:off x="8184203" y="4282650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5953BFE-1E20-467E-92B1-72E15ADC8D01}"/>
              </a:ext>
            </a:extLst>
          </p:cNvPr>
          <p:cNvSpPr txBox="1"/>
          <p:nvPr/>
        </p:nvSpPr>
        <p:spPr>
          <a:xfrm>
            <a:off x="6077919" y="1312453"/>
            <a:ext cx="77081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022389-3F80-468B-9053-65CB80ABDD74}"/>
              </a:ext>
            </a:extLst>
          </p:cNvPr>
          <p:cNvSpPr txBox="1"/>
          <p:nvPr/>
        </p:nvSpPr>
        <p:spPr>
          <a:xfrm>
            <a:off x="2412604" y="4283671"/>
            <a:ext cx="1026555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i="1" dirty="0"/>
              <a:t>Sneaky</a:t>
            </a:r>
            <a:r>
              <a:rPr lang="en-GB" sz="800" dirty="0"/>
              <a:t> 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87C07E9-397B-4EFD-BCD3-B1286B755E5F}"/>
              </a:ext>
            </a:extLst>
          </p:cNvPr>
          <p:cNvSpPr txBox="1"/>
          <p:nvPr/>
        </p:nvSpPr>
        <p:spPr>
          <a:xfrm>
            <a:off x="9206286" y="4297890"/>
            <a:ext cx="1026555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i="1" dirty="0"/>
              <a:t>Sneaky </a:t>
            </a:r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BCC47C2-ADAE-43AB-9D77-CC577B4C4404}"/>
              </a:ext>
            </a:extLst>
          </p:cNvPr>
          <p:cNvSpPr txBox="1"/>
          <p:nvPr/>
        </p:nvSpPr>
        <p:spPr>
          <a:xfrm>
            <a:off x="7160526" y="1301408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was/were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563540-9153-4559-81C6-7A3EF99B3B9B}"/>
              </a:ext>
            </a:extLst>
          </p:cNvPr>
          <p:cNvSpPr txBox="1"/>
          <p:nvPr/>
        </p:nvSpPr>
        <p:spPr>
          <a:xfrm rot="10800000" flipV="1">
            <a:off x="3504913" y="4297723"/>
            <a:ext cx="11597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was/were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D82CA4-BDBC-438E-AEC8-9334E07F91D2}"/>
              </a:ext>
            </a:extLst>
          </p:cNvPr>
          <p:cNvSpPr txBox="1"/>
          <p:nvPr/>
        </p:nvSpPr>
        <p:spPr>
          <a:xfrm>
            <a:off x="10360293" y="4294575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</a:t>
            </a:r>
            <a:r>
              <a:rPr lang="en-GB" sz="800" i="1" dirty="0">
                <a:solidFill>
                  <a:schemeClr val="bg1"/>
                </a:solidFill>
              </a:rPr>
              <a:t>was/were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29C59-DE7D-463B-A1FB-482B86B38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1" t="8229" r="24513" b="37299"/>
          <a:stretch/>
        </p:blipFill>
        <p:spPr>
          <a:xfrm>
            <a:off x="8990564" y="1418306"/>
            <a:ext cx="2964672" cy="1693943"/>
          </a:xfrm>
          <a:prstGeom prst="rect">
            <a:avLst/>
          </a:prstGeom>
        </p:spPr>
      </p:pic>
      <p:sp>
        <p:nvSpPr>
          <p:cNvPr id="119" name="Oval 118">
            <a:hlinkClick r:id="rId3" action="ppaction://hlinksldjump"/>
            <a:extLst>
              <a:ext uri="{FF2B5EF4-FFF2-40B4-BE49-F238E27FC236}">
                <a16:creationId xmlns:a16="http://schemas.microsoft.com/office/drawing/2014/main" id="{55E65BA5-AE5F-49E5-81EB-18B01D14F5F9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0"/>
                            </p:stCondLst>
                            <p:childTnLst>
                              <p:par>
                                <p:cTn id="9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8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8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4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4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8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63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"/>
                            </p:stCondLst>
                            <p:childTnLst>
                              <p:par>
                                <p:cTn id="2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2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200"/>
                            </p:stCondLst>
                            <p:childTnLst>
                              <p:par>
                                <p:cTn id="3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60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100"/>
                            </p:stCondLst>
                            <p:childTnLst>
                              <p:par>
                                <p:cTn id="3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60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63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68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0"/>
                            </p:stCondLst>
                            <p:childTnLst>
                              <p:par>
                                <p:cTn id="4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1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6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10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5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00"/>
                            </p:stCondLst>
                            <p:childTnLst>
                              <p:par>
                                <p:cTn id="4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000"/>
                            </p:stCondLst>
                            <p:childTnLst>
                              <p:par>
                                <p:cTn id="4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500"/>
                            </p:stCondLst>
                            <p:childTnLst>
                              <p:par>
                                <p:cTn id="4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6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4200"/>
                            </p:stCondLst>
                            <p:childTnLst>
                              <p:par>
                                <p:cTn id="4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700"/>
                            </p:stCondLst>
                            <p:childTnLst>
                              <p:par>
                                <p:cTn id="4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6200"/>
                            </p:stCondLst>
                            <p:childTnLst>
                              <p:par>
                                <p:cTn id="50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6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8100"/>
                            </p:stCondLst>
                            <p:childTnLst>
                              <p:par>
                                <p:cTn id="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8600"/>
                            </p:stCondLst>
                            <p:childTnLst>
                              <p:par>
                                <p:cTn id="51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7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47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52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83" grpId="0"/>
      <p:bldP spid="184" grpId="0"/>
      <p:bldP spid="185" grpId="0"/>
      <p:bldP spid="186" grpId="0"/>
      <p:bldP spid="25" grpId="0" animBg="1"/>
      <p:bldP spid="40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E538BB-7206-4D67-9529-18C1E5E6DDF5}"/>
              </a:ext>
            </a:extLst>
          </p:cNvPr>
          <p:cNvSpPr txBox="1">
            <a:spLocks/>
          </p:cNvSpPr>
          <p:nvPr/>
        </p:nvSpPr>
        <p:spPr>
          <a:xfrm>
            <a:off x="-1" y="11912"/>
            <a:ext cx="10232843" cy="716252"/>
          </a:xfrm>
          <a:prstGeom prst="rect">
            <a:avLst/>
          </a:prstGeom>
          <a:solidFill>
            <a:srgbClr val="FFEBFF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Indicative Active: </a:t>
            </a:r>
            <a:r>
              <a:rPr lang="en-GB" sz="2800" b="1" dirty="0">
                <a:latin typeface="+mn-lt"/>
              </a:rPr>
              <a:t>Perfect and Pluperfect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6E6E14-CC0D-4F8A-8162-C5A122732092}"/>
              </a:ext>
            </a:extLst>
          </p:cNvPr>
          <p:cNvSpPr txBox="1">
            <a:spLocks/>
          </p:cNvSpPr>
          <p:nvPr/>
        </p:nvSpPr>
        <p:spPr>
          <a:xfrm>
            <a:off x="114956" y="839646"/>
            <a:ext cx="10232843" cy="2106754"/>
          </a:xfrm>
          <a:prstGeom prst="rect">
            <a:avLst/>
          </a:prstGeom>
          <a:solidFill>
            <a:srgbClr val="FFFFD5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These are much simpler than the forms you have just studied.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Once you know the Perfect Active stem</a:t>
            </a:r>
            <a:r>
              <a:rPr lang="en-GB" sz="1400" dirty="0"/>
              <a:t>, you add the same sets of endings for each of the three tenses, so it makes no difference which Conjugation the verbs belongs to.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The Perfect Active stem is taken from the </a:t>
            </a:r>
            <a:r>
              <a:rPr lang="en-GB" sz="1400" b="1" dirty="0"/>
              <a:t>Third Principal Part</a:t>
            </a:r>
            <a:r>
              <a:rPr lang="en-GB" sz="1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These are very predictable for the 1</a:t>
            </a:r>
            <a:r>
              <a:rPr lang="en-GB" sz="1400" baseline="30000" dirty="0"/>
              <a:t>st</a:t>
            </a:r>
            <a:r>
              <a:rPr lang="en-GB" sz="1400" dirty="0"/>
              <a:t> Conjugation,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and quite predictable for the 2</a:t>
            </a:r>
            <a:r>
              <a:rPr lang="en-GB" sz="1400" baseline="30000" dirty="0"/>
              <a:t>nd</a:t>
            </a:r>
            <a:r>
              <a:rPr lang="en-GB" sz="1400" dirty="0"/>
              <a:t> and 4</a:t>
            </a:r>
            <a:r>
              <a:rPr lang="en-GB" sz="1400" baseline="30000" dirty="0"/>
              <a:t>th</a:t>
            </a:r>
            <a:r>
              <a:rPr lang="en-GB" sz="1400" dirty="0"/>
              <a:t> Conjugation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– but always need to be learned for each verb, especially those in the 3</a:t>
            </a:r>
            <a:r>
              <a:rPr lang="en-GB" sz="1400" baseline="30000" dirty="0"/>
              <a:t>rd</a:t>
            </a:r>
            <a:r>
              <a:rPr lang="en-GB" sz="1400" dirty="0"/>
              <a:t> and 3 ½ Conjugation.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5DEB74-D782-48F5-B72A-DB7B16856FF5}"/>
              </a:ext>
            </a:extLst>
          </p:cNvPr>
          <p:cNvSpPr txBox="1">
            <a:spLocks/>
          </p:cNvSpPr>
          <p:nvPr/>
        </p:nvSpPr>
        <p:spPr>
          <a:xfrm>
            <a:off x="4703569" y="3134200"/>
            <a:ext cx="2559299" cy="456212"/>
          </a:xfrm>
          <a:prstGeom prst="rect">
            <a:avLst/>
          </a:prstGeom>
          <a:solidFill>
            <a:srgbClr val="E0C0F6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Perfect Stems: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87E53-443D-43C9-81A8-CD9DD392B42E}"/>
              </a:ext>
            </a:extLst>
          </p:cNvPr>
          <p:cNvSpPr txBox="1"/>
          <p:nvPr/>
        </p:nvSpPr>
        <p:spPr>
          <a:xfrm>
            <a:off x="11181" y="4470876"/>
            <a:ext cx="241705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298B1-D033-491B-A043-B731EC8869BA}"/>
              </a:ext>
            </a:extLst>
          </p:cNvPr>
          <p:cNvSpPr txBox="1"/>
          <p:nvPr/>
        </p:nvSpPr>
        <p:spPr>
          <a:xfrm>
            <a:off x="2570480" y="4470876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am-ō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D1301-A83E-47FE-93A3-52C360BF05BF}"/>
              </a:ext>
            </a:extLst>
          </p:cNvPr>
          <p:cNvSpPr txBox="1"/>
          <p:nvPr/>
        </p:nvSpPr>
        <p:spPr>
          <a:xfrm>
            <a:off x="3962400" y="4479766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am-</a:t>
            </a:r>
            <a:r>
              <a:rPr lang="en-GB" dirty="0" err="1"/>
              <a:t>āre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15E94-E5B9-4378-A360-5E172D9C9DA5}"/>
              </a:ext>
            </a:extLst>
          </p:cNvPr>
          <p:cNvSpPr txBox="1"/>
          <p:nvPr/>
        </p:nvSpPr>
        <p:spPr>
          <a:xfrm>
            <a:off x="5354320" y="4489173"/>
            <a:ext cx="1280160" cy="369332"/>
          </a:xfrm>
          <a:prstGeom prst="rect">
            <a:avLst/>
          </a:prstGeom>
          <a:solidFill>
            <a:srgbClr val="EDDA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amāv</a:t>
            </a:r>
            <a:r>
              <a:rPr lang="en-GB" dirty="0"/>
              <a:t>-ī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04896-B39E-4D11-A48B-49B44D065549}"/>
              </a:ext>
            </a:extLst>
          </p:cNvPr>
          <p:cNvSpPr txBox="1"/>
          <p:nvPr/>
        </p:nvSpPr>
        <p:spPr>
          <a:xfrm>
            <a:off x="0" y="4942560"/>
            <a:ext cx="241705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193BF-24FF-4E41-8318-974F2115F105}"/>
              </a:ext>
            </a:extLst>
          </p:cNvPr>
          <p:cNvSpPr txBox="1"/>
          <p:nvPr/>
        </p:nvSpPr>
        <p:spPr>
          <a:xfrm>
            <a:off x="2559298" y="4942560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mone</a:t>
            </a:r>
            <a:r>
              <a:rPr lang="en-GB" dirty="0"/>
              <a:t>-ō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694CB-EEF4-4C64-B450-B7D092C5C220}"/>
              </a:ext>
            </a:extLst>
          </p:cNvPr>
          <p:cNvSpPr txBox="1"/>
          <p:nvPr/>
        </p:nvSpPr>
        <p:spPr>
          <a:xfrm>
            <a:off x="3962400" y="4960580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mon-</a:t>
            </a:r>
            <a:r>
              <a:rPr lang="en-GB" dirty="0" err="1"/>
              <a:t>ēre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99E68-250B-430C-8357-A43D58A72F7D}"/>
              </a:ext>
            </a:extLst>
          </p:cNvPr>
          <p:cNvSpPr txBox="1"/>
          <p:nvPr/>
        </p:nvSpPr>
        <p:spPr>
          <a:xfrm>
            <a:off x="5365502" y="4960580"/>
            <a:ext cx="1280160" cy="369332"/>
          </a:xfrm>
          <a:prstGeom prst="rect">
            <a:avLst/>
          </a:prstGeom>
          <a:solidFill>
            <a:srgbClr val="EDDA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monu</a:t>
            </a:r>
            <a:r>
              <a:rPr lang="en-GB" dirty="0"/>
              <a:t>-ī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38C89-291F-46E2-A856-50589881F431}"/>
              </a:ext>
            </a:extLst>
          </p:cNvPr>
          <p:cNvSpPr txBox="1"/>
          <p:nvPr/>
        </p:nvSpPr>
        <p:spPr>
          <a:xfrm>
            <a:off x="-2" y="5404559"/>
            <a:ext cx="241705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</a:t>
            </a:r>
            <a:r>
              <a:rPr lang="en-GB" baseline="30000" dirty="0"/>
              <a:t>rd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D8F2C-A24E-403D-9106-C3A09EE9C63D}"/>
              </a:ext>
            </a:extLst>
          </p:cNvPr>
          <p:cNvSpPr txBox="1"/>
          <p:nvPr/>
        </p:nvSpPr>
        <p:spPr>
          <a:xfrm>
            <a:off x="2549648" y="5414722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reg-ō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051844-845D-47DD-B52A-D523C0948666}"/>
              </a:ext>
            </a:extLst>
          </p:cNvPr>
          <p:cNvSpPr txBox="1"/>
          <p:nvPr/>
        </p:nvSpPr>
        <p:spPr>
          <a:xfrm>
            <a:off x="3962400" y="5426868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reg-ere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F0FDB7-AA45-4A6B-BB11-FD70449A96C3}"/>
              </a:ext>
            </a:extLst>
          </p:cNvPr>
          <p:cNvSpPr txBox="1"/>
          <p:nvPr/>
        </p:nvSpPr>
        <p:spPr>
          <a:xfrm>
            <a:off x="5354320" y="5426868"/>
            <a:ext cx="1280160" cy="369332"/>
          </a:xfrm>
          <a:prstGeom prst="rect">
            <a:avLst/>
          </a:prstGeom>
          <a:solidFill>
            <a:srgbClr val="EDDA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rēx</a:t>
            </a:r>
            <a:r>
              <a:rPr lang="en-GB" dirty="0"/>
              <a:t>-ī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B90A13-00BB-4DE7-A145-B8B0F91BF1F8}"/>
              </a:ext>
            </a:extLst>
          </p:cNvPr>
          <p:cNvSpPr txBox="1"/>
          <p:nvPr/>
        </p:nvSpPr>
        <p:spPr>
          <a:xfrm>
            <a:off x="-3" y="5865614"/>
            <a:ext cx="24170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3½  Conjugation</a:t>
            </a:r>
            <a:r>
              <a:rPr lang="en-GB" sz="11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E919EE-6F11-4B87-A76B-78ACD9DDE620}"/>
              </a:ext>
            </a:extLst>
          </p:cNvPr>
          <p:cNvSpPr txBox="1"/>
          <p:nvPr/>
        </p:nvSpPr>
        <p:spPr>
          <a:xfrm>
            <a:off x="2549648" y="5865614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capi</a:t>
            </a:r>
            <a:r>
              <a:rPr lang="en-GB" dirty="0"/>
              <a:t>-ō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884B2-943E-402F-9DDE-2CA7C9216357}"/>
              </a:ext>
            </a:extLst>
          </p:cNvPr>
          <p:cNvSpPr txBox="1"/>
          <p:nvPr/>
        </p:nvSpPr>
        <p:spPr>
          <a:xfrm>
            <a:off x="3951219" y="5879643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cap-ere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8816ED-CBFD-4A9C-90B6-272D3C3A955B}"/>
              </a:ext>
            </a:extLst>
          </p:cNvPr>
          <p:cNvSpPr txBox="1"/>
          <p:nvPr/>
        </p:nvSpPr>
        <p:spPr>
          <a:xfrm>
            <a:off x="5343139" y="5865614"/>
            <a:ext cx="1280160" cy="369332"/>
          </a:xfrm>
          <a:prstGeom prst="rect">
            <a:avLst/>
          </a:prstGeom>
          <a:solidFill>
            <a:srgbClr val="EDDA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cēp</a:t>
            </a:r>
            <a:r>
              <a:rPr lang="en-GB" dirty="0"/>
              <a:t>-ī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728D0F-17C1-4A7C-A01D-C803F6CD6DE9}"/>
              </a:ext>
            </a:extLst>
          </p:cNvPr>
          <p:cNvSpPr txBox="1"/>
          <p:nvPr/>
        </p:nvSpPr>
        <p:spPr>
          <a:xfrm>
            <a:off x="0" y="6332418"/>
            <a:ext cx="2417059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4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 Conjugation</a:t>
            </a:r>
            <a:r>
              <a:rPr lang="en-GB" sz="1100" b="1" i="1" dirty="0">
                <a:solidFill>
                  <a:schemeClr val="bg1"/>
                </a:solidFill>
              </a:rPr>
              <a:t> 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5FF91-D78A-4354-A479-DE4340817862}"/>
              </a:ext>
            </a:extLst>
          </p:cNvPr>
          <p:cNvSpPr txBox="1"/>
          <p:nvPr/>
        </p:nvSpPr>
        <p:spPr>
          <a:xfrm>
            <a:off x="2528819" y="6332418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audi</a:t>
            </a:r>
            <a:r>
              <a:rPr lang="en-GB" dirty="0"/>
              <a:t>-ō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63C4DA-0606-45C5-818A-23C7D69F4E49}"/>
              </a:ext>
            </a:extLst>
          </p:cNvPr>
          <p:cNvSpPr txBox="1"/>
          <p:nvPr/>
        </p:nvSpPr>
        <p:spPr>
          <a:xfrm>
            <a:off x="3951219" y="6332418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aud-īre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D537F-CE64-4257-AC04-06F2CA807D31}"/>
              </a:ext>
            </a:extLst>
          </p:cNvPr>
          <p:cNvSpPr txBox="1"/>
          <p:nvPr/>
        </p:nvSpPr>
        <p:spPr>
          <a:xfrm>
            <a:off x="5343139" y="6340393"/>
            <a:ext cx="1280160" cy="369332"/>
          </a:xfrm>
          <a:prstGeom prst="rect">
            <a:avLst/>
          </a:prstGeom>
          <a:solidFill>
            <a:srgbClr val="EDDA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audīv</a:t>
            </a:r>
            <a:r>
              <a:rPr lang="en-GB" dirty="0"/>
              <a:t>-ī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05BBC-1E5E-453E-83FC-1F6C1491D1BC}"/>
              </a:ext>
            </a:extLst>
          </p:cNvPr>
          <p:cNvSpPr txBox="1"/>
          <p:nvPr/>
        </p:nvSpPr>
        <p:spPr>
          <a:xfrm>
            <a:off x="0" y="3778211"/>
            <a:ext cx="24170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Principal Parts</a:t>
            </a:r>
            <a:r>
              <a:rPr lang="en-GB" sz="11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71E17-251B-4B73-A85F-C81CEC734BCB}"/>
              </a:ext>
            </a:extLst>
          </p:cNvPr>
          <p:cNvSpPr txBox="1"/>
          <p:nvPr/>
        </p:nvSpPr>
        <p:spPr>
          <a:xfrm>
            <a:off x="2559299" y="3778211"/>
            <a:ext cx="128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First </a:t>
            </a:r>
          </a:p>
          <a:p>
            <a:pPr algn="ctr"/>
            <a:r>
              <a:rPr lang="en-GB" sz="1200" i="1" dirty="0"/>
              <a:t>Principal Part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E25D46-5281-45B2-BDFC-AC66B532ECC6}"/>
              </a:ext>
            </a:extLst>
          </p:cNvPr>
          <p:cNvSpPr txBox="1"/>
          <p:nvPr/>
        </p:nvSpPr>
        <p:spPr>
          <a:xfrm>
            <a:off x="3951219" y="3778211"/>
            <a:ext cx="128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Second </a:t>
            </a:r>
          </a:p>
          <a:p>
            <a:pPr algn="ctr"/>
            <a:r>
              <a:rPr lang="en-GB" sz="1200" i="1" dirty="0"/>
              <a:t>Principal Part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EE3F20-4870-4FEE-90E1-2F9D15346696}"/>
              </a:ext>
            </a:extLst>
          </p:cNvPr>
          <p:cNvSpPr txBox="1"/>
          <p:nvPr/>
        </p:nvSpPr>
        <p:spPr>
          <a:xfrm>
            <a:off x="5343139" y="3778211"/>
            <a:ext cx="1280160" cy="461665"/>
          </a:xfrm>
          <a:prstGeom prst="rect">
            <a:avLst/>
          </a:prstGeom>
          <a:solidFill>
            <a:srgbClr val="EDDA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Third</a:t>
            </a:r>
          </a:p>
          <a:p>
            <a:pPr algn="ctr"/>
            <a:r>
              <a:rPr lang="en-GB" sz="1200" b="1" i="1" dirty="0"/>
              <a:t>Principal Part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7731D5-275C-46FD-84F0-5656B1553118}"/>
              </a:ext>
            </a:extLst>
          </p:cNvPr>
          <p:cNvSpPr/>
          <p:nvPr/>
        </p:nvSpPr>
        <p:spPr>
          <a:xfrm>
            <a:off x="2528819" y="3758880"/>
            <a:ext cx="2756331" cy="308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36EF76DB-4D00-4142-A58D-21068E3FE9CA}"/>
              </a:ext>
            </a:extLst>
          </p:cNvPr>
          <p:cNvSpPr/>
          <p:nvPr/>
        </p:nvSpPr>
        <p:spPr>
          <a:xfrm>
            <a:off x="7165852" y="4664432"/>
            <a:ext cx="760527" cy="759975"/>
          </a:xfrm>
          <a:prstGeom prst="plus">
            <a:avLst>
              <a:gd name="adj" fmla="val 459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9C2225-5000-471B-89D1-9E172BF2B9F6}"/>
              </a:ext>
            </a:extLst>
          </p:cNvPr>
          <p:cNvSpPr txBox="1"/>
          <p:nvPr/>
        </p:nvSpPr>
        <p:spPr>
          <a:xfrm>
            <a:off x="10667442" y="3782858"/>
            <a:ext cx="942970" cy="400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-</a:t>
            </a:r>
            <a:r>
              <a:rPr lang="en-GB" sz="2000" b="1" dirty="0" err="1"/>
              <a:t>eram</a:t>
            </a:r>
            <a:endParaRPr lang="en-GB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F1D06A-73CC-4D77-AE10-09747B33AA9F}"/>
              </a:ext>
            </a:extLst>
          </p:cNvPr>
          <p:cNvSpPr txBox="1"/>
          <p:nvPr/>
        </p:nvSpPr>
        <p:spPr>
          <a:xfrm>
            <a:off x="10657917" y="4242455"/>
            <a:ext cx="9369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-</a:t>
            </a:r>
            <a:r>
              <a:rPr lang="en-GB" sz="2000" b="1" dirty="0" err="1"/>
              <a:t>erās</a:t>
            </a:r>
            <a:endParaRPr lang="en-GB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DA23E4-4DC0-4D9B-9814-336B8FE39DA0}"/>
              </a:ext>
            </a:extLst>
          </p:cNvPr>
          <p:cNvSpPr txBox="1"/>
          <p:nvPr/>
        </p:nvSpPr>
        <p:spPr>
          <a:xfrm>
            <a:off x="10647357" y="6309615"/>
            <a:ext cx="9745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erant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E04873-D2C0-4D68-9255-5209FC0E7231}"/>
              </a:ext>
            </a:extLst>
          </p:cNvPr>
          <p:cNvSpPr txBox="1"/>
          <p:nvPr/>
        </p:nvSpPr>
        <p:spPr>
          <a:xfrm>
            <a:off x="10623080" y="5816255"/>
            <a:ext cx="9873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erātis</a:t>
            </a:r>
            <a:endParaRPr lang="en-GB" sz="2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A2A2E8-8934-4823-8359-FAD9AFCACD7F}"/>
              </a:ext>
            </a:extLst>
          </p:cNvPr>
          <p:cNvSpPr txBox="1"/>
          <p:nvPr/>
        </p:nvSpPr>
        <p:spPr>
          <a:xfrm>
            <a:off x="10657918" y="4700782"/>
            <a:ext cx="9369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erat</a:t>
            </a:r>
            <a:endParaRPr lang="en-GB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25DCE0-E533-404B-8223-D44DAB0F6896}"/>
              </a:ext>
            </a:extLst>
          </p:cNvPr>
          <p:cNvSpPr txBox="1"/>
          <p:nvPr/>
        </p:nvSpPr>
        <p:spPr>
          <a:xfrm>
            <a:off x="10647357" y="5329912"/>
            <a:ext cx="11630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erāmus</a:t>
            </a:r>
            <a:endParaRPr lang="en-GB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08115D-B1C8-47ED-B11E-5DEC8EFC6036}"/>
              </a:ext>
            </a:extLst>
          </p:cNvPr>
          <p:cNvSpPr txBox="1"/>
          <p:nvPr/>
        </p:nvSpPr>
        <p:spPr>
          <a:xfrm>
            <a:off x="8436553" y="3761229"/>
            <a:ext cx="9745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/>
              <a:t>ī</a:t>
            </a:r>
            <a:endParaRPr lang="en-GB" sz="2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81922E-07FA-4E5A-9BD1-D487B98FE7E5}"/>
              </a:ext>
            </a:extLst>
          </p:cNvPr>
          <p:cNvSpPr txBox="1"/>
          <p:nvPr/>
        </p:nvSpPr>
        <p:spPr>
          <a:xfrm>
            <a:off x="8434017" y="4226519"/>
            <a:ext cx="9726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istī</a:t>
            </a:r>
            <a:endParaRPr lang="en-GB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ADA99A-BAEB-45D9-9E97-A7EFD06FDF4F}"/>
              </a:ext>
            </a:extLst>
          </p:cNvPr>
          <p:cNvSpPr txBox="1"/>
          <p:nvPr/>
        </p:nvSpPr>
        <p:spPr>
          <a:xfrm>
            <a:off x="8446570" y="4700782"/>
            <a:ext cx="9745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/>
              <a:t>it </a:t>
            </a:r>
            <a:endParaRPr lang="en-GB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942092-C1A9-4467-8FDF-FAAECC76453D}"/>
              </a:ext>
            </a:extLst>
          </p:cNvPr>
          <p:cNvSpPr txBox="1"/>
          <p:nvPr/>
        </p:nvSpPr>
        <p:spPr>
          <a:xfrm>
            <a:off x="8446571" y="5309505"/>
            <a:ext cx="9745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imus</a:t>
            </a:r>
            <a:endParaRPr lang="en-GB" sz="2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A6B8B9-652E-4DCF-918A-D957598525AF}"/>
              </a:ext>
            </a:extLst>
          </p:cNvPr>
          <p:cNvSpPr txBox="1"/>
          <p:nvPr/>
        </p:nvSpPr>
        <p:spPr>
          <a:xfrm>
            <a:off x="8461400" y="5804240"/>
            <a:ext cx="9889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istis</a:t>
            </a:r>
            <a:endParaRPr lang="en-GB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E44C58-4980-4BDC-9361-A0693FB037CF}"/>
              </a:ext>
            </a:extLst>
          </p:cNvPr>
          <p:cNvSpPr txBox="1"/>
          <p:nvPr/>
        </p:nvSpPr>
        <p:spPr>
          <a:xfrm>
            <a:off x="8451575" y="6304893"/>
            <a:ext cx="9745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ērunt</a:t>
            </a:r>
            <a:endParaRPr lang="en-GB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2467C4-2A25-41D0-A2BD-BBB546F29D94}"/>
              </a:ext>
            </a:extLst>
          </p:cNvPr>
          <p:cNvSpPr txBox="1"/>
          <p:nvPr/>
        </p:nvSpPr>
        <p:spPr>
          <a:xfrm>
            <a:off x="8514118" y="3134200"/>
            <a:ext cx="795956" cy="523220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Perfect</a:t>
            </a:r>
          </a:p>
          <a:p>
            <a:pPr algn="ctr"/>
            <a:r>
              <a:rPr lang="en-GB" sz="1400" i="1" dirty="0"/>
              <a:t>I …. -ed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7A197D-0A02-4609-8C21-3720488E86A5}"/>
              </a:ext>
            </a:extLst>
          </p:cNvPr>
          <p:cNvSpPr txBox="1"/>
          <p:nvPr/>
        </p:nvSpPr>
        <p:spPr>
          <a:xfrm>
            <a:off x="10741257" y="3125993"/>
            <a:ext cx="891944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Pluperfect </a:t>
            </a:r>
          </a:p>
          <a:p>
            <a:pPr algn="ctr"/>
            <a:r>
              <a:rPr lang="en-GB" sz="1200" i="1" dirty="0">
                <a:solidFill>
                  <a:schemeClr val="bg1"/>
                </a:solidFill>
              </a:rPr>
              <a:t>I had …</a:t>
            </a:r>
          </a:p>
          <a:p>
            <a:pPr algn="ctr"/>
            <a:endParaRPr lang="en-GB" sz="600" i="1" dirty="0">
              <a:solidFill>
                <a:schemeClr val="bg1"/>
              </a:solidFill>
            </a:endParaRP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975BFFDD-275C-4BE7-B7D8-C517ECFB5CBB}"/>
              </a:ext>
            </a:extLst>
          </p:cNvPr>
          <p:cNvSpPr/>
          <p:nvPr/>
        </p:nvSpPr>
        <p:spPr>
          <a:xfrm>
            <a:off x="5740400" y="3590412"/>
            <a:ext cx="487680" cy="168468"/>
          </a:xfrm>
          <a:prstGeom prst="downArrow">
            <a:avLst/>
          </a:prstGeom>
          <a:solidFill>
            <a:srgbClr val="E0C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6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1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3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8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3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3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7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7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6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10232843" cy="716252"/>
          </a:xfrm>
          <a:solidFill>
            <a:srgbClr val="FFEBFF"/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Indicative Active: </a:t>
            </a:r>
            <a:r>
              <a:rPr lang="en-GB" sz="2800" b="1" dirty="0">
                <a:latin typeface="+mn-lt"/>
              </a:rPr>
              <a:t>Perfect and Pluperfect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29" y="732537"/>
            <a:ext cx="11314146" cy="510748"/>
          </a:xfrm>
          <a:solidFill>
            <a:srgbClr val="FFFFD5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These are </a:t>
            </a:r>
            <a:r>
              <a:rPr lang="en-GB" sz="1400" b="1" dirty="0"/>
              <a:t>totally regular</a:t>
            </a:r>
            <a:r>
              <a:rPr lang="en-GB" sz="1400" dirty="0"/>
              <a:t>, with no difference between the Conjugations, apart from identifying the Perfect Stem.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1344739" y="1267869"/>
            <a:ext cx="3396355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First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Present, Future, Imperfect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237894" y="1793298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233896" y="2103022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231821" y="2396849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239176" y="2817699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239175" y="3130013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239176" y="3429163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1333242" y="178678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</a:t>
            </a:r>
            <a:r>
              <a:rPr lang="en-GB" sz="1400" b="1" dirty="0"/>
              <a:t>-ī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2371297" y="1788857"/>
            <a:ext cx="11440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erō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1333241" y="209387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istī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1333241" y="240176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</a:t>
            </a:r>
            <a:r>
              <a:rPr lang="en-GB" sz="1400" dirty="0"/>
              <a:t>-</a:t>
            </a:r>
            <a:r>
              <a:rPr lang="en-GB" sz="1400" b="1" dirty="0"/>
              <a:t>it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1273562" y="2800800"/>
            <a:ext cx="10676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imus</a:t>
            </a:r>
            <a:endParaRPr lang="en-GB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1273561" y="3110434"/>
            <a:ext cx="106766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istis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1273563" y="3416195"/>
            <a:ext cx="1067660" cy="31188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ērunt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A75B-D058-48A9-A1AF-0AAF8B6D4592}"/>
              </a:ext>
            </a:extLst>
          </p:cNvPr>
          <p:cNvSpPr txBox="1"/>
          <p:nvPr/>
        </p:nvSpPr>
        <p:spPr>
          <a:xfrm>
            <a:off x="2371297" y="2093146"/>
            <a:ext cx="114137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2371298" y="3418209"/>
            <a:ext cx="115511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erint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2371296" y="3110434"/>
            <a:ext cx="115512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eritis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2371297" y="2401763"/>
            <a:ext cx="115511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erit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2371296" y="2802656"/>
            <a:ext cx="115512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erimus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924057" y="3741978"/>
            <a:ext cx="2053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amō</a:t>
            </a:r>
            <a:r>
              <a:rPr lang="en-GB" sz="1000" i="1" dirty="0"/>
              <a:t>,, </a:t>
            </a:r>
            <a:r>
              <a:rPr lang="en-GB" sz="1000" i="1" dirty="0" err="1"/>
              <a:t>amāre</a:t>
            </a:r>
            <a:r>
              <a:rPr lang="en-GB" sz="1000" i="1" dirty="0"/>
              <a:t>, </a:t>
            </a:r>
            <a:r>
              <a:rPr lang="en-GB" sz="1000" b="1" i="1" dirty="0" err="1"/>
              <a:t>amāvī</a:t>
            </a:r>
            <a:r>
              <a:rPr lang="en-GB" sz="1000" i="1" dirty="0"/>
              <a:t>, </a:t>
            </a:r>
            <a:r>
              <a:rPr lang="en-GB" sz="1000" i="1" dirty="0" err="1"/>
              <a:t>amātus</a:t>
            </a:r>
            <a:r>
              <a:rPr lang="en-GB" sz="1000" i="1" dirty="0"/>
              <a:t>  - love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5069403" y="1281464"/>
            <a:ext cx="3680749" cy="477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Second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Present, Future, Imperfect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6011105" y="1805159"/>
            <a:ext cx="136273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erō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426793" y="1799778"/>
            <a:ext cx="132335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6011105" y="2110030"/>
            <a:ext cx="136220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6008613" y="2421037"/>
            <a:ext cx="1364695" cy="30608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erit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6018965" y="2784724"/>
            <a:ext cx="135434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erimus</a:t>
            </a:r>
            <a:endParaRPr lang="en-GB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6022954" y="3091475"/>
            <a:ext cx="135035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eritis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6052202" y="3386851"/>
            <a:ext cx="134182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erint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426792" y="2105008"/>
            <a:ext cx="13233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erās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445460" y="3414004"/>
            <a:ext cx="131557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erant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449352" y="3100776"/>
            <a:ext cx="131557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erātis</a:t>
            </a:r>
            <a:endParaRPr lang="en-GB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7426793" y="2423295"/>
            <a:ext cx="1323356" cy="31471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erat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445460" y="2794239"/>
            <a:ext cx="132335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erāmus</a:t>
            </a:r>
            <a:endParaRPr lang="en-GB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0E2A2F-22D0-42A6-8DD2-EB33D2AA1417}"/>
              </a:ext>
            </a:extLst>
          </p:cNvPr>
          <p:cNvSpPr txBox="1"/>
          <p:nvPr/>
        </p:nvSpPr>
        <p:spPr>
          <a:xfrm>
            <a:off x="233887" y="4575852"/>
            <a:ext cx="96723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347F4-6BE7-471B-A8BF-BD3E0064B9B3}"/>
              </a:ext>
            </a:extLst>
          </p:cNvPr>
          <p:cNvSpPr txBox="1"/>
          <p:nvPr/>
        </p:nvSpPr>
        <p:spPr>
          <a:xfrm>
            <a:off x="231821" y="4855742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F8FB7-23B6-4BFC-A89D-30D71C602B06}"/>
              </a:ext>
            </a:extLst>
          </p:cNvPr>
          <p:cNvSpPr txBox="1"/>
          <p:nvPr/>
        </p:nvSpPr>
        <p:spPr>
          <a:xfrm>
            <a:off x="231821" y="5146266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A953C9-614F-455A-81F6-855BD2522EA9}"/>
              </a:ext>
            </a:extLst>
          </p:cNvPr>
          <p:cNvSpPr txBox="1"/>
          <p:nvPr/>
        </p:nvSpPr>
        <p:spPr>
          <a:xfrm>
            <a:off x="252539" y="5548814"/>
            <a:ext cx="96122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C392F8-192F-4551-988D-A2414F60D1EE}"/>
              </a:ext>
            </a:extLst>
          </p:cNvPr>
          <p:cNvSpPr txBox="1"/>
          <p:nvPr/>
        </p:nvSpPr>
        <p:spPr>
          <a:xfrm>
            <a:off x="249999" y="5864697"/>
            <a:ext cx="9612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7120E-9E28-4CC8-8C3F-3D3C8F4E1EEE}"/>
              </a:ext>
            </a:extLst>
          </p:cNvPr>
          <p:cNvSpPr txBox="1"/>
          <p:nvPr/>
        </p:nvSpPr>
        <p:spPr>
          <a:xfrm>
            <a:off x="239176" y="6184363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9CDB3B-054C-4204-AB58-BF47E6A4CB06}"/>
              </a:ext>
            </a:extLst>
          </p:cNvPr>
          <p:cNvSpPr txBox="1"/>
          <p:nvPr/>
        </p:nvSpPr>
        <p:spPr>
          <a:xfrm>
            <a:off x="1331167" y="4029734"/>
            <a:ext cx="3341148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Third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Present, </a:t>
            </a:r>
            <a:r>
              <a:rPr lang="en-GB" sz="1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Sneaky</a:t>
            </a:r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Future, Imperfect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970877-8D60-451C-B220-DB0368C40D77}"/>
              </a:ext>
            </a:extLst>
          </p:cNvPr>
          <p:cNvSpPr txBox="1"/>
          <p:nvPr/>
        </p:nvSpPr>
        <p:spPr>
          <a:xfrm>
            <a:off x="1344739" y="457090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719F55-3315-4EAE-BAEC-73D1E0179E1A}"/>
              </a:ext>
            </a:extLst>
          </p:cNvPr>
          <p:cNvSpPr txBox="1"/>
          <p:nvPr/>
        </p:nvSpPr>
        <p:spPr>
          <a:xfrm>
            <a:off x="2403305" y="457090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erō</a:t>
            </a:r>
            <a:endParaRPr lang="en-GB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8B5FA-E8ED-40B9-964A-C9287FE53801}"/>
              </a:ext>
            </a:extLst>
          </p:cNvPr>
          <p:cNvSpPr txBox="1"/>
          <p:nvPr/>
        </p:nvSpPr>
        <p:spPr>
          <a:xfrm>
            <a:off x="1344739" y="487868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istī</a:t>
            </a:r>
            <a:endParaRPr lang="en-GB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EE4646-E75F-49AD-82B8-9A2970E70C97}"/>
              </a:ext>
            </a:extLst>
          </p:cNvPr>
          <p:cNvSpPr txBox="1"/>
          <p:nvPr/>
        </p:nvSpPr>
        <p:spPr>
          <a:xfrm>
            <a:off x="1349573" y="518918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</a:t>
            </a:r>
            <a:r>
              <a:rPr lang="en-GB" sz="1400" dirty="0"/>
              <a:t>-</a:t>
            </a:r>
            <a:r>
              <a:rPr lang="en-GB" sz="1400" b="1" dirty="0"/>
              <a:t>it</a:t>
            </a:r>
            <a:endParaRPr lang="en-GB" sz="1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2503CC-8B85-4AD1-9D0D-6D4C598B5A96}"/>
              </a:ext>
            </a:extLst>
          </p:cNvPr>
          <p:cNvSpPr txBox="1"/>
          <p:nvPr/>
        </p:nvSpPr>
        <p:spPr>
          <a:xfrm>
            <a:off x="1354326" y="5556724"/>
            <a:ext cx="986896" cy="3177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imus</a:t>
            </a:r>
            <a:endParaRPr lang="en-GB" sz="1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5DC131-6AD7-4161-B5CA-AC8EB02C9650}"/>
              </a:ext>
            </a:extLst>
          </p:cNvPr>
          <p:cNvSpPr txBox="1"/>
          <p:nvPr/>
        </p:nvSpPr>
        <p:spPr>
          <a:xfrm>
            <a:off x="1349824" y="5874489"/>
            <a:ext cx="99139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istis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8237E1-FEBF-4DC3-852D-AC11951EC4F3}"/>
              </a:ext>
            </a:extLst>
          </p:cNvPr>
          <p:cNvSpPr txBox="1"/>
          <p:nvPr/>
        </p:nvSpPr>
        <p:spPr>
          <a:xfrm>
            <a:off x="1351347" y="6184363"/>
            <a:ext cx="9898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ērunt</a:t>
            </a:r>
            <a:endParaRPr lang="en-GB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8054C4-F868-47CA-BA20-537805F878A9}"/>
              </a:ext>
            </a:extLst>
          </p:cNvPr>
          <p:cNvSpPr txBox="1"/>
          <p:nvPr/>
        </p:nvSpPr>
        <p:spPr>
          <a:xfrm>
            <a:off x="2403304" y="4889645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B8F2C8-6CC0-4214-89C6-924F58EE6128}"/>
              </a:ext>
            </a:extLst>
          </p:cNvPr>
          <p:cNvSpPr txBox="1"/>
          <p:nvPr/>
        </p:nvSpPr>
        <p:spPr>
          <a:xfrm>
            <a:off x="2416912" y="6164369"/>
            <a:ext cx="1032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erint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3E7902-EA04-4CC2-A3FB-F7309B63EA51}"/>
              </a:ext>
            </a:extLst>
          </p:cNvPr>
          <p:cNvSpPr txBox="1"/>
          <p:nvPr/>
        </p:nvSpPr>
        <p:spPr>
          <a:xfrm>
            <a:off x="2411249" y="5864623"/>
            <a:ext cx="103208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eritis</a:t>
            </a:r>
            <a:endParaRPr lang="en-GB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D8A16C-6925-4FF2-A4BE-32A2E2CFE782}"/>
              </a:ext>
            </a:extLst>
          </p:cNvPr>
          <p:cNvSpPr txBox="1"/>
          <p:nvPr/>
        </p:nvSpPr>
        <p:spPr>
          <a:xfrm>
            <a:off x="2403305" y="519781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erit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468BA93-F377-4A1C-B567-8A63FDF995C4}"/>
              </a:ext>
            </a:extLst>
          </p:cNvPr>
          <p:cNvSpPr txBox="1"/>
          <p:nvPr/>
        </p:nvSpPr>
        <p:spPr>
          <a:xfrm>
            <a:off x="2412012" y="5556449"/>
            <a:ext cx="10323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erimus</a:t>
            </a:r>
            <a:endParaRPr lang="en-GB" sz="1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10566778" y="4543152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10566778" y="4831247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erās</a:t>
            </a:r>
            <a:endParaRPr lang="en-GB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4AED70-A228-4F44-8B9B-30F317755F06}"/>
              </a:ext>
            </a:extLst>
          </p:cNvPr>
          <p:cNvSpPr txBox="1"/>
          <p:nvPr/>
        </p:nvSpPr>
        <p:spPr>
          <a:xfrm>
            <a:off x="10566778" y="5143908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erat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10566778" y="5518107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erāmus</a:t>
            </a:r>
            <a:endParaRPr lang="en-GB" sz="14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10567301" y="5826430"/>
            <a:ext cx="118729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erātis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10571784" y="6131635"/>
            <a:ext cx="118228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erant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50B2FF-3CA9-49DA-A977-5CA3E4B5DB25}"/>
              </a:ext>
            </a:extLst>
          </p:cNvPr>
          <p:cNvSpPr txBox="1"/>
          <p:nvPr/>
        </p:nvSpPr>
        <p:spPr>
          <a:xfrm>
            <a:off x="5277806" y="4037782"/>
            <a:ext cx="1728758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The 3½ 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FF8AFC-83F3-4F06-812E-34581A663AAB}"/>
              </a:ext>
            </a:extLst>
          </p:cNvPr>
          <p:cNvSpPr txBox="1"/>
          <p:nvPr/>
        </p:nvSpPr>
        <p:spPr>
          <a:xfrm>
            <a:off x="3521513" y="4570905"/>
            <a:ext cx="11431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6F5E48-D906-41E8-B98E-1316F4287AD8}"/>
              </a:ext>
            </a:extLst>
          </p:cNvPr>
          <p:cNvSpPr txBox="1"/>
          <p:nvPr/>
        </p:nvSpPr>
        <p:spPr>
          <a:xfrm>
            <a:off x="5701181" y="4561498"/>
            <a:ext cx="1047442" cy="31489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73DD31-1F7E-461A-8E5F-CA854B177C72}"/>
              </a:ext>
            </a:extLst>
          </p:cNvPr>
          <p:cNvSpPr txBox="1"/>
          <p:nvPr/>
        </p:nvSpPr>
        <p:spPr>
          <a:xfrm>
            <a:off x="3512670" y="4890042"/>
            <a:ext cx="1152000" cy="3153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erās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4CAE04-510A-4763-9C5B-4BBAB02C092F}"/>
              </a:ext>
            </a:extLst>
          </p:cNvPr>
          <p:cNvSpPr txBox="1"/>
          <p:nvPr/>
        </p:nvSpPr>
        <p:spPr>
          <a:xfrm>
            <a:off x="3504913" y="5196720"/>
            <a:ext cx="11597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erat</a:t>
            </a:r>
            <a:endParaRPr lang="en-GB" sz="1400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11A423-3115-4700-8B8E-AE42E260702D}"/>
              </a:ext>
            </a:extLst>
          </p:cNvPr>
          <p:cNvSpPr txBox="1"/>
          <p:nvPr/>
        </p:nvSpPr>
        <p:spPr>
          <a:xfrm>
            <a:off x="3519789" y="5548814"/>
            <a:ext cx="116137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erāmus</a:t>
            </a:r>
            <a:endParaRPr lang="en-GB" sz="14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5F84BF-D48D-4B9B-ABBF-6300DAE4D3DF}"/>
              </a:ext>
            </a:extLst>
          </p:cNvPr>
          <p:cNvSpPr txBox="1"/>
          <p:nvPr/>
        </p:nvSpPr>
        <p:spPr>
          <a:xfrm>
            <a:off x="3521512" y="5856592"/>
            <a:ext cx="115252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erātis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DF1A58-B7F1-4D71-9C10-C3F6DD045E2C}"/>
              </a:ext>
            </a:extLst>
          </p:cNvPr>
          <p:cNvSpPr txBox="1"/>
          <p:nvPr/>
        </p:nvSpPr>
        <p:spPr>
          <a:xfrm>
            <a:off x="3526416" y="6155521"/>
            <a:ext cx="115252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rēx-</a:t>
            </a:r>
            <a:r>
              <a:rPr lang="en-GB" sz="1400" b="1" dirty="0" err="1"/>
              <a:t>erant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6208C-410F-466F-853C-58EAAC339FF9}"/>
              </a:ext>
            </a:extLst>
          </p:cNvPr>
          <p:cNvSpPr txBox="1"/>
          <p:nvPr/>
        </p:nvSpPr>
        <p:spPr>
          <a:xfrm>
            <a:off x="5701181" y="4876388"/>
            <a:ext cx="10474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cēp-</a:t>
            </a:r>
            <a:r>
              <a:rPr lang="en-GB" sz="1400" b="1" dirty="0" err="1"/>
              <a:t>istī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8DEEE22-2797-48DD-89F6-CE7C1425BFB7}"/>
              </a:ext>
            </a:extLst>
          </p:cNvPr>
          <p:cNvSpPr txBox="1"/>
          <p:nvPr/>
        </p:nvSpPr>
        <p:spPr>
          <a:xfrm>
            <a:off x="5701180" y="6187328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cēp-ērunt</a:t>
            </a:r>
            <a:endParaRPr lang="en-GB" sz="1400" b="1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F023DD-4282-401B-A6B6-3FB2AE258EF8}"/>
              </a:ext>
            </a:extLst>
          </p:cNvPr>
          <p:cNvSpPr txBox="1"/>
          <p:nvPr/>
        </p:nvSpPr>
        <p:spPr>
          <a:xfrm>
            <a:off x="5703045" y="587955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cēp-</a:t>
            </a:r>
            <a:r>
              <a:rPr lang="en-GB" sz="1400" b="1" dirty="0" err="1"/>
              <a:t>istis</a:t>
            </a:r>
            <a:endParaRPr lang="en-GB" sz="14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41EEA5-9B92-4C45-A2D4-24A8D3E15323}"/>
              </a:ext>
            </a:extLst>
          </p:cNvPr>
          <p:cNvSpPr txBox="1"/>
          <p:nvPr/>
        </p:nvSpPr>
        <p:spPr>
          <a:xfrm>
            <a:off x="5701180" y="5183843"/>
            <a:ext cx="105417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cēp</a:t>
            </a:r>
            <a:r>
              <a:rPr lang="en-GB" sz="1400" b="1" dirty="0"/>
              <a:t>-it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BB5B4B-759D-4983-9B8B-E7BF42FF3A3B}"/>
              </a:ext>
            </a:extLst>
          </p:cNvPr>
          <p:cNvSpPr txBox="1"/>
          <p:nvPr/>
        </p:nvSpPr>
        <p:spPr>
          <a:xfrm>
            <a:off x="5703427" y="556885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cēp-imus</a:t>
            </a:r>
            <a:endParaRPr lang="en-GB" sz="1400" b="1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4548BE1-D56E-4F13-B569-3E00DAD00369}"/>
              </a:ext>
            </a:extLst>
          </p:cNvPr>
          <p:cNvSpPr txBox="1"/>
          <p:nvPr/>
        </p:nvSpPr>
        <p:spPr>
          <a:xfrm>
            <a:off x="7979885" y="4033769"/>
            <a:ext cx="3775235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Fourth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50000"/>
                  </a:schemeClr>
                </a:solidFill>
              </a:rPr>
              <a:t>Present, Sneaky Future, Imperfect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249D164-126E-41EC-903A-3C9C63D60529}"/>
              </a:ext>
            </a:extLst>
          </p:cNvPr>
          <p:cNvSpPr txBox="1"/>
          <p:nvPr/>
        </p:nvSpPr>
        <p:spPr>
          <a:xfrm>
            <a:off x="7979886" y="456705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3532699-7BBE-41B6-B6BA-41AC06517D9C}"/>
              </a:ext>
            </a:extLst>
          </p:cNvPr>
          <p:cNvSpPr txBox="1"/>
          <p:nvPr/>
        </p:nvSpPr>
        <p:spPr>
          <a:xfrm>
            <a:off x="9209715" y="4550765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erō</a:t>
            </a:r>
            <a:endParaRPr lang="en-GB" sz="14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852AED2-153C-4B7C-A24C-8BA499FFDE94}"/>
              </a:ext>
            </a:extLst>
          </p:cNvPr>
          <p:cNvSpPr txBox="1"/>
          <p:nvPr/>
        </p:nvSpPr>
        <p:spPr>
          <a:xfrm>
            <a:off x="7980663" y="487517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istī</a:t>
            </a:r>
            <a:endParaRPr lang="en-GB" sz="1400" b="1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D205540-DA1B-4E9F-8AB4-443892A3AAB1}"/>
              </a:ext>
            </a:extLst>
          </p:cNvPr>
          <p:cNvSpPr txBox="1"/>
          <p:nvPr/>
        </p:nvSpPr>
        <p:spPr>
          <a:xfrm>
            <a:off x="7979885" y="51804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</a:t>
            </a:r>
            <a:r>
              <a:rPr lang="en-GB" sz="1400" dirty="0"/>
              <a:t>-</a:t>
            </a:r>
            <a:r>
              <a:rPr lang="en-GB" sz="1400" b="1" dirty="0"/>
              <a:t>it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71F4CC-9504-437D-BE92-AEB33B51B4BE}"/>
              </a:ext>
            </a:extLst>
          </p:cNvPr>
          <p:cNvSpPr txBox="1"/>
          <p:nvPr/>
        </p:nvSpPr>
        <p:spPr>
          <a:xfrm>
            <a:off x="7979040" y="5563374"/>
            <a:ext cx="1115936" cy="30559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imus</a:t>
            </a:r>
            <a:endParaRPr lang="en-GB" sz="1400" b="1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96CF00F-3E79-4D56-8F1B-F3FC5DAA6A65}"/>
              </a:ext>
            </a:extLst>
          </p:cNvPr>
          <p:cNvSpPr txBox="1"/>
          <p:nvPr/>
        </p:nvSpPr>
        <p:spPr>
          <a:xfrm>
            <a:off x="7974393" y="5872879"/>
            <a:ext cx="1107188" cy="30559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istis</a:t>
            </a:r>
            <a:endParaRPr lang="en-GB" sz="1400" b="1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75E5F8F-BD97-4F76-8CF8-D8230D4961E2}"/>
              </a:ext>
            </a:extLst>
          </p:cNvPr>
          <p:cNvSpPr txBox="1"/>
          <p:nvPr/>
        </p:nvSpPr>
        <p:spPr>
          <a:xfrm>
            <a:off x="7979040" y="6174335"/>
            <a:ext cx="1107188" cy="31196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ērunt</a:t>
            </a:r>
            <a:endParaRPr lang="en-GB" sz="1400" b="1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8AE2571-50CA-4B05-889A-B7CFBFA3B23D}"/>
              </a:ext>
            </a:extLst>
          </p:cNvPr>
          <p:cNvSpPr txBox="1"/>
          <p:nvPr/>
        </p:nvSpPr>
        <p:spPr>
          <a:xfrm>
            <a:off x="9206287" y="486105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686A6F0-31CB-4AEE-8312-56EDF35C8B2B}"/>
              </a:ext>
            </a:extLst>
          </p:cNvPr>
          <p:cNvSpPr txBox="1"/>
          <p:nvPr/>
        </p:nvSpPr>
        <p:spPr>
          <a:xfrm>
            <a:off x="9206289" y="6169891"/>
            <a:ext cx="11584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erint</a:t>
            </a:r>
            <a:endParaRPr lang="en-GB" sz="140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E5172EC-15F1-4699-ABDD-2FE60E371117}"/>
              </a:ext>
            </a:extLst>
          </p:cNvPr>
          <p:cNvSpPr txBox="1"/>
          <p:nvPr/>
        </p:nvSpPr>
        <p:spPr>
          <a:xfrm>
            <a:off x="9206287" y="5864225"/>
            <a:ext cx="115400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eritis</a:t>
            </a:r>
            <a:endParaRPr lang="en-GB" sz="14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AA76552-3E33-4B59-97A4-F02AAF0E7AB6}"/>
              </a:ext>
            </a:extLst>
          </p:cNvPr>
          <p:cNvSpPr txBox="1"/>
          <p:nvPr/>
        </p:nvSpPr>
        <p:spPr>
          <a:xfrm>
            <a:off x="9211330" y="518370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erit</a:t>
            </a:r>
            <a:endParaRPr lang="en-GB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8D1ABAF-B138-43FD-92EC-0790710513D1}"/>
              </a:ext>
            </a:extLst>
          </p:cNvPr>
          <p:cNvSpPr txBox="1"/>
          <p:nvPr/>
        </p:nvSpPr>
        <p:spPr>
          <a:xfrm>
            <a:off x="9206287" y="5550887"/>
            <a:ext cx="115400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audīv-</a:t>
            </a:r>
            <a:r>
              <a:rPr lang="en-GB" sz="1400" b="1" dirty="0" err="1"/>
              <a:t>erimus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232842" y="204091"/>
            <a:ext cx="115865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9-11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F287C2-691D-4608-A681-29DCFF151321}"/>
              </a:ext>
            </a:extLst>
          </p:cNvPr>
          <p:cNvSpPr txBox="1"/>
          <p:nvPr/>
        </p:nvSpPr>
        <p:spPr>
          <a:xfrm>
            <a:off x="4917303" y="1797831"/>
            <a:ext cx="1040846" cy="30519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C08F00-24D0-4559-9DBB-C61871C68F52}"/>
              </a:ext>
            </a:extLst>
          </p:cNvPr>
          <p:cNvSpPr txBox="1"/>
          <p:nvPr/>
        </p:nvSpPr>
        <p:spPr>
          <a:xfrm>
            <a:off x="4919233" y="2106479"/>
            <a:ext cx="10383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istī</a:t>
            </a:r>
            <a:endParaRPr lang="en-GB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FFDE957-C97F-47D0-8115-539C6826CE45}"/>
              </a:ext>
            </a:extLst>
          </p:cNvPr>
          <p:cNvSpPr txBox="1"/>
          <p:nvPr/>
        </p:nvSpPr>
        <p:spPr>
          <a:xfrm>
            <a:off x="4919037" y="2404842"/>
            <a:ext cx="103609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</a:t>
            </a:r>
            <a:r>
              <a:rPr lang="en-GB" sz="1400" dirty="0"/>
              <a:t>-</a:t>
            </a:r>
            <a:r>
              <a:rPr lang="en-GB" sz="1400" b="1" dirty="0"/>
              <a:t>it</a:t>
            </a:r>
            <a:endParaRPr lang="en-GB" sz="1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6685A6-F8A2-4327-9BC4-C6A8635EC5ED}"/>
              </a:ext>
            </a:extLst>
          </p:cNvPr>
          <p:cNvSpPr txBox="1"/>
          <p:nvPr/>
        </p:nvSpPr>
        <p:spPr>
          <a:xfrm>
            <a:off x="4908704" y="2790574"/>
            <a:ext cx="10676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imus</a:t>
            </a:r>
            <a:endParaRPr lang="en-GB" sz="1400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3E5AAFF-3143-4818-AC2C-6334D240865D}"/>
              </a:ext>
            </a:extLst>
          </p:cNvPr>
          <p:cNvSpPr txBox="1"/>
          <p:nvPr/>
        </p:nvSpPr>
        <p:spPr>
          <a:xfrm>
            <a:off x="4907444" y="3091476"/>
            <a:ext cx="106892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istis</a:t>
            </a:r>
            <a:endParaRPr lang="en-GB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DF9F62-1F9A-4294-9940-92676A0B50EF}"/>
              </a:ext>
            </a:extLst>
          </p:cNvPr>
          <p:cNvSpPr txBox="1"/>
          <p:nvPr/>
        </p:nvSpPr>
        <p:spPr>
          <a:xfrm>
            <a:off x="4907444" y="3399092"/>
            <a:ext cx="108571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monu-</a:t>
            </a:r>
            <a:r>
              <a:rPr lang="en-GB" sz="1400" b="1" dirty="0" err="1"/>
              <a:t>ērunt</a:t>
            </a:r>
            <a:endParaRPr lang="en-GB" sz="1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F26C99-FB4E-4980-B6FA-16DCD00BB872}"/>
              </a:ext>
            </a:extLst>
          </p:cNvPr>
          <p:cNvSpPr txBox="1"/>
          <p:nvPr/>
        </p:nvSpPr>
        <p:spPr>
          <a:xfrm>
            <a:off x="3592866" y="1774612"/>
            <a:ext cx="117123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902331-4AE9-4F9A-B4BD-0B8A52418B9C}"/>
              </a:ext>
            </a:extLst>
          </p:cNvPr>
          <p:cNvSpPr txBox="1"/>
          <p:nvPr/>
        </p:nvSpPr>
        <p:spPr>
          <a:xfrm>
            <a:off x="3583644" y="2083934"/>
            <a:ext cx="118262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erās</a:t>
            </a:r>
            <a:endParaRPr lang="en-GB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05EFD4F-367C-4116-9698-9B85DCFCDAA5}"/>
              </a:ext>
            </a:extLst>
          </p:cNvPr>
          <p:cNvSpPr txBox="1"/>
          <p:nvPr/>
        </p:nvSpPr>
        <p:spPr>
          <a:xfrm>
            <a:off x="3583114" y="2390612"/>
            <a:ext cx="1180985" cy="3134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erat</a:t>
            </a:r>
            <a:endParaRPr lang="en-GB" sz="1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B519495-15E8-4231-B3E7-10D6674CBDCA}"/>
              </a:ext>
            </a:extLst>
          </p:cNvPr>
          <p:cNvSpPr txBox="1"/>
          <p:nvPr/>
        </p:nvSpPr>
        <p:spPr>
          <a:xfrm>
            <a:off x="3593972" y="2797604"/>
            <a:ext cx="120400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erāmus</a:t>
            </a:r>
            <a:endParaRPr lang="en-GB" sz="1400" b="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51DA8A5-787B-4FD3-8423-C87AAD277A32}"/>
              </a:ext>
            </a:extLst>
          </p:cNvPr>
          <p:cNvSpPr txBox="1"/>
          <p:nvPr/>
        </p:nvSpPr>
        <p:spPr>
          <a:xfrm>
            <a:off x="3586216" y="3108577"/>
            <a:ext cx="121176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erātis</a:t>
            </a:r>
            <a:endParaRPr lang="en-GB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10B4A4-CA74-46FF-B75F-5A7CFC53D4CA}"/>
              </a:ext>
            </a:extLst>
          </p:cNvPr>
          <p:cNvSpPr txBox="1"/>
          <p:nvPr/>
        </p:nvSpPr>
        <p:spPr>
          <a:xfrm>
            <a:off x="3592866" y="3424314"/>
            <a:ext cx="121176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amāv-</a:t>
            </a:r>
            <a:r>
              <a:rPr lang="en-GB" sz="1400" b="1" dirty="0" err="1"/>
              <a:t>erant</a:t>
            </a:r>
            <a:endParaRPr lang="en-GB" sz="1400" b="1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4703123-E622-43FF-8390-0AAED12B7307}"/>
              </a:ext>
            </a:extLst>
          </p:cNvPr>
          <p:cNvSpPr txBox="1"/>
          <p:nvPr/>
        </p:nvSpPr>
        <p:spPr>
          <a:xfrm>
            <a:off x="5277805" y="3724233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moneō</a:t>
            </a:r>
            <a:r>
              <a:rPr lang="en-GB" sz="1000" i="1" dirty="0"/>
              <a:t>, </a:t>
            </a:r>
            <a:r>
              <a:rPr lang="en-GB" sz="1000" i="1" dirty="0" err="1"/>
              <a:t>monēre</a:t>
            </a:r>
            <a:r>
              <a:rPr lang="en-GB" sz="1000" i="1" dirty="0"/>
              <a:t>, </a:t>
            </a:r>
            <a:r>
              <a:rPr lang="en-GB" sz="1000" b="1" i="1" dirty="0" err="1"/>
              <a:t>monuī</a:t>
            </a:r>
            <a:r>
              <a:rPr lang="en-GB" sz="1000" i="1" dirty="0"/>
              <a:t>, </a:t>
            </a:r>
            <a:r>
              <a:rPr lang="en-GB" sz="1000" i="1" dirty="0" err="1"/>
              <a:t>monītus</a:t>
            </a:r>
            <a:r>
              <a:rPr lang="en-GB" sz="1000" i="1" dirty="0"/>
              <a:t>  - warn, advise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56470E9-2F2F-4FEF-B339-C9CD7E146A6C}"/>
              </a:ext>
            </a:extLst>
          </p:cNvPr>
          <p:cNvSpPr txBox="1"/>
          <p:nvPr/>
        </p:nvSpPr>
        <p:spPr>
          <a:xfrm>
            <a:off x="1764070" y="6439412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regō</a:t>
            </a:r>
            <a:r>
              <a:rPr lang="en-GB" sz="1000" i="1" dirty="0"/>
              <a:t>, </a:t>
            </a:r>
            <a:r>
              <a:rPr lang="en-GB" sz="1000" i="1" dirty="0" err="1"/>
              <a:t>regere</a:t>
            </a:r>
            <a:r>
              <a:rPr lang="en-GB" sz="1000" i="1" dirty="0"/>
              <a:t>, </a:t>
            </a:r>
            <a:r>
              <a:rPr lang="en-GB" sz="1000" b="1" i="1" dirty="0" err="1"/>
              <a:t>rēxī</a:t>
            </a:r>
            <a:r>
              <a:rPr lang="en-GB" sz="1000" i="1" dirty="0"/>
              <a:t>, rectus  - rule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E5B7E89-24BB-4A0E-A177-74F5E73DE73A}"/>
              </a:ext>
            </a:extLst>
          </p:cNvPr>
          <p:cNvSpPr txBox="1"/>
          <p:nvPr/>
        </p:nvSpPr>
        <p:spPr>
          <a:xfrm>
            <a:off x="5110189" y="6483646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capiō</a:t>
            </a:r>
            <a:r>
              <a:rPr lang="en-GB" sz="1000" i="1" dirty="0"/>
              <a:t>, </a:t>
            </a:r>
            <a:r>
              <a:rPr lang="en-GB" sz="1000" i="1" dirty="0" err="1"/>
              <a:t>capere</a:t>
            </a:r>
            <a:r>
              <a:rPr lang="en-GB" sz="1000" i="1" dirty="0"/>
              <a:t>, </a:t>
            </a:r>
            <a:r>
              <a:rPr lang="en-GB" sz="1000" b="1" i="1" dirty="0" err="1"/>
              <a:t>cēpī</a:t>
            </a:r>
            <a:r>
              <a:rPr lang="en-GB" sz="1000" b="1" i="1" dirty="0"/>
              <a:t>,</a:t>
            </a:r>
            <a:r>
              <a:rPr lang="en-GB" sz="1000" i="1" dirty="0"/>
              <a:t> </a:t>
            </a:r>
            <a:r>
              <a:rPr lang="en-GB" sz="1000" i="1" dirty="0" err="1"/>
              <a:t>captus</a:t>
            </a:r>
            <a:r>
              <a:rPr lang="en-GB" sz="1000" i="1" dirty="0"/>
              <a:t>  - take, capture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367F028-25AD-4407-AC1A-97EE5D1D47E6}"/>
              </a:ext>
            </a:extLst>
          </p:cNvPr>
          <p:cNvSpPr txBox="1"/>
          <p:nvPr/>
        </p:nvSpPr>
        <p:spPr>
          <a:xfrm>
            <a:off x="8471551" y="6452436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audiō</a:t>
            </a:r>
            <a:r>
              <a:rPr lang="en-GB" sz="1000" i="1" dirty="0"/>
              <a:t>, </a:t>
            </a:r>
            <a:r>
              <a:rPr lang="en-GB" sz="1000" i="1" dirty="0" err="1"/>
              <a:t>audīre</a:t>
            </a:r>
            <a:r>
              <a:rPr lang="en-GB" sz="1000" i="1" dirty="0"/>
              <a:t>, </a:t>
            </a:r>
            <a:r>
              <a:rPr lang="en-GB" sz="1000" b="1" i="1" dirty="0" err="1"/>
              <a:t>audīvī</a:t>
            </a:r>
            <a:r>
              <a:rPr lang="en-GB" sz="1000" i="1" dirty="0"/>
              <a:t>, </a:t>
            </a:r>
            <a:r>
              <a:rPr lang="en-GB" sz="1000" i="1" dirty="0" err="1"/>
              <a:t>audītus</a:t>
            </a:r>
            <a:r>
              <a:rPr lang="en-GB" sz="1000" i="1" dirty="0"/>
              <a:t>  - hear, listen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2E5C10-1C4E-4EAB-A2CF-AA4E199A4901}"/>
              </a:ext>
            </a:extLst>
          </p:cNvPr>
          <p:cNvSpPr txBox="1"/>
          <p:nvPr/>
        </p:nvSpPr>
        <p:spPr>
          <a:xfrm>
            <a:off x="6859935" y="4855742"/>
            <a:ext cx="103834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Perfect</a:t>
            </a:r>
          </a:p>
          <a:p>
            <a:r>
              <a:rPr lang="en-GB" sz="1000" dirty="0"/>
              <a:t>and Pluperfect tenses are the same for </a:t>
            </a:r>
            <a:r>
              <a:rPr lang="en-GB" sz="1000" b="1" dirty="0"/>
              <a:t>all</a:t>
            </a:r>
            <a:r>
              <a:rPr lang="en-GB" sz="1000" dirty="0"/>
              <a:t> </a:t>
            </a:r>
            <a:r>
              <a:rPr lang="en-GB" sz="1000" b="1" dirty="0"/>
              <a:t>verbs</a:t>
            </a:r>
            <a:r>
              <a:rPr lang="en-GB" sz="1000" dirty="0"/>
              <a:t>, even irregular ones.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948C29-A203-422D-A82B-F86770EFB1B1}"/>
              </a:ext>
            </a:extLst>
          </p:cNvPr>
          <p:cNvSpPr txBox="1"/>
          <p:nvPr/>
        </p:nvSpPr>
        <p:spPr>
          <a:xfrm>
            <a:off x="1351347" y="1527176"/>
            <a:ext cx="891112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EA5F889-4DFB-45AE-A4F2-AD1D4CB1D67D}"/>
              </a:ext>
            </a:extLst>
          </p:cNvPr>
          <p:cNvSpPr txBox="1"/>
          <p:nvPr/>
        </p:nvSpPr>
        <p:spPr>
          <a:xfrm>
            <a:off x="3616263" y="1537561"/>
            <a:ext cx="1182623" cy="2227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- </a:t>
            </a:r>
            <a:r>
              <a:rPr lang="en-GB" sz="800" i="1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2F9333A-BC76-4ED5-946D-5708BC2697A4}"/>
              </a:ext>
            </a:extLst>
          </p:cNvPr>
          <p:cNvSpPr txBox="1"/>
          <p:nvPr/>
        </p:nvSpPr>
        <p:spPr>
          <a:xfrm>
            <a:off x="2351923" y="1539281"/>
            <a:ext cx="1270304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Perfect – </a:t>
            </a:r>
            <a:r>
              <a:rPr lang="en-GB" sz="800" i="1" dirty="0"/>
              <a:t>will have</a:t>
            </a:r>
            <a:endParaRPr lang="en-GB" sz="8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3D60B4C-8C50-4335-A303-18B88D27E6CF}"/>
              </a:ext>
            </a:extLst>
          </p:cNvPr>
          <p:cNvSpPr txBox="1"/>
          <p:nvPr/>
        </p:nvSpPr>
        <p:spPr>
          <a:xfrm>
            <a:off x="5102948" y="1508877"/>
            <a:ext cx="849562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37B45A3-A357-42DB-9E91-AD323FE8A74E}"/>
              </a:ext>
            </a:extLst>
          </p:cNvPr>
          <p:cNvSpPr txBox="1"/>
          <p:nvPr/>
        </p:nvSpPr>
        <p:spPr>
          <a:xfrm>
            <a:off x="5892435" y="4295247"/>
            <a:ext cx="565950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Perfectt</a:t>
            </a:r>
            <a:endParaRPr lang="en-GB" sz="8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38A6D74-EC1A-4C3A-B06A-0E2413F011CD}"/>
              </a:ext>
            </a:extLst>
          </p:cNvPr>
          <p:cNvSpPr txBox="1"/>
          <p:nvPr/>
        </p:nvSpPr>
        <p:spPr>
          <a:xfrm>
            <a:off x="7986642" y="4282649"/>
            <a:ext cx="952645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5953BFE-1E20-467E-92B1-72E15ADC8D01}"/>
              </a:ext>
            </a:extLst>
          </p:cNvPr>
          <p:cNvSpPr txBox="1"/>
          <p:nvPr/>
        </p:nvSpPr>
        <p:spPr>
          <a:xfrm>
            <a:off x="6011105" y="1534947"/>
            <a:ext cx="1286376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Perfect – </a:t>
            </a:r>
            <a:r>
              <a:rPr lang="en-GB" sz="800" i="1" dirty="0"/>
              <a:t>will have</a:t>
            </a:r>
            <a:endParaRPr lang="en-GB" sz="8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022389-3F80-468B-9053-65CB80ABDD74}"/>
              </a:ext>
            </a:extLst>
          </p:cNvPr>
          <p:cNvSpPr txBox="1"/>
          <p:nvPr/>
        </p:nvSpPr>
        <p:spPr>
          <a:xfrm>
            <a:off x="2366656" y="4283671"/>
            <a:ext cx="115975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Perfect – </a:t>
            </a:r>
            <a:r>
              <a:rPr lang="en-GB" sz="800" i="1" dirty="0"/>
              <a:t>will have</a:t>
            </a:r>
            <a:endParaRPr lang="en-GB" sz="8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87C07E9-397B-4EFD-BCD3-B1286B755E5F}"/>
              </a:ext>
            </a:extLst>
          </p:cNvPr>
          <p:cNvSpPr txBox="1"/>
          <p:nvPr/>
        </p:nvSpPr>
        <p:spPr>
          <a:xfrm>
            <a:off x="9080661" y="4297890"/>
            <a:ext cx="1279631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Perfect  - </a:t>
            </a:r>
            <a:r>
              <a:rPr lang="en-GB" sz="800" i="1" dirty="0"/>
              <a:t>will have</a:t>
            </a:r>
            <a:endParaRPr lang="en-GB" sz="8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BCC47C2-ADAE-43AB-9D77-CC577B4C4404}"/>
              </a:ext>
            </a:extLst>
          </p:cNvPr>
          <p:cNvSpPr txBox="1"/>
          <p:nvPr/>
        </p:nvSpPr>
        <p:spPr>
          <a:xfrm>
            <a:off x="7478879" y="1529565"/>
            <a:ext cx="1271270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563540-9153-4559-81C6-7A3EF99B3B9B}"/>
              </a:ext>
            </a:extLst>
          </p:cNvPr>
          <p:cNvSpPr txBox="1"/>
          <p:nvPr/>
        </p:nvSpPr>
        <p:spPr>
          <a:xfrm rot="10800000" flipV="1">
            <a:off x="3504913" y="4297723"/>
            <a:ext cx="1159757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D82CA4-BDBC-438E-AEC8-9334E07F91D2}"/>
              </a:ext>
            </a:extLst>
          </p:cNvPr>
          <p:cNvSpPr txBox="1"/>
          <p:nvPr/>
        </p:nvSpPr>
        <p:spPr>
          <a:xfrm>
            <a:off x="10581619" y="4294497"/>
            <a:ext cx="1158657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 had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41ED8F-7333-4CC6-A75E-A89C16D724A8}"/>
              </a:ext>
            </a:extLst>
          </p:cNvPr>
          <p:cNvSpPr/>
          <p:nvPr/>
        </p:nvSpPr>
        <p:spPr>
          <a:xfrm>
            <a:off x="2351922" y="1534946"/>
            <a:ext cx="1185613" cy="2245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479EBCC-BE3E-42B0-89F8-531C155F4C9F}"/>
              </a:ext>
            </a:extLst>
          </p:cNvPr>
          <p:cNvSpPr/>
          <p:nvPr/>
        </p:nvSpPr>
        <p:spPr>
          <a:xfrm>
            <a:off x="6010459" y="1514475"/>
            <a:ext cx="1393232" cy="223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DFD334D-0B3F-431B-92AB-54D556B4E614}"/>
              </a:ext>
            </a:extLst>
          </p:cNvPr>
          <p:cNvSpPr/>
          <p:nvPr/>
        </p:nvSpPr>
        <p:spPr>
          <a:xfrm>
            <a:off x="2363229" y="4270269"/>
            <a:ext cx="1122194" cy="221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67EE8DD-7B3A-4ED3-88EB-B2D4F86ACCCB}"/>
              </a:ext>
            </a:extLst>
          </p:cNvPr>
          <p:cNvSpPr txBox="1"/>
          <p:nvPr/>
        </p:nvSpPr>
        <p:spPr>
          <a:xfrm>
            <a:off x="1351346" y="4263130"/>
            <a:ext cx="937180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0EDEBB6-8404-41E5-B6F5-5A325C4CB6AA}"/>
              </a:ext>
            </a:extLst>
          </p:cNvPr>
          <p:cNvSpPr/>
          <p:nvPr/>
        </p:nvSpPr>
        <p:spPr>
          <a:xfrm>
            <a:off x="9035229" y="4270268"/>
            <a:ext cx="1430461" cy="2245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228179F-9FD3-43F3-BA5E-B99AFC175F52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6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9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1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6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7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7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9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4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9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9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33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8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3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7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9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7400"/>
                            </p:stCondLst>
                            <p:childTnLst>
                              <p:par>
                                <p:cTn id="1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7900"/>
                            </p:stCondLst>
                            <p:childTnLst>
                              <p:par>
                                <p:cTn id="2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8400"/>
                            </p:stCondLst>
                            <p:childTnLst>
                              <p:par>
                                <p:cTn id="2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8900"/>
                            </p:stCondLst>
                            <p:childTnLst>
                              <p:par>
                                <p:cTn id="2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9400"/>
                            </p:stCondLst>
                            <p:childTnLst>
                              <p:par>
                                <p:cTn id="2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9900"/>
                            </p:stCondLst>
                            <p:childTnLst>
                              <p:par>
                                <p:cTn id="2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400"/>
                            </p:stCondLst>
                            <p:childTnLst>
                              <p:par>
                                <p:cTn id="2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900"/>
                            </p:stCondLst>
                            <p:childTnLst>
                              <p:par>
                                <p:cTn id="2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19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4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29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34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46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51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5600"/>
                            </p:stCondLst>
                            <p:childTnLst>
                              <p:par>
                                <p:cTn id="2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61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76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81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86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99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04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0900"/>
                            </p:stCondLst>
                            <p:childTnLst>
                              <p:par>
                                <p:cTn id="2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2000"/>
                            </p:stCondLst>
                            <p:childTnLst>
                              <p:par>
                                <p:cTn id="30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41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4600"/>
                            </p:stCondLst>
                            <p:childTnLst>
                              <p:par>
                                <p:cTn id="3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510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700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3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6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2700"/>
                            </p:stCondLst>
                            <p:childTnLst>
                              <p:par>
                                <p:cTn id="3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32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370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4200"/>
                            </p:stCondLst>
                            <p:childTnLst>
                              <p:par>
                                <p:cTn id="3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520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5700"/>
                            </p:stCondLst>
                            <p:childTnLst>
                              <p:par>
                                <p:cTn id="4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62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74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79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8400"/>
                            </p:stCondLst>
                            <p:childTnLst>
                              <p:par>
                                <p:cTn id="4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400"/>
                            </p:stCondLst>
                            <p:childTnLst>
                              <p:par>
                                <p:cTn id="4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2900"/>
                            </p:stCondLst>
                            <p:childTnLst>
                              <p:par>
                                <p:cTn id="4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3400"/>
                            </p:stCondLst>
                            <p:childTnLst>
                              <p:par>
                                <p:cTn id="46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800"/>
                            </p:stCondLst>
                            <p:childTnLst>
                              <p:par>
                                <p:cTn id="4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300"/>
                            </p:stCondLst>
                            <p:childTnLst>
                              <p:par>
                                <p:cTn id="4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800"/>
                            </p:stCondLst>
                            <p:childTnLst>
                              <p:par>
                                <p:cTn id="476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300"/>
                            </p:stCondLst>
                            <p:childTnLst>
                              <p:par>
                                <p:cTn id="4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7300"/>
                            </p:stCondLst>
                            <p:childTnLst>
                              <p:par>
                                <p:cTn id="48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8300"/>
                            </p:stCondLst>
                            <p:childTnLst>
                              <p:par>
                                <p:cTn id="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8800"/>
                            </p:stCondLst>
                            <p:childTnLst>
                              <p:par>
                                <p:cTn id="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300"/>
                            </p:stCondLst>
                            <p:childTnLst>
                              <p:par>
                                <p:cTn id="49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0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4400"/>
                            </p:stCondLst>
                            <p:childTnLst>
                              <p:par>
                                <p:cTn id="5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4900"/>
                            </p:stCondLst>
                            <p:childTnLst>
                              <p:par>
                                <p:cTn id="5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400"/>
                            </p:stCondLst>
                            <p:childTnLst>
                              <p:par>
                                <p:cTn id="53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800"/>
                            </p:stCondLst>
                            <p:childTnLst>
                              <p:par>
                                <p:cTn id="5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300"/>
                            </p:stCondLst>
                            <p:childTnLst>
                              <p:par>
                                <p:cTn id="5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800"/>
                            </p:stCondLst>
                            <p:childTnLst>
                              <p:par>
                                <p:cTn id="544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8300"/>
                            </p:stCondLst>
                            <p:childTnLst>
                              <p:par>
                                <p:cTn id="5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9300"/>
                            </p:stCondLst>
                            <p:childTnLst>
                              <p:par>
                                <p:cTn id="55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0700"/>
                            </p:stCondLst>
                            <p:childTnLst>
                              <p:par>
                                <p:cTn id="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21200"/>
                            </p:stCondLst>
                            <p:childTnLst>
                              <p:par>
                                <p:cTn id="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1700"/>
                            </p:stCondLst>
                            <p:childTnLst>
                              <p:par>
                                <p:cTn id="56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7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23100"/>
                            </p:stCondLst>
                            <p:childTnLst>
                              <p:par>
                                <p:cTn id="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23600"/>
                            </p:stCondLst>
                            <p:childTnLst>
                              <p:par>
                                <p:cTn id="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83" grpId="0"/>
      <p:bldP spid="184" grpId="0"/>
      <p:bldP spid="185" grpId="0"/>
      <p:bldP spid="186" grpId="0"/>
      <p:bldP spid="40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227" grpId="0" animBg="1"/>
      <p:bldP spid="23" grpId="0" animBg="1"/>
      <p:bldP spid="120" grpId="0" animBg="1"/>
      <p:bldP spid="121" grpId="0" animBg="1"/>
      <p:bldP spid="190" grpId="0" animBg="1"/>
      <p:bldP spid="1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E538BB-7206-4D67-9529-18C1E5E6DDF5}"/>
              </a:ext>
            </a:extLst>
          </p:cNvPr>
          <p:cNvSpPr txBox="1">
            <a:spLocks/>
          </p:cNvSpPr>
          <p:nvPr/>
        </p:nvSpPr>
        <p:spPr>
          <a:xfrm>
            <a:off x="-1" y="11912"/>
            <a:ext cx="10232843" cy="716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Indicative Passive: </a:t>
            </a:r>
            <a:r>
              <a:rPr lang="en-GB" sz="2800" b="1" dirty="0">
                <a:latin typeface="+mn-lt"/>
              </a:rPr>
              <a:t>Perfect and Pluperfect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6E6E14-CC0D-4F8A-8162-C5A122732092}"/>
              </a:ext>
            </a:extLst>
          </p:cNvPr>
          <p:cNvSpPr txBox="1">
            <a:spLocks/>
          </p:cNvSpPr>
          <p:nvPr/>
        </p:nvSpPr>
        <p:spPr>
          <a:xfrm>
            <a:off x="114956" y="839646"/>
            <a:ext cx="11579204" cy="397942"/>
          </a:xfrm>
          <a:prstGeom prst="rect">
            <a:avLst/>
          </a:prstGeom>
          <a:solidFill>
            <a:srgbClr val="FFFFD5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Take the P.P.P. </a:t>
            </a:r>
            <a:r>
              <a:rPr lang="en-GB" sz="1800" dirty="0"/>
              <a:t>(The Perfect Passive Participle, 4</a:t>
            </a:r>
            <a:r>
              <a:rPr lang="en-GB" sz="1800" baseline="30000" dirty="0"/>
              <a:t>th</a:t>
            </a:r>
            <a:r>
              <a:rPr lang="en-GB" sz="1800" dirty="0"/>
              <a:t> Principal Part).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5DEB74-D782-48F5-B72A-DB7B16856FF5}"/>
              </a:ext>
            </a:extLst>
          </p:cNvPr>
          <p:cNvSpPr txBox="1">
            <a:spLocks/>
          </p:cNvSpPr>
          <p:nvPr/>
        </p:nvSpPr>
        <p:spPr>
          <a:xfrm>
            <a:off x="6522721" y="3124428"/>
            <a:ext cx="1056640" cy="456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P.P.P.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87E53-443D-43C9-81A8-CD9DD392B42E}"/>
              </a:ext>
            </a:extLst>
          </p:cNvPr>
          <p:cNvSpPr txBox="1"/>
          <p:nvPr/>
        </p:nvSpPr>
        <p:spPr>
          <a:xfrm>
            <a:off x="11182" y="4470876"/>
            <a:ext cx="20623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298B1-D033-491B-A043-B731EC8869BA}"/>
              </a:ext>
            </a:extLst>
          </p:cNvPr>
          <p:cNvSpPr txBox="1"/>
          <p:nvPr/>
        </p:nvSpPr>
        <p:spPr>
          <a:xfrm>
            <a:off x="2162047" y="4470876"/>
            <a:ext cx="9726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am-ō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D1301-A83E-47FE-93A3-52C360BF05BF}"/>
              </a:ext>
            </a:extLst>
          </p:cNvPr>
          <p:cNvSpPr txBox="1"/>
          <p:nvPr/>
        </p:nvSpPr>
        <p:spPr>
          <a:xfrm>
            <a:off x="3203737" y="4470876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am-</a:t>
            </a:r>
            <a:r>
              <a:rPr lang="en-GB" dirty="0" err="1"/>
              <a:t>āre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15E94-E5B9-4378-A360-5E172D9C9DA5}"/>
              </a:ext>
            </a:extLst>
          </p:cNvPr>
          <p:cNvSpPr txBox="1"/>
          <p:nvPr/>
        </p:nvSpPr>
        <p:spPr>
          <a:xfrm>
            <a:off x="4573108" y="4479631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amāv</a:t>
            </a:r>
            <a:r>
              <a:rPr lang="en-GB" dirty="0"/>
              <a:t>-ī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04896-B39E-4D11-A48B-49B44D065549}"/>
              </a:ext>
            </a:extLst>
          </p:cNvPr>
          <p:cNvSpPr txBox="1"/>
          <p:nvPr/>
        </p:nvSpPr>
        <p:spPr>
          <a:xfrm>
            <a:off x="0" y="4960580"/>
            <a:ext cx="210312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193BF-24FF-4E41-8318-974F2115F105}"/>
              </a:ext>
            </a:extLst>
          </p:cNvPr>
          <p:cNvSpPr txBox="1"/>
          <p:nvPr/>
        </p:nvSpPr>
        <p:spPr>
          <a:xfrm>
            <a:off x="2162048" y="4942799"/>
            <a:ext cx="981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mone</a:t>
            </a:r>
            <a:r>
              <a:rPr lang="en-GB" dirty="0"/>
              <a:t>-ō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694CB-EEF4-4C64-B450-B7D092C5C220}"/>
              </a:ext>
            </a:extLst>
          </p:cNvPr>
          <p:cNvSpPr txBox="1"/>
          <p:nvPr/>
        </p:nvSpPr>
        <p:spPr>
          <a:xfrm>
            <a:off x="3199379" y="4942799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mon-</a:t>
            </a:r>
            <a:r>
              <a:rPr lang="en-GB" dirty="0" err="1"/>
              <a:t>ēre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99E68-250B-430C-8357-A43D58A72F7D}"/>
              </a:ext>
            </a:extLst>
          </p:cNvPr>
          <p:cNvSpPr txBox="1"/>
          <p:nvPr/>
        </p:nvSpPr>
        <p:spPr>
          <a:xfrm>
            <a:off x="4559759" y="4952089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monu</a:t>
            </a:r>
            <a:r>
              <a:rPr lang="en-GB" dirty="0"/>
              <a:t>-ī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38C89-291F-46E2-A856-50589881F431}"/>
              </a:ext>
            </a:extLst>
          </p:cNvPr>
          <p:cNvSpPr txBox="1"/>
          <p:nvPr/>
        </p:nvSpPr>
        <p:spPr>
          <a:xfrm>
            <a:off x="-2" y="5424407"/>
            <a:ext cx="210312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</a:t>
            </a:r>
            <a:r>
              <a:rPr lang="en-GB" baseline="30000" dirty="0"/>
              <a:t>rd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D8F2C-A24E-403D-9106-C3A09EE9C63D}"/>
              </a:ext>
            </a:extLst>
          </p:cNvPr>
          <p:cNvSpPr txBox="1"/>
          <p:nvPr/>
        </p:nvSpPr>
        <p:spPr>
          <a:xfrm>
            <a:off x="2173351" y="5413910"/>
            <a:ext cx="9613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reg-ō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051844-845D-47DD-B52A-D523C0948666}"/>
              </a:ext>
            </a:extLst>
          </p:cNvPr>
          <p:cNvSpPr txBox="1"/>
          <p:nvPr/>
        </p:nvSpPr>
        <p:spPr>
          <a:xfrm>
            <a:off x="3196112" y="5395979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reg-ere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F0FDB7-AA45-4A6B-BB11-FD70449A96C3}"/>
              </a:ext>
            </a:extLst>
          </p:cNvPr>
          <p:cNvSpPr txBox="1"/>
          <p:nvPr/>
        </p:nvSpPr>
        <p:spPr>
          <a:xfrm>
            <a:off x="4559759" y="5398139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rēx</a:t>
            </a:r>
            <a:r>
              <a:rPr lang="en-GB" dirty="0"/>
              <a:t>-ī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B90A13-00BB-4DE7-A145-B8B0F91BF1F8}"/>
              </a:ext>
            </a:extLst>
          </p:cNvPr>
          <p:cNvSpPr txBox="1"/>
          <p:nvPr/>
        </p:nvSpPr>
        <p:spPr>
          <a:xfrm>
            <a:off x="-3" y="5865614"/>
            <a:ext cx="211312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3½  Conjugation</a:t>
            </a:r>
            <a:r>
              <a:rPr lang="en-GB" sz="11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E919EE-6F11-4B87-A76B-78ACD9DDE620}"/>
              </a:ext>
            </a:extLst>
          </p:cNvPr>
          <p:cNvSpPr txBox="1"/>
          <p:nvPr/>
        </p:nvSpPr>
        <p:spPr>
          <a:xfrm>
            <a:off x="2173351" y="5865614"/>
            <a:ext cx="9613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capi</a:t>
            </a:r>
            <a:r>
              <a:rPr lang="en-GB" dirty="0"/>
              <a:t>-ō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884B2-943E-402F-9DDE-2CA7C9216357}"/>
              </a:ext>
            </a:extLst>
          </p:cNvPr>
          <p:cNvSpPr txBox="1"/>
          <p:nvPr/>
        </p:nvSpPr>
        <p:spPr>
          <a:xfrm>
            <a:off x="3196112" y="5841069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cap-ere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8816ED-CBFD-4A9C-90B6-272D3C3A955B}"/>
              </a:ext>
            </a:extLst>
          </p:cNvPr>
          <p:cNvSpPr txBox="1"/>
          <p:nvPr/>
        </p:nvSpPr>
        <p:spPr>
          <a:xfrm>
            <a:off x="4559759" y="5836781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cēp</a:t>
            </a:r>
            <a:r>
              <a:rPr lang="en-GB" dirty="0"/>
              <a:t>-ī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728D0F-17C1-4A7C-A01D-C803F6CD6DE9}"/>
              </a:ext>
            </a:extLst>
          </p:cNvPr>
          <p:cNvSpPr txBox="1"/>
          <p:nvPr/>
        </p:nvSpPr>
        <p:spPr>
          <a:xfrm>
            <a:off x="1" y="6301640"/>
            <a:ext cx="211311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4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 Conjugation</a:t>
            </a:r>
            <a:r>
              <a:rPr lang="en-GB" sz="1100" b="1" i="1" dirty="0">
                <a:solidFill>
                  <a:schemeClr val="bg1"/>
                </a:solidFill>
              </a:rPr>
              <a:t> 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5FF91-D78A-4354-A479-DE4340817862}"/>
              </a:ext>
            </a:extLst>
          </p:cNvPr>
          <p:cNvSpPr txBox="1"/>
          <p:nvPr/>
        </p:nvSpPr>
        <p:spPr>
          <a:xfrm>
            <a:off x="2185801" y="6304893"/>
            <a:ext cx="948903" cy="366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audi</a:t>
            </a:r>
            <a:r>
              <a:rPr lang="en-GB" dirty="0"/>
              <a:t>-ō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63C4DA-0606-45C5-818A-23C7D69F4E49}"/>
              </a:ext>
            </a:extLst>
          </p:cNvPr>
          <p:cNvSpPr txBox="1"/>
          <p:nvPr/>
        </p:nvSpPr>
        <p:spPr>
          <a:xfrm>
            <a:off x="3203737" y="6284452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aud-īre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D537F-CE64-4257-AC04-06F2CA807D31}"/>
              </a:ext>
            </a:extLst>
          </p:cNvPr>
          <p:cNvSpPr txBox="1"/>
          <p:nvPr/>
        </p:nvSpPr>
        <p:spPr>
          <a:xfrm>
            <a:off x="4559759" y="6284452"/>
            <a:ext cx="128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audīv</a:t>
            </a:r>
            <a:r>
              <a:rPr lang="en-GB" dirty="0"/>
              <a:t>-ī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05BBC-1E5E-453E-83FC-1F6C1491D1BC}"/>
              </a:ext>
            </a:extLst>
          </p:cNvPr>
          <p:cNvSpPr txBox="1"/>
          <p:nvPr/>
        </p:nvSpPr>
        <p:spPr>
          <a:xfrm>
            <a:off x="1" y="3778211"/>
            <a:ext cx="19608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Principal Parts</a:t>
            </a:r>
            <a:r>
              <a:rPr lang="en-GB" sz="11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71E17-251B-4B73-A85F-C81CEC734BCB}"/>
              </a:ext>
            </a:extLst>
          </p:cNvPr>
          <p:cNvSpPr txBox="1"/>
          <p:nvPr/>
        </p:nvSpPr>
        <p:spPr>
          <a:xfrm>
            <a:off x="2113118" y="3806807"/>
            <a:ext cx="10356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First </a:t>
            </a:r>
          </a:p>
          <a:p>
            <a:pPr algn="ctr"/>
            <a:r>
              <a:rPr lang="en-GB" sz="1200" i="1" dirty="0"/>
              <a:t>Principal Part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E25D46-5281-45B2-BDFC-AC66B532ECC6}"/>
              </a:ext>
            </a:extLst>
          </p:cNvPr>
          <p:cNvSpPr txBox="1"/>
          <p:nvPr/>
        </p:nvSpPr>
        <p:spPr>
          <a:xfrm>
            <a:off x="3263820" y="3806805"/>
            <a:ext cx="10829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Second </a:t>
            </a:r>
          </a:p>
          <a:p>
            <a:pPr algn="ctr"/>
            <a:r>
              <a:rPr lang="en-GB" sz="1200" i="1" dirty="0"/>
              <a:t>Principal Part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EE3F20-4870-4FEE-90E1-2F9D15346696}"/>
              </a:ext>
            </a:extLst>
          </p:cNvPr>
          <p:cNvSpPr txBox="1"/>
          <p:nvPr/>
        </p:nvSpPr>
        <p:spPr>
          <a:xfrm>
            <a:off x="4538717" y="3825164"/>
            <a:ext cx="128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Third</a:t>
            </a:r>
          </a:p>
          <a:p>
            <a:pPr algn="ctr"/>
            <a:r>
              <a:rPr lang="en-GB" sz="1200" b="1" i="1" dirty="0"/>
              <a:t>Principal Part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7731D5-275C-46FD-84F0-5656B1553118}"/>
              </a:ext>
            </a:extLst>
          </p:cNvPr>
          <p:cNvSpPr/>
          <p:nvPr/>
        </p:nvSpPr>
        <p:spPr>
          <a:xfrm>
            <a:off x="2109679" y="3599154"/>
            <a:ext cx="3822469" cy="308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36EF76DB-4D00-4142-A58D-21068E3FE9CA}"/>
              </a:ext>
            </a:extLst>
          </p:cNvPr>
          <p:cNvSpPr/>
          <p:nvPr/>
        </p:nvSpPr>
        <p:spPr>
          <a:xfrm>
            <a:off x="8051774" y="4696214"/>
            <a:ext cx="760527" cy="759975"/>
          </a:xfrm>
          <a:prstGeom prst="plus">
            <a:avLst>
              <a:gd name="adj" fmla="val 459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9C2225-5000-471B-89D1-9E172BF2B9F6}"/>
              </a:ext>
            </a:extLst>
          </p:cNvPr>
          <p:cNvSpPr txBox="1"/>
          <p:nvPr/>
        </p:nvSpPr>
        <p:spPr>
          <a:xfrm>
            <a:off x="11056781" y="3781612"/>
            <a:ext cx="942970" cy="400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eram</a:t>
            </a:r>
            <a:endParaRPr lang="en-GB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F1D06A-73CC-4D77-AE10-09747B33AA9F}"/>
              </a:ext>
            </a:extLst>
          </p:cNvPr>
          <p:cNvSpPr txBox="1"/>
          <p:nvPr/>
        </p:nvSpPr>
        <p:spPr>
          <a:xfrm>
            <a:off x="11084875" y="4226519"/>
            <a:ext cx="9369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erās</a:t>
            </a:r>
            <a:endParaRPr lang="en-GB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DA23E4-4DC0-4D9B-9814-336B8FE39DA0}"/>
              </a:ext>
            </a:extLst>
          </p:cNvPr>
          <p:cNvSpPr txBox="1"/>
          <p:nvPr/>
        </p:nvSpPr>
        <p:spPr>
          <a:xfrm>
            <a:off x="11093373" y="6299592"/>
            <a:ext cx="9745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erant</a:t>
            </a:r>
            <a:endParaRPr lang="en-GB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E04873-D2C0-4D68-9255-5209FC0E7231}"/>
              </a:ext>
            </a:extLst>
          </p:cNvPr>
          <p:cNvSpPr txBox="1"/>
          <p:nvPr/>
        </p:nvSpPr>
        <p:spPr>
          <a:xfrm>
            <a:off x="11084500" y="5806926"/>
            <a:ext cx="9873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erātis</a:t>
            </a:r>
            <a:endParaRPr lang="en-GB" sz="2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A2A2E8-8934-4823-8359-FAD9AFCACD7F}"/>
              </a:ext>
            </a:extLst>
          </p:cNvPr>
          <p:cNvSpPr txBox="1"/>
          <p:nvPr/>
        </p:nvSpPr>
        <p:spPr>
          <a:xfrm>
            <a:off x="11069621" y="4696214"/>
            <a:ext cx="9369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erat</a:t>
            </a:r>
            <a:endParaRPr lang="en-GB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25DCE0-E533-404B-8223-D44DAB0F6896}"/>
              </a:ext>
            </a:extLst>
          </p:cNvPr>
          <p:cNvSpPr txBox="1"/>
          <p:nvPr/>
        </p:nvSpPr>
        <p:spPr>
          <a:xfrm>
            <a:off x="11018917" y="5302859"/>
            <a:ext cx="11630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erāmus</a:t>
            </a:r>
            <a:endParaRPr lang="en-GB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08115D-B1C8-47ED-B11E-5DEC8EFC6036}"/>
              </a:ext>
            </a:extLst>
          </p:cNvPr>
          <p:cNvSpPr txBox="1"/>
          <p:nvPr/>
        </p:nvSpPr>
        <p:spPr>
          <a:xfrm>
            <a:off x="9017857" y="3786473"/>
            <a:ext cx="7823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sum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81922E-07FA-4E5A-9BD1-D487B98FE7E5}"/>
              </a:ext>
            </a:extLst>
          </p:cNvPr>
          <p:cNvSpPr txBox="1"/>
          <p:nvPr/>
        </p:nvSpPr>
        <p:spPr>
          <a:xfrm>
            <a:off x="9112722" y="4226519"/>
            <a:ext cx="4583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ADA99A-BAEB-45D9-9E97-A7EFD06FDF4F}"/>
              </a:ext>
            </a:extLst>
          </p:cNvPr>
          <p:cNvSpPr txBox="1"/>
          <p:nvPr/>
        </p:nvSpPr>
        <p:spPr>
          <a:xfrm>
            <a:off x="9092947" y="4727355"/>
            <a:ext cx="7605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est </a:t>
            </a:r>
            <a:endParaRPr lang="en-GB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942092-C1A9-4467-8FDF-FAAECC76453D}"/>
              </a:ext>
            </a:extLst>
          </p:cNvPr>
          <p:cNvSpPr txBox="1"/>
          <p:nvPr/>
        </p:nvSpPr>
        <p:spPr>
          <a:xfrm>
            <a:off x="8912103" y="5319893"/>
            <a:ext cx="8772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sumus</a:t>
            </a:r>
            <a:endParaRPr lang="en-GB" sz="2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A6B8B9-652E-4DCF-918A-D957598525AF}"/>
              </a:ext>
            </a:extLst>
          </p:cNvPr>
          <p:cNvSpPr txBox="1"/>
          <p:nvPr/>
        </p:nvSpPr>
        <p:spPr>
          <a:xfrm>
            <a:off x="8952913" y="5822448"/>
            <a:ext cx="7944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estis</a:t>
            </a:r>
            <a:endParaRPr lang="en-GB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E44C58-4980-4BDC-9361-A0693FB037CF}"/>
              </a:ext>
            </a:extLst>
          </p:cNvPr>
          <p:cNvSpPr txBox="1"/>
          <p:nvPr/>
        </p:nvSpPr>
        <p:spPr>
          <a:xfrm>
            <a:off x="9002263" y="6303159"/>
            <a:ext cx="7450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sunt</a:t>
            </a:r>
            <a:endParaRPr lang="en-GB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2467C4-2A25-41D0-A2BD-BBB546F29D94}"/>
              </a:ext>
            </a:extLst>
          </p:cNvPr>
          <p:cNvSpPr txBox="1"/>
          <p:nvPr/>
        </p:nvSpPr>
        <p:spPr>
          <a:xfrm>
            <a:off x="8884620" y="3125150"/>
            <a:ext cx="904694" cy="47705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Perfect</a:t>
            </a:r>
          </a:p>
          <a:p>
            <a:pPr algn="ctr"/>
            <a:r>
              <a:rPr lang="en-GB" sz="1100" i="1" dirty="0"/>
              <a:t>I was …. -ed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7A197D-0A02-4609-8C21-3720488E86A5}"/>
              </a:ext>
            </a:extLst>
          </p:cNvPr>
          <p:cNvSpPr txBox="1"/>
          <p:nvPr/>
        </p:nvSpPr>
        <p:spPr>
          <a:xfrm>
            <a:off x="11022390" y="3134364"/>
            <a:ext cx="984169" cy="4462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Pluperfect </a:t>
            </a:r>
          </a:p>
          <a:p>
            <a:pPr algn="ctr"/>
            <a:r>
              <a:rPr lang="en-GB" sz="1100" i="1" dirty="0">
                <a:solidFill>
                  <a:schemeClr val="bg1"/>
                </a:solidFill>
              </a:rPr>
              <a:t>I had been …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975BFFDD-275C-4BE7-B7D8-C517ECFB5CBB}"/>
              </a:ext>
            </a:extLst>
          </p:cNvPr>
          <p:cNvSpPr/>
          <p:nvPr/>
        </p:nvSpPr>
        <p:spPr>
          <a:xfrm>
            <a:off x="6807201" y="3581616"/>
            <a:ext cx="487680" cy="16846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3C2E51-DB33-4095-B21C-D0BE1C2DEF6C}"/>
              </a:ext>
            </a:extLst>
          </p:cNvPr>
          <p:cNvSpPr txBox="1"/>
          <p:nvPr/>
        </p:nvSpPr>
        <p:spPr>
          <a:xfrm>
            <a:off x="6350153" y="4506438"/>
            <a:ext cx="15483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amātus</a:t>
            </a:r>
            <a:r>
              <a:rPr lang="en-GB" dirty="0"/>
              <a:t>, </a:t>
            </a:r>
            <a:r>
              <a:rPr lang="en-GB" sz="1200" dirty="0"/>
              <a:t>-a, -um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030823-83DB-4446-B099-4759DD72E642}"/>
              </a:ext>
            </a:extLst>
          </p:cNvPr>
          <p:cNvSpPr txBox="1"/>
          <p:nvPr/>
        </p:nvSpPr>
        <p:spPr>
          <a:xfrm>
            <a:off x="6343302" y="4952089"/>
            <a:ext cx="15556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monītus</a:t>
            </a:r>
            <a:r>
              <a:rPr lang="en-GB" dirty="0"/>
              <a:t>, </a:t>
            </a:r>
            <a:r>
              <a:rPr lang="en-GB" sz="1200" dirty="0"/>
              <a:t>-a, -um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BE9687-F0B5-4668-89F5-9A465D3F1DB0}"/>
              </a:ext>
            </a:extLst>
          </p:cNvPr>
          <p:cNvSpPr txBox="1"/>
          <p:nvPr/>
        </p:nvSpPr>
        <p:spPr>
          <a:xfrm>
            <a:off x="6360122" y="5424407"/>
            <a:ext cx="15388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rēctus</a:t>
            </a:r>
            <a:r>
              <a:rPr lang="en-GB" dirty="0"/>
              <a:t>, </a:t>
            </a:r>
            <a:r>
              <a:rPr lang="en-GB" sz="1200" dirty="0"/>
              <a:t>-a, -um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58614B-5E0A-4A62-9746-482D4EF9AA60}"/>
              </a:ext>
            </a:extLst>
          </p:cNvPr>
          <p:cNvSpPr txBox="1"/>
          <p:nvPr/>
        </p:nvSpPr>
        <p:spPr>
          <a:xfrm>
            <a:off x="6360498" y="5865614"/>
            <a:ext cx="15384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captus</a:t>
            </a:r>
            <a:r>
              <a:rPr lang="en-GB" dirty="0"/>
              <a:t>, </a:t>
            </a:r>
            <a:r>
              <a:rPr lang="en-GB" sz="1200" dirty="0"/>
              <a:t>-a, -um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A399B6-041B-4C4F-9884-60E44FE7662C}"/>
              </a:ext>
            </a:extLst>
          </p:cNvPr>
          <p:cNvSpPr txBox="1"/>
          <p:nvPr/>
        </p:nvSpPr>
        <p:spPr>
          <a:xfrm>
            <a:off x="6360121" y="6284452"/>
            <a:ext cx="15384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audītus</a:t>
            </a:r>
            <a:r>
              <a:rPr lang="en-GB" dirty="0"/>
              <a:t>, </a:t>
            </a:r>
            <a:r>
              <a:rPr lang="en-GB" sz="1200" dirty="0"/>
              <a:t>-a, -um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9CC7E3-AE33-40C7-BC2B-7A8EDB7395BD}"/>
              </a:ext>
            </a:extLst>
          </p:cNvPr>
          <p:cNvSpPr txBox="1"/>
          <p:nvPr/>
        </p:nvSpPr>
        <p:spPr>
          <a:xfrm>
            <a:off x="6360499" y="3812707"/>
            <a:ext cx="12801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Fourth</a:t>
            </a:r>
          </a:p>
          <a:p>
            <a:pPr algn="ctr"/>
            <a:r>
              <a:rPr lang="en-GB" sz="1200" b="1" i="1" dirty="0"/>
              <a:t>Principal Part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901D17D-6DFC-447F-AC35-1E15462365AE}"/>
              </a:ext>
            </a:extLst>
          </p:cNvPr>
          <p:cNvSpPr txBox="1">
            <a:spLocks/>
          </p:cNvSpPr>
          <p:nvPr/>
        </p:nvSpPr>
        <p:spPr>
          <a:xfrm>
            <a:off x="114956" y="1226639"/>
            <a:ext cx="11579204" cy="400110"/>
          </a:xfrm>
          <a:prstGeom prst="rect">
            <a:avLst/>
          </a:prstGeom>
          <a:solidFill>
            <a:srgbClr val="FFFFD5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Make it agree </a:t>
            </a:r>
            <a:r>
              <a:rPr lang="en-GB" sz="1800" dirty="0"/>
              <a:t>(with the subject of the sentence). (e.g. </a:t>
            </a:r>
            <a:r>
              <a:rPr lang="en-GB" sz="1800" b="1" dirty="0"/>
              <a:t>She</a:t>
            </a:r>
            <a:r>
              <a:rPr lang="en-GB" sz="1800" dirty="0"/>
              <a:t> was loved = </a:t>
            </a:r>
            <a:r>
              <a:rPr lang="en-GB" sz="1800" dirty="0" err="1"/>
              <a:t>amat</a:t>
            </a:r>
            <a:r>
              <a:rPr lang="en-GB" sz="1800" b="1" dirty="0" err="1"/>
              <a:t>a</a:t>
            </a:r>
            <a:r>
              <a:rPr lang="en-GB" sz="1800" dirty="0"/>
              <a:t> est.)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E89DC8AC-A19D-43E5-8D4F-D0EAF9290127}"/>
              </a:ext>
            </a:extLst>
          </p:cNvPr>
          <p:cNvSpPr txBox="1">
            <a:spLocks/>
          </p:cNvSpPr>
          <p:nvPr/>
        </p:nvSpPr>
        <p:spPr>
          <a:xfrm>
            <a:off x="114956" y="1619291"/>
            <a:ext cx="11579204" cy="759975"/>
          </a:xfrm>
          <a:prstGeom prst="rect">
            <a:avLst/>
          </a:prstGeom>
          <a:solidFill>
            <a:srgbClr val="FFFFD5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Add some ‘sum’ </a:t>
            </a:r>
            <a:r>
              <a:rPr lang="en-GB" sz="1800" dirty="0"/>
              <a:t>(Present or Imperfect). </a:t>
            </a:r>
          </a:p>
          <a:p>
            <a:pPr marL="0" indent="0">
              <a:buNone/>
            </a:pPr>
            <a:r>
              <a:rPr lang="en-GB" sz="1800" dirty="0"/>
              <a:t>This converts the Participle from a 2-1-2 adjective (‘</a:t>
            </a:r>
            <a:r>
              <a:rPr lang="en-GB" sz="1800" i="1" dirty="0"/>
              <a:t>loved</a:t>
            </a:r>
            <a:r>
              <a:rPr lang="en-GB" sz="1800" dirty="0"/>
              <a:t>’) into a </a:t>
            </a:r>
            <a:r>
              <a:rPr lang="en-GB" sz="1800" b="1" dirty="0"/>
              <a:t>verb</a:t>
            </a:r>
            <a:r>
              <a:rPr lang="en-GB" sz="1800" dirty="0"/>
              <a:t> (‘</a:t>
            </a:r>
            <a:r>
              <a:rPr lang="en-GB" sz="1800" b="1" i="1" dirty="0"/>
              <a:t>was</a:t>
            </a:r>
            <a:r>
              <a:rPr lang="en-GB" sz="1800" i="1" dirty="0"/>
              <a:t> loved</a:t>
            </a:r>
            <a:r>
              <a:rPr lang="en-GB" sz="1800" dirty="0"/>
              <a:t>’).</a:t>
            </a:r>
          </a:p>
        </p:txBody>
      </p:sp>
      <p:sp>
        <p:nvSpPr>
          <p:cNvPr id="54" name="Oval 53">
            <a:hlinkClick r:id="rId2" action="ppaction://hlinksldjump"/>
            <a:extLst>
              <a:ext uri="{FF2B5EF4-FFF2-40B4-BE49-F238E27FC236}">
                <a16:creationId xmlns:a16="http://schemas.microsoft.com/office/drawing/2014/main" id="{CCCD9DD4-F995-4266-8C0D-160889AB7E50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6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1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3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3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82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7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10232843" cy="7162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Indicative Passive: </a:t>
            </a:r>
            <a:r>
              <a:rPr lang="en-GB" sz="2800" b="1" dirty="0">
                <a:latin typeface="+mn-lt"/>
              </a:rPr>
              <a:t>Perfect and Pluperfect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2537"/>
            <a:ext cx="12191999" cy="510748"/>
          </a:xfrm>
          <a:solidFill>
            <a:srgbClr val="FFFFD5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Again, there is no difference between the Conjugations, once you’ve identified the Perfect Passive Participle.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869206" y="1341813"/>
            <a:ext cx="4764367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First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Present, Future, Imperfect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-14677" y="1784625"/>
            <a:ext cx="72671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-5877" y="2106540"/>
            <a:ext cx="7179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-18820" y="2397062"/>
            <a:ext cx="7267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-11594" y="2791403"/>
            <a:ext cx="717917" cy="317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-7355" y="3100832"/>
            <a:ext cx="71367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-6537" y="3419974"/>
            <a:ext cx="71857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878141" y="1786785"/>
            <a:ext cx="1554272" cy="3096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874002" y="2093873"/>
            <a:ext cx="156589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875062" y="2401405"/>
            <a:ext cx="1523181" cy="3054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dirty="0"/>
              <a:t>,</a:t>
            </a:r>
            <a:r>
              <a:rPr lang="en-GB" sz="1400" b="1" dirty="0"/>
              <a:t> </a:t>
            </a:r>
            <a:r>
              <a:rPr lang="en-GB" sz="1000" dirty="0"/>
              <a:t>-a, -um</a:t>
            </a:r>
            <a:r>
              <a:rPr lang="en-GB" sz="1400" b="1" dirty="0"/>
              <a:t> 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869206" y="2782341"/>
            <a:ext cx="154996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sumus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869206" y="3092256"/>
            <a:ext cx="153387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estis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865337" y="3405062"/>
            <a:ext cx="1528290" cy="31480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/>
              <a:t>sunt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924057" y="3741978"/>
            <a:ext cx="2053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amō</a:t>
            </a:r>
            <a:r>
              <a:rPr lang="en-GB" sz="1000" i="1" dirty="0"/>
              <a:t>,, </a:t>
            </a:r>
            <a:r>
              <a:rPr lang="en-GB" sz="1000" i="1" dirty="0" err="1"/>
              <a:t>amāre</a:t>
            </a:r>
            <a:r>
              <a:rPr lang="en-GB" sz="1000" i="1" dirty="0"/>
              <a:t>, </a:t>
            </a:r>
            <a:r>
              <a:rPr lang="en-GB" sz="1000" i="1" dirty="0" err="1"/>
              <a:t>amāvī</a:t>
            </a:r>
            <a:r>
              <a:rPr lang="en-GB" sz="1000" i="1" dirty="0"/>
              <a:t>, </a:t>
            </a:r>
            <a:r>
              <a:rPr lang="en-GB" sz="1000" b="1" i="1" dirty="0" err="1"/>
              <a:t>amātus</a:t>
            </a:r>
            <a:r>
              <a:rPr lang="en-GB" sz="1000" i="1" dirty="0"/>
              <a:t>  - love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6106306" y="1261988"/>
            <a:ext cx="5129928" cy="477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Second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Present, Future, Imperfect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9575991" y="1799570"/>
            <a:ext cx="1647913" cy="3199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9587453" y="2124443"/>
            <a:ext cx="164878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9590183" y="3413439"/>
            <a:ext cx="164605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erant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9588323" y="3100831"/>
            <a:ext cx="164791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erātis</a:t>
            </a:r>
            <a:endParaRPr lang="en-GB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9587454" y="2432997"/>
            <a:ext cx="164878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9581241" y="2793844"/>
            <a:ext cx="164878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erāmus</a:t>
            </a:r>
            <a:endParaRPr lang="en-GB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0E2A2F-22D0-42A6-8DD2-EB33D2AA1417}"/>
              </a:ext>
            </a:extLst>
          </p:cNvPr>
          <p:cNvSpPr txBox="1"/>
          <p:nvPr/>
        </p:nvSpPr>
        <p:spPr>
          <a:xfrm>
            <a:off x="-11884" y="4581993"/>
            <a:ext cx="72392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347F4-6BE7-471B-A8BF-BD3E0064B9B3}"/>
              </a:ext>
            </a:extLst>
          </p:cNvPr>
          <p:cNvSpPr txBox="1"/>
          <p:nvPr/>
        </p:nvSpPr>
        <p:spPr>
          <a:xfrm>
            <a:off x="-11884" y="4899405"/>
            <a:ext cx="72392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F8FB7-23B6-4BFC-A89D-30D71C602B06}"/>
              </a:ext>
            </a:extLst>
          </p:cNvPr>
          <p:cNvSpPr txBox="1"/>
          <p:nvPr/>
        </p:nvSpPr>
        <p:spPr>
          <a:xfrm>
            <a:off x="-4127" y="5189182"/>
            <a:ext cx="7091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He/she/it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A953C9-614F-455A-81F6-855BD2522EA9}"/>
              </a:ext>
            </a:extLst>
          </p:cNvPr>
          <p:cNvSpPr txBox="1"/>
          <p:nvPr/>
        </p:nvSpPr>
        <p:spPr>
          <a:xfrm>
            <a:off x="-4014" y="5578315"/>
            <a:ext cx="70907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C392F8-192F-4551-988D-A2414F60D1EE}"/>
              </a:ext>
            </a:extLst>
          </p:cNvPr>
          <p:cNvSpPr txBox="1"/>
          <p:nvPr/>
        </p:nvSpPr>
        <p:spPr>
          <a:xfrm>
            <a:off x="1756" y="5854524"/>
            <a:ext cx="71028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7120E-9E28-4CC8-8C3F-3D3C8F4E1EEE}"/>
              </a:ext>
            </a:extLst>
          </p:cNvPr>
          <p:cNvSpPr txBox="1"/>
          <p:nvPr/>
        </p:nvSpPr>
        <p:spPr>
          <a:xfrm>
            <a:off x="-5483" y="6175869"/>
            <a:ext cx="7175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9CDB3B-054C-4204-AB58-BF47E6A4CB06}"/>
              </a:ext>
            </a:extLst>
          </p:cNvPr>
          <p:cNvSpPr txBox="1"/>
          <p:nvPr/>
        </p:nvSpPr>
        <p:spPr>
          <a:xfrm>
            <a:off x="764085" y="4029734"/>
            <a:ext cx="4537424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Third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Present, </a:t>
            </a:r>
            <a:r>
              <a:rPr lang="en-GB" sz="1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Sneaky</a:t>
            </a:r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Future, Imperfect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970877-8D60-451C-B220-DB0368C40D77}"/>
              </a:ext>
            </a:extLst>
          </p:cNvPr>
          <p:cNvSpPr txBox="1"/>
          <p:nvPr/>
        </p:nvSpPr>
        <p:spPr>
          <a:xfrm>
            <a:off x="764607" y="4570908"/>
            <a:ext cx="142602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sum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8B5FA-E8ED-40B9-964A-C9287FE53801}"/>
              </a:ext>
            </a:extLst>
          </p:cNvPr>
          <p:cNvSpPr txBox="1"/>
          <p:nvPr/>
        </p:nvSpPr>
        <p:spPr>
          <a:xfrm>
            <a:off x="760532" y="4879656"/>
            <a:ext cx="143169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EE4646-E75F-49AD-82B8-9A2970E70C97}"/>
              </a:ext>
            </a:extLst>
          </p:cNvPr>
          <p:cNvSpPr txBox="1"/>
          <p:nvPr/>
        </p:nvSpPr>
        <p:spPr>
          <a:xfrm>
            <a:off x="764606" y="5187433"/>
            <a:ext cx="142602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2503CC-8B85-4AD1-9D0D-6D4C598B5A96}"/>
              </a:ext>
            </a:extLst>
          </p:cNvPr>
          <p:cNvSpPr txBox="1"/>
          <p:nvPr/>
        </p:nvSpPr>
        <p:spPr>
          <a:xfrm>
            <a:off x="764084" y="5556782"/>
            <a:ext cx="143169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sumus</a:t>
            </a:r>
            <a:endParaRPr lang="en-GB" sz="1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5DC131-6AD7-4161-B5CA-AC8EB02C9650}"/>
              </a:ext>
            </a:extLst>
          </p:cNvPr>
          <p:cNvSpPr txBox="1"/>
          <p:nvPr/>
        </p:nvSpPr>
        <p:spPr>
          <a:xfrm>
            <a:off x="764607" y="5874492"/>
            <a:ext cx="1439634" cy="3196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estis</a:t>
            </a:r>
            <a:endParaRPr lang="en-GB" sz="1400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8237E1-FEBF-4DC3-852D-AC11951EC4F3}"/>
              </a:ext>
            </a:extLst>
          </p:cNvPr>
          <p:cNvSpPr txBox="1"/>
          <p:nvPr/>
        </p:nvSpPr>
        <p:spPr>
          <a:xfrm>
            <a:off x="764084" y="6204111"/>
            <a:ext cx="143963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/>
              <a:t>sunt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10257682" y="4543153"/>
            <a:ext cx="174808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000" dirty="0"/>
              <a:t>, -a, -um 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10257681" y="4838157"/>
            <a:ext cx="174808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000" dirty="0"/>
              <a:t>, -a, -um </a:t>
            </a:r>
            <a:r>
              <a:rPr lang="en-GB" sz="1400" b="1" dirty="0" err="1"/>
              <a:t>erās</a:t>
            </a:r>
            <a:endParaRPr lang="en-GB" sz="1400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4AED70-A228-4F44-8B9B-30F317755F06}"/>
              </a:ext>
            </a:extLst>
          </p:cNvPr>
          <p:cNvSpPr txBox="1"/>
          <p:nvPr/>
        </p:nvSpPr>
        <p:spPr>
          <a:xfrm>
            <a:off x="10257681" y="5143909"/>
            <a:ext cx="174707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000" dirty="0"/>
              <a:t>, -a, -um </a:t>
            </a:r>
            <a:r>
              <a:rPr lang="en-GB" sz="1400" b="1" dirty="0" err="1"/>
              <a:t>erat</a:t>
            </a:r>
            <a:endParaRPr lang="en-GB" sz="1400" b="1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10257681" y="5518107"/>
            <a:ext cx="174707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000" dirty="0"/>
              <a:t>, -ae, -a </a:t>
            </a:r>
            <a:r>
              <a:rPr lang="en-GB" sz="1400" b="1" dirty="0" err="1"/>
              <a:t>erāmus</a:t>
            </a:r>
            <a:endParaRPr lang="en-GB" sz="14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10257157" y="5826431"/>
            <a:ext cx="174707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000" dirty="0"/>
              <a:t>, -ae, -a </a:t>
            </a:r>
            <a:r>
              <a:rPr lang="en-GB" sz="1400" b="1" dirty="0" err="1"/>
              <a:t>erātis</a:t>
            </a:r>
            <a:endParaRPr lang="en-GB" sz="1400" b="1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10253721" y="6131636"/>
            <a:ext cx="17470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000" dirty="0"/>
              <a:t>, -ae, -a </a:t>
            </a:r>
            <a:r>
              <a:rPr lang="en-GB" sz="1400" b="1" dirty="0" err="1"/>
              <a:t>erant</a:t>
            </a:r>
            <a:endParaRPr lang="en-GB" sz="1400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50B2FF-3CA9-49DA-A977-5CA3E4B5DB25}"/>
              </a:ext>
            </a:extLst>
          </p:cNvPr>
          <p:cNvSpPr txBox="1"/>
          <p:nvPr/>
        </p:nvSpPr>
        <p:spPr>
          <a:xfrm>
            <a:off x="5277806" y="4037782"/>
            <a:ext cx="1728758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The 3½ 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FF8AFC-83F3-4F06-812E-34581A663AAB}"/>
              </a:ext>
            </a:extLst>
          </p:cNvPr>
          <p:cNvSpPr txBox="1"/>
          <p:nvPr/>
        </p:nvSpPr>
        <p:spPr>
          <a:xfrm>
            <a:off x="3717676" y="4581870"/>
            <a:ext cx="155641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rēctus</a:t>
            </a:r>
            <a:r>
              <a:rPr lang="en-GB" sz="1400" dirty="0"/>
              <a:t>, </a:t>
            </a:r>
            <a:r>
              <a:rPr lang="en-GB" sz="1000" dirty="0"/>
              <a:t>-a, </a:t>
            </a:r>
            <a:r>
              <a:rPr lang="en-GB" sz="1000" b="1" dirty="0"/>
              <a:t>-um 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6F5E48-D906-41E8-B98E-1316F4287AD8}"/>
              </a:ext>
            </a:extLst>
          </p:cNvPr>
          <p:cNvSpPr txBox="1"/>
          <p:nvPr/>
        </p:nvSpPr>
        <p:spPr>
          <a:xfrm>
            <a:off x="5376701" y="4561140"/>
            <a:ext cx="148202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captus</a:t>
            </a:r>
            <a:r>
              <a:rPr lang="en-GB" sz="1400" dirty="0"/>
              <a:t>,-</a:t>
            </a:r>
            <a:r>
              <a:rPr lang="en-GB" sz="1000" dirty="0"/>
              <a:t>a, -um  </a:t>
            </a:r>
            <a:r>
              <a:rPr lang="en-GB" sz="1400" b="1" dirty="0"/>
              <a:t>sum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73DD31-1F7E-461A-8E5F-CA854B177C72}"/>
              </a:ext>
            </a:extLst>
          </p:cNvPr>
          <p:cNvSpPr txBox="1"/>
          <p:nvPr/>
        </p:nvSpPr>
        <p:spPr>
          <a:xfrm>
            <a:off x="3717675" y="4890042"/>
            <a:ext cx="1560129" cy="31284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rēctus</a:t>
            </a:r>
            <a:r>
              <a:rPr lang="en-GB" sz="1400" dirty="0"/>
              <a:t>, </a:t>
            </a:r>
            <a:r>
              <a:rPr lang="en-GB" sz="1000" dirty="0"/>
              <a:t>-a, </a:t>
            </a:r>
            <a:r>
              <a:rPr lang="en-GB" sz="1000" b="1" dirty="0"/>
              <a:t>-um </a:t>
            </a:r>
            <a:r>
              <a:rPr lang="en-GB" sz="1400" b="1" dirty="0" err="1"/>
              <a:t>erās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4CAE04-510A-4763-9C5B-4BBAB02C092F}"/>
              </a:ext>
            </a:extLst>
          </p:cNvPr>
          <p:cNvSpPr txBox="1"/>
          <p:nvPr/>
        </p:nvSpPr>
        <p:spPr>
          <a:xfrm>
            <a:off x="3715158" y="5196721"/>
            <a:ext cx="156012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rēctus</a:t>
            </a:r>
            <a:r>
              <a:rPr lang="en-GB" sz="1400" dirty="0"/>
              <a:t>, </a:t>
            </a:r>
            <a:r>
              <a:rPr lang="en-GB" sz="1000" dirty="0"/>
              <a:t>-a, </a:t>
            </a:r>
            <a:r>
              <a:rPr lang="en-GB" sz="1000" b="1" dirty="0"/>
              <a:t>-um </a:t>
            </a:r>
            <a:r>
              <a:rPr lang="en-GB" sz="1400" b="1" dirty="0" err="1"/>
              <a:t>erat</a:t>
            </a:r>
            <a:endParaRPr lang="en-GB" sz="1400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11A423-3115-4700-8B8E-AE42E260702D}"/>
              </a:ext>
            </a:extLst>
          </p:cNvPr>
          <p:cNvSpPr txBox="1"/>
          <p:nvPr/>
        </p:nvSpPr>
        <p:spPr>
          <a:xfrm>
            <a:off x="3728110" y="5548663"/>
            <a:ext cx="1545984" cy="3058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rēctī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erāmus</a:t>
            </a:r>
            <a:endParaRPr lang="en-GB" sz="14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5F84BF-D48D-4B9B-ABBF-6300DAE4D3DF}"/>
              </a:ext>
            </a:extLst>
          </p:cNvPr>
          <p:cNvSpPr txBox="1"/>
          <p:nvPr/>
        </p:nvSpPr>
        <p:spPr>
          <a:xfrm>
            <a:off x="3731148" y="5858664"/>
            <a:ext cx="154676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rēctī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erātis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DF1A58-B7F1-4D71-9C10-C3F6DD045E2C}"/>
              </a:ext>
            </a:extLst>
          </p:cNvPr>
          <p:cNvSpPr txBox="1"/>
          <p:nvPr/>
        </p:nvSpPr>
        <p:spPr>
          <a:xfrm>
            <a:off x="3725497" y="6164368"/>
            <a:ext cx="154859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rēctī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erant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6208C-410F-466F-853C-58EAAC339FF9}"/>
              </a:ext>
            </a:extLst>
          </p:cNvPr>
          <p:cNvSpPr txBox="1"/>
          <p:nvPr/>
        </p:nvSpPr>
        <p:spPr>
          <a:xfrm>
            <a:off x="5376700" y="4876388"/>
            <a:ext cx="148202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es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8DEEE22-2797-48DD-89F6-CE7C1425BFB7}"/>
              </a:ext>
            </a:extLst>
          </p:cNvPr>
          <p:cNvSpPr txBox="1"/>
          <p:nvPr/>
        </p:nvSpPr>
        <p:spPr>
          <a:xfrm>
            <a:off x="5387611" y="6187328"/>
            <a:ext cx="14671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/>
              <a:t>sunt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F023DD-4282-401B-A6B6-3FB2AE258EF8}"/>
              </a:ext>
            </a:extLst>
          </p:cNvPr>
          <p:cNvSpPr txBox="1"/>
          <p:nvPr/>
        </p:nvSpPr>
        <p:spPr>
          <a:xfrm>
            <a:off x="5392515" y="5879552"/>
            <a:ext cx="147454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estis</a:t>
            </a:r>
            <a:endParaRPr lang="en-GB" sz="14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41EEA5-9B92-4C45-A2D4-24A8D3E15323}"/>
              </a:ext>
            </a:extLst>
          </p:cNvPr>
          <p:cNvSpPr txBox="1"/>
          <p:nvPr/>
        </p:nvSpPr>
        <p:spPr>
          <a:xfrm>
            <a:off x="5375487" y="5183843"/>
            <a:ext cx="148202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est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BB5B4B-759D-4983-9B8B-E7BF42FF3A3B}"/>
              </a:ext>
            </a:extLst>
          </p:cNvPr>
          <p:cNvSpPr txBox="1"/>
          <p:nvPr/>
        </p:nvSpPr>
        <p:spPr>
          <a:xfrm>
            <a:off x="5387611" y="5568850"/>
            <a:ext cx="147944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sumus</a:t>
            </a:r>
            <a:endParaRPr lang="en-GB" sz="1400" b="1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4548BE1-D56E-4F13-B569-3E00DAD00369}"/>
              </a:ext>
            </a:extLst>
          </p:cNvPr>
          <p:cNvSpPr txBox="1"/>
          <p:nvPr/>
        </p:nvSpPr>
        <p:spPr>
          <a:xfrm>
            <a:off x="7006565" y="4033769"/>
            <a:ext cx="4976908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Fourth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50000"/>
                  </a:schemeClr>
                </a:solidFill>
              </a:rPr>
              <a:t>Present, Sneaky Future, Imperfect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249D164-126E-41EC-903A-3C9C63D60529}"/>
              </a:ext>
            </a:extLst>
          </p:cNvPr>
          <p:cNvSpPr txBox="1"/>
          <p:nvPr/>
        </p:nvSpPr>
        <p:spPr>
          <a:xfrm>
            <a:off x="7006565" y="4567586"/>
            <a:ext cx="151206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000" dirty="0"/>
              <a:t>, -a, -um </a:t>
            </a:r>
            <a:r>
              <a:rPr lang="en-GB" sz="1400" b="1" dirty="0"/>
              <a:t>sum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852AED2-153C-4B7C-A24C-8BA499FFDE94}"/>
              </a:ext>
            </a:extLst>
          </p:cNvPr>
          <p:cNvSpPr txBox="1"/>
          <p:nvPr/>
        </p:nvSpPr>
        <p:spPr>
          <a:xfrm>
            <a:off x="7013147" y="4875363"/>
            <a:ext cx="15120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000" dirty="0"/>
              <a:t>, -a, -um </a:t>
            </a:r>
            <a:r>
              <a:rPr lang="en-GB" sz="1400" b="1" dirty="0"/>
              <a:t>es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D205540-DA1B-4E9F-8AB4-443892A3AAB1}"/>
              </a:ext>
            </a:extLst>
          </p:cNvPr>
          <p:cNvSpPr txBox="1"/>
          <p:nvPr/>
        </p:nvSpPr>
        <p:spPr>
          <a:xfrm>
            <a:off x="7013147" y="5187720"/>
            <a:ext cx="15120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000" dirty="0"/>
              <a:t>, -a, -um </a:t>
            </a:r>
            <a:r>
              <a:rPr lang="en-GB" sz="1400" b="1" dirty="0"/>
              <a:t>est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71F4CC-9504-437D-BE92-AEB33B51B4BE}"/>
              </a:ext>
            </a:extLst>
          </p:cNvPr>
          <p:cNvSpPr txBox="1"/>
          <p:nvPr/>
        </p:nvSpPr>
        <p:spPr>
          <a:xfrm>
            <a:off x="7006564" y="5563640"/>
            <a:ext cx="151864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000" dirty="0"/>
              <a:t>, -ae, -a </a:t>
            </a:r>
            <a:r>
              <a:rPr lang="en-GB" sz="1400" b="1" dirty="0" err="1"/>
              <a:t>sumus</a:t>
            </a:r>
            <a:endParaRPr lang="en-GB" sz="1400" b="1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96CF00F-3E79-4D56-8F1B-F3FC5DAA6A65}"/>
              </a:ext>
            </a:extLst>
          </p:cNvPr>
          <p:cNvSpPr txBox="1"/>
          <p:nvPr/>
        </p:nvSpPr>
        <p:spPr>
          <a:xfrm>
            <a:off x="7013147" y="5871417"/>
            <a:ext cx="15120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000" dirty="0"/>
              <a:t>, -ae, -a </a:t>
            </a:r>
            <a:r>
              <a:rPr lang="en-GB" sz="1400" b="1" dirty="0" err="1"/>
              <a:t>estis</a:t>
            </a:r>
            <a:endParaRPr lang="en-GB" sz="1400" b="1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75E5F8F-BD97-4F76-8CF8-D8230D4961E2}"/>
              </a:ext>
            </a:extLst>
          </p:cNvPr>
          <p:cNvSpPr txBox="1"/>
          <p:nvPr/>
        </p:nvSpPr>
        <p:spPr>
          <a:xfrm>
            <a:off x="7013147" y="6174515"/>
            <a:ext cx="15120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000" dirty="0"/>
              <a:t>, -ae, -a </a:t>
            </a:r>
            <a:r>
              <a:rPr lang="en-GB" sz="1400" b="1" dirty="0"/>
              <a:t>sunt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253721" y="182095"/>
            <a:ext cx="115865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9-11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F287C2-691D-4608-A681-29DCFF151321}"/>
              </a:ext>
            </a:extLst>
          </p:cNvPr>
          <p:cNvSpPr txBox="1"/>
          <p:nvPr/>
        </p:nvSpPr>
        <p:spPr>
          <a:xfrm>
            <a:off x="6110586" y="1806495"/>
            <a:ext cx="161838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sum</a:t>
            </a:r>
            <a:endParaRPr lang="en-GB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C08F00-24D0-4559-9DBB-C61871C68F52}"/>
              </a:ext>
            </a:extLst>
          </p:cNvPr>
          <p:cNvSpPr txBox="1"/>
          <p:nvPr/>
        </p:nvSpPr>
        <p:spPr>
          <a:xfrm>
            <a:off x="6107565" y="2115734"/>
            <a:ext cx="162184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es</a:t>
            </a:r>
            <a:endParaRPr lang="en-GB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FFDE957-C97F-47D0-8115-539C6826CE45}"/>
              </a:ext>
            </a:extLst>
          </p:cNvPr>
          <p:cNvSpPr txBox="1"/>
          <p:nvPr/>
        </p:nvSpPr>
        <p:spPr>
          <a:xfrm>
            <a:off x="6108004" y="2415669"/>
            <a:ext cx="162097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est</a:t>
            </a:r>
            <a:endParaRPr lang="en-GB" sz="1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6685A6-F8A2-4327-9BC4-C6A8635EC5ED}"/>
              </a:ext>
            </a:extLst>
          </p:cNvPr>
          <p:cNvSpPr txBox="1"/>
          <p:nvPr/>
        </p:nvSpPr>
        <p:spPr>
          <a:xfrm>
            <a:off x="6107564" y="2808448"/>
            <a:ext cx="16209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sumus</a:t>
            </a:r>
            <a:endParaRPr lang="en-GB" sz="14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3E5AAFF-3143-4818-AC2C-6334D240865D}"/>
              </a:ext>
            </a:extLst>
          </p:cNvPr>
          <p:cNvSpPr txBox="1"/>
          <p:nvPr/>
        </p:nvSpPr>
        <p:spPr>
          <a:xfrm>
            <a:off x="6106305" y="3121223"/>
            <a:ext cx="16209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estis</a:t>
            </a:r>
            <a:endParaRPr lang="en-GB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DF9F62-1F9A-4294-9940-92676A0B50EF}"/>
              </a:ext>
            </a:extLst>
          </p:cNvPr>
          <p:cNvSpPr txBox="1"/>
          <p:nvPr/>
        </p:nvSpPr>
        <p:spPr>
          <a:xfrm>
            <a:off x="6106749" y="3419145"/>
            <a:ext cx="162052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/>
              <a:t>sunt</a:t>
            </a:r>
            <a:endParaRPr lang="en-GB" sz="1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F26C99-FB4E-4980-B6FA-16DCD00BB872}"/>
              </a:ext>
            </a:extLst>
          </p:cNvPr>
          <p:cNvSpPr txBox="1"/>
          <p:nvPr/>
        </p:nvSpPr>
        <p:spPr>
          <a:xfrm>
            <a:off x="4033225" y="1775219"/>
            <a:ext cx="161838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902331-4AE9-4F9A-B4BD-0B8A52418B9C}"/>
              </a:ext>
            </a:extLst>
          </p:cNvPr>
          <p:cNvSpPr txBox="1"/>
          <p:nvPr/>
        </p:nvSpPr>
        <p:spPr>
          <a:xfrm>
            <a:off x="4028142" y="2082835"/>
            <a:ext cx="162761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eras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05EFD4F-367C-4116-9698-9B85DCFCDAA5}"/>
              </a:ext>
            </a:extLst>
          </p:cNvPr>
          <p:cNvSpPr txBox="1"/>
          <p:nvPr/>
        </p:nvSpPr>
        <p:spPr>
          <a:xfrm>
            <a:off x="4034811" y="2390617"/>
            <a:ext cx="1616802" cy="3189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400" b="1" dirty="0" err="1"/>
              <a:t>erat</a:t>
            </a:r>
            <a:endParaRPr lang="en-GB" sz="14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B519495-15E8-4231-B3E7-10D6674CBDCA}"/>
              </a:ext>
            </a:extLst>
          </p:cNvPr>
          <p:cNvSpPr txBox="1"/>
          <p:nvPr/>
        </p:nvSpPr>
        <p:spPr>
          <a:xfrm>
            <a:off x="4028142" y="2767245"/>
            <a:ext cx="161680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erāmus</a:t>
            </a:r>
            <a:endParaRPr lang="en-GB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51DA8A5-787B-4FD3-8423-C87AAD277A32}"/>
              </a:ext>
            </a:extLst>
          </p:cNvPr>
          <p:cNvSpPr txBox="1"/>
          <p:nvPr/>
        </p:nvSpPr>
        <p:spPr>
          <a:xfrm>
            <a:off x="4038168" y="3079035"/>
            <a:ext cx="159540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erātis</a:t>
            </a:r>
            <a:endParaRPr lang="en-GB" sz="14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10B4A4-CA74-46FF-B75F-5A7CFC53D4CA}"/>
              </a:ext>
            </a:extLst>
          </p:cNvPr>
          <p:cNvSpPr txBox="1"/>
          <p:nvPr/>
        </p:nvSpPr>
        <p:spPr>
          <a:xfrm>
            <a:off x="4038282" y="3385157"/>
            <a:ext cx="159529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erant</a:t>
            </a:r>
            <a:endParaRPr lang="en-GB" sz="140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4703123-E622-43FF-8390-0AAED12B7307}"/>
              </a:ext>
            </a:extLst>
          </p:cNvPr>
          <p:cNvSpPr txBox="1"/>
          <p:nvPr/>
        </p:nvSpPr>
        <p:spPr>
          <a:xfrm>
            <a:off x="7211683" y="3743892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moneō</a:t>
            </a:r>
            <a:r>
              <a:rPr lang="en-GB" sz="1000" i="1" dirty="0"/>
              <a:t>, </a:t>
            </a:r>
            <a:r>
              <a:rPr lang="en-GB" sz="1000" i="1" dirty="0" err="1"/>
              <a:t>monēre</a:t>
            </a:r>
            <a:r>
              <a:rPr lang="en-GB" sz="1000" i="1" dirty="0"/>
              <a:t>, </a:t>
            </a:r>
            <a:r>
              <a:rPr lang="en-GB" sz="1000" i="1" dirty="0" err="1"/>
              <a:t>monuī</a:t>
            </a:r>
            <a:r>
              <a:rPr lang="en-GB" sz="1000" i="1" dirty="0"/>
              <a:t>, </a:t>
            </a:r>
            <a:r>
              <a:rPr lang="en-GB" sz="1000" b="1" i="1" dirty="0" err="1"/>
              <a:t>monītus</a:t>
            </a:r>
            <a:r>
              <a:rPr lang="en-GB" sz="1000" i="1" dirty="0"/>
              <a:t>  - warn, advise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56470E9-2F2F-4FEF-B339-C9CD7E146A6C}"/>
              </a:ext>
            </a:extLst>
          </p:cNvPr>
          <p:cNvSpPr txBox="1"/>
          <p:nvPr/>
        </p:nvSpPr>
        <p:spPr>
          <a:xfrm>
            <a:off x="2053666" y="6479198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regō</a:t>
            </a:r>
            <a:r>
              <a:rPr lang="en-GB" sz="1000" i="1" dirty="0"/>
              <a:t>, </a:t>
            </a:r>
            <a:r>
              <a:rPr lang="en-GB" sz="1000" i="1" dirty="0" err="1"/>
              <a:t>regere</a:t>
            </a:r>
            <a:r>
              <a:rPr lang="en-GB" sz="1000" i="1" dirty="0"/>
              <a:t>, </a:t>
            </a:r>
            <a:r>
              <a:rPr lang="en-GB" sz="1000" i="1" dirty="0" err="1"/>
              <a:t>rēxī</a:t>
            </a:r>
            <a:r>
              <a:rPr lang="en-GB" sz="1000" i="1" dirty="0"/>
              <a:t>, </a:t>
            </a:r>
            <a:r>
              <a:rPr lang="en-GB" sz="1000" b="1" i="1" dirty="0"/>
              <a:t>rectus</a:t>
            </a:r>
            <a:r>
              <a:rPr lang="en-GB" sz="1000" i="1" dirty="0"/>
              <a:t>  - rule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E5B7E89-24BB-4A0E-A177-74F5E73DE73A}"/>
              </a:ext>
            </a:extLst>
          </p:cNvPr>
          <p:cNvSpPr txBox="1"/>
          <p:nvPr/>
        </p:nvSpPr>
        <p:spPr>
          <a:xfrm>
            <a:off x="5110189" y="6483646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capiō</a:t>
            </a:r>
            <a:r>
              <a:rPr lang="en-GB" sz="1000" i="1" dirty="0"/>
              <a:t>, </a:t>
            </a:r>
            <a:r>
              <a:rPr lang="en-GB" sz="1000" i="1" dirty="0" err="1"/>
              <a:t>capere</a:t>
            </a:r>
            <a:r>
              <a:rPr lang="en-GB" sz="1000" i="1" dirty="0"/>
              <a:t>, </a:t>
            </a:r>
            <a:r>
              <a:rPr lang="en-GB" sz="1000" i="1" dirty="0" err="1"/>
              <a:t>cēpī</a:t>
            </a:r>
            <a:r>
              <a:rPr lang="en-GB" sz="1000" i="1" dirty="0"/>
              <a:t>, </a:t>
            </a:r>
            <a:r>
              <a:rPr lang="en-GB" sz="1000" b="1" i="1" dirty="0" err="1"/>
              <a:t>captus</a:t>
            </a:r>
            <a:r>
              <a:rPr lang="en-GB" sz="1000" i="1" dirty="0"/>
              <a:t>  - take, capture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367F028-25AD-4407-AC1A-97EE5D1D47E6}"/>
              </a:ext>
            </a:extLst>
          </p:cNvPr>
          <p:cNvSpPr txBox="1"/>
          <p:nvPr/>
        </p:nvSpPr>
        <p:spPr>
          <a:xfrm>
            <a:off x="8471551" y="6452436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audiō</a:t>
            </a:r>
            <a:r>
              <a:rPr lang="en-GB" sz="1000" i="1" dirty="0"/>
              <a:t>, </a:t>
            </a:r>
            <a:r>
              <a:rPr lang="en-GB" sz="1000" i="1" dirty="0" err="1"/>
              <a:t>audīre</a:t>
            </a:r>
            <a:r>
              <a:rPr lang="en-GB" sz="1000" i="1" dirty="0"/>
              <a:t>, </a:t>
            </a:r>
            <a:r>
              <a:rPr lang="en-GB" sz="1000" i="1" dirty="0" err="1"/>
              <a:t>audīvī</a:t>
            </a:r>
            <a:r>
              <a:rPr lang="en-GB" sz="1000" i="1" dirty="0"/>
              <a:t>, </a:t>
            </a:r>
            <a:r>
              <a:rPr lang="en-GB" sz="1000" b="1" i="1" dirty="0" err="1"/>
              <a:t>audītus</a:t>
            </a:r>
            <a:r>
              <a:rPr lang="en-GB" sz="1000" i="1" dirty="0"/>
              <a:t>  - hear, listen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948C29-A203-422D-A82B-F86770EFB1B1}"/>
              </a:ext>
            </a:extLst>
          </p:cNvPr>
          <p:cNvSpPr txBox="1"/>
          <p:nvPr/>
        </p:nvSpPr>
        <p:spPr>
          <a:xfrm>
            <a:off x="887939" y="1584949"/>
            <a:ext cx="1516751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EA5F889-4DFB-45AE-A4F2-AD1D4CB1D67D}"/>
              </a:ext>
            </a:extLst>
          </p:cNvPr>
          <p:cNvSpPr txBox="1"/>
          <p:nvPr/>
        </p:nvSpPr>
        <p:spPr>
          <a:xfrm>
            <a:off x="4034811" y="1567190"/>
            <a:ext cx="1598762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 been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3D60B4C-8C50-4335-A303-18B88D27E6CF}"/>
              </a:ext>
            </a:extLst>
          </p:cNvPr>
          <p:cNvSpPr txBox="1"/>
          <p:nvPr/>
        </p:nvSpPr>
        <p:spPr>
          <a:xfrm>
            <a:off x="6136929" y="1517821"/>
            <a:ext cx="1641302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37B45A3-A357-42DB-9E91-AD323FE8A74E}"/>
              </a:ext>
            </a:extLst>
          </p:cNvPr>
          <p:cNvSpPr txBox="1"/>
          <p:nvPr/>
        </p:nvSpPr>
        <p:spPr>
          <a:xfrm>
            <a:off x="5336120" y="4295245"/>
            <a:ext cx="1619772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Perfectt</a:t>
            </a:r>
            <a:endParaRPr lang="en-GB" sz="8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38A6D74-EC1A-4C3A-B06A-0E2413F011CD}"/>
              </a:ext>
            </a:extLst>
          </p:cNvPr>
          <p:cNvSpPr txBox="1"/>
          <p:nvPr/>
        </p:nvSpPr>
        <p:spPr>
          <a:xfrm>
            <a:off x="7070074" y="4292453"/>
            <a:ext cx="1522258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BCC47C2-ADAE-43AB-9D77-CC577B4C4404}"/>
              </a:ext>
            </a:extLst>
          </p:cNvPr>
          <p:cNvSpPr txBox="1"/>
          <p:nvPr/>
        </p:nvSpPr>
        <p:spPr>
          <a:xfrm>
            <a:off x="9532767" y="1522233"/>
            <a:ext cx="1720613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 been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563540-9153-4559-81C6-7A3EF99B3B9B}"/>
              </a:ext>
            </a:extLst>
          </p:cNvPr>
          <p:cNvSpPr txBox="1"/>
          <p:nvPr/>
        </p:nvSpPr>
        <p:spPr>
          <a:xfrm rot="10800000" flipV="1">
            <a:off x="3725406" y="4291344"/>
            <a:ext cx="1520646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 been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D82CA4-BDBC-438E-AEC8-9334E07F91D2}"/>
              </a:ext>
            </a:extLst>
          </p:cNvPr>
          <p:cNvSpPr txBox="1"/>
          <p:nvPr/>
        </p:nvSpPr>
        <p:spPr>
          <a:xfrm>
            <a:off x="10287194" y="4294497"/>
            <a:ext cx="1645605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 had been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41ED8F-7333-4CC6-A75E-A89C16D724A8}"/>
              </a:ext>
            </a:extLst>
          </p:cNvPr>
          <p:cNvSpPr/>
          <p:nvPr/>
        </p:nvSpPr>
        <p:spPr>
          <a:xfrm>
            <a:off x="2408770" y="1592496"/>
            <a:ext cx="1623592" cy="2148408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–us, -a, -um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endings are to agree with a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m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b="1" dirty="0">
                <a:solidFill>
                  <a:schemeClr val="tx1"/>
                </a:solidFill>
              </a:rPr>
              <a:t>f</a:t>
            </a:r>
            <a:r>
              <a:rPr lang="en-GB" sz="1200" dirty="0">
                <a:solidFill>
                  <a:schemeClr val="tx1"/>
                </a:solidFill>
              </a:rPr>
              <a:t> or </a:t>
            </a:r>
            <a:r>
              <a:rPr lang="en-GB" sz="1200" b="1" dirty="0">
                <a:solidFill>
                  <a:schemeClr val="tx1"/>
                </a:solidFill>
              </a:rPr>
              <a:t>n</a:t>
            </a:r>
            <a:r>
              <a:rPr lang="en-GB" sz="1200" dirty="0">
                <a:solidFill>
                  <a:schemeClr val="tx1"/>
                </a:solidFill>
              </a:rPr>
              <a:t> subject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In the plural forms these will be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–</a:t>
            </a:r>
            <a:r>
              <a:rPr lang="en-GB" sz="1400" b="1" dirty="0" err="1">
                <a:solidFill>
                  <a:schemeClr val="tx1"/>
                </a:solidFill>
              </a:rPr>
              <a:t>i</a:t>
            </a:r>
            <a:r>
              <a:rPr lang="en-GB" sz="1400" b="1" dirty="0">
                <a:solidFill>
                  <a:schemeClr val="tx1"/>
                </a:solidFill>
              </a:rPr>
              <a:t>, -ae or –a.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67EE8DD-7B3A-4ED3-88EB-B2D4F86ACCCB}"/>
              </a:ext>
            </a:extLst>
          </p:cNvPr>
          <p:cNvSpPr txBox="1"/>
          <p:nvPr/>
        </p:nvSpPr>
        <p:spPr>
          <a:xfrm>
            <a:off x="772551" y="4292454"/>
            <a:ext cx="1431690" cy="220880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42EF9718-4265-45BE-8CC7-201A7E94543E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6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9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9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1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6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7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7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9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4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9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9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33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8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43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7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9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7400"/>
                            </p:stCondLst>
                            <p:childTnLst>
                              <p:par>
                                <p:cTn id="1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7900"/>
                            </p:stCondLst>
                            <p:childTnLst>
                              <p:par>
                                <p:cTn id="2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8400"/>
                            </p:stCondLst>
                            <p:childTnLst>
                              <p:par>
                                <p:cTn id="2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8900"/>
                            </p:stCondLst>
                            <p:childTnLst>
                              <p:par>
                                <p:cTn id="2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9400"/>
                            </p:stCondLst>
                            <p:childTnLst>
                              <p:par>
                                <p:cTn id="2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9900"/>
                            </p:stCondLst>
                            <p:childTnLst>
                              <p:par>
                                <p:cTn id="2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400"/>
                            </p:stCondLst>
                            <p:childTnLst>
                              <p:par>
                                <p:cTn id="2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900"/>
                            </p:stCondLst>
                            <p:childTnLst>
                              <p:par>
                                <p:cTn id="2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19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4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29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34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46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51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5600"/>
                            </p:stCondLst>
                            <p:childTnLst>
                              <p:par>
                                <p:cTn id="2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61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76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81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86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99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04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0900"/>
                            </p:stCondLst>
                            <p:childTnLst>
                              <p:par>
                                <p:cTn id="2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2000"/>
                            </p:stCondLst>
                            <p:childTnLst>
                              <p:par>
                                <p:cTn id="30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41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4600"/>
                            </p:stCondLst>
                            <p:childTnLst>
                              <p:par>
                                <p:cTn id="3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510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700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3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6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2700"/>
                            </p:stCondLst>
                            <p:childTnLst>
                              <p:par>
                                <p:cTn id="3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32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370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4200"/>
                            </p:stCondLst>
                            <p:childTnLst>
                              <p:par>
                                <p:cTn id="3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520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5700"/>
                            </p:stCondLst>
                            <p:childTnLst>
                              <p:par>
                                <p:cTn id="4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62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74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79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8400"/>
                            </p:stCondLst>
                            <p:childTnLst>
                              <p:par>
                                <p:cTn id="4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  <p:bldP spid="2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211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83" grpId="0"/>
      <p:bldP spid="184" grpId="0"/>
      <p:bldP spid="185" grpId="0"/>
      <p:bldP spid="186" grpId="0"/>
      <p:bldP spid="40" grpId="0" animBg="1"/>
      <p:bldP spid="187" grpId="0" animBg="1"/>
      <p:bldP spid="189" grpId="0" animBg="1"/>
      <p:bldP spid="191" grpId="0" animBg="1"/>
      <p:bldP spid="192" grpId="0" animBg="1"/>
      <p:bldP spid="196" grpId="0" animBg="1"/>
      <p:bldP spid="197" grpId="0" animBg="1"/>
      <p:bldP spid="227" grpId="0" animBg="1"/>
      <p:bldP spid="23" grpId="0" animBg="1"/>
      <p:bldP spid="1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E538BB-7206-4D67-9529-18C1E5E6DDF5}"/>
              </a:ext>
            </a:extLst>
          </p:cNvPr>
          <p:cNvSpPr txBox="1">
            <a:spLocks/>
          </p:cNvSpPr>
          <p:nvPr/>
        </p:nvSpPr>
        <p:spPr>
          <a:xfrm>
            <a:off x="-18076" y="33518"/>
            <a:ext cx="10232843" cy="71625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Verbs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: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IMPERATIVES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87E53-443D-43C9-81A8-CD9DD392B42E}"/>
              </a:ext>
            </a:extLst>
          </p:cNvPr>
          <p:cNvSpPr txBox="1"/>
          <p:nvPr/>
        </p:nvSpPr>
        <p:spPr>
          <a:xfrm>
            <a:off x="657728" y="3186365"/>
            <a:ext cx="2102694" cy="377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298B1-D033-491B-A043-B731EC8869BA}"/>
              </a:ext>
            </a:extLst>
          </p:cNvPr>
          <p:cNvSpPr txBox="1"/>
          <p:nvPr/>
        </p:nvSpPr>
        <p:spPr>
          <a:xfrm>
            <a:off x="2819774" y="3194871"/>
            <a:ext cx="972657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am-ā!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D1301-A83E-47FE-93A3-52C360BF05BF}"/>
              </a:ext>
            </a:extLst>
          </p:cNvPr>
          <p:cNvSpPr txBox="1"/>
          <p:nvPr/>
        </p:nvSpPr>
        <p:spPr>
          <a:xfrm>
            <a:off x="3861464" y="3194871"/>
            <a:ext cx="1280160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am-</a:t>
            </a:r>
            <a:r>
              <a:rPr lang="en-GB" dirty="0" err="1"/>
              <a:t>āte</a:t>
            </a:r>
            <a:r>
              <a:rPr lang="en-GB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15E94-E5B9-4378-A360-5E172D9C9DA5}"/>
              </a:ext>
            </a:extLst>
          </p:cNvPr>
          <p:cNvSpPr txBox="1"/>
          <p:nvPr/>
        </p:nvSpPr>
        <p:spPr>
          <a:xfrm>
            <a:off x="5217486" y="3194871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Love!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04896-B39E-4D11-A48B-49B44D065549}"/>
              </a:ext>
            </a:extLst>
          </p:cNvPr>
          <p:cNvSpPr txBox="1"/>
          <p:nvPr/>
        </p:nvSpPr>
        <p:spPr>
          <a:xfrm>
            <a:off x="657727" y="3564203"/>
            <a:ext cx="210312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193BF-24FF-4E41-8318-974F2115F105}"/>
              </a:ext>
            </a:extLst>
          </p:cNvPr>
          <p:cNvSpPr txBox="1"/>
          <p:nvPr/>
        </p:nvSpPr>
        <p:spPr>
          <a:xfrm>
            <a:off x="2818210" y="3564203"/>
            <a:ext cx="981202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monē</a:t>
            </a:r>
            <a:r>
              <a:rPr lang="en-GB" dirty="0"/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694CB-EEF4-4C64-B450-B7D092C5C220}"/>
              </a:ext>
            </a:extLst>
          </p:cNvPr>
          <p:cNvSpPr txBox="1"/>
          <p:nvPr/>
        </p:nvSpPr>
        <p:spPr>
          <a:xfrm>
            <a:off x="3856434" y="3564203"/>
            <a:ext cx="1280160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mon-</a:t>
            </a:r>
            <a:r>
              <a:rPr lang="en-GB" dirty="0" err="1"/>
              <a:t>ēte</a:t>
            </a:r>
            <a:r>
              <a:rPr lang="en-GB" dirty="0"/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999E68-250B-430C-8357-A43D58A72F7D}"/>
              </a:ext>
            </a:extLst>
          </p:cNvPr>
          <p:cNvSpPr txBox="1"/>
          <p:nvPr/>
        </p:nvSpPr>
        <p:spPr>
          <a:xfrm>
            <a:off x="5217486" y="3564203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Advise!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38C89-291F-46E2-A856-50589881F431}"/>
              </a:ext>
            </a:extLst>
          </p:cNvPr>
          <p:cNvSpPr txBox="1"/>
          <p:nvPr/>
        </p:nvSpPr>
        <p:spPr>
          <a:xfrm>
            <a:off x="657727" y="3943978"/>
            <a:ext cx="210312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</a:t>
            </a:r>
            <a:r>
              <a:rPr lang="en-GB" baseline="30000" dirty="0"/>
              <a:t>rd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D8F2C-A24E-403D-9106-C3A09EE9C63D}"/>
              </a:ext>
            </a:extLst>
          </p:cNvPr>
          <p:cNvSpPr txBox="1"/>
          <p:nvPr/>
        </p:nvSpPr>
        <p:spPr>
          <a:xfrm>
            <a:off x="2821152" y="3943977"/>
            <a:ext cx="969899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rege</a:t>
            </a:r>
            <a:r>
              <a:rPr lang="en-GB" dirty="0"/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051844-845D-47DD-B52A-D523C0948666}"/>
              </a:ext>
            </a:extLst>
          </p:cNvPr>
          <p:cNvSpPr txBox="1"/>
          <p:nvPr/>
        </p:nvSpPr>
        <p:spPr>
          <a:xfrm>
            <a:off x="3853839" y="3934087"/>
            <a:ext cx="1280160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reg-</a:t>
            </a:r>
            <a:r>
              <a:rPr lang="en-GB" dirty="0" err="1"/>
              <a:t>ite</a:t>
            </a:r>
            <a:r>
              <a:rPr lang="en-GB" dirty="0"/>
              <a:t>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F0FDB7-AA45-4A6B-BB11-FD70449A96C3}"/>
              </a:ext>
            </a:extLst>
          </p:cNvPr>
          <p:cNvSpPr txBox="1"/>
          <p:nvPr/>
        </p:nvSpPr>
        <p:spPr>
          <a:xfrm>
            <a:off x="5209069" y="3951019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Rule!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B90A13-00BB-4DE7-A145-B8B0F91BF1F8}"/>
              </a:ext>
            </a:extLst>
          </p:cNvPr>
          <p:cNvSpPr txBox="1"/>
          <p:nvPr/>
        </p:nvSpPr>
        <p:spPr>
          <a:xfrm>
            <a:off x="657726" y="4324927"/>
            <a:ext cx="211312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3½  Conjugation</a:t>
            </a:r>
            <a:r>
              <a:rPr lang="en-GB" sz="11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E919EE-6F11-4B87-A76B-78ACD9DDE620}"/>
              </a:ext>
            </a:extLst>
          </p:cNvPr>
          <p:cNvSpPr txBox="1"/>
          <p:nvPr/>
        </p:nvSpPr>
        <p:spPr>
          <a:xfrm>
            <a:off x="2831078" y="4315092"/>
            <a:ext cx="968334" cy="378806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cape!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884B2-943E-402F-9DDE-2CA7C9216357}"/>
              </a:ext>
            </a:extLst>
          </p:cNvPr>
          <p:cNvSpPr txBox="1"/>
          <p:nvPr/>
        </p:nvSpPr>
        <p:spPr>
          <a:xfrm>
            <a:off x="3853116" y="4300045"/>
            <a:ext cx="1280160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cap-</a:t>
            </a:r>
            <a:r>
              <a:rPr lang="en-GB" dirty="0" err="1"/>
              <a:t>ite</a:t>
            </a:r>
            <a:r>
              <a:rPr lang="en-GB" dirty="0"/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8816ED-CBFD-4A9C-90B6-272D3C3A955B}"/>
              </a:ext>
            </a:extLst>
          </p:cNvPr>
          <p:cNvSpPr txBox="1"/>
          <p:nvPr/>
        </p:nvSpPr>
        <p:spPr>
          <a:xfrm>
            <a:off x="5209069" y="4337835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Take!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728D0F-17C1-4A7C-A01D-C803F6CD6DE9}"/>
              </a:ext>
            </a:extLst>
          </p:cNvPr>
          <p:cNvSpPr txBox="1"/>
          <p:nvPr/>
        </p:nvSpPr>
        <p:spPr>
          <a:xfrm>
            <a:off x="647303" y="4713600"/>
            <a:ext cx="211311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4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 Conjugation</a:t>
            </a:r>
            <a:r>
              <a:rPr lang="en-GB" sz="1100" b="1" i="1" dirty="0">
                <a:solidFill>
                  <a:schemeClr val="bg1"/>
                </a:solidFill>
              </a:rPr>
              <a:t> 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5FF91-D78A-4354-A479-DE4340817862}"/>
              </a:ext>
            </a:extLst>
          </p:cNvPr>
          <p:cNvSpPr txBox="1"/>
          <p:nvPr/>
        </p:nvSpPr>
        <p:spPr>
          <a:xfrm>
            <a:off x="2832229" y="4683850"/>
            <a:ext cx="96718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</a:t>
            </a:r>
            <a:r>
              <a:rPr lang="en-GB" dirty="0"/>
              <a:t>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63C4DA-0606-45C5-818A-23C7D69F4E49}"/>
              </a:ext>
            </a:extLst>
          </p:cNvPr>
          <p:cNvSpPr txBox="1"/>
          <p:nvPr/>
        </p:nvSpPr>
        <p:spPr>
          <a:xfrm>
            <a:off x="3852393" y="4666003"/>
            <a:ext cx="1280160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aud-īte</a:t>
            </a:r>
            <a:r>
              <a:rPr lang="en-GB" dirty="0"/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D537F-CE64-4257-AC04-06F2CA807D31}"/>
              </a:ext>
            </a:extLst>
          </p:cNvPr>
          <p:cNvSpPr txBox="1"/>
          <p:nvPr/>
        </p:nvSpPr>
        <p:spPr>
          <a:xfrm>
            <a:off x="5192515" y="4713600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Listen!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05BBC-1E5E-453E-83FC-1F6C1491D1BC}"/>
              </a:ext>
            </a:extLst>
          </p:cNvPr>
          <p:cNvSpPr txBox="1"/>
          <p:nvPr/>
        </p:nvSpPr>
        <p:spPr>
          <a:xfrm>
            <a:off x="853556" y="2725598"/>
            <a:ext cx="184545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Imperatives</a:t>
            </a:r>
            <a:r>
              <a:rPr lang="en-GB" sz="11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71E17-251B-4B73-A85F-C81CEC734BCB}"/>
              </a:ext>
            </a:extLst>
          </p:cNvPr>
          <p:cNvSpPr txBox="1"/>
          <p:nvPr/>
        </p:nvSpPr>
        <p:spPr>
          <a:xfrm>
            <a:off x="2760421" y="2781220"/>
            <a:ext cx="1103216" cy="276999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Active Singular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E25D46-5281-45B2-BDFC-AC66B532ECC6}"/>
              </a:ext>
            </a:extLst>
          </p:cNvPr>
          <p:cNvSpPr txBox="1"/>
          <p:nvPr/>
        </p:nvSpPr>
        <p:spPr>
          <a:xfrm>
            <a:off x="3911628" y="2785502"/>
            <a:ext cx="1244450" cy="276999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Active Plural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EE3F20-4870-4FEE-90E1-2F9D15346696}"/>
              </a:ext>
            </a:extLst>
          </p:cNvPr>
          <p:cNvSpPr txBox="1"/>
          <p:nvPr/>
        </p:nvSpPr>
        <p:spPr>
          <a:xfrm>
            <a:off x="5217486" y="2785502"/>
            <a:ext cx="1280160" cy="276999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Meaning: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3C2E51-DB33-4095-B21C-D0BE1C2DEF6C}"/>
              </a:ext>
            </a:extLst>
          </p:cNvPr>
          <p:cNvSpPr txBox="1"/>
          <p:nvPr/>
        </p:nvSpPr>
        <p:spPr>
          <a:xfrm>
            <a:off x="6896994" y="3194871"/>
            <a:ext cx="12801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amāre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030823-83DB-4446-B099-4759DD72E642}"/>
              </a:ext>
            </a:extLst>
          </p:cNvPr>
          <p:cNvSpPr txBox="1"/>
          <p:nvPr/>
        </p:nvSpPr>
        <p:spPr>
          <a:xfrm>
            <a:off x="6896994" y="3561117"/>
            <a:ext cx="1278790" cy="372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monēre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BE9687-F0B5-4668-89F5-9A465D3F1DB0}"/>
              </a:ext>
            </a:extLst>
          </p:cNvPr>
          <p:cNvSpPr txBox="1"/>
          <p:nvPr/>
        </p:nvSpPr>
        <p:spPr>
          <a:xfrm>
            <a:off x="6895624" y="3934086"/>
            <a:ext cx="1276734" cy="379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regere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58614B-5E0A-4A62-9746-482D4EF9AA60}"/>
              </a:ext>
            </a:extLst>
          </p:cNvPr>
          <p:cNvSpPr txBox="1"/>
          <p:nvPr/>
        </p:nvSpPr>
        <p:spPr>
          <a:xfrm>
            <a:off x="6895624" y="4296695"/>
            <a:ext cx="1281530" cy="379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capere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A399B6-041B-4C4F-9884-60E44FE7662C}"/>
              </a:ext>
            </a:extLst>
          </p:cNvPr>
          <p:cNvSpPr txBox="1"/>
          <p:nvPr/>
        </p:nvSpPr>
        <p:spPr>
          <a:xfrm>
            <a:off x="6893188" y="4680788"/>
            <a:ext cx="12816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audīre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9CC7E3-AE33-40C7-BC2B-7A8EDB7395BD}"/>
              </a:ext>
            </a:extLst>
          </p:cNvPr>
          <p:cNvSpPr txBox="1"/>
          <p:nvPr/>
        </p:nvSpPr>
        <p:spPr>
          <a:xfrm>
            <a:off x="6892198" y="2787704"/>
            <a:ext cx="128016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Passive Singular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901D17D-6DFC-447F-AC35-1E15462365AE}"/>
              </a:ext>
            </a:extLst>
          </p:cNvPr>
          <p:cNvSpPr txBox="1">
            <a:spLocks/>
          </p:cNvSpPr>
          <p:nvPr/>
        </p:nvSpPr>
        <p:spPr>
          <a:xfrm>
            <a:off x="0" y="1107899"/>
            <a:ext cx="11561128" cy="370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Imperatives are brief command words and only exist in the Present tense in Latin, but can be Active or Passive.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4F487D-DC04-4B2D-AC38-89B1C8F851BE}"/>
              </a:ext>
            </a:extLst>
          </p:cNvPr>
          <p:cNvSpPr txBox="1"/>
          <p:nvPr/>
        </p:nvSpPr>
        <p:spPr>
          <a:xfrm>
            <a:off x="8333368" y="3184981"/>
            <a:ext cx="12801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amāminī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C2B329-FE10-4A09-8FBA-4E044E6E3CD7}"/>
              </a:ext>
            </a:extLst>
          </p:cNvPr>
          <p:cNvSpPr txBox="1"/>
          <p:nvPr/>
        </p:nvSpPr>
        <p:spPr>
          <a:xfrm>
            <a:off x="8333368" y="3551227"/>
            <a:ext cx="1278790" cy="372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monēminī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24FADD-A052-4DA6-8DCB-4B96B4A6C15C}"/>
              </a:ext>
            </a:extLst>
          </p:cNvPr>
          <p:cNvSpPr txBox="1"/>
          <p:nvPr/>
        </p:nvSpPr>
        <p:spPr>
          <a:xfrm>
            <a:off x="8331998" y="3924196"/>
            <a:ext cx="1276734" cy="379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regiminī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830227-5501-411D-9AD5-037595839EBD}"/>
              </a:ext>
            </a:extLst>
          </p:cNvPr>
          <p:cNvSpPr txBox="1"/>
          <p:nvPr/>
        </p:nvSpPr>
        <p:spPr>
          <a:xfrm>
            <a:off x="8331998" y="4286805"/>
            <a:ext cx="1281530" cy="379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capiminī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E6BCA1-8942-4155-B0EE-04F1ABED5E7A}"/>
              </a:ext>
            </a:extLst>
          </p:cNvPr>
          <p:cNvSpPr txBox="1"/>
          <p:nvPr/>
        </p:nvSpPr>
        <p:spPr>
          <a:xfrm>
            <a:off x="8329562" y="4670898"/>
            <a:ext cx="12816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audīminī</a:t>
            </a:r>
            <a:r>
              <a:rPr lang="en-GB" dirty="0"/>
              <a:t>!</a:t>
            </a:r>
            <a:endParaRPr lang="en-GB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291E59-B50B-4711-AEB0-2A27FCE51CC4}"/>
              </a:ext>
            </a:extLst>
          </p:cNvPr>
          <p:cNvSpPr txBox="1"/>
          <p:nvPr/>
        </p:nvSpPr>
        <p:spPr>
          <a:xfrm>
            <a:off x="8328572" y="2777814"/>
            <a:ext cx="128016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Passive Singular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1326ED-CA91-4C1F-9D97-BC2D12D7411E}"/>
              </a:ext>
            </a:extLst>
          </p:cNvPr>
          <p:cNvSpPr txBox="1"/>
          <p:nvPr/>
        </p:nvSpPr>
        <p:spPr>
          <a:xfrm>
            <a:off x="9769742" y="3194320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loved!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1FFD51-B9AF-4DD1-9B2C-ED161895B644}"/>
              </a:ext>
            </a:extLst>
          </p:cNvPr>
          <p:cNvSpPr txBox="1"/>
          <p:nvPr/>
        </p:nvSpPr>
        <p:spPr>
          <a:xfrm>
            <a:off x="9769742" y="3560566"/>
            <a:ext cx="12787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warned!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A750769-387D-4851-980C-9F729A07ACFF}"/>
              </a:ext>
            </a:extLst>
          </p:cNvPr>
          <p:cNvSpPr txBox="1"/>
          <p:nvPr/>
        </p:nvSpPr>
        <p:spPr>
          <a:xfrm>
            <a:off x="9768372" y="3933535"/>
            <a:ext cx="12767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ruled!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E8ED94-B6A3-4C57-8513-2835166909B3}"/>
              </a:ext>
            </a:extLst>
          </p:cNvPr>
          <p:cNvSpPr txBox="1"/>
          <p:nvPr/>
        </p:nvSpPr>
        <p:spPr>
          <a:xfrm>
            <a:off x="9768372" y="4296144"/>
            <a:ext cx="12815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captured!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C73EFD-7D98-4990-80E0-209E276571BC}"/>
              </a:ext>
            </a:extLst>
          </p:cNvPr>
          <p:cNvSpPr txBox="1"/>
          <p:nvPr/>
        </p:nvSpPr>
        <p:spPr>
          <a:xfrm>
            <a:off x="9765936" y="4680237"/>
            <a:ext cx="12816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heard!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1F055A-DA16-46C4-92C8-4FA9301B3E89}"/>
              </a:ext>
            </a:extLst>
          </p:cNvPr>
          <p:cNvSpPr txBox="1"/>
          <p:nvPr/>
        </p:nvSpPr>
        <p:spPr>
          <a:xfrm>
            <a:off x="9764946" y="2787153"/>
            <a:ext cx="128016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Meaning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29452-8149-4D88-8DC0-1C3E7CD5D20C}"/>
              </a:ext>
            </a:extLst>
          </p:cNvPr>
          <p:cNvSpPr/>
          <p:nvPr/>
        </p:nvSpPr>
        <p:spPr>
          <a:xfrm>
            <a:off x="229241" y="1450863"/>
            <a:ext cx="113318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The Passive Imperatives looks like the Infinitive in the </a:t>
            </a:r>
            <a:r>
              <a:rPr lang="en-GB" b="1" dirty="0"/>
              <a:t>Singular</a:t>
            </a:r>
            <a:r>
              <a:rPr lang="en-GB" dirty="0"/>
              <a:t> and like the You (pl) form in the </a:t>
            </a:r>
            <a:r>
              <a:rPr lang="en-GB" b="1" dirty="0"/>
              <a:t>Plural</a:t>
            </a:r>
            <a:r>
              <a:rPr lang="en-GB" dirty="0"/>
              <a:t>.</a:t>
            </a:r>
          </a:p>
        </p:txBody>
      </p:sp>
      <p:pic>
        <p:nvPicPr>
          <p:cNvPr id="2050" name="Picture 2" descr="Halt Cartoons and Comics - funny pictures from CartoonStock">
            <a:extLst>
              <a:ext uri="{FF2B5EF4-FFF2-40B4-BE49-F238E27FC236}">
                <a16:creationId xmlns:a16="http://schemas.microsoft.com/office/drawing/2014/main" id="{396263F9-6BD3-4A77-B77B-F41D97A5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48" y="5376682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hlinkClick r:id="rId3" action="ppaction://hlinksldjump"/>
            <a:extLst>
              <a:ext uri="{FF2B5EF4-FFF2-40B4-BE49-F238E27FC236}">
                <a16:creationId xmlns:a16="http://schemas.microsoft.com/office/drawing/2014/main" id="{77D5C0DF-2C69-40C9-8403-348DEA69D18C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2FD1083-6558-4C3B-8B2F-F26C1C5E3458}"/>
              </a:ext>
            </a:extLst>
          </p:cNvPr>
          <p:cNvSpPr/>
          <p:nvPr/>
        </p:nvSpPr>
        <p:spPr>
          <a:xfrm>
            <a:off x="1413019" y="3160911"/>
            <a:ext cx="2581939" cy="834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529E-6118-47A5-BDA8-282BDBC653E2}"/>
              </a:ext>
            </a:extLst>
          </p:cNvPr>
          <p:cNvSpPr txBox="1">
            <a:spLocks/>
          </p:cNvSpPr>
          <p:nvPr/>
        </p:nvSpPr>
        <p:spPr>
          <a:xfrm>
            <a:off x="200575" y="945213"/>
            <a:ext cx="11579204" cy="419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The Present Active Infinitive (</a:t>
            </a:r>
            <a:r>
              <a:rPr lang="en-GB" sz="1800" i="1" dirty="0"/>
              <a:t>‘to love’</a:t>
            </a:r>
            <a:r>
              <a:rPr lang="en-GB" sz="1800" b="1" dirty="0"/>
              <a:t>)</a:t>
            </a:r>
            <a:r>
              <a:rPr lang="en-GB" sz="1800" i="1" dirty="0"/>
              <a:t> </a:t>
            </a:r>
            <a:r>
              <a:rPr lang="en-GB" sz="1800" b="1" dirty="0"/>
              <a:t>is the 2</a:t>
            </a:r>
            <a:r>
              <a:rPr lang="en-GB" sz="1800" b="1" baseline="30000" dirty="0"/>
              <a:t>nd</a:t>
            </a:r>
            <a:r>
              <a:rPr lang="en-GB" sz="1800" b="1" dirty="0"/>
              <a:t> Principal Part.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2B915-3199-449D-9D6D-A0B25463EC02}"/>
              </a:ext>
            </a:extLst>
          </p:cNvPr>
          <p:cNvSpPr txBox="1"/>
          <p:nvPr/>
        </p:nvSpPr>
        <p:spPr>
          <a:xfrm>
            <a:off x="8915961" y="3646484"/>
            <a:ext cx="221314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  <a:p>
            <a:pPr algn="ctr"/>
            <a:r>
              <a:rPr lang="en-GB" sz="1200" i="1" dirty="0"/>
              <a:t>to have been loved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EB1CF-771D-4F21-85BB-5B0DF4263842}"/>
              </a:ext>
            </a:extLst>
          </p:cNvPr>
          <p:cNvSpPr txBox="1"/>
          <p:nvPr/>
        </p:nvSpPr>
        <p:spPr>
          <a:xfrm>
            <a:off x="6316777" y="3646484"/>
            <a:ext cx="2493713" cy="553998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amāv-isse</a:t>
            </a:r>
            <a:endParaRPr lang="en-GB" dirty="0"/>
          </a:p>
          <a:p>
            <a:pPr algn="ctr"/>
            <a:r>
              <a:rPr lang="en-GB" sz="1200" i="1" dirty="0"/>
              <a:t>to have loved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86656-F9F1-4529-9718-D1520EB0FC76}"/>
              </a:ext>
            </a:extLst>
          </p:cNvPr>
          <p:cNvSpPr txBox="1"/>
          <p:nvPr/>
        </p:nvSpPr>
        <p:spPr>
          <a:xfrm>
            <a:off x="6301627" y="2264749"/>
            <a:ext cx="2483340" cy="553998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amāre</a:t>
            </a:r>
            <a:endParaRPr lang="en-GB" dirty="0"/>
          </a:p>
          <a:p>
            <a:pPr algn="ctr"/>
            <a:r>
              <a:rPr lang="en-GB" sz="1200" i="1" dirty="0"/>
              <a:t>to love</a:t>
            </a:r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0F31C7D3-11EE-4257-992D-E0B5B1124545}"/>
              </a:ext>
            </a:extLst>
          </p:cNvPr>
          <p:cNvSpPr/>
          <p:nvPr/>
        </p:nvSpPr>
        <p:spPr>
          <a:xfrm rot="1632390">
            <a:off x="8307326" y="489689"/>
            <a:ext cx="156877" cy="34315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5AD54FFB-AB60-4400-8388-660DB4F5FF25}"/>
              </a:ext>
            </a:extLst>
          </p:cNvPr>
          <p:cNvSpPr/>
          <p:nvPr/>
        </p:nvSpPr>
        <p:spPr>
          <a:xfrm rot="1704141">
            <a:off x="8149587" y="588306"/>
            <a:ext cx="159765" cy="18602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9C473-B20B-472D-AAC7-144B5C3BA066}"/>
              </a:ext>
            </a:extLst>
          </p:cNvPr>
          <p:cNvSpPr/>
          <p:nvPr/>
        </p:nvSpPr>
        <p:spPr>
          <a:xfrm>
            <a:off x="0" y="91524"/>
            <a:ext cx="599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Verbs: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SIX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b="1" dirty="0"/>
              <a:t>INFINITIVES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C415B-C256-4E7F-9A92-B1A8D5471F1D}"/>
              </a:ext>
            </a:extLst>
          </p:cNvPr>
          <p:cNvSpPr txBox="1"/>
          <p:nvPr/>
        </p:nvSpPr>
        <p:spPr>
          <a:xfrm>
            <a:off x="4109948" y="2316905"/>
            <a:ext cx="2102694" cy="377838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Present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E0D13-826D-4747-A3F2-D4A223099E0D}"/>
              </a:ext>
            </a:extLst>
          </p:cNvPr>
          <p:cNvSpPr txBox="1"/>
          <p:nvPr/>
        </p:nvSpPr>
        <p:spPr>
          <a:xfrm>
            <a:off x="8897010" y="2264749"/>
            <a:ext cx="2230337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amārī</a:t>
            </a:r>
            <a:endParaRPr lang="en-GB" dirty="0"/>
          </a:p>
          <a:p>
            <a:pPr algn="ctr"/>
            <a:r>
              <a:rPr lang="en-GB" sz="1200" i="1" dirty="0"/>
              <a:t>to be loved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30297-7B59-4AD3-BE2F-926E81AFB87C}"/>
              </a:ext>
            </a:extLst>
          </p:cNvPr>
          <p:cNvSpPr txBox="1"/>
          <p:nvPr/>
        </p:nvSpPr>
        <p:spPr>
          <a:xfrm>
            <a:off x="4109522" y="3016434"/>
            <a:ext cx="210312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Future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72AFB-C0FD-4D4E-AEC3-4A67356848AD}"/>
              </a:ext>
            </a:extLst>
          </p:cNvPr>
          <p:cNvSpPr txBox="1"/>
          <p:nvPr/>
        </p:nvSpPr>
        <p:spPr>
          <a:xfrm>
            <a:off x="6309652" y="2942440"/>
            <a:ext cx="2484905" cy="553998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  <a:p>
            <a:pPr algn="ctr"/>
            <a:r>
              <a:rPr lang="en-GB" sz="1200" i="1" dirty="0"/>
              <a:t>to be about to love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06957-8A8F-40AB-8CD1-7CA73515412B}"/>
              </a:ext>
            </a:extLst>
          </p:cNvPr>
          <p:cNvSpPr txBox="1"/>
          <p:nvPr/>
        </p:nvSpPr>
        <p:spPr>
          <a:xfrm>
            <a:off x="4108185" y="3751724"/>
            <a:ext cx="2103121" cy="369332"/>
          </a:xfrm>
          <a:prstGeom prst="rect">
            <a:avLst/>
          </a:prstGeom>
          <a:solidFill>
            <a:srgbClr val="E0C0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Perfect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00E4B0-9978-41C8-9B63-AA72E8156A9A}"/>
              </a:ext>
            </a:extLst>
          </p:cNvPr>
          <p:cNvSpPr txBox="1"/>
          <p:nvPr/>
        </p:nvSpPr>
        <p:spPr>
          <a:xfrm>
            <a:off x="-10428" y="6103207"/>
            <a:ext cx="211312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3½  Conjugation</a:t>
            </a:r>
            <a:r>
              <a:rPr lang="en-GB" sz="11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574CD-750D-44F5-902E-BA1035E2F684}"/>
              </a:ext>
            </a:extLst>
          </p:cNvPr>
          <p:cNvSpPr txBox="1"/>
          <p:nvPr/>
        </p:nvSpPr>
        <p:spPr>
          <a:xfrm>
            <a:off x="2223313" y="4990266"/>
            <a:ext cx="96135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amāre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E3BBA-0032-42DB-BCFB-0B53A97859F5}"/>
              </a:ext>
            </a:extLst>
          </p:cNvPr>
          <p:cNvSpPr txBox="1"/>
          <p:nvPr/>
        </p:nvSpPr>
        <p:spPr>
          <a:xfrm>
            <a:off x="6080254" y="4955081"/>
            <a:ext cx="2102694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42BE0-6050-48F4-AEAE-E39CCD012D80}"/>
              </a:ext>
            </a:extLst>
          </p:cNvPr>
          <p:cNvSpPr txBox="1"/>
          <p:nvPr/>
        </p:nvSpPr>
        <p:spPr>
          <a:xfrm>
            <a:off x="-426" y="6476814"/>
            <a:ext cx="211311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4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 Conjugation</a:t>
            </a:r>
            <a:r>
              <a:rPr lang="en-GB" sz="1100" b="1" i="1" dirty="0">
                <a:solidFill>
                  <a:schemeClr val="bg1"/>
                </a:solidFill>
              </a:rPr>
              <a:t> 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C86B69-1303-487D-9201-0011FA7976E8}"/>
              </a:ext>
            </a:extLst>
          </p:cNvPr>
          <p:cNvSpPr txBox="1"/>
          <p:nvPr/>
        </p:nvSpPr>
        <p:spPr>
          <a:xfrm>
            <a:off x="2223313" y="6495062"/>
            <a:ext cx="96718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audīre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42FC06-3AFD-4C18-A817-9ED8AB10D65B}"/>
              </a:ext>
            </a:extLst>
          </p:cNvPr>
          <p:cNvSpPr txBox="1"/>
          <p:nvPr/>
        </p:nvSpPr>
        <p:spPr>
          <a:xfrm>
            <a:off x="6073874" y="6424936"/>
            <a:ext cx="210907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E2665A-F9F9-40DB-AD2E-FDB364920DDE}"/>
              </a:ext>
            </a:extLst>
          </p:cNvPr>
          <p:cNvSpPr txBox="1"/>
          <p:nvPr/>
        </p:nvSpPr>
        <p:spPr>
          <a:xfrm>
            <a:off x="4108185" y="1855455"/>
            <a:ext cx="210269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Table of Infinitives</a:t>
            </a:r>
            <a:r>
              <a:rPr lang="en-GB" sz="11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4A412B-939C-4FC2-A442-E591643A164B}"/>
              </a:ext>
            </a:extLst>
          </p:cNvPr>
          <p:cNvSpPr txBox="1"/>
          <p:nvPr/>
        </p:nvSpPr>
        <p:spPr>
          <a:xfrm>
            <a:off x="2861248" y="4548654"/>
            <a:ext cx="1035629" cy="276999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Present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BF4CAF-DB8C-4537-8DF3-0AB569F88D3D}"/>
              </a:ext>
            </a:extLst>
          </p:cNvPr>
          <p:cNvSpPr txBox="1"/>
          <p:nvPr/>
        </p:nvSpPr>
        <p:spPr>
          <a:xfrm>
            <a:off x="6463911" y="4543003"/>
            <a:ext cx="124445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Future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C8A7AE-A5E3-4683-9AC1-90B142AC484D}"/>
              </a:ext>
            </a:extLst>
          </p:cNvPr>
          <p:cNvSpPr txBox="1"/>
          <p:nvPr/>
        </p:nvSpPr>
        <p:spPr>
          <a:xfrm>
            <a:off x="9833876" y="4543004"/>
            <a:ext cx="1280160" cy="276999"/>
          </a:xfrm>
          <a:prstGeom prst="rect">
            <a:avLst/>
          </a:prstGeom>
          <a:solidFill>
            <a:srgbClr val="E0C0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Perfect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F9521-AEA1-4E13-9AAE-4BA0C5014879}"/>
              </a:ext>
            </a:extLst>
          </p:cNvPr>
          <p:cNvSpPr txBox="1"/>
          <p:nvPr/>
        </p:nvSpPr>
        <p:spPr>
          <a:xfrm>
            <a:off x="0" y="4461756"/>
            <a:ext cx="210269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Six Infinitives</a:t>
            </a:r>
            <a:endParaRPr lang="en-GB" sz="11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63EF9-63C2-4738-A557-E6315BB1EFE2}"/>
              </a:ext>
            </a:extLst>
          </p:cNvPr>
          <p:cNvSpPr txBox="1"/>
          <p:nvPr/>
        </p:nvSpPr>
        <p:spPr>
          <a:xfrm>
            <a:off x="-10428" y="5361735"/>
            <a:ext cx="210312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73C39D-2605-4603-9404-2634CB470285}"/>
              </a:ext>
            </a:extLst>
          </p:cNvPr>
          <p:cNvSpPr txBox="1"/>
          <p:nvPr/>
        </p:nvSpPr>
        <p:spPr>
          <a:xfrm>
            <a:off x="2223314" y="5362795"/>
            <a:ext cx="961352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monēre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A6E709-51FD-4766-A620-4AA11FC9DC47}"/>
              </a:ext>
            </a:extLst>
          </p:cNvPr>
          <p:cNvSpPr txBox="1"/>
          <p:nvPr/>
        </p:nvSpPr>
        <p:spPr>
          <a:xfrm>
            <a:off x="6073875" y="5321039"/>
            <a:ext cx="210269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monit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97AB2C-9B1D-4AA0-8799-5951FD6857A0}"/>
              </a:ext>
            </a:extLst>
          </p:cNvPr>
          <p:cNvSpPr txBox="1"/>
          <p:nvPr/>
        </p:nvSpPr>
        <p:spPr>
          <a:xfrm>
            <a:off x="6923553" y="1855455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ACTIVE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F174A2-5969-454E-A380-D90F11B33A46}"/>
              </a:ext>
            </a:extLst>
          </p:cNvPr>
          <p:cNvSpPr txBox="1"/>
          <p:nvPr/>
        </p:nvSpPr>
        <p:spPr>
          <a:xfrm>
            <a:off x="-9256" y="5731067"/>
            <a:ext cx="210312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</a:t>
            </a:r>
            <a:r>
              <a:rPr lang="en-GB" baseline="30000" dirty="0"/>
              <a:t>rd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C72F41-A82C-4372-A4F3-8042EECFAC60}"/>
              </a:ext>
            </a:extLst>
          </p:cNvPr>
          <p:cNvSpPr txBox="1"/>
          <p:nvPr/>
        </p:nvSpPr>
        <p:spPr>
          <a:xfrm>
            <a:off x="2223313" y="5733875"/>
            <a:ext cx="96135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regere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AFF913-8A49-406A-8F0E-230F9868FB16}"/>
              </a:ext>
            </a:extLst>
          </p:cNvPr>
          <p:cNvSpPr txBox="1"/>
          <p:nvPr/>
        </p:nvSpPr>
        <p:spPr>
          <a:xfrm>
            <a:off x="6073874" y="5690371"/>
            <a:ext cx="210907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rēct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D236BD-9434-4E79-9D20-6214233D5578}"/>
              </a:ext>
            </a:extLst>
          </p:cNvPr>
          <p:cNvSpPr txBox="1"/>
          <p:nvPr/>
        </p:nvSpPr>
        <p:spPr>
          <a:xfrm>
            <a:off x="9268982" y="1872017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BA027-2750-41C2-BB14-503D451F6519}"/>
              </a:ext>
            </a:extLst>
          </p:cNvPr>
          <p:cNvSpPr txBox="1"/>
          <p:nvPr/>
        </p:nvSpPr>
        <p:spPr>
          <a:xfrm>
            <a:off x="-20429" y="4990266"/>
            <a:ext cx="211312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  Conjugation</a:t>
            </a:r>
            <a:r>
              <a:rPr lang="en-GB" sz="1100" i="1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26DDC2-3188-49E9-8A36-ADB033EB480A}"/>
              </a:ext>
            </a:extLst>
          </p:cNvPr>
          <p:cNvSpPr txBox="1"/>
          <p:nvPr/>
        </p:nvSpPr>
        <p:spPr>
          <a:xfrm>
            <a:off x="2223313" y="6118843"/>
            <a:ext cx="96135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capere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FE2591-0D8D-4AE4-BF6C-FA79DB9E8479}"/>
              </a:ext>
            </a:extLst>
          </p:cNvPr>
          <p:cNvSpPr txBox="1"/>
          <p:nvPr/>
        </p:nvSpPr>
        <p:spPr>
          <a:xfrm>
            <a:off x="6072244" y="6065940"/>
            <a:ext cx="210907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45C3C5-9D9A-47AB-B260-81EBD6F3FEE3}"/>
              </a:ext>
            </a:extLst>
          </p:cNvPr>
          <p:cNvSpPr/>
          <p:nvPr/>
        </p:nvSpPr>
        <p:spPr>
          <a:xfrm>
            <a:off x="200575" y="1358275"/>
            <a:ext cx="115792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However, there are </a:t>
            </a:r>
            <a:r>
              <a:rPr lang="en-GB" b="1" dirty="0"/>
              <a:t>SIX different Infinitives </a:t>
            </a:r>
            <a:r>
              <a:rPr lang="en-GB" dirty="0"/>
              <a:t>in Latin: </a:t>
            </a:r>
            <a:r>
              <a:rPr lang="en-GB" b="1" dirty="0"/>
              <a:t>Present</a:t>
            </a:r>
            <a:r>
              <a:rPr lang="en-GB" dirty="0"/>
              <a:t>, </a:t>
            </a:r>
            <a:r>
              <a:rPr lang="en-GB" b="1" dirty="0"/>
              <a:t>Future</a:t>
            </a:r>
            <a:r>
              <a:rPr lang="en-GB" dirty="0"/>
              <a:t> and </a:t>
            </a:r>
            <a:r>
              <a:rPr lang="en-GB" b="1" dirty="0"/>
              <a:t>Perfect</a:t>
            </a:r>
            <a:r>
              <a:rPr lang="en-GB" dirty="0"/>
              <a:t>; </a:t>
            </a:r>
            <a:r>
              <a:rPr lang="en-GB" b="1" dirty="0"/>
              <a:t>Active</a:t>
            </a:r>
            <a:r>
              <a:rPr lang="en-GB" dirty="0"/>
              <a:t> and </a:t>
            </a:r>
            <a:r>
              <a:rPr lang="en-GB" b="1" dirty="0"/>
              <a:t>Passive</a:t>
            </a:r>
            <a:r>
              <a:rPr lang="en-GB" dirty="0"/>
              <a:t>: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817178-48C4-4226-A1EF-CF66398A5521}"/>
              </a:ext>
            </a:extLst>
          </p:cNvPr>
          <p:cNvSpPr txBox="1"/>
          <p:nvPr/>
        </p:nvSpPr>
        <p:spPr>
          <a:xfrm>
            <a:off x="9138463" y="4983583"/>
            <a:ext cx="1112977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amāvisse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6B36A-F468-48C2-ABFA-597BC384953C}"/>
              </a:ext>
            </a:extLst>
          </p:cNvPr>
          <p:cNvSpPr txBox="1"/>
          <p:nvPr/>
        </p:nvSpPr>
        <p:spPr>
          <a:xfrm>
            <a:off x="9138463" y="6424936"/>
            <a:ext cx="1112977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audīvisse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B0D50E-1E4E-4894-9A72-7090E407049E}"/>
              </a:ext>
            </a:extLst>
          </p:cNvPr>
          <p:cNvSpPr txBox="1"/>
          <p:nvPr/>
        </p:nvSpPr>
        <p:spPr>
          <a:xfrm>
            <a:off x="9138463" y="5356112"/>
            <a:ext cx="1112977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monuisse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FF65D5-A432-4B2D-B3CD-DEB6DFDDE4B6}"/>
              </a:ext>
            </a:extLst>
          </p:cNvPr>
          <p:cNvSpPr txBox="1"/>
          <p:nvPr/>
        </p:nvSpPr>
        <p:spPr>
          <a:xfrm>
            <a:off x="9138463" y="5727191"/>
            <a:ext cx="1112977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rēxisse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9402E1-6E85-4149-A387-E3D044E03395}"/>
              </a:ext>
            </a:extLst>
          </p:cNvPr>
          <p:cNvSpPr txBox="1"/>
          <p:nvPr/>
        </p:nvSpPr>
        <p:spPr>
          <a:xfrm>
            <a:off x="9138463" y="6090786"/>
            <a:ext cx="1112977" cy="367583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cēpisse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B7F2BC-5BBC-4F1D-A7A9-D9AE93E64B14}"/>
              </a:ext>
            </a:extLst>
          </p:cNvPr>
          <p:cNvSpPr txBox="1"/>
          <p:nvPr/>
        </p:nvSpPr>
        <p:spPr>
          <a:xfrm>
            <a:off x="10339879" y="5023618"/>
            <a:ext cx="18521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amātus</a:t>
            </a:r>
            <a:r>
              <a:rPr lang="en-GB" dirty="0"/>
              <a:t> </a:t>
            </a:r>
            <a:r>
              <a:rPr lang="en-GB" sz="1000" dirty="0"/>
              <a:t>-a, -um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7FE9D6-7144-45D3-A467-0E8E9A37DB50}"/>
              </a:ext>
            </a:extLst>
          </p:cNvPr>
          <p:cNvSpPr txBox="1"/>
          <p:nvPr/>
        </p:nvSpPr>
        <p:spPr>
          <a:xfrm>
            <a:off x="10339879" y="6452975"/>
            <a:ext cx="18440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audītus</a:t>
            </a:r>
            <a:r>
              <a:rPr lang="en-GB" dirty="0"/>
              <a:t> </a:t>
            </a:r>
            <a:r>
              <a:rPr lang="en-GB" sz="1050" dirty="0"/>
              <a:t>-a, -um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DF4387-E34E-4FFD-9D30-CEE20D8C4DF9}"/>
              </a:ext>
            </a:extLst>
          </p:cNvPr>
          <p:cNvSpPr txBox="1"/>
          <p:nvPr/>
        </p:nvSpPr>
        <p:spPr>
          <a:xfrm>
            <a:off x="10339880" y="5354363"/>
            <a:ext cx="18440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monītus</a:t>
            </a:r>
            <a:r>
              <a:rPr lang="en-GB" dirty="0"/>
              <a:t> </a:t>
            </a:r>
            <a:r>
              <a:rPr lang="en-GB" sz="1050" dirty="0"/>
              <a:t>-a, -um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0500DE-B395-46FC-8E2D-D02042BD544B}"/>
              </a:ext>
            </a:extLst>
          </p:cNvPr>
          <p:cNvSpPr txBox="1"/>
          <p:nvPr/>
        </p:nvSpPr>
        <p:spPr>
          <a:xfrm>
            <a:off x="10339879" y="5725443"/>
            <a:ext cx="18440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rēctus</a:t>
            </a:r>
            <a:r>
              <a:rPr lang="en-GB" dirty="0"/>
              <a:t> </a:t>
            </a:r>
            <a:r>
              <a:rPr lang="en-GB" sz="1050" dirty="0"/>
              <a:t>-a, -um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C1EBD2-065B-4C21-811D-087A0D44A992}"/>
              </a:ext>
            </a:extLst>
          </p:cNvPr>
          <p:cNvSpPr txBox="1"/>
          <p:nvPr/>
        </p:nvSpPr>
        <p:spPr>
          <a:xfrm>
            <a:off x="10339879" y="6089912"/>
            <a:ext cx="18440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captus</a:t>
            </a:r>
            <a:r>
              <a:rPr lang="en-GB" dirty="0"/>
              <a:t> </a:t>
            </a:r>
            <a:r>
              <a:rPr lang="en-GB" sz="1050" dirty="0"/>
              <a:t>-a, -um </a:t>
            </a:r>
            <a:r>
              <a:rPr lang="en-GB" dirty="0" err="1"/>
              <a:t>esse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14D0DE-6864-427F-8783-FDC5EB847426}"/>
              </a:ext>
            </a:extLst>
          </p:cNvPr>
          <p:cNvSpPr txBox="1"/>
          <p:nvPr/>
        </p:nvSpPr>
        <p:spPr>
          <a:xfrm>
            <a:off x="3424730" y="4993371"/>
            <a:ext cx="9613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amārī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47153F-6631-419A-BCC3-704344B67CDF}"/>
              </a:ext>
            </a:extLst>
          </p:cNvPr>
          <p:cNvSpPr txBox="1"/>
          <p:nvPr/>
        </p:nvSpPr>
        <p:spPr>
          <a:xfrm>
            <a:off x="3424730" y="6498167"/>
            <a:ext cx="9671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audīrī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30BFE8-913F-40C2-8A8F-3B7D5E374066}"/>
              </a:ext>
            </a:extLst>
          </p:cNvPr>
          <p:cNvSpPr txBox="1"/>
          <p:nvPr/>
        </p:nvSpPr>
        <p:spPr>
          <a:xfrm>
            <a:off x="3424731" y="5365900"/>
            <a:ext cx="96135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monērī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BD1E99-E1FD-45CB-A25B-0A234A50AB9D}"/>
              </a:ext>
            </a:extLst>
          </p:cNvPr>
          <p:cNvSpPr txBox="1"/>
          <p:nvPr/>
        </p:nvSpPr>
        <p:spPr>
          <a:xfrm>
            <a:off x="3424730" y="5736980"/>
            <a:ext cx="9613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regī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B78DAA-5B0F-4ABB-A2FB-91B2CF6BC8C6}"/>
              </a:ext>
            </a:extLst>
          </p:cNvPr>
          <p:cNvSpPr txBox="1"/>
          <p:nvPr/>
        </p:nvSpPr>
        <p:spPr>
          <a:xfrm>
            <a:off x="3424730" y="6121948"/>
            <a:ext cx="9613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capī</a:t>
            </a:r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2C9BFF-AB0D-4113-A09F-931EB4BC8263}"/>
              </a:ext>
            </a:extLst>
          </p:cNvPr>
          <p:cNvSpPr txBox="1"/>
          <p:nvPr/>
        </p:nvSpPr>
        <p:spPr>
          <a:xfrm>
            <a:off x="4661810" y="274320"/>
            <a:ext cx="132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BB0D02-DE36-4E0E-86DA-E2E7E4B636B2}"/>
              </a:ext>
            </a:extLst>
          </p:cNvPr>
          <p:cNvSpPr txBox="1"/>
          <p:nvPr/>
        </p:nvSpPr>
        <p:spPr>
          <a:xfrm>
            <a:off x="4322088" y="292938"/>
            <a:ext cx="19608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Principal Parts</a:t>
            </a:r>
            <a:r>
              <a:rPr lang="en-GB" sz="11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A8751D-70E2-440B-9A08-08E5BB3EB8DF}"/>
              </a:ext>
            </a:extLst>
          </p:cNvPr>
          <p:cNvSpPr txBox="1"/>
          <p:nvPr/>
        </p:nvSpPr>
        <p:spPr>
          <a:xfrm>
            <a:off x="6452167" y="245543"/>
            <a:ext cx="10356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1</a:t>
            </a:r>
            <a:r>
              <a:rPr lang="en-GB" sz="1200" i="1" baseline="30000" dirty="0"/>
              <a:t>st</a:t>
            </a:r>
            <a:endParaRPr lang="en-GB" sz="1200" i="1" dirty="0"/>
          </a:p>
          <a:p>
            <a:pPr algn="ctr"/>
            <a:r>
              <a:rPr lang="en-GB" sz="1200" i="1" dirty="0" err="1"/>
              <a:t>amō</a:t>
            </a:r>
            <a:r>
              <a:rPr lang="en-GB" sz="1200" i="1" dirty="0"/>
              <a:t> – I love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56674D-B787-4D30-9987-2863BFB2E2EC}"/>
              </a:ext>
            </a:extLst>
          </p:cNvPr>
          <p:cNvSpPr txBox="1"/>
          <p:nvPr/>
        </p:nvSpPr>
        <p:spPr>
          <a:xfrm>
            <a:off x="7609032" y="246291"/>
            <a:ext cx="1232184" cy="461665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2nd</a:t>
            </a:r>
          </a:p>
          <a:p>
            <a:pPr algn="ctr"/>
            <a:r>
              <a:rPr lang="en-GB" sz="1200" b="1" i="1" dirty="0" err="1"/>
              <a:t>amāre</a:t>
            </a:r>
            <a:r>
              <a:rPr lang="en-GB" sz="1200" b="1" i="1" dirty="0"/>
              <a:t> – to love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3C92F3-6CB4-49B4-9F94-D50F48A999EB}"/>
              </a:ext>
            </a:extLst>
          </p:cNvPr>
          <p:cNvSpPr txBox="1"/>
          <p:nvPr/>
        </p:nvSpPr>
        <p:spPr>
          <a:xfrm>
            <a:off x="8919898" y="247407"/>
            <a:ext cx="1280160" cy="461665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3</a:t>
            </a:r>
            <a:r>
              <a:rPr lang="en-GB" sz="1200" i="1" baseline="30000" dirty="0"/>
              <a:t>rd</a:t>
            </a:r>
          </a:p>
          <a:p>
            <a:pPr algn="ctr"/>
            <a:r>
              <a:rPr lang="en-GB" sz="1200" b="1" i="1" dirty="0" err="1"/>
              <a:t>amāv</a:t>
            </a:r>
            <a:r>
              <a:rPr lang="en-GB" sz="1200" i="1" dirty="0"/>
              <a:t>-ī</a:t>
            </a:r>
            <a:r>
              <a:rPr lang="en-GB" sz="1200" b="1" i="1" dirty="0"/>
              <a:t> </a:t>
            </a:r>
            <a:r>
              <a:rPr lang="en-GB" sz="1200" i="1" dirty="0"/>
              <a:t>– I loved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EBE8FE-7EFA-4E6D-84AE-FDB488E5120B}"/>
              </a:ext>
            </a:extLst>
          </p:cNvPr>
          <p:cNvSpPr txBox="1"/>
          <p:nvPr/>
        </p:nvSpPr>
        <p:spPr>
          <a:xfrm>
            <a:off x="10284741" y="236938"/>
            <a:ext cx="12801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4</a:t>
            </a:r>
            <a:r>
              <a:rPr lang="en-GB" sz="1200" b="1" i="1" baseline="30000" dirty="0"/>
              <a:t>th</a:t>
            </a:r>
            <a:r>
              <a:rPr lang="en-GB" sz="1200" b="1" i="1" dirty="0"/>
              <a:t> </a:t>
            </a:r>
          </a:p>
          <a:p>
            <a:pPr algn="ctr"/>
            <a:r>
              <a:rPr lang="en-GB" sz="1200" b="1" i="1" dirty="0" err="1"/>
              <a:t>amātus</a:t>
            </a:r>
            <a:r>
              <a:rPr lang="en-GB" sz="1200" b="1" i="1" dirty="0"/>
              <a:t> </a:t>
            </a:r>
            <a:r>
              <a:rPr lang="en-GB" sz="1200" i="1" dirty="0"/>
              <a:t>– loved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D57040-8EF6-4910-A383-C6BD80B327EB}"/>
              </a:ext>
            </a:extLst>
          </p:cNvPr>
          <p:cNvSpPr txBox="1"/>
          <p:nvPr/>
        </p:nvSpPr>
        <p:spPr>
          <a:xfrm>
            <a:off x="11254430" y="2082595"/>
            <a:ext cx="849300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Change the –e to an –</a:t>
            </a:r>
            <a:r>
              <a:rPr lang="en-GB" sz="1100" dirty="0" err="1"/>
              <a:t>i</a:t>
            </a:r>
            <a:r>
              <a:rPr lang="en-GB" sz="1100" dirty="0"/>
              <a:t>, but  the 3</a:t>
            </a:r>
            <a:r>
              <a:rPr lang="en-GB" sz="1100" baseline="30000" dirty="0"/>
              <a:t>rd</a:t>
            </a:r>
            <a:r>
              <a:rPr lang="en-GB" sz="1100" dirty="0"/>
              <a:t> and 3½ have short stems.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CB8A3FF-E2F9-4BB9-9219-2B43CB41CAA2}"/>
              </a:ext>
            </a:extLst>
          </p:cNvPr>
          <p:cNvSpPr txBox="1"/>
          <p:nvPr/>
        </p:nvSpPr>
        <p:spPr>
          <a:xfrm>
            <a:off x="2031907" y="2541658"/>
            <a:ext cx="1970551" cy="6001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Active: insert –</a:t>
            </a:r>
            <a:r>
              <a:rPr lang="en-GB" sz="1100" dirty="0" err="1"/>
              <a:t>ūr</a:t>
            </a:r>
            <a:r>
              <a:rPr lang="en-GB" sz="1100" dirty="0"/>
              <a:t>- into the PPP:</a:t>
            </a:r>
          </a:p>
          <a:p>
            <a:r>
              <a:rPr lang="en-GB" sz="1100" dirty="0"/>
              <a:t>to form the Future Participle, then add ‘</a:t>
            </a:r>
            <a:r>
              <a:rPr lang="en-GB" sz="1100" dirty="0" err="1"/>
              <a:t>esse</a:t>
            </a:r>
            <a:r>
              <a:rPr lang="en-GB" sz="1100" dirty="0"/>
              <a:t>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5CB25-4B76-4AD3-8F34-277DDF8EEE6A}"/>
              </a:ext>
            </a:extLst>
          </p:cNvPr>
          <p:cNvSpPr/>
          <p:nvPr/>
        </p:nvSpPr>
        <p:spPr>
          <a:xfrm>
            <a:off x="1548294" y="3225681"/>
            <a:ext cx="24002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000" dirty="0"/>
              <a:t>The Future Passive Infinitive is new to A-level. It is formed from the Supine (4</a:t>
            </a:r>
            <a:r>
              <a:rPr lang="en-GB" sz="1000" baseline="30000" dirty="0"/>
              <a:t>th</a:t>
            </a:r>
            <a:r>
              <a:rPr lang="en-GB" sz="1000" dirty="0"/>
              <a:t> Principal Part ending in ‘-um’ (which does not agree) and the passive infinitive ‘</a:t>
            </a:r>
            <a:r>
              <a:rPr lang="en-GB" sz="1000" dirty="0" err="1"/>
              <a:t>iri</a:t>
            </a:r>
            <a:r>
              <a:rPr lang="en-GB" sz="1000" dirty="0"/>
              <a:t>’)</a:t>
            </a: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B8370069-5F98-4E03-AD2E-AC287D48F598}"/>
              </a:ext>
            </a:extLst>
          </p:cNvPr>
          <p:cNvSpPr/>
          <p:nvPr/>
        </p:nvSpPr>
        <p:spPr>
          <a:xfrm rot="1567989" flipH="1">
            <a:off x="10587117" y="561176"/>
            <a:ext cx="169461" cy="3325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C7CEDC-95F3-4A98-9645-82DD6C51438B}"/>
              </a:ext>
            </a:extLst>
          </p:cNvPr>
          <p:cNvSpPr txBox="1"/>
          <p:nvPr/>
        </p:nvSpPr>
        <p:spPr>
          <a:xfrm>
            <a:off x="187942" y="1845433"/>
            <a:ext cx="181006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Future and Perfect Infinitives are used in </a:t>
            </a:r>
          </a:p>
          <a:p>
            <a:r>
              <a:rPr lang="en-GB" sz="1200" b="1" dirty="0"/>
              <a:t>Indirect Statements </a:t>
            </a:r>
          </a:p>
          <a:p>
            <a:r>
              <a:rPr lang="en-GB" sz="1200" b="1" dirty="0"/>
              <a:t>(the </a:t>
            </a:r>
            <a:r>
              <a:rPr lang="en-GB" sz="1200" b="1" dirty="0" err="1"/>
              <a:t>Acc</a:t>
            </a:r>
            <a:r>
              <a:rPr lang="en-GB" sz="1200" b="1" dirty="0"/>
              <a:t>/Inf construction</a:t>
            </a:r>
            <a:r>
              <a:rPr lang="en-GB" sz="1200" dirty="0"/>
              <a:t>)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9B88F461-2401-43B5-8C08-798B8FDF87B7}"/>
              </a:ext>
            </a:extLst>
          </p:cNvPr>
          <p:cNvSpPr/>
          <p:nvPr/>
        </p:nvSpPr>
        <p:spPr>
          <a:xfrm rot="11897488">
            <a:off x="8178320" y="3595605"/>
            <a:ext cx="978003" cy="12795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AD4588A-D27D-405D-AE41-6F952F484AE0}"/>
              </a:ext>
            </a:extLst>
          </p:cNvPr>
          <p:cNvSpPr txBox="1"/>
          <p:nvPr/>
        </p:nvSpPr>
        <p:spPr>
          <a:xfrm>
            <a:off x="1372741" y="191419"/>
            <a:ext cx="68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SIX</a:t>
            </a:r>
          </a:p>
        </p:txBody>
      </p:sp>
      <p:sp>
        <p:nvSpPr>
          <p:cNvPr id="77" name="Oval 76">
            <a:hlinkClick r:id="rId2" action="ppaction://hlinksldjump"/>
            <a:extLst>
              <a:ext uri="{FF2B5EF4-FFF2-40B4-BE49-F238E27FC236}">
                <a16:creationId xmlns:a16="http://schemas.microsoft.com/office/drawing/2014/main" id="{9CB26460-38F3-413A-97D2-5149E84B4FF1}"/>
              </a:ext>
            </a:extLst>
          </p:cNvPr>
          <p:cNvSpPr/>
          <p:nvPr/>
        </p:nvSpPr>
        <p:spPr>
          <a:xfrm>
            <a:off x="11629145" y="25408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hlinkClick r:id="rId3" action="ppaction://hlinksldjump"/>
            <a:extLst>
              <a:ext uri="{FF2B5EF4-FFF2-40B4-BE49-F238E27FC236}">
                <a16:creationId xmlns:a16="http://schemas.microsoft.com/office/drawing/2014/main" id="{71FC17DC-98CB-415E-AF0A-8B4B940ACBAA}"/>
              </a:ext>
            </a:extLst>
          </p:cNvPr>
          <p:cNvSpPr/>
          <p:nvPr/>
        </p:nvSpPr>
        <p:spPr>
          <a:xfrm>
            <a:off x="11720467" y="674727"/>
            <a:ext cx="207691" cy="2084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500"/>
                            </p:stCondLst>
                            <p:childTnLst>
                              <p:par>
                                <p:cTn id="2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500"/>
                            </p:stCondLst>
                            <p:childTnLst>
                              <p:par>
                                <p:cTn id="3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15" grpId="0" animBg="1"/>
      <p:bldP spid="14" grpId="0" animBg="1"/>
      <p:bldP spid="6" grpId="0" animBg="1"/>
      <p:bldP spid="72" grpId="0" animBg="1"/>
      <p:bldP spid="71" grpId="0" animBg="1"/>
      <p:bldP spid="5" grpId="0" animBg="1"/>
      <p:bldP spid="7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4" grpId="0" animBg="1"/>
      <p:bldP spid="75" grpId="0" animBg="1"/>
      <p:bldP spid="8" grpId="0" animBg="1"/>
      <p:bldP spid="73" grpId="0" animBg="1"/>
      <p:bldP spid="42" grpId="0" animBg="1"/>
      <p:bldP spid="69" grpId="0" animBg="1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2411E623-4A29-4AE0-87D1-537C7621A821}"/>
              </a:ext>
            </a:extLst>
          </p:cNvPr>
          <p:cNvSpPr/>
          <p:nvPr/>
        </p:nvSpPr>
        <p:spPr>
          <a:xfrm>
            <a:off x="6958717" y="4373948"/>
            <a:ext cx="2305044" cy="247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D4753B-CD9C-4265-8993-DB1101E6CF03}"/>
              </a:ext>
            </a:extLst>
          </p:cNvPr>
          <p:cNvSpPr/>
          <p:nvPr/>
        </p:nvSpPr>
        <p:spPr>
          <a:xfrm>
            <a:off x="7097116" y="4667693"/>
            <a:ext cx="1694231" cy="406935"/>
          </a:xfrm>
          <a:prstGeom prst="rect">
            <a:avLst/>
          </a:prstGeom>
          <a:solidFill>
            <a:srgbClr val="98B1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Deponents only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529E-6118-47A5-BDA8-282BDBC653E2}"/>
              </a:ext>
            </a:extLst>
          </p:cNvPr>
          <p:cNvSpPr txBox="1">
            <a:spLocks/>
          </p:cNvSpPr>
          <p:nvPr/>
        </p:nvSpPr>
        <p:spPr>
          <a:xfrm>
            <a:off x="0" y="827893"/>
            <a:ext cx="11579204" cy="308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Participles </a:t>
            </a:r>
            <a:r>
              <a:rPr lang="en-GB" sz="1600" dirty="0"/>
              <a:t>are </a:t>
            </a:r>
            <a:r>
              <a:rPr lang="en-GB" sz="1600" b="1" dirty="0"/>
              <a:t>adjectives </a:t>
            </a:r>
            <a:r>
              <a:rPr lang="en-GB" sz="1600" dirty="0"/>
              <a:t>formed from verbs</a:t>
            </a:r>
            <a:r>
              <a:rPr lang="en-GB" sz="1600" b="1" dirty="0"/>
              <a:t>. </a:t>
            </a:r>
            <a:r>
              <a:rPr lang="en-GB" sz="1600" dirty="0"/>
              <a:t>They come in three different tenses: </a:t>
            </a:r>
            <a:r>
              <a:rPr lang="en-GB" sz="1600" b="1" dirty="0"/>
              <a:t>Present</a:t>
            </a:r>
            <a:r>
              <a:rPr lang="en-GB" sz="1600" dirty="0"/>
              <a:t>, </a:t>
            </a:r>
            <a:r>
              <a:rPr lang="en-GB" sz="1600" b="1" dirty="0"/>
              <a:t>Future</a:t>
            </a:r>
            <a:r>
              <a:rPr lang="en-GB" sz="1600" dirty="0"/>
              <a:t> and </a:t>
            </a:r>
            <a:r>
              <a:rPr lang="en-GB" sz="1600" b="1" dirty="0"/>
              <a:t>Perfect</a:t>
            </a:r>
            <a:r>
              <a:rPr lang="en-GB" sz="16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2B915-3199-449D-9D6D-A0B25463EC02}"/>
              </a:ext>
            </a:extLst>
          </p:cNvPr>
          <p:cNvSpPr txBox="1"/>
          <p:nvPr/>
        </p:nvSpPr>
        <p:spPr>
          <a:xfrm>
            <a:off x="8915961" y="3646484"/>
            <a:ext cx="221314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amātus</a:t>
            </a:r>
            <a:r>
              <a:rPr lang="en-GB" dirty="0"/>
              <a:t>, </a:t>
            </a:r>
            <a:r>
              <a:rPr lang="en-GB" sz="1000" dirty="0"/>
              <a:t>-a, -um  </a:t>
            </a:r>
          </a:p>
          <a:p>
            <a:pPr algn="ctr"/>
            <a:r>
              <a:rPr lang="en-GB" sz="1200" i="1" dirty="0"/>
              <a:t>‘loved’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EB1CF-771D-4F21-85BB-5B0DF4263842}"/>
              </a:ext>
            </a:extLst>
          </p:cNvPr>
          <p:cNvSpPr txBox="1"/>
          <p:nvPr/>
        </p:nvSpPr>
        <p:spPr>
          <a:xfrm>
            <a:off x="7090736" y="3646484"/>
            <a:ext cx="1700611" cy="5507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[</a:t>
            </a:r>
            <a:r>
              <a:rPr lang="en-GB" dirty="0" err="1"/>
              <a:t>conātus</a:t>
            </a:r>
            <a:r>
              <a:rPr lang="en-GB" dirty="0"/>
              <a:t>]</a:t>
            </a:r>
          </a:p>
          <a:p>
            <a:pPr algn="ctr"/>
            <a:r>
              <a:rPr lang="en-GB" sz="1200" dirty="0"/>
              <a:t>[</a:t>
            </a:r>
            <a:r>
              <a:rPr lang="en-GB" sz="1200" i="1" dirty="0"/>
              <a:t>‘having tried’</a:t>
            </a:r>
            <a:r>
              <a:rPr lang="en-GB" sz="12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86656-F9F1-4529-9718-D1520EB0FC76}"/>
              </a:ext>
            </a:extLst>
          </p:cNvPr>
          <p:cNvSpPr txBox="1"/>
          <p:nvPr/>
        </p:nvSpPr>
        <p:spPr>
          <a:xfrm>
            <a:off x="6301627" y="2264749"/>
            <a:ext cx="2483340" cy="553998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amāns</a:t>
            </a:r>
            <a:r>
              <a:rPr lang="en-GB" dirty="0"/>
              <a:t>, </a:t>
            </a:r>
            <a:r>
              <a:rPr lang="en-GB" dirty="0" err="1"/>
              <a:t>amantis</a:t>
            </a:r>
            <a:endParaRPr lang="en-GB" dirty="0"/>
          </a:p>
          <a:p>
            <a:pPr algn="ctr"/>
            <a:r>
              <a:rPr lang="en-GB" sz="1200" i="1" dirty="0"/>
              <a:t>loving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9C473-B20B-472D-AAC7-144B5C3BA066}"/>
              </a:ext>
            </a:extLst>
          </p:cNvPr>
          <p:cNvSpPr/>
          <p:nvPr/>
        </p:nvSpPr>
        <p:spPr>
          <a:xfrm>
            <a:off x="0" y="91524"/>
            <a:ext cx="599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Verbs: Participles</a:t>
            </a: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C415B-C256-4E7F-9A92-B1A8D5471F1D}"/>
              </a:ext>
            </a:extLst>
          </p:cNvPr>
          <p:cNvSpPr txBox="1"/>
          <p:nvPr/>
        </p:nvSpPr>
        <p:spPr>
          <a:xfrm>
            <a:off x="4569928" y="2316905"/>
            <a:ext cx="1642714" cy="369232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Present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30297-7B59-4AD3-BE2F-926E81AFB87C}"/>
              </a:ext>
            </a:extLst>
          </p:cNvPr>
          <p:cNvSpPr txBox="1"/>
          <p:nvPr/>
        </p:nvSpPr>
        <p:spPr>
          <a:xfrm>
            <a:off x="4569928" y="3016433"/>
            <a:ext cx="1642714" cy="3793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Future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72AFB-C0FD-4D4E-AEC3-4A67356848AD}"/>
              </a:ext>
            </a:extLst>
          </p:cNvPr>
          <p:cNvSpPr txBox="1"/>
          <p:nvPr/>
        </p:nvSpPr>
        <p:spPr>
          <a:xfrm>
            <a:off x="6309652" y="2942440"/>
            <a:ext cx="2484905" cy="553998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  </a:t>
            </a:r>
            <a:r>
              <a:rPr lang="en-GB" dirty="0" err="1"/>
              <a:t>esse</a:t>
            </a:r>
            <a:endParaRPr lang="en-GB" dirty="0"/>
          </a:p>
          <a:p>
            <a:pPr algn="ctr"/>
            <a:r>
              <a:rPr lang="en-GB" sz="1200" i="1" dirty="0"/>
              <a:t>‘about to love’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06957-8A8F-40AB-8CD1-7CA73515412B}"/>
              </a:ext>
            </a:extLst>
          </p:cNvPr>
          <p:cNvSpPr txBox="1"/>
          <p:nvPr/>
        </p:nvSpPr>
        <p:spPr>
          <a:xfrm>
            <a:off x="4568592" y="3751724"/>
            <a:ext cx="1642714" cy="369332"/>
          </a:xfrm>
          <a:prstGeom prst="rect">
            <a:avLst/>
          </a:prstGeom>
          <a:solidFill>
            <a:srgbClr val="E0C0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Perfect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00E4B0-9978-41C8-9B63-AA72E8156A9A}"/>
              </a:ext>
            </a:extLst>
          </p:cNvPr>
          <p:cNvSpPr txBox="1"/>
          <p:nvPr/>
        </p:nvSpPr>
        <p:spPr>
          <a:xfrm>
            <a:off x="-10428" y="6103207"/>
            <a:ext cx="211312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3½  Conjugation</a:t>
            </a:r>
            <a:r>
              <a:rPr lang="en-GB" sz="11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574CD-750D-44F5-902E-BA1035E2F684}"/>
              </a:ext>
            </a:extLst>
          </p:cNvPr>
          <p:cNvSpPr txBox="1"/>
          <p:nvPr/>
        </p:nvSpPr>
        <p:spPr>
          <a:xfrm>
            <a:off x="2223313" y="4980086"/>
            <a:ext cx="1753264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amāns</a:t>
            </a:r>
            <a:r>
              <a:rPr lang="en-GB" dirty="0"/>
              <a:t>, </a:t>
            </a:r>
            <a:r>
              <a:rPr lang="en-GB" dirty="0" err="1"/>
              <a:t>amantis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E3BBA-0032-42DB-BCFB-0B53A97859F5}"/>
              </a:ext>
            </a:extLst>
          </p:cNvPr>
          <p:cNvSpPr txBox="1"/>
          <p:nvPr/>
        </p:nvSpPr>
        <p:spPr>
          <a:xfrm>
            <a:off x="4646130" y="4993512"/>
            <a:ext cx="169748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B42BE0-6050-48F4-AEAE-E39CCD012D80}"/>
              </a:ext>
            </a:extLst>
          </p:cNvPr>
          <p:cNvSpPr txBox="1"/>
          <p:nvPr/>
        </p:nvSpPr>
        <p:spPr>
          <a:xfrm>
            <a:off x="-426" y="6476814"/>
            <a:ext cx="211311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4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 Conjugation</a:t>
            </a:r>
            <a:r>
              <a:rPr lang="en-GB" sz="1100" b="1" i="1" dirty="0">
                <a:solidFill>
                  <a:schemeClr val="bg1"/>
                </a:solidFill>
              </a:rPr>
              <a:t> 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C86B69-1303-487D-9201-0011FA7976E8}"/>
              </a:ext>
            </a:extLst>
          </p:cNvPr>
          <p:cNvSpPr txBox="1"/>
          <p:nvPr/>
        </p:nvSpPr>
        <p:spPr>
          <a:xfrm>
            <a:off x="2223313" y="6484882"/>
            <a:ext cx="1753264" cy="377923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audiēns</a:t>
            </a:r>
            <a:r>
              <a:rPr lang="en-GB" dirty="0"/>
              <a:t>, -intis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42FC06-3AFD-4C18-A817-9ED8AB10D65B}"/>
              </a:ext>
            </a:extLst>
          </p:cNvPr>
          <p:cNvSpPr txBox="1"/>
          <p:nvPr/>
        </p:nvSpPr>
        <p:spPr>
          <a:xfrm>
            <a:off x="4642293" y="6458117"/>
            <a:ext cx="1708196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E2665A-F9F9-40DB-AD2E-FDB364920DDE}"/>
              </a:ext>
            </a:extLst>
          </p:cNvPr>
          <p:cNvSpPr txBox="1"/>
          <p:nvPr/>
        </p:nvSpPr>
        <p:spPr>
          <a:xfrm>
            <a:off x="4108185" y="1855455"/>
            <a:ext cx="210269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Table of Participles</a:t>
            </a:r>
            <a:r>
              <a:rPr lang="en-GB" sz="11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4A412B-939C-4FC2-A442-E591643A164B}"/>
              </a:ext>
            </a:extLst>
          </p:cNvPr>
          <p:cNvSpPr txBox="1"/>
          <p:nvPr/>
        </p:nvSpPr>
        <p:spPr>
          <a:xfrm>
            <a:off x="2556184" y="4605904"/>
            <a:ext cx="1035629" cy="276999"/>
          </a:xfrm>
          <a:prstGeom prst="rect">
            <a:avLst/>
          </a:prstGeom>
          <a:solidFill>
            <a:srgbClr val="FFB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Present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BF4CAF-DB8C-4537-8DF3-0AB569F88D3D}"/>
              </a:ext>
            </a:extLst>
          </p:cNvPr>
          <p:cNvSpPr txBox="1"/>
          <p:nvPr/>
        </p:nvSpPr>
        <p:spPr>
          <a:xfrm>
            <a:off x="4927759" y="4628421"/>
            <a:ext cx="124445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Future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C8A7AE-A5E3-4683-9AC1-90B142AC484D}"/>
              </a:ext>
            </a:extLst>
          </p:cNvPr>
          <p:cNvSpPr txBox="1"/>
          <p:nvPr/>
        </p:nvSpPr>
        <p:spPr>
          <a:xfrm>
            <a:off x="7297771" y="4488566"/>
            <a:ext cx="1280160" cy="276999"/>
          </a:xfrm>
          <a:prstGeom prst="rect">
            <a:avLst/>
          </a:prstGeom>
          <a:solidFill>
            <a:srgbClr val="E0C0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Perfect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F9521-AEA1-4E13-9AAE-4BA0C5014879}"/>
              </a:ext>
            </a:extLst>
          </p:cNvPr>
          <p:cNvSpPr txBox="1"/>
          <p:nvPr/>
        </p:nvSpPr>
        <p:spPr>
          <a:xfrm>
            <a:off x="0" y="4461756"/>
            <a:ext cx="210269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Participles</a:t>
            </a:r>
            <a:endParaRPr lang="en-GB" sz="11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63EF9-63C2-4738-A557-E6315BB1EFE2}"/>
              </a:ext>
            </a:extLst>
          </p:cNvPr>
          <p:cNvSpPr txBox="1"/>
          <p:nvPr/>
        </p:nvSpPr>
        <p:spPr>
          <a:xfrm>
            <a:off x="-10428" y="5361735"/>
            <a:ext cx="210312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73C39D-2605-4603-9404-2634CB470285}"/>
              </a:ext>
            </a:extLst>
          </p:cNvPr>
          <p:cNvSpPr txBox="1"/>
          <p:nvPr/>
        </p:nvSpPr>
        <p:spPr>
          <a:xfrm>
            <a:off x="2223313" y="5352615"/>
            <a:ext cx="1753264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monēns</a:t>
            </a:r>
            <a:r>
              <a:rPr lang="en-GB" dirty="0"/>
              <a:t>, -</a:t>
            </a:r>
            <a:r>
              <a:rPr lang="en-GB" dirty="0" err="1"/>
              <a:t>entis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A6E709-51FD-4766-A620-4AA11FC9DC47}"/>
              </a:ext>
            </a:extLst>
          </p:cNvPr>
          <p:cNvSpPr txBox="1"/>
          <p:nvPr/>
        </p:nvSpPr>
        <p:spPr>
          <a:xfrm>
            <a:off x="4653007" y="5357676"/>
            <a:ext cx="1697483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monit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97AB2C-9B1D-4AA0-8799-5951FD6857A0}"/>
              </a:ext>
            </a:extLst>
          </p:cNvPr>
          <p:cNvSpPr txBox="1"/>
          <p:nvPr/>
        </p:nvSpPr>
        <p:spPr>
          <a:xfrm>
            <a:off x="6923553" y="1929291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ACTIVE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F174A2-5969-454E-A380-D90F11B33A46}"/>
              </a:ext>
            </a:extLst>
          </p:cNvPr>
          <p:cNvSpPr txBox="1"/>
          <p:nvPr/>
        </p:nvSpPr>
        <p:spPr>
          <a:xfrm>
            <a:off x="-9256" y="5731067"/>
            <a:ext cx="210312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3</a:t>
            </a:r>
            <a:r>
              <a:rPr lang="en-GB" baseline="30000" dirty="0"/>
              <a:t>rd</a:t>
            </a:r>
            <a:r>
              <a:rPr lang="en-GB" dirty="0"/>
              <a:t>  Conjugation</a:t>
            </a:r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C72F41-A82C-4372-A4F3-8042EECFAC60}"/>
              </a:ext>
            </a:extLst>
          </p:cNvPr>
          <p:cNvSpPr txBox="1"/>
          <p:nvPr/>
        </p:nvSpPr>
        <p:spPr>
          <a:xfrm>
            <a:off x="2223313" y="5723694"/>
            <a:ext cx="1753264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regēns</a:t>
            </a:r>
            <a:r>
              <a:rPr lang="en-GB" dirty="0"/>
              <a:t>, -</a:t>
            </a:r>
            <a:r>
              <a:rPr lang="en-GB" dirty="0" err="1"/>
              <a:t>entis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AFF913-8A49-406A-8F0E-230F9868FB16}"/>
              </a:ext>
            </a:extLst>
          </p:cNvPr>
          <p:cNvSpPr txBox="1"/>
          <p:nvPr/>
        </p:nvSpPr>
        <p:spPr>
          <a:xfrm>
            <a:off x="4641121" y="5727934"/>
            <a:ext cx="1708203" cy="378517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rēct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BA027-2750-41C2-BB14-503D451F6519}"/>
              </a:ext>
            </a:extLst>
          </p:cNvPr>
          <p:cNvSpPr txBox="1"/>
          <p:nvPr/>
        </p:nvSpPr>
        <p:spPr>
          <a:xfrm>
            <a:off x="-20429" y="4990266"/>
            <a:ext cx="211312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  Conjugation</a:t>
            </a:r>
            <a:r>
              <a:rPr lang="en-GB" sz="1100" i="1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26DDC2-3188-49E9-8A36-ADB033EB480A}"/>
              </a:ext>
            </a:extLst>
          </p:cNvPr>
          <p:cNvSpPr txBox="1"/>
          <p:nvPr/>
        </p:nvSpPr>
        <p:spPr>
          <a:xfrm>
            <a:off x="2223313" y="6108663"/>
            <a:ext cx="1753264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capiēns</a:t>
            </a:r>
            <a:r>
              <a:rPr lang="en-GB" dirty="0"/>
              <a:t>, -</a:t>
            </a:r>
            <a:r>
              <a:rPr lang="en-GB" dirty="0" err="1"/>
              <a:t>ientis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FE2591-0D8D-4AE4-BF6C-FA79DB9E8479}"/>
              </a:ext>
            </a:extLst>
          </p:cNvPr>
          <p:cNvSpPr txBox="1"/>
          <p:nvPr/>
        </p:nvSpPr>
        <p:spPr>
          <a:xfrm>
            <a:off x="4642294" y="6093026"/>
            <a:ext cx="1708196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capt</a:t>
            </a:r>
            <a:r>
              <a:rPr lang="en-GB" b="1" dirty="0" err="1"/>
              <a:t>ūr</a:t>
            </a:r>
            <a:r>
              <a:rPr lang="en-GB" dirty="0" err="1"/>
              <a:t>us</a:t>
            </a:r>
            <a:r>
              <a:rPr lang="en-GB" dirty="0"/>
              <a:t>, </a:t>
            </a:r>
            <a:r>
              <a:rPr lang="en-GB" sz="1000" dirty="0"/>
              <a:t>-a, -um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817178-48C4-4226-A1EF-CF66398A5521}"/>
              </a:ext>
            </a:extLst>
          </p:cNvPr>
          <p:cNvSpPr txBox="1"/>
          <p:nvPr/>
        </p:nvSpPr>
        <p:spPr>
          <a:xfrm>
            <a:off x="7090736" y="5036250"/>
            <a:ext cx="1694231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conatus, </a:t>
            </a:r>
            <a:r>
              <a:rPr lang="en-GB" sz="1000" dirty="0"/>
              <a:t>-a, -um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6B36A-F468-48C2-ABFA-597BC384953C}"/>
              </a:ext>
            </a:extLst>
          </p:cNvPr>
          <p:cNvSpPr txBox="1"/>
          <p:nvPr/>
        </p:nvSpPr>
        <p:spPr>
          <a:xfrm>
            <a:off x="7090736" y="6477603"/>
            <a:ext cx="1694231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ortus</a:t>
            </a:r>
            <a:r>
              <a:rPr lang="en-GB" dirty="0"/>
              <a:t>, </a:t>
            </a:r>
            <a:r>
              <a:rPr lang="en-GB" sz="1000" dirty="0"/>
              <a:t>-a, -um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B0D50E-1E4E-4894-9A72-7090E407049E}"/>
              </a:ext>
            </a:extLst>
          </p:cNvPr>
          <p:cNvSpPr txBox="1"/>
          <p:nvPr/>
        </p:nvSpPr>
        <p:spPr>
          <a:xfrm>
            <a:off x="7090736" y="5408778"/>
            <a:ext cx="1694231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ausus</a:t>
            </a:r>
            <a:r>
              <a:rPr lang="en-GB" dirty="0"/>
              <a:t>, </a:t>
            </a:r>
            <a:r>
              <a:rPr lang="en-GB" sz="1000" dirty="0"/>
              <a:t>-a, -um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FF65D5-A432-4B2D-B3CD-DEB6DFDDE4B6}"/>
              </a:ext>
            </a:extLst>
          </p:cNvPr>
          <p:cNvSpPr txBox="1"/>
          <p:nvPr/>
        </p:nvSpPr>
        <p:spPr>
          <a:xfrm>
            <a:off x="7090736" y="5758850"/>
            <a:ext cx="1694231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locutus</a:t>
            </a:r>
            <a:r>
              <a:rPr lang="en-GB" dirty="0"/>
              <a:t>, </a:t>
            </a:r>
            <a:r>
              <a:rPr lang="en-GB" sz="1000" dirty="0"/>
              <a:t>-a, -um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9402E1-6E85-4149-A387-E3D044E03395}"/>
              </a:ext>
            </a:extLst>
          </p:cNvPr>
          <p:cNvSpPr txBox="1"/>
          <p:nvPr/>
        </p:nvSpPr>
        <p:spPr>
          <a:xfrm>
            <a:off x="7090736" y="6109401"/>
            <a:ext cx="1694231" cy="3693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ingressus</a:t>
            </a:r>
            <a:r>
              <a:rPr lang="en-GB" dirty="0"/>
              <a:t>, </a:t>
            </a:r>
            <a:r>
              <a:rPr lang="en-GB" sz="1000" dirty="0"/>
              <a:t>-a, -um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B7F2BC-5BBC-4F1D-A7A9-D9AE93E64B14}"/>
              </a:ext>
            </a:extLst>
          </p:cNvPr>
          <p:cNvSpPr txBox="1"/>
          <p:nvPr/>
        </p:nvSpPr>
        <p:spPr>
          <a:xfrm>
            <a:off x="9442607" y="5012095"/>
            <a:ext cx="18521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amātus</a:t>
            </a:r>
            <a:r>
              <a:rPr lang="en-GB" dirty="0"/>
              <a:t> </a:t>
            </a:r>
            <a:r>
              <a:rPr lang="en-GB" sz="1000" dirty="0"/>
              <a:t>-a, -um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7FE9D6-7144-45D3-A467-0E8E9A37DB50}"/>
              </a:ext>
            </a:extLst>
          </p:cNvPr>
          <p:cNvSpPr txBox="1"/>
          <p:nvPr/>
        </p:nvSpPr>
        <p:spPr>
          <a:xfrm>
            <a:off x="9450684" y="6485370"/>
            <a:ext cx="18440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audītus</a:t>
            </a:r>
            <a:r>
              <a:rPr lang="en-GB" dirty="0"/>
              <a:t> </a:t>
            </a:r>
            <a:r>
              <a:rPr lang="en-GB" sz="1050" dirty="0"/>
              <a:t>-a, -um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DF4387-E34E-4FFD-9D30-CEE20D8C4DF9}"/>
              </a:ext>
            </a:extLst>
          </p:cNvPr>
          <p:cNvSpPr txBox="1"/>
          <p:nvPr/>
        </p:nvSpPr>
        <p:spPr>
          <a:xfrm>
            <a:off x="9450685" y="5386758"/>
            <a:ext cx="18440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monītus</a:t>
            </a:r>
            <a:r>
              <a:rPr lang="en-GB" dirty="0"/>
              <a:t> </a:t>
            </a:r>
            <a:r>
              <a:rPr lang="en-GB" sz="1050" dirty="0"/>
              <a:t>-a, -um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0500DE-B395-46FC-8E2D-D02042BD544B}"/>
              </a:ext>
            </a:extLst>
          </p:cNvPr>
          <p:cNvSpPr txBox="1"/>
          <p:nvPr/>
        </p:nvSpPr>
        <p:spPr>
          <a:xfrm>
            <a:off x="9450684" y="5757838"/>
            <a:ext cx="18440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rēctus</a:t>
            </a:r>
            <a:r>
              <a:rPr lang="en-GB" dirty="0"/>
              <a:t> </a:t>
            </a:r>
            <a:r>
              <a:rPr lang="en-GB" sz="1050" dirty="0"/>
              <a:t>-a, -um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C1EBD2-065B-4C21-811D-087A0D44A992}"/>
              </a:ext>
            </a:extLst>
          </p:cNvPr>
          <p:cNvSpPr txBox="1"/>
          <p:nvPr/>
        </p:nvSpPr>
        <p:spPr>
          <a:xfrm>
            <a:off x="9450684" y="6122307"/>
            <a:ext cx="18440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captus</a:t>
            </a:r>
            <a:r>
              <a:rPr lang="en-GB" dirty="0"/>
              <a:t> </a:t>
            </a:r>
            <a:r>
              <a:rPr lang="en-GB" sz="1050" dirty="0"/>
              <a:t>-a, -um</a:t>
            </a:r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2C9BFF-AB0D-4113-A09F-931EB4BC8263}"/>
              </a:ext>
            </a:extLst>
          </p:cNvPr>
          <p:cNvSpPr txBox="1"/>
          <p:nvPr/>
        </p:nvSpPr>
        <p:spPr>
          <a:xfrm>
            <a:off x="4661810" y="274320"/>
            <a:ext cx="132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BB0D02-DE36-4E0E-86DA-E2E7E4B636B2}"/>
              </a:ext>
            </a:extLst>
          </p:cNvPr>
          <p:cNvSpPr txBox="1"/>
          <p:nvPr/>
        </p:nvSpPr>
        <p:spPr>
          <a:xfrm>
            <a:off x="4036452" y="254226"/>
            <a:ext cx="19608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Principal Parts</a:t>
            </a:r>
            <a:r>
              <a:rPr lang="en-GB" sz="11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A8751D-70E2-440B-9A08-08E5BB3EB8DF}"/>
              </a:ext>
            </a:extLst>
          </p:cNvPr>
          <p:cNvSpPr txBox="1"/>
          <p:nvPr/>
        </p:nvSpPr>
        <p:spPr>
          <a:xfrm>
            <a:off x="6119372" y="257759"/>
            <a:ext cx="10356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1</a:t>
            </a:r>
            <a:r>
              <a:rPr lang="en-GB" sz="1200" i="1" baseline="30000" dirty="0"/>
              <a:t>st</a:t>
            </a:r>
            <a:endParaRPr lang="en-GB" sz="1200" i="1" dirty="0"/>
          </a:p>
          <a:p>
            <a:pPr algn="ctr"/>
            <a:r>
              <a:rPr lang="en-GB" sz="1200" i="1" dirty="0" err="1"/>
              <a:t>amō</a:t>
            </a:r>
            <a:r>
              <a:rPr lang="en-GB" sz="1200" i="1" dirty="0"/>
              <a:t> – I love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56674D-B787-4D30-9987-2863BFB2E2EC}"/>
              </a:ext>
            </a:extLst>
          </p:cNvPr>
          <p:cNvSpPr txBox="1"/>
          <p:nvPr/>
        </p:nvSpPr>
        <p:spPr>
          <a:xfrm>
            <a:off x="7284848" y="256361"/>
            <a:ext cx="12321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2nd</a:t>
            </a:r>
          </a:p>
          <a:p>
            <a:pPr algn="ctr"/>
            <a:r>
              <a:rPr lang="en-GB" sz="1200" b="1" i="1" dirty="0" err="1"/>
              <a:t>amāre</a:t>
            </a:r>
            <a:r>
              <a:rPr lang="en-GB" sz="1200" b="1" i="1" dirty="0"/>
              <a:t> – to love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3C92F3-6CB4-49B4-9F94-D50F48A999EB}"/>
              </a:ext>
            </a:extLst>
          </p:cNvPr>
          <p:cNvSpPr txBox="1"/>
          <p:nvPr/>
        </p:nvSpPr>
        <p:spPr>
          <a:xfrm>
            <a:off x="8664460" y="245899"/>
            <a:ext cx="12801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3</a:t>
            </a:r>
            <a:r>
              <a:rPr lang="en-GB" sz="1200" i="1" baseline="30000" dirty="0"/>
              <a:t>rd</a:t>
            </a:r>
          </a:p>
          <a:p>
            <a:pPr algn="ctr"/>
            <a:r>
              <a:rPr lang="en-GB" sz="1200" b="1" i="1" dirty="0" err="1"/>
              <a:t>amāv</a:t>
            </a:r>
            <a:r>
              <a:rPr lang="en-GB" sz="1200" i="1" dirty="0"/>
              <a:t>-ī</a:t>
            </a:r>
            <a:r>
              <a:rPr lang="en-GB" sz="1200" b="1" i="1" dirty="0"/>
              <a:t> </a:t>
            </a:r>
            <a:r>
              <a:rPr lang="en-GB" sz="1200" i="1" dirty="0"/>
              <a:t>– I loved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EBE8FE-7EFA-4E6D-84AE-FDB488E5120B}"/>
              </a:ext>
            </a:extLst>
          </p:cNvPr>
          <p:cNvSpPr txBox="1"/>
          <p:nvPr/>
        </p:nvSpPr>
        <p:spPr>
          <a:xfrm>
            <a:off x="10121164" y="254226"/>
            <a:ext cx="12801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4</a:t>
            </a:r>
            <a:r>
              <a:rPr lang="en-GB" sz="1200" b="1" i="1" baseline="30000" dirty="0"/>
              <a:t>th</a:t>
            </a:r>
            <a:r>
              <a:rPr lang="en-GB" sz="1200" b="1" i="1" dirty="0"/>
              <a:t> </a:t>
            </a:r>
          </a:p>
          <a:p>
            <a:pPr algn="ctr"/>
            <a:r>
              <a:rPr lang="en-GB" sz="1200" b="1" i="1" dirty="0" err="1"/>
              <a:t>amātus</a:t>
            </a:r>
            <a:r>
              <a:rPr lang="en-GB" sz="1200" b="1" i="1" dirty="0"/>
              <a:t> </a:t>
            </a:r>
            <a:r>
              <a:rPr lang="en-GB" sz="1200" i="1" dirty="0"/>
              <a:t>– loved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CB8A3FF-E2F9-4BB9-9219-2B43CB41CAA2}"/>
              </a:ext>
            </a:extLst>
          </p:cNvPr>
          <p:cNvSpPr txBox="1"/>
          <p:nvPr/>
        </p:nvSpPr>
        <p:spPr>
          <a:xfrm>
            <a:off x="2481779" y="2848770"/>
            <a:ext cx="1970551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Active: insert –</a:t>
            </a:r>
            <a:r>
              <a:rPr lang="en-GB" sz="1100" dirty="0" err="1"/>
              <a:t>ūr</a:t>
            </a:r>
            <a:r>
              <a:rPr lang="en-GB" sz="1100" dirty="0"/>
              <a:t>- into the PPP:</a:t>
            </a:r>
          </a:p>
          <a:p>
            <a:r>
              <a:rPr lang="en-GB" sz="1100" dirty="0"/>
              <a:t>to form the Future Participle. This word cannot be translated by a single word into English.</a:t>
            </a: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B8370069-5F98-4E03-AD2E-AC287D48F598}"/>
              </a:ext>
            </a:extLst>
          </p:cNvPr>
          <p:cNvSpPr/>
          <p:nvPr/>
        </p:nvSpPr>
        <p:spPr>
          <a:xfrm rot="796404" flipH="1">
            <a:off x="9974147" y="626601"/>
            <a:ext cx="421624" cy="31861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70FF8-815B-444A-ACE9-5579C011F8CA}"/>
              </a:ext>
            </a:extLst>
          </p:cNvPr>
          <p:cNvSpPr/>
          <p:nvPr/>
        </p:nvSpPr>
        <p:spPr>
          <a:xfrm>
            <a:off x="-20429" y="1151074"/>
            <a:ext cx="8043356" cy="338554"/>
          </a:xfrm>
          <a:prstGeom prst="rect">
            <a:avLst/>
          </a:prstGeom>
          <a:solidFill>
            <a:srgbClr val="FFEBFF"/>
          </a:solidFill>
        </p:spPr>
        <p:txBody>
          <a:bodyPr wrap="none">
            <a:spAutoFit/>
          </a:bodyPr>
          <a:lstStyle/>
          <a:p>
            <a:r>
              <a:rPr lang="en-GB" sz="1600" dirty="0"/>
              <a:t>There is </a:t>
            </a:r>
            <a:r>
              <a:rPr lang="en-GB" sz="1600" b="1" dirty="0"/>
              <a:t>no Passive </a:t>
            </a:r>
            <a:r>
              <a:rPr lang="en-GB" sz="1600" dirty="0"/>
              <a:t>form of the </a:t>
            </a:r>
            <a:r>
              <a:rPr lang="en-GB" sz="1600" b="1" dirty="0"/>
              <a:t>Present</a:t>
            </a:r>
            <a:r>
              <a:rPr lang="en-GB" sz="1600" dirty="0"/>
              <a:t> or </a:t>
            </a:r>
            <a:r>
              <a:rPr lang="en-GB" sz="1600" b="1" dirty="0"/>
              <a:t>Future</a:t>
            </a:r>
            <a:r>
              <a:rPr lang="en-GB" sz="1600" dirty="0"/>
              <a:t> participle in Latin, so they are </a:t>
            </a:r>
            <a:r>
              <a:rPr lang="en-GB" sz="1600" b="1" dirty="0"/>
              <a:t>always Active</a:t>
            </a:r>
            <a:r>
              <a:rPr lang="en-GB" sz="16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3C433-BF16-48C1-91E3-1C8E9F954D55}"/>
              </a:ext>
            </a:extLst>
          </p:cNvPr>
          <p:cNvSpPr/>
          <p:nvPr/>
        </p:nvSpPr>
        <p:spPr>
          <a:xfrm>
            <a:off x="-47378" y="1477849"/>
            <a:ext cx="61213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1600" dirty="0"/>
              <a:t>Perfect Passive Participles, as their name suggests, are </a:t>
            </a:r>
            <a:r>
              <a:rPr lang="en-GB" sz="1600" b="1" dirty="0"/>
              <a:t>always Passive </a:t>
            </a:r>
            <a:r>
              <a:rPr lang="en-GB" sz="1600" dirty="0"/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10E28F-01DF-4430-ABB9-B08B5B0DC7C7}"/>
              </a:ext>
            </a:extLst>
          </p:cNvPr>
          <p:cNvSpPr/>
          <p:nvPr/>
        </p:nvSpPr>
        <p:spPr>
          <a:xfrm>
            <a:off x="192663" y="3233490"/>
            <a:ext cx="2102694" cy="954107"/>
          </a:xfrm>
          <a:prstGeom prst="rect">
            <a:avLst/>
          </a:prstGeom>
          <a:solidFill>
            <a:srgbClr val="FFEBFF"/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Deponent Verbs, however, since they are </a:t>
            </a:r>
            <a:r>
              <a:rPr lang="en-GB" sz="1400" b="1" dirty="0"/>
              <a:t>always Active </a:t>
            </a:r>
            <a:r>
              <a:rPr lang="en-GB" sz="1400" dirty="0"/>
              <a:t>in meaning, have Active Perfect Participles.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7211987-46EF-43D8-BC90-4DFD09DD0A1B}"/>
              </a:ext>
            </a:extLst>
          </p:cNvPr>
          <p:cNvSpPr txBox="1"/>
          <p:nvPr/>
        </p:nvSpPr>
        <p:spPr>
          <a:xfrm>
            <a:off x="9728587" y="4640039"/>
            <a:ext cx="1280160" cy="276999"/>
          </a:xfrm>
          <a:prstGeom prst="rect">
            <a:avLst/>
          </a:prstGeom>
          <a:solidFill>
            <a:srgbClr val="E0C0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Perfect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41EE11D-E097-44DD-82C1-D6674E10CC9C}"/>
              </a:ext>
            </a:extLst>
          </p:cNvPr>
          <p:cNvSpPr txBox="1"/>
          <p:nvPr/>
        </p:nvSpPr>
        <p:spPr>
          <a:xfrm>
            <a:off x="8766440" y="5051639"/>
            <a:ext cx="52092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i="1" dirty="0"/>
              <a:t>having tried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B4C75C-E462-48A2-B94E-03E814210A7C}"/>
              </a:ext>
            </a:extLst>
          </p:cNvPr>
          <p:cNvSpPr txBox="1"/>
          <p:nvPr/>
        </p:nvSpPr>
        <p:spPr>
          <a:xfrm>
            <a:off x="8768879" y="5399126"/>
            <a:ext cx="52092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i="1" dirty="0"/>
              <a:t>having dared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1178E61-525D-4E1B-88FE-C1717E079186}"/>
              </a:ext>
            </a:extLst>
          </p:cNvPr>
          <p:cNvSpPr txBox="1"/>
          <p:nvPr/>
        </p:nvSpPr>
        <p:spPr>
          <a:xfrm>
            <a:off x="8762470" y="5761090"/>
            <a:ext cx="52092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i="1" dirty="0"/>
              <a:t>having spoken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06F130-1DA3-4A23-9C0F-3DD29BCE739A}"/>
              </a:ext>
            </a:extLst>
          </p:cNvPr>
          <p:cNvSpPr txBox="1"/>
          <p:nvPr/>
        </p:nvSpPr>
        <p:spPr>
          <a:xfrm>
            <a:off x="8768879" y="6129468"/>
            <a:ext cx="52092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i="1" dirty="0"/>
              <a:t>having entered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48C9EA9-7BE9-476B-9A7A-A7994696825B}"/>
              </a:ext>
            </a:extLst>
          </p:cNvPr>
          <p:cNvSpPr txBox="1"/>
          <p:nvPr/>
        </p:nvSpPr>
        <p:spPr>
          <a:xfrm>
            <a:off x="8762469" y="6484882"/>
            <a:ext cx="52092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i="1" dirty="0"/>
              <a:t>having arisen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DF9AB3-7D77-49E8-997E-80E6E57FE4D2}"/>
              </a:ext>
            </a:extLst>
          </p:cNvPr>
          <p:cNvSpPr/>
          <p:nvPr/>
        </p:nvSpPr>
        <p:spPr>
          <a:xfrm>
            <a:off x="192267" y="2826879"/>
            <a:ext cx="2102693" cy="390974"/>
          </a:xfrm>
          <a:prstGeom prst="rect">
            <a:avLst/>
          </a:prstGeom>
          <a:solidFill>
            <a:srgbClr val="98B1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Deponents only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134019B-D281-42F1-8043-CBDFCB536CED}"/>
              </a:ext>
            </a:extLst>
          </p:cNvPr>
          <p:cNvSpPr/>
          <p:nvPr/>
        </p:nvSpPr>
        <p:spPr>
          <a:xfrm>
            <a:off x="6301627" y="3645768"/>
            <a:ext cx="789109" cy="294493"/>
          </a:xfrm>
          <a:prstGeom prst="rect">
            <a:avLst/>
          </a:prstGeom>
          <a:solidFill>
            <a:srgbClr val="98B1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Deponents</a:t>
            </a:r>
          </a:p>
          <a:p>
            <a:pPr algn="ctr"/>
            <a:r>
              <a:rPr lang="en-GB" sz="800" b="1" dirty="0"/>
              <a:t>only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AAEDCB4-D756-4CD8-9C78-2F485C20F9D9}"/>
              </a:ext>
            </a:extLst>
          </p:cNvPr>
          <p:cNvSpPr txBox="1"/>
          <p:nvPr/>
        </p:nvSpPr>
        <p:spPr>
          <a:xfrm>
            <a:off x="11294728" y="5035247"/>
            <a:ext cx="89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(having been) loved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F80A4FB-01E2-43AD-AD04-61D250D8C0EF}"/>
              </a:ext>
            </a:extLst>
          </p:cNvPr>
          <p:cNvSpPr txBox="1"/>
          <p:nvPr/>
        </p:nvSpPr>
        <p:spPr>
          <a:xfrm>
            <a:off x="11302806" y="5400176"/>
            <a:ext cx="89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(having been) warned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0B4A53B-2E0B-4BCA-B769-9916BDCF74AD}"/>
              </a:ext>
            </a:extLst>
          </p:cNvPr>
          <p:cNvSpPr txBox="1"/>
          <p:nvPr/>
        </p:nvSpPr>
        <p:spPr>
          <a:xfrm>
            <a:off x="11277837" y="5797185"/>
            <a:ext cx="89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(having been) ruled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95EFF1-0692-4F24-866F-CF26B8134971}"/>
              </a:ext>
            </a:extLst>
          </p:cNvPr>
          <p:cNvSpPr txBox="1"/>
          <p:nvPr/>
        </p:nvSpPr>
        <p:spPr>
          <a:xfrm>
            <a:off x="11260945" y="6153085"/>
            <a:ext cx="89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(having been) captured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C5A578-A372-42F6-8046-097AC74073A5}"/>
              </a:ext>
            </a:extLst>
          </p:cNvPr>
          <p:cNvSpPr txBox="1"/>
          <p:nvPr/>
        </p:nvSpPr>
        <p:spPr>
          <a:xfrm>
            <a:off x="11294728" y="6524251"/>
            <a:ext cx="89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(having been) heard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1201730-2ABD-41A4-9203-EF81777D6660}"/>
              </a:ext>
            </a:extLst>
          </p:cNvPr>
          <p:cNvSpPr txBox="1"/>
          <p:nvPr/>
        </p:nvSpPr>
        <p:spPr>
          <a:xfrm>
            <a:off x="6366789" y="4986448"/>
            <a:ext cx="64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about to love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AD75A1D-F00F-4056-9A2F-36D8B62723FF}"/>
              </a:ext>
            </a:extLst>
          </p:cNvPr>
          <p:cNvSpPr txBox="1"/>
          <p:nvPr/>
        </p:nvSpPr>
        <p:spPr>
          <a:xfrm>
            <a:off x="6332387" y="5370455"/>
            <a:ext cx="64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about to warn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FDD2CAA-26F3-4519-A134-6E5357808EE0}"/>
              </a:ext>
            </a:extLst>
          </p:cNvPr>
          <p:cNvSpPr txBox="1"/>
          <p:nvPr/>
        </p:nvSpPr>
        <p:spPr>
          <a:xfrm>
            <a:off x="6332387" y="5735684"/>
            <a:ext cx="64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about to rule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DB8DD7A-61F9-4466-A76B-5525D0CDFEF7}"/>
              </a:ext>
            </a:extLst>
          </p:cNvPr>
          <p:cNvSpPr txBox="1"/>
          <p:nvPr/>
        </p:nvSpPr>
        <p:spPr>
          <a:xfrm>
            <a:off x="6332387" y="6098194"/>
            <a:ext cx="64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about to take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ABE528-C561-4007-8D92-0FE4556C84A9}"/>
              </a:ext>
            </a:extLst>
          </p:cNvPr>
          <p:cNvSpPr txBox="1"/>
          <p:nvPr/>
        </p:nvSpPr>
        <p:spPr>
          <a:xfrm>
            <a:off x="6315657" y="6462358"/>
            <a:ext cx="64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about to hear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93232AB-1068-43D8-9FD4-823DA52AF2F5}"/>
              </a:ext>
            </a:extLst>
          </p:cNvPr>
          <p:cNvSpPr txBox="1"/>
          <p:nvPr/>
        </p:nvSpPr>
        <p:spPr>
          <a:xfrm>
            <a:off x="4001254" y="5045861"/>
            <a:ext cx="464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loving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7F378CA-8C3C-4028-AC92-610E9978F6C3}"/>
              </a:ext>
            </a:extLst>
          </p:cNvPr>
          <p:cNvSpPr txBox="1"/>
          <p:nvPr/>
        </p:nvSpPr>
        <p:spPr>
          <a:xfrm>
            <a:off x="3961316" y="6581553"/>
            <a:ext cx="525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hearing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E43D1A1-B8B5-4E64-A60E-BF2D4DB45466}"/>
              </a:ext>
            </a:extLst>
          </p:cNvPr>
          <p:cNvSpPr txBox="1"/>
          <p:nvPr/>
        </p:nvSpPr>
        <p:spPr>
          <a:xfrm>
            <a:off x="3961316" y="5474454"/>
            <a:ext cx="525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warning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D792AA1-AACB-4FC4-A4BF-ED472E4AF2A3}"/>
              </a:ext>
            </a:extLst>
          </p:cNvPr>
          <p:cNvSpPr txBox="1"/>
          <p:nvPr/>
        </p:nvSpPr>
        <p:spPr>
          <a:xfrm>
            <a:off x="3976494" y="5840034"/>
            <a:ext cx="4640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ruling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8F8CB31-628B-47BD-BB12-02AB34FCE355}"/>
              </a:ext>
            </a:extLst>
          </p:cNvPr>
          <p:cNvSpPr txBox="1"/>
          <p:nvPr/>
        </p:nvSpPr>
        <p:spPr>
          <a:xfrm>
            <a:off x="4001254" y="6171818"/>
            <a:ext cx="568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taking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D236BD-9434-4E79-9D20-6214233D5578}"/>
              </a:ext>
            </a:extLst>
          </p:cNvPr>
          <p:cNvSpPr txBox="1"/>
          <p:nvPr/>
        </p:nvSpPr>
        <p:spPr>
          <a:xfrm>
            <a:off x="9272633" y="1956972"/>
            <a:ext cx="128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PASSIVE</a:t>
            </a:r>
          </a:p>
        </p:txBody>
      </p:sp>
      <p:sp>
        <p:nvSpPr>
          <p:cNvPr id="79" name="Oval 78">
            <a:hlinkClick r:id="rId2" action="ppaction://hlinksldjump"/>
            <a:extLst>
              <a:ext uri="{FF2B5EF4-FFF2-40B4-BE49-F238E27FC236}">
                <a16:creationId xmlns:a16="http://schemas.microsoft.com/office/drawing/2014/main" id="{166B59D9-E626-41F4-ACA4-5232C6457570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500"/>
                            </p:stCondLst>
                            <p:childTnLst>
                              <p:par>
                                <p:cTn id="2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0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500"/>
                            </p:stCondLst>
                            <p:childTnLst>
                              <p:par>
                                <p:cTn id="3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000"/>
                            </p:stCondLst>
                            <p:childTnLst>
                              <p:par>
                                <p:cTn id="3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000"/>
                            </p:stCondLst>
                            <p:childTnLst>
                              <p:par>
                                <p:cTn id="3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4" grpId="0" animBg="1"/>
      <p:bldP spid="3" grpId="0" animBg="1"/>
      <p:bldP spid="15" grpId="0" animBg="1"/>
      <p:bldP spid="14" grpId="0" animBg="1"/>
      <p:bldP spid="6" grpId="0" animBg="1"/>
      <p:bldP spid="5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5" grpId="0" animBg="1"/>
      <p:bldP spid="73" grpId="0" animBg="1"/>
      <p:bldP spid="4" grpId="0" animBg="1"/>
      <p:bldP spid="12" grpId="0" animBg="1"/>
      <p:bldP spid="1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2"/>
            <a:ext cx="7315200" cy="7162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Participles: The Present Participle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8" y="692311"/>
            <a:ext cx="6018112" cy="7162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The Present Participle goes like a 3</a:t>
            </a:r>
            <a:r>
              <a:rPr lang="en-GB" sz="1400" baseline="30000" dirty="0"/>
              <a:t>rd</a:t>
            </a:r>
            <a:r>
              <a:rPr lang="en-GB" sz="1400" dirty="0"/>
              <a:t> Declension adjective.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A participle is simply an adjective formed from a verb.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The Present participle is translated as ‘…-</a:t>
            </a:r>
            <a:r>
              <a:rPr lang="en-GB" sz="1400" dirty="0" err="1"/>
              <a:t>ing</a:t>
            </a:r>
            <a:r>
              <a:rPr lang="en-GB" sz="1400" dirty="0"/>
              <a:t>’ – e.g. ‘listening’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4397928" y="2144013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3278991" y="2509465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3276923" y="2814855"/>
            <a:ext cx="1101415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Vocative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3274848" y="3125246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3282203" y="3523246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3282204" y="3826185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3282204" y="4138875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4376269" y="2509465"/>
            <a:ext cx="20012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amāns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4376268" y="2816552"/>
            <a:ext cx="20012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amāns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4376268" y="3124441"/>
            <a:ext cx="2001200" cy="30938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amant-</a:t>
            </a:r>
            <a:r>
              <a:rPr lang="en-GB" sz="1400" b="1" dirty="0" err="1"/>
              <a:t>em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4387767" y="3523479"/>
            <a:ext cx="3081453" cy="3070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</a:t>
            </a:r>
            <a:r>
              <a:rPr lang="en-GB" sz="1400" dirty="0"/>
              <a:t>-</a:t>
            </a:r>
            <a:r>
              <a:rPr lang="en-GB" sz="1400" b="1" dirty="0"/>
              <a:t>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4391472" y="3833113"/>
            <a:ext cx="307774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4387766" y="4138875"/>
            <a:ext cx="3081453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</a:t>
            </a:r>
            <a:r>
              <a:rPr lang="en-GB" sz="1400" dirty="0"/>
              <a:t>-</a:t>
            </a:r>
            <a:r>
              <a:rPr lang="en-GB" sz="1400" b="1" dirty="0"/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1035963" y="2039020"/>
            <a:ext cx="11453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amāns</a:t>
            </a:r>
            <a:r>
              <a:rPr lang="en-GB" sz="1000" i="1" dirty="0"/>
              <a:t>, </a:t>
            </a:r>
            <a:r>
              <a:rPr lang="en-GB" sz="1000" i="1" dirty="0" err="1"/>
              <a:t>amantis</a:t>
            </a:r>
            <a:r>
              <a:rPr lang="en-GB" sz="1000" i="1" dirty="0"/>
              <a:t> </a:t>
            </a:r>
          </a:p>
          <a:p>
            <a:pPr algn="ctr"/>
            <a:r>
              <a:rPr lang="en-GB" sz="1000" i="1" dirty="0"/>
              <a:t>‘loving’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5477731" y="2144812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6494634" y="250944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amāns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800594" y="2511535"/>
            <a:ext cx="202593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6494633" y="281688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amāns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6500806" y="312447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amāns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800594" y="2815826"/>
            <a:ext cx="202593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800594" y="4129400"/>
            <a:ext cx="317272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805675" y="3826777"/>
            <a:ext cx="318089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7800594" y="3121860"/>
            <a:ext cx="202593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800594" y="3523245"/>
            <a:ext cx="3180895" cy="307019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amant-</a:t>
            </a:r>
            <a:r>
              <a:rPr lang="en-GB" sz="1400" b="1" dirty="0" err="1"/>
              <a:t>ium</a:t>
            </a:r>
            <a:endParaRPr lang="en-GB" sz="1400" dirty="0"/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215A66DD-CDFC-4AFA-BB04-7962DA676DEB}"/>
              </a:ext>
            </a:extLst>
          </p:cNvPr>
          <p:cNvSpPr/>
          <p:nvPr/>
        </p:nvSpPr>
        <p:spPr>
          <a:xfrm rot="5400000">
            <a:off x="564816" y="2776110"/>
            <a:ext cx="1124683" cy="36983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A21984F-C88B-4851-9F59-F7319A536E8C}"/>
              </a:ext>
            </a:extLst>
          </p:cNvPr>
          <p:cNvSpPr/>
          <p:nvPr/>
        </p:nvSpPr>
        <p:spPr>
          <a:xfrm>
            <a:off x="1022381" y="2515103"/>
            <a:ext cx="203200" cy="1933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980B6CD-08AE-46E5-853C-2D4DFF812E23}"/>
              </a:ext>
            </a:extLst>
          </p:cNvPr>
          <p:cNvSpPr/>
          <p:nvPr/>
        </p:nvSpPr>
        <p:spPr>
          <a:xfrm>
            <a:off x="1022381" y="2854389"/>
            <a:ext cx="203200" cy="193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8B1D1F-B223-45F3-8DEB-BD8FCD44FD52}"/>
              </a:ext>
            </a:extLst>
          </p:cNvPr>
          <p:cNvSpPr/>
          <p:nvPr/>
        </p:nvSpPr>
        <p:spPr>
          <a:xfrm>
            <a:off x="1022381" y="3161263"/>
            <a:ext cx="203200" cy="19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5743060E-AB6A-4206-8CEF-1167A31BF2CE}"/>
              </a:ext>
            </a:extLst>
          </p:cNvPr>
          <p:cNvSpPr/>
          <p:nvPr/>
        </p:nvSpPr>
        <p:spPr>
          <a:xfrm>
            <a:off x="1133094" y="3831143"/>
            <a:ext cx="1026555" cy="301088"/>
          </a:xfrm>
          <a:prstGeom prst="trapezoid">
            <a:avLst>
              <a:gd name="adj" fmla="val 79679"/>
            </a:avLst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Extract 101">
            <a:extLst>
              <a:ext uri="{FF2B5EF4-FFF2-40B4-BE49-F238E27FC236}">
                <a16:creationId xmlns:a16="http://schemas.microsoft.com/office/drawing/2014/main" id="{FF70DBF7-4A6E-42FB-AFDE-026F1E18B0DC}"/>
              </a:ext>
            </a:extLst>
          </p:cNvPr>
          <p:cNvSpPr/>
          <p:nvPr/>
        </p:nvSpPr>
        <p:spPr>
          <a:xfrm>
            <a:off x="1363927" y="3513022"/>
            <a:ext cx="545933" cy="318121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6FA0-B60C-41B3-8B49-33C5E128C91B}"/>
              </a:ext>
            </a:extLst>
          </p:cNvPr>
          <p:cNvSpPr txBox="1"/>
          <p:nvPr/>
        </p:nvSpPr>
        <p:spPr>
          <a:xfrm>
            <a:off x="1401682" y="3499461"/>
            <a:ext cx="486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‘</a:t>
            </a:r>
          </a:p>
          <a:p>
            <a:pPr algn="ctr"/>
            <a:r>
              <a:rPr lang="en-GB" sz="1100" b="1" dirty="0"/>
              <a:t>OF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CF1FB2-7F88-48E8-85DC-13E3636DB21D}"/>
              </a:ext>
            </a:extLst>
          </p:cNvPr>
          <p:cNvCxnSpPr>
            <a:cxnSpLocks/>
            <a:stCxn id="103" idx="2"/>
            <a:endCxn id="101" idx="2"/>
          </p:cNvCxnSpPr>
          <p:nvPr/>
        </p:nvCxnSpPr>
        <p:spPr>
          <a:xfrm>
            <a:off x="1645088" y="3884182"/>
            <a:ext cx="1284" cy="248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13044-9AEB-46FA-8EB3-DDBA6BEA85F0}"/>
              </a:ext>
            </a:extLst>
          </p:cNvPr>
          <p:cNvSpPr txBox="1"/>
          <p:nvPr/>
        </p:nvSpPr>
        <p:spPr>
          <a:xfrm>
            <a:off x="1333114" y="3858490"/>
            <a:ext cx="1087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TO    FOR</a:t>
            </a:r>
          </a:p>
        </p:txBody>
      </p:sp>
      <p:sp>
        <p:nvSpPr>
          <p:cNvPr id="112" name="Trapezoid 111">
            <a:extLst>
              <a:ext uri="{FF2B5EF4-FFF2-40B4-BE49-F238E27FC236}">
                <a16:creationId xmlns:a16="http://schemas.microsoft.com/office/drawing/2014/main" id="{97BC6BFA-40D9-4755-839D-34BB2718A953}"/>
              </a:ext>
            </a:extLst>
          </p:cNvPr>
          <p:cNvSpPr/>
          <p:nvPr/>
        </p:nvSpPr>
        <p:spPr>
          <a:xfrm>
            <a:off x="847694" y="4148023"/>
            <a:ext cx="1594788" cy="307777"/>
          </a:xfrm>
          <a:prstGeom prst="trapezoid">
            <a:avLst>
              <a:gd name="adj" fmla="val 841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CAE6A0-7259-4103-86C0-82A2C182D838}"/>
              </a:ext>
            </a:extLst>
          </p:cNvPr>
          <p:cNvSpPr txBox="1"/>
          <p:nvPr/>
        </p:nvSpPr>
        <p:spPr>
          <a:xfrm>
            <a:off x="1026538" y="4167762"/>
            <a:ext cx="146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BY    WITH     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4488529-3EDE-4A80-ABEC-13DF20B6CD59}"/>
              </a:ext>
            </a:extLst>
          </p:cNvPr>
          <p:cNvCxnSpPr>
            <a:cxnSpLocks/>
          </p:cNvCxnSpPr>
          <p:nvPr/>
        </p:nvCxnSpPr>
        <p:spPr>
          <a:xfrm flipH="1">
            <a:off x="1333114" y="4112492"/>
            <a:ext cx="15184" cy="3433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D4847E2-C79A-46B5-B287-743573D535BA}"/>
              </a:ext>
            </a:extLst>
          </p:cNvPr>
          <p:cNvCxnSpPr>
            <a:cxnSpLocks/>
          </p:cNvCxnSpPr>
          <p:nvPr/>
        </p:nvCxnSpPr>
        <p:spPr>
          <a:xfrm>
            <a:off x="1776535" y="4150435"/>
            <a:ext cx="0" cy="278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0AED3CB-6BD3-4130-9E27-2F836DAD5E76}"/>
              </a:ext>
            </a:extLst>
          </p:cNvPr>
          <p:cNvSpPr txBox="1"/>
          <p:nvPr/>
        </p:nvSpPr>
        <p:spPr>
          <a:xfrm>
            <a:off x="1277437" y="2495982"/>
            <a:ext cx="10265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SUBJECT – </a:t>
            </a:r>
            <a:r>
              <a:rPr lang="en-GB" sz="1100" dirty="0">
                <a:solidFill>
                  <a:srgbClr val="92D050"/>
                </a:solidFill>
              </a:rPr>
              <a:t>Go!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A581E20-52FD-4996-B450-CAE8AF197457}"/>
              </a:ext>
            </a:extLst>
          </p:cNvPr>
          <p:cNvSpPr txBox="1"/>
          <p:nvPr/>
        </p:nvSpPr>
        <p:spPr>
          <a:xfrm>
            <a:off x="1254177" y="2808310"/>
            <a:ext cx="14043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Addressing someone, - </a:t>
            </a:r>
            <a:r>
              <a:rPr lang="en-GB" sz="1100" dirty="0">
                <a:solidFill>
                  <a:srgbClr val="FFC000"/>
                </a:solidFill>
              </a:rPr>
              <a:t>O,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3333F5-8F2B-4B15-AE66-EBEF37F9281E}"/>
              </a:ext>
            </a:extLst>
          </p:cNvPr>
          <p:cNvSpPr txBox="1"/>
          <p:nvPr/>
        </p:nvSpPr>
        <p:spPr>
          <a:xfrm>
            <a:off x="1252674" y="3147571"/>
            <a:ext cx="171308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OBJECT  –  </a:t>
            </a:r>
            <a:r>
              <a:rPr lang="en-GB" sz="1100" dirty="0">
                <a:solidFill>
                  <a:srgbClr val="FF0000"/>
                </a:solidFill>
              </a:rPr>
              <a:t>Stop!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8CE134-59A1-4AED-9DA8-7517BB63E2CE}"/>
              </a:ext>
            </a:extLst>
          </p:cNvPr>
          <p:cNvSpPr txBox="1"/>
          <p:nvPr/>
        </p:nvSpPr>
        <p:spPr>
          <a:xfrm>
            <a:off x="9954936" y="2530151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amant-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D5F60A-651C-4392-987F-5A23C0566BF4}"/>
              </a:ext>
            </a:extLst>
          </p:cNvPr>
          <p:cNvSpPr txBox="1"/>
          <p:nvPr/>
        </p:nvSpPr>
        <p:spPr>
          <a:xfrm>
            <a:off x="9954935" y="2845231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amant-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F259D32-01EE-4228-922D-C58F84DA7F70}"/>
              </a:ext>
            </a:extLst>
          </p:cNvPr>
          <p:cNvSpPr txBox="1"/>
          <p:nvPr/>
        </p:nvSpPr>
        <p:spPr>
          <a:xfrm>
            <a:off x="9954934" y="3152460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amant-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363200" y="185372"/>
            <a:ext cx="11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845C1C-44BF-4261-9817-D6716CDBCAE9}"/>
              </a:ext>
            </a:extLst>
          </p:cNvPr>
          <p:cNvSpPr txBox="1"/>
          <p:nvPr/>
        </p:nvSpPr>
        <p:spPr>
          <a:xfrm>
            <a:off x="6514189" y="2141727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C8E1DE-BFC4-40DC-BA32-02DAB0DD6150}"/>
              </a:ext>
            </a:extLst>
          </p:cNvPr>
          <p:cNvSpPr txBox="1"/>
          <p:nvPr/>
        </p:nvSpPr>
        <p:spPr>
          <a:xfrm>
            <a:off x="7846989" y="2153887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8DF7B0D-6DD1-49FB-ABE5-C418CBEB0497}"/>
              </a:ext>
            </a:extLst>
          </p:cNvPr>
          <p:cNvSpPr txBox="1"/>
          <p:nvPr/>
        </p:nvSpPr>
        <p:spPr>
          <a:xfrm>
            <a:off x="8926792" y="2154686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BEDA1B-248D-48E5-B17B-BD60B5717979}"/>
              </a:ext>
            </a:extLst>
          </p:cNvPr>
          <p:cNvSpPr txBox="1"/>
          <p:nvPr/>
        </p:nvSpPr>
        <p:spPr>
          <a:xfrm>
            <a:off x="9963250" y="2151601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AA4C0-A99B-43D5-AC97-3E6BA75BCD69}"/>
              </a:ext>
            </a:extLst>
          </p:cNvPr>
          <p:cNvSpPr txBox="1"/>
          <p:nvPr/>
        </p:nvSpPr>
        <p:spPr>
          <a:xfrm>
            <a:off x="5446445" y="168871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Singular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F6D8CCC-C6EE-4AF8-8A1F-E13E44DAFD52}"/>
              </a:ext>
            </a:extLst>
          </p:cNvPr>
          <p:cNvSpPr txBox="1"/>
          <p:nvPr/>
        </p:nvSpPr>
        <p:spPr>
          <a:xfrm>
            <a:off x="8947250" y="170337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Plural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4C10F55-2B4C-45A7-99C6-0CCFD6331503}"/>
              </a:ext>
            </a:extLst>
          </p:cNvPr>
          <p:cNvSpPr txBox="1"/>
          <p:nvPr/>
        </p:nvSpPr>
        <p:spPr>
          <a:xfrm>
            <a:off x="847694" y="1672573"/>
            <a:ext cx="391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Present Participle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B59244-5556-4656-83B2-1498A61D3D03}"/>
              </a:ext>
            </a:extLst>
          </p:cNvPr>
          <p:cNvSpPr/>
          <p:nvPr/>
        </p:nvSpPr>
        <p:spPr>
          <a:xfrm>
            <a:off x="6303823" y="686042"/>
            <a:ext cx="520206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/>
              <a:t>One differences: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Ablative Singular in an Ablative Absolute ends in </a:t>
            </a:r>
            <a:r>
              <a:rPr lang="en-GB" sz="1400" b="1" dirty="0"/>
              <a:t>-e</a:t>
            </a:r>
            <a:r>
              <a:rPr lang="en-GB" sz="1400" dirty="0"/>
              <a:t>, not in </a:t>
            </a:r>
            <a:r>
              <a:rPr lang="en-GB" sz="1400" b="1" dirty="0"/>
              <a:t>–ī!</a:t>
            </a:r>
          </a:p>
        </p:txBody>
      </p:sp>
      <p:sp>
        <p:nvSpPr>
          <p:cNvPr id="82" name="Thought Bubble: Cloud 81">
            <a:extLst>
              <a:ext uri="{FF2B5EF4-FFF2-40B4-BE49-F238E27FC236}">
                <a16:creationId xmlns:a16="http://schemas.microsoft.com/office/drawing/2014/main" id="{B7E35FFC-E1F7-4551-93C5-B8AEF383DA4C}"/>
              </a:ext>
            </a:extLst>
          </p:cNvPr>
          <p:cNvSpPr/>
          <p:nvPr/>
        </p:nvSpPr>
        <p:spPr>
          <a:xfrm>
            <a:off x="4556753" y="1579830"/>
            <a:ext cx="815763" cy="340807"/>
          </a:xfrm>
          <a:prstGeom prst="cloudCallout">
            <a:avLst>
              <a:gd name="adj1" fmla="val 48713"/>
              <a:gd name="adj2" fmla="val 87961"/>
            </a:avLst>
          </a:prstGeom>
          <a:ln>
            <a:solidFill>
              <a:srgbClr val="D4A3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rēx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Thought Bubble: Cloud 82">
            <a:extLst>
              <a:ext uri="{FF2B5EF4-FFF2-40B4-BE49-F238E27FC236}">
                <a16:creationId xmlns:a16="http://schemas.microsoft.com/office/drawing/2014/main" id="{28AB3D1B-A37B-4F9F-8148-F133F4A80EE9}"/>
              </a:ext>
            </a:extLst>
          </p:cNvPr>
          <p:cNvSpPr/>
          <p:nvPr/>
        </p:nvSpPr>
        <p:spPr>
          <a:xfrm>
            <a:off x="6510258" y="1618197"/>
            <a:ext cx="899738" cy="340808"/>
          </a:xfrm>
          <a:prstGeom prst="cloudCallout">
            <a:avLst>
              <a:gd name="adj1" fmla="val -12786"/>
              <a:gd name="adj2" fmla="val 91411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caput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0E5D64A-97CA-4290-BFEA-C4CEC8D9AB21}"/>
              </a:ext>
            </a:extLst>
          </p:cNvPr>
          <p:cNvSpPr txBox="1"/>
          <p:nvPr/>
        </p:nvSpPr>
        <p:spPr>
          <a:xfrm>
            <a:off x="11033758" y="2465683"/>
            <a:ext cx="11453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monēns</a:t>
            </a:r>
            <a:r>
              <a:rPr lang="en-GB" sz="1000" i="1" dirty="0"/>
              <a:t>, </a:t>
            </a:r>
            <a:r>
              <a:rPr lang="en-GB" sz="1000" i="1" dirty="0" err="1"/>
              <a:t>monentis</a:t>
            </a:r>
            <a:r>
              <a:rPr lang="en-GB" sz="1000" i="1" dirty="0"/>
              <a:t> </a:t>
            </a:r>
          </a:p>
          <a:p>
            <a:pPr algn="ctr"/>
            <a:r>
              <a:rPr lang="en-GB" sz="1000" i="1" dirty="0"/>
              <a:t>-‘warning’, ‘advising’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72B4BB-A392-417B-A89D-EC73CFFA400C}"/>
              </a:ext>
            </a:extLst>
          </p:cNvPr>
          <p:cNvSpPr txBox="1"/>
          <p:nvPr/>
        </p:nvSpPr>
        <p:spPr>
          <a:xfrm>
            <a:off x="11046686" y="3045728"/>
            <a:ext cx="11453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regēns</a:t>
            </a:r>
            <a:r>
              <a:rPr lang="en-GB" sz="1000" i="1" dirty="0"/>
              <a:t>, </a:t>
            </a:r>
            <a:r>
              <a:rPr lang="en-GB" sz="1000" i="1" dirty="0" err="1"/>
              <a:t>regentis</a:t>
            </a:r>
            <a:r>
              <a:rPr lang="en-GB" sz="1000" i="1" dirty="0"/>
              <a:t> </a:t>
            </a:r>
          </a:p>
          <a:p>
            <a:pPr algn="ctr"/>
            <a:r>
              <a:rPr lang="en-GB" sz="1000" i="1" dirty="0"/>
              <a:t>‘ruling’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C0F2BF-5A37-42D1-BC36-5B09AB3A5A3C}"/>
              </a:ext>
            </a:extLst>
          </p:cNvPr>
          <p:cNvSpPr txBox="1"/>
          <p:nvPr/>
        </p:nvSpPr>
        <p:spPr>
          <a:xfrm>
            <a:off x="11046686" y="3475332"/>
            <a:ext cx="11453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capiēns</a:t>
            </a:r>
            <a:r>
              <a:rPr lang="en-GB" sz="1000" i="1" dirty="0"/>
              <a:t>, -</a:t>
            </a:r>
            <a:r>
              <a:rPr lang="en-GB" sz="1000" i="1" dirty="0" err="1"/>
              <a:t>ntis</a:t>
            </a:r>
            <a:r>
              <a:rPr lang="en-GB" sz="1000" i="1" dirty="0"/>
              <a:t> </a:t>
            </a:r>
          </a:p>
          <a:p>
            <a:pPr algn="ctr"/>
            <a:r>
              <a:rPr lang="en-GB" sz="1000" i="1" dirty="0"/>
              <a:t>‘taking’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4FFF3B9-7A1B-42B0-ABB4-75932EDBF5DF}"/>
              </a:ext>
            </a:extLst>
          </p:cNvPr>
          <p:cNvSpPr txBox="1"/>
          <p:nvPr/>
        </p:nvSpPr>
        <p:spPr>
          <a:xfrm>
            <a:off x="11050011" y="3901801"/>
            <a:ext cx="11453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audiēns</a:t>
            </a:r>
            <a:r>
              <a:rPr lang="en-GB" sz="1000" i="1" dirty="0"/>
              <a:t>, -</a:t>
            </a:r>
            <a:r>
              <a:rPr lang="en-GB" sz="1000" i="1" dirty="0" err="1"/>
              <a:t>ntis</a:t>
            </a:r>
            <a:r>
              <a:rPr lang="en-GB" sz="1000" i="1" dirty="0"/>
              <a:t> </a:t>
            </a:r>
          </a:p>
          <a:p>
            <a:pPr algn="ctr"/>
            <a:r>
              <a:rPr lang="en-GB" sz="1000" i="1" dirty="0"/>
              <a:t>‘hearing’</a:t>
            </a:r>
          </a:p>
          <a:p>
            <a:pPr algn="ctr"/>
            <a:r>
              <a:rPr lang="en-GB" sz="1000" i="1" dirty="0"/>
              <a:t> ‘listening’</a:t>
            </a:r>
          </a:p>
        </p:txBody>
      </p:sp>
      <p:sp>
        <p:nvSpPr>
          <p:cNvPr id="62" name="Oval 61">
            <a:hlinkClick r:id="rId2" action="ppaction://hlinksldjump"/>
            <a:extLst>
              <a:ext uri="{FF2B5EF4-FFF2-40B4-BE49-F238E27FC236}">
                <a16:creationId xmlns:a16="http://schemas.microsoft.com/office/drawing/2014/main" id="{53443A6D-2DCA-4F1F-A32D-DD8589BBB7F2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6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1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1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6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1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5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/>
      <p:bldP spid="110" grpId="0"/>
      <p:bldP spid="112" grpId="0" animBg="1"/>
      <p:bldP spid="113" grpId="0"/>
      <p:bldP spid="127" grpId="0"/>
      <p:bldP spid="128" grpId="0"/>
      <p:bldP spid="129" grpId="0"/>
      <p:bldP spid="132" grpId="0" animBg="1"/>
      <p:bldP spid="138" grpId="0" animBg="1"/>
      <p:bldP spid="141" grpId="0" animBg="1"/>
      <p:bldP spid="158" grpId="0" animBg="1"/>
      <p:bldP spid="159" grpId="0" animBg="1"/>
      <p:bldP spid="160" grpId="0" animBg="1"/>
      <p:bldP spid="161" grpId="0" animBg="1"/>
      <p:bldP spid="23" grpId="0"/>
      <p:bldP spid="162" grpId="0"/>
      <p:bldP spid="163" grpId="0"/>
      <p:bldP spid="2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66"/>
            <a:ext cx="8471552" cy="71625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Subjunctive: The Imperfect Subjunctive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6859"/>
            <a:ext cx="6145589" cy="309077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bg1"/>
                </a:solidFill>
              </a:rPr>
              <a:t>To form the Imperfect Subjunctive add the normal person endings to the Infinitive.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020078" y="185372"/>
            <a:ext cx="131311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10-13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7772D0-CE16-4408-B413-9ACA07A46BD3}"/>
              </a:ext>
            </a:extLst>
          </p:cNvPr>
          <p:cNvSpPr txBox="1"/>
          <p:nvPr/>
        </p:nvSpPr>
        <p:spPr>
          <a:xfrm>
            <a:off x="8471552" y="1805396"/>
            <a:ext cx="286164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Imperfect Subjunctive</a:t>
            </a:r>
          </a:p>
          <a:p>
            <a:pPr algn="ctr"/>
            <a:r>
              <a:rPr lang="en-GB" dirty="0"/>
              <a:t>is formed by adding the </a:t>
            </a:r>
            <a:r>
              <a:rPr lang="en-GB" b="1" dirty="0"/>
              <a:t>normal endings </a:t>
            </a:r>
            <a:r>
              <a:rPr lang="en-GB" dirty="0"/>
              <a:t>to the </a:t>
            </a:r>
            <a:r>
              <a:rPr lang="en-GB" b="1" dirty="0"/>
              <a:t>Infinitive</a:t>
            </a:r>
            <a:r>
              <a:rPr lang="en-GB" dirty="0"/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3902792-C87A-4CB9-8176-19A49C1BA81B}"/>
              </a:ext>
            </a:extLst>
          </p:cNvPr>
          <p:cNvSpPr txBox="1"/>
          <p:nvPr/>
        </p:nvSpPr>
        <p:spPr>
          <a:xfrm>
            <a:off x="302062" y="1990755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F1183A7-906D-48C0-8F76-DD4A30D398DF}"/>
              </a:ext>
            </a:extLst>
          </p:cNvPr>
          <p:cNvSpPr txBox="1"/>
          <p:nvPr/>
        </p:nvSpPr>
        <p:spPr>
          <a:xfrm>
            <a:off x="298064" y="2300479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713239-C802-456F-BCDF-25B2F71FF72C}"/>
              </a:ext>
            </a:extLst>
          </p:cNvPr>
          <p:cNvSpPr txBox="1"/>
          <p:nvPr/>
        </p:nvSpPr>
        <p:spPr>
          <a:xfrm>
            <a:off x="295989" y="2594306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04CD372-1F05-4729-83BD-485132D519B5}"/>
              </a:ext>
            </a:extLst>
          </p:cNvPr>
          <p:cNvSpPr txBox="1"/>
          <p:nvPr/>
        </p:nvSpPr>
        <p:spPr>
          <a:xfrm>
            <a:off x="303344" y="3015156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E830D5-7B0F-4F9B-8004-026566630F7B}"/>
              </a:ext>
            </a:extLst>
          </p:cNvPr>
          <p:cNvSpPr txBox="1"/>
          <p:nvPr/>
        </p:nvSpPr>
        <p:spPr>
          <a:xfrm>
            <a:off x="303343" y="3327470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5B8927B-A0AA-4459-A189-823542D4399F}"/>
              </a:ext>
            </a:extLst>
          </p:cNvPr>
          <p:cNvSpPr txBox="1"/>
          <p:nvPr/>
        </p:nvSpPr>
        <p:spPr>
          <a:xfrm>
            <a:off x="303344" y="3626620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A3147C-28F5-4D3E-B34A-676A76CD9AFF}"/>
              </a:ext>
            </a:extLst>
          </p:cNvPr>
          <p:cNvSpPr txBox="1"/>
          <p:nvPr/>
        </p:nvSpPr>
        <p:spPr>
          <a:xfrm>
            <a:off x="1433056" y="1439853"/>
            <a:ext cx="6247860" cy="52322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Imperfect Subjunctive</a:t>
            </a:r>
          </a:p>
          <a:p>
            <a:pPr algn="ctr"/>
            <a:r>
              <a:rPr lang="en-GB" sz="1400" b="1" dirty="0"/>
              <a:t>All Conjugations: Active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9FDC1A8-6645-47E1-87F4-32F71B268885}"/>
              </a:ext>
            </a:extLst>
          </p:cNvPr>
          <p:cNvSpPr txBox="1"/>
          <p:nvPr/>
        </p:nvSpPr>
        <p:spPr>
          <a:xfrm>
            <a:off x="4049120" y="2026670"/>
            <a:ext cx="10236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846F482-659F-46E4-BB49-818499E9936F}"/>
              </a:ext>
            </a:extLst>
          </p:cNvPr>
          <p:cNvSpPr txBox="1"/>
          <p:nvPr/>
        </p:nvSpPr>
        <p:spPr>
          <a:xfrm>
            <a:off x="5152087" y="2019938"/>
            <a:ext cx="11730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339A78D-53B0-451F-98F2-A1BB00173678}"/>
              </a:ext>
            </a:extLst>
          </p:cNvPr>
          <p:cNvSpPr txBox="1"/>
          <p:nvPr/>
        </p:nvSpPr>
        <p:spPr>
          <a:xfrm>
            <a:off x="4049120" y="2328718"/>
            <a:ext cx="10319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23AED8-9F00-470D-BC5F-A067EC13D5EF}"/>
              </a:ext>
            </a:extLst>
          </p:cNvPr>
          <p:cNvSpPr txBox="1"/>
          <p:nvPr/>
        </p:nvSpPr>
        <p:spPr>
          <a:xfrm>
            <a:off x="4051905" y="2636496"/>
            <a:ext cx="10319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03F7D3E-3E2E-4EF2-9B21-C45808CFA422}"/>
              </a:ext>
            </a:extLst>
          </p:cNvPr>
          <p:cNvSpPr txBox="1"/>
          <p:nvPr/>
        </p:nvSpPr>
        <p:spPr>
          <a:xfrm>
            <a:off x="4032569" y="3025394"/>
            <a:ext cx="105129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691214-F271-4B93-9EBF-BA53F2326D96}"/>
              </a:ext>
            </a:extLst>
          </p:cNvPr>
          <p:cNvSpPr txBox="1"/>
          <p:nvPr/>
        </p:nvSpPr>
        <p:spPr>
          <a:xfrm>
            <a:off x="4032566" y="3330887"/>
            <a:ext cx="10513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B560115-F11C-4DF3-9D80-B9784DA34531}"/>
              </a:ext>
            </a:extLst>
          </p:cNvPr>
          <p:cNvSpPr txBox="1"/>
          <p:nvPr/>
        </p:nvSpPr>
        <p:spPr>
          <a:xfrm>
            <a:off x="4032565" y="3635179"/>
            <a:ext cx="10513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59B3BEE-D995-4E32-9113-106D46D6A2EF}"/>
              </a:ext>
            </a:extLst>
          </p:cNvPr>
          <p:cNvSpPr txBox="1"/>
          <p:nvPr/>
        </p:nvSpPr>
        <p:spPr>
          <a:xfrm>
            <a:off x="5152089" y="2334449"/>
            <a:ext cx="117305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00BD1E3-8351-474E-8994-E19623646776}"/>
              </a:ext>
            </a:extLst>
          </p:cNvPr>
          <p:cNvSpPr txBox="1"/>
          <p:nvPr/>
        </p:nvSpPr>
        <p:spPr>
          <a:xfrm>
            <a:off x="5176342" y="3656141"/>
            <a:ext cx="1164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D40B497-CD77-4730-804A-B0F6072FBBB6}"/>
              </a:ext>
            </a:extLst>
          </p:cNvPr>
          <p:cNvSpPr txBox="1"/>
          <p:nvPr/>
        </p:nvSpPr>
        <p:spPr>
          <a:xfrm>
            <a:off x="5177533" y="3340335"/>
            <a:ext cx="11630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8EB5CFA-1DAA-42B9-B40E-8CD247B00800}"/>
              </a:ext>
            </a:extLst>
          </p:cNvPr>
          <p:cNvSpPr txBox="1"/>
          <p:nvPr/>
        </p:nvSpPr>
        <p:spPr>
          <a:xfrm>
            <a:off x="5157658" y="2631105"/>
            <a:ext cx="11730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2D6468-30DB-4D02-A5C5-75DA6CF68578}"/>
              </a:ext>
            </a:extLst>
          </p:cNvPr>
          <p:cNvSpPr txBox="1"/>
          <p:nvPr/>
        </p:nvSpPr>
        <p:spPr>
          <a:xfrm>
            <a:off x="5176937" y="3025825"/>
            <a:ext cx="11630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9D22AE8-F480-4BA9-953E-D83F65E57BF9}"/>
              </a:ext>
            </a:extLst>
          </p:cNvPr>
          <p:cNvSpPr txBox="1"/>
          <p:nvPr/>
        </p:nvSpPr>
        <p:spPr>
          <a:xfrm>
            <a:off x="6493373" y="2037707"/>
            <a:ext cx="11730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FDB030F-4A76-4AA9-9CF5-98AF8E9F5D4C}"/>
              </a:ext>
            </a:extLst>
          </p:cNvPr>
          <p:cNvSpPr txBox="1"/>
          <p:nvPr/>
        </p:nvSpPr>
        <p:spPr>
          <a:xfrm>
            <a:off x="6493373" y="2326924"/>
            <a:ext cx="1173055" cy="3110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7B6168C-DBF0-4761-9D53-174D1CD2FF03}"/>
              </a:ext>
            </a:extLst>
          </p:cNvPr>
          <p:cNvSpPr txBox="1"/>
          <p:nvPr/>
        </p:nvSpPr>
        <p:spPr>
          <a:xfrm>
            <a:off x="6492964" y="3645456"/>
            <a:ext cx="11879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62209EC-82CA-4618-8F2A-F109C1CCD5A7}"/>
              </a:ext>
            </a:extLst>
          </p:cNvPr>
          <p:cNvSpPr txBox="1"/>
          <p:nvPr/>
        </p:nvSpPr>
        <p:spPr>
          <a:xfrm>
            <a:off x="6493373" y="3331157"/>
            <a:ext cx="1187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52E800C-0C6D-469D-98B1-F084AF50CB9C}"/>
              </a:ext>
            </a:extLst>
          </p:cNvPr>
          <p:cNvSpPr txBox="1"/>
          <p:nvPr/>
        </p:nvSpPr>
        <p:spPr>
          <a:xfrm>
            <a:off x="6493373" y="2639046"/>
            <a:ext cx="1173055" cy="3147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08F753B-0BAD-4A6F-BADA-6E67A025EDF8}"/>
              </a:ext>
            </a:extLst>
          </p:cNvPr>
          <p:cNvSpPr txBox="1"/>
          <p:nvPr/>
        </p:nvSpPr>
        <p:spPr>
          <a:xfrm>
            <a:off x="6494852" y="3026051"/>
            <a:ext cx="11879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F1BDADD-2430-4BCA-953C-DD28BF188209}"/>
              </a:ext>
            </a:extLst>
          </p:cNvPr>
          <p:cNvSpPr txBox="1"/>
          <p:nvPr/>
        </p:nvSpPr>
        <p:spPr>
          <a:xfrm>
            <a:off x="2767796" y="2038448"/>
            <a:ext cx="1195001" cy="3056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4BC1EF4-75D8-479F-8F25-C842D5CE6DA1}"/>
              </a:ext>
            </a:extLst>
          </p:cNvPr>
          <p:cNvSpPr txBox="1"/>
          <p:nvPr/>
        </p:nvSpPr>
        <p:spPr>
          <a:xfrm>
            <a:off x="2767797" y="2336371"/>
            <a:ext cx="11950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2D18A35-F73A-4DEB-B730-5D29C4ECDC84}"/>
              </a:ext>
            </a:extLst>
          </p:cNvPr>
          <p:cNvSpPr txBox="1"/>
          <p:nvPr/>
        </p:nvSpPr>
        <p:spPr>
          <a:xfrm>
            <a:off x="2766325" y="2653676"/>
            <a:ext cx="11964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662D1D7-F788-4DB9-97A3-363FED844BC0}"/>
              </a:ext>
            </a:extLst>
          </p:cNvPr>
          <p:cNvSpPr txBox="1"/>
          <p:nvPr/>
        </p:nvSpPr>
        <p:spPr>
          <a:xfrm>
            <a:off x="2758060" y="3039088"/>
            <a:ext cx="12047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monērē-</a:t>
            </a:r>
            <a:r>
              <a:rPr lang="en-GB" sz="1400" b="1" dirty="0" err="1"/>
              <a:t>mus</a:t>
            </a:r>
            <a:endParaRPr lang="en-GB" sz="14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10EE0A4-2B26-44E9-B639-02D6D3546019}"/>
              </a:ext>
            </a:extLst>
          </p:cNvPr>
          <p:cNvSpPr txBox="1"/>
          <p:nvPr/>
        </p:nvSpPr>
        <p:spPr>
          <a:xfrm>
            <a:off x="2756173" y="3342505"/>
            <a:ext cx="12066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3262B7D-0622-4CAC-94EA-206900515FF4}"/>
              </a:ext>
            </a:extLst>
          </p:cNvPr>
          <p:cNvSpPr txBox="1"/>
          <p:nvPr/>
        </p:nvSpPr>
        <p:spPr>
          <a:xfrm>
            <a:off x="2756173" y="3650282"/>
            <a:ext cx="12041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monēre-</a:t>
            </a:r>
            <a:r>
              <a:rPr lang="en-GB" sz="1400" b="1" dirty="0" err="1"/>
              <a:t>nt</a:t>
            </a:r>
            <a:endParaRPr lang="en-GB" sz="1400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E3169D8-39D3-4B91-BEEF-E10466FA6519}"/>
              </a:ext>
            </a:extLst>
          </p:cNvPr>
          <p:cNvSpPr txBox="1"/>
          <p:nvPr/>
        </p:nvSpPr>
        <p:spPr>
          <a:xfrm>
            <a:off x="1461792" y="2026876"/>
            <a:ext cx="12031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6D09879-330A-4545-A29A-F1BA6EB58606}"/>
              </a:ext>
            </a:extLst>
          </p:cNvPr>
          <p:cNvSpPr txBox="1"/>
          <p:nvPr/>
        </p:nvSpPr>
        <p:spPr>
          <a:xfrm>
            <a:off x="1458364" y="2337165"/>
            <a:ext cx="12066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E31E59-D0B4-4973-94B5-8B2BC06FE416}"/>
              </a:ext>
            </a:extLst>
          </p:cNvPr>
          <p:cNvSpPr txBox="1"/>
          <p:nvPr/>
        </p:nvSpPr>
        <p:spPr>
          <a:xfrm>
            <a:off x="1458366" y="3646001"/>
            <a:ext cx="12041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885BF82-708C-4B1E-89A9-8459A3A154EF}"/>
              </a:ext>
            </a:extLst>
          </p:cNvPr>
          <p:cNvSpPr txBox="1"/>
          <p:nvPr/>
        </p:nvSpPr>
        <p:spPr>
          <a:xfrm>
            <a:off x="1458364" y="3340336"/>
            <a:ext cx="12041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32AD311-385B-4A85-9F3D-4C430BB33506}"/>
              </a:ext>
            </a:extLst>
          </p:cNvPr>
          <p:cNvSpPr txBox="1"/>
          <p:nvPr/>
        </p:nvSpPr>
        <p:spPr>
          <a:xfrm>
            <a:off x="1458364" y="2637962"/>
            <a:ext cx="12066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56F3004-AED1-491D-811B-1A1F169B7FC5}"/>
              </a:ext>
            </a:extLst>
          </p:cNvPr>
          <p:cNvSpPr txBox="1"/>
          <p:nvPr/>
        </p:nvSpPr>
        <p:spPr>
          <a:xfrm>
            <a:off x="1458364" y="3036503"/>
            <a:ext cx="12066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D77BBE2-F5CA-49B7-A678-7DF73DA666E6}"/>
              </a:ext>
            </a:extLst>
          </p:cNvPr>
          <p:cNvSpPr txBox="1"/>
          <p:nvPr/>
        </p:nvSpPr>
        <p:spPr>
          <a:xfrm>
            <a:off x="302062" y="4707087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F2976B4-9268-49B9-BF1C-F8AB3501C9A9}"/>
              </a:ext>
            </a:extLst>
          </p:cNvPr>
          <p:cNvSpPr txBox="1"/>
          <p:nvPr/>
        </p:nvSpPr>
        <p:spPr>
          <a:xfrm>
            <a:off x="298064" y="5016811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F003AF1-D504-469A-8E1A-F42940A1A5B3}"/>
              </a:ext>
            </a:extLst>
          </p:cNvPr>
          <p:cNvSpPr txBox="1"/>
          <p:nvPr/>
        </p:nvSpPr>
        <p:spPr>
          <a:xfrm>
            <a:off x="295989" y="5310638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167A12B-2903-4CA5-B807-8F3542DB4836}"/>
              </a:ext>
            </a:extLst>
          </p:cNvPr>
          <p:cNvSpPr txBox="1"/>
          <p:nvPr/>
        </p:nvSpPr>
        <p:spPr>
          <a:xfrm>
            <a:off x="303344" y="5731488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24B54F7-5787-4079-A443-5D3EC12946DC}"/>
              </a:ext>
            </a:extLst>
          </p:cNvPr>
          <p:cNvSpPr txBox="1"/>
          <p:nvPr/>
        </p:nvSpPr>
        <p:spPr>
          <a:xfrm>
            <a:off x="303343" y="6043802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BE645E1-F4AE-4544-823E-5AEDBD1A151F}"/>
              </a:ext>
            </a:extLst>
          </p:cNvPr>
          <p:cNvSpPr txBox="1"/>
          <p:nvPr/>
        </p:nvSpPr>
        <p:spPr>
          <a:xfrm>
            <a:off x="303344" y="6342952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C00DFD4-7FB2-4DDC-B6A4-D14BEB7075FE}"/>
              </a:ext>
            </a:extLst>
          </p:cNvPr>
          <p:cNvSpPr txBox="1"/>
          <p:nvPr/>
        </p:nvSpPr>
        <p:spPr>
          <a:xfrm>
            <a:off x="1433056" y="4156185"/>
            <a:ext cx="62478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</a:t>
            </a:r>
            <a:r>
              <a:rPr lang="en-GB" sz="1400" b="1" dirty="0" err="1"/>
              <a:t>Imerfect</a:t>
            </a:r>
            <a:r>
              <a:rPr lang="en-GB" sz="1400" b="1" dirty="0"/>
              <a:t> Subjunctive</a:t>
            </a:r>
          </a:p>
          <a:p>
            <a:pPr algn="ctr"/>
            <a:r>
              <a:rPr lang="en-GB" sz="1400" b="1" dirty="0"/>
              <a:t>All Conjugations: Passive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9177B4F-F89B-442B-911F-A0A0F1892AC4}"/>
              </a:ext>
            </a:extLst>
          </p:cNvPr>
          <p:cNvSpPr txBox="1"/>
          <p:nvPr/>
        </p:nvSpPr>
        <p:spPr>
          <a:xfrm>
            <a:off x="4049120" y="4743002"/>
            <a:ext cx="10236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regere</a:t>
            </a:r>
            <a:r>
              <a:rPr lang="en-GB" sz="1400" dirty="0"/>
              <a:t>-</a:t>
            </a:r>
            <a:r>
              <a:rPr lang="en-GB" sz="1400" b="1" dirty="0"/>
              <a:t>r</a:t>
            </a:r>
            <a:endParaRPr lang="en-GB" sz="1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E6733AF-7224-4CF7-B0BD-D78161282E87}"/>
              </a:ext>
            </a:extLst>
          </p:cNvPr>
          <p:cNvSpPr txBox="1"/>
          <p:nvPr/>
        </p:nvSpPr>
        <p:spPr>
          <a:xfrm>
            <a:off x="5152087" y="4736270"/>
            <a:ext cx="11730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capere</a:t>
            </a:r>
            <a:r>
              <a:rPr lang="en-GB" sz="1400" dirty="0"/>
              <a:t>-</a:t>
            </a:r>
            <a:r>
              <a:rPr lang="en-GB" sz="1400" b="1" dirty="0"/>
              <a:t>r</a:t>
            </a:r>
            <a:endParaRPr lang="en-GB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463253C-9253-4F81-8F2F-D659B5AB1B30}"/>
              </a:ext>
            </a:extLst>
          </p:cNvPr>
          <p:cNvSpPr txBox="1"/>
          <p:nvPr/>
        </p:nvSpPr>
        <p:spPr>
          <a:xfrm>
            <a:off x="4049120" y="5045050"/>
            <a:ext cx="10319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regerē-</a:t>
            </a:r>
            <a:r>
              <a:rPr lang="en-GB" sz="1400" b="1" dirty="0" err="1"/>
              <a:t>ris</a:t>
            </a:r>
            <a:endParaRPr lang="en-GB" sz="14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61195A0-936E-4E7C-B986-E1DDF5114DEA}"/>
              </a:ext>
            </a:extLst>
          </p:cNvPr>
          <p:cNvSpPr txBox="1"/>
          <p:nvPr/>
        </p:nvSpPr>
        <p:spPr>
          <a:xfrm>
            <a:off x="4051905" y="5352828"/>
            <a:ext cx="10319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regerē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77F1074-E7C4-4048-BD53-4D6B5A31834C}"/>
              </a:ext>
            </a:extLst>
          </p:cNvPr>
          <p:cNvSpPr txBox="1"/>
          <p:nvPr/>
        </p:nvSpPr>
        <p:spPr>
          <a:xfrm>
            <a:off x="4032569" y="5741726"/>
            <a:ext cx="105129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regerē-</a:t>
            </a:r>
            <a:r>
              <a:rPr lang="en-GB" sz="1400" b="1" dirty="0" err="1"/>
              <a:t>mur</a:t>
            </a:r>
            <a:endParaRPr lang="en-GB" sz="14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0F27A6C-0055-413A-8955-941A68D5992B}"/>
              </a:ext>
            </a:extLst>
          </p:cNvPr>
          <p:cNvSpPr txBox="1"/>
          <p:nvPr/>
        </p:nvSpPr>
        <p:spPr>
          <a:xfrm>
            <a:off x="4032566" y="6047219"/>
            <a:ext cx="10513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regerē-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6C275F2-EB4B-44AB-97AD-072768FEB5D5}"/>
              </a:ext>
            </a:extLst>
          </p:cNvPr>
          <p:cNvSpPr txBox="1"/>
          <p:nvPr/>
        </p:nvSpPr>
        <p:spPr>
          <a:xfrm>
            <a:off x="4032565" y="6351511"/>
            <a:ext cx="10513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regere-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368DD38-77F4-4628-A1EC-3CEC5521BE90}"/>
              </a:ext>
            </a:extLst>
          </p:cNvPr>
          <p:cNvSpPr txBox="1"/>
          <p:nvPr/>
        </p:nvSpPr>
        <p:spPr>
          <a:xfrm>
            <a:off x="5152089" y="5050781"/>
            <a:ext cx="117305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caperē-</a:t>
            </a:r>
            <a:r>
              <a:rPr lang="en-GB" sz="1400" b="1" dirty="0" err="1"/>
              <a:t>ris</a:t>
            </a:r>
            <a:endParaRPr lang="en-GB" sz="1400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3428EAF-671B-4D44-B40C-9660B4C40C17}"/>
              </a:ext>
            </a:extLst>
          </p:cNvPr>
          <p:cNvSpPr txBox="1"/>
          <p:nvPr/>
        </p:nvSpPr>
        <p:spPr>
          <a:xfrm>
            <a:off x="5176342" y="6372473"/>
            <a:ext cx="1164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capere-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46631D5-1635-42CB-912E-8E3129D8D87C}"/>
              </a:ext>
            </a:extLst>
          </p:cNvPr>
          <p:cNvSpPr txBox="1"/>
          <p:nvPr/>
        </p:nvSpPr>
        <p:spPr>
          <a:xfrm>
            <a:off x="5177533" y="6056667"/>
            <a:ext cx="11630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caperē-</a:t>
            </a:r>
            <a:r>
              <a:rPr lang="en-GB" sz="1400" b="1" dirty="0" err="1"/>
              <a:t>minī</a:t>
            </a:r>
            <a:endParaRPr lang="en-GB" sz="1400" b="1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4A1A865-BD18-40A8-A703-0F4F41CD7E92}"/>
              </a:ext>
            </a:extLst>
          </p:cNvPr>
          <p:cNvSpPr txBox="1"/>
          <p:nvPr/>
        </p:nvSpPr>
        <p:spPr>
          <a:xfrm>
            <a:off x="5157658" y="5347437"/>
            <a:ext cx="11730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caperē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A03E915-B4AA-4AAF-8E2E-DDD65C517B65}"/>
              </a:ext>
            </a:extLst>
          </p:cNvPr>
          <p:cNvSpPr txBox="1"/>
          <p:nvPr/>
        </p:nvSpPr>
        <p:spPr>
          <a:xfrm>
            <a:off x="5176937" y="5742157"/>
            <a:ext cx="11630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caperē-</a:t>
            </a:r>
            <a:r>
              <a:rPr lang="en-GB" sz="1400" b="1" dirty="0" err="1"/>
              <a:t>mur</a:t>
            </a:r>
            <a:endParaRPr lang="en-GB" sz="140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658F593-D630-46F7-A2A9-3B6A5EC4E4B8}"/>
              </a:ext>
            </a:extLst>
          </p:cNvPr>
          <p:cNvSpPr txBox="1"/>
          <p:nvPr/>
        </p:nvSpPr>
        <p:spPr>
          <a:xfrm>
            <a:off x="6493373" y="4754039"/>
            <a:ext cx="11730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audīre</a:t>
            </a:r>
            <a:r>
              <a:rPr lang="en-GB" sz="1400" dirty="0"/>
              <a:t>-</a:t>
            </a:r>
            <a:r>
              <a:rPr lang="en-GB" sz="1400" b="1" dirty="0"/>
              <a:t>r</a:t>
            </a:r>
            <a:endParaRPr lang="en-GB" sz="1400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759D52F-7C08-4313-8388-4793F9BCC739}"/>
              </a:ext>
            </a:extLst>
          </p:cNvPr>
          <p:cNvSpPr txBox="1"/>
          <p:nvPr/>
        </p:nvSpPr>
        <p:spPr>
          <a:xfrm>
            <a:off x="6493373" y="5043256"/>
            <a:ext cx="1173055" cy="3110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audīrē-</a:t>
            </a:r>
            <a:r>
              <a:rPr lang="en-GB" sz="1400" b="1" dirty="0" err="1"/>
              <a:t>ris</a:t>
            </a:r>
            <a:endParaRPr lang="en-GB" sz="14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17F5586-5B30-4B49-84F9-37D7304CB47E}"/>
              </a:ext>
            </a:extLst>
          </p:cNvPr>
          <p:cNvSpPr txBox="1"/>
          <p:nvPr/>
        </p:nvSpPr>
        <p:spPr>
          <a:xfrm>
            <a:off x="6492964" y="6361788"/>
            <a:ext cx="11879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audīre-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98D7EB8-0C21-4548-8AB3-8E801244C351}"/>
              </a:ext>
            </a:extLst>
          </p:cNvPr>
          <p:cNvSpPr txBox="1"/>
          <p:nvPr/>
        </p:nvSpPr>
        <p:spPr>
          <a:xfrm>
            <a:off x="6493373" y="6047489"/>
            <a:ext cx="1187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audīrē-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5950680-7D97-4321-8537-5F589B3D1FF0}"/>
              </a:ext>
            </a:extLst>
          </p:cNvPr>
          <p:cNvSpPr txBox="1"/>
          <p:nvPr/>
        </p:nvSpPr>
        <p:spPr>
          <a:xfrm>
            <a:off x="6493373" y="5355378"/>
            <a:ext cx="1173055" cy="3147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audīrē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E14BBD3-B05A-489C-BC44-EB21F3EB0F69}"/>
              </a:ext>
            </a:extLst>
          </p:cNvPr>
          <p:cNvSpPr txBox="1"/>
          <p:nvPr/>
        </p:nvSpPr>
        <p:spPr>
          <a:xfrm>
            <a:off x="6494852" y="5742383"/>
            <a:ext cx="11879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audīrē-</a:t>
            </a:r>
            <a:r>
              <a:rPr lang="en-GB" sz="1400" b="1" dirty="0" err="1"/>
              <a:t>mur</a:t>
            </a:r>
            <a:endParaRPr lang="en-GB" sz="14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9B98F00-1A53-49FA-90F3-3A55193EE11D}"/>
              </a:ext>
            </a:extLst>
          </p:cNvPr>
          <p:cNvSpPr txBox="1"/>
          <p:nvPr/>
        </p:nvSpPr>
        <p:spPr>
          <a:xfrm>
            <a:off x="2758060" y="4744066"/>
            <a:ext cx="12103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monēre</a:t>
            </a:r>
            <a:r>
              <a:rPr lang="en-GB" sz="1400" dirty="0"/>
              <a:t>-</a:t>
            </a:r>
            <a:r>
              <a:rPr lang="en-GB" sz="1400" b="1" dirty="0"/>
              <a:t>r</a:t>
            </a:r>
            <a:endParaRPr lang="en-GB" sz="14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1C975E7-D104-4A03-850C-4965EBEA0D32}"/>
              </a:ext>
            </a:extLst>
          </p:cNvPr>
          <p:cNvSpPr txBox="1"/>
          <p:nvPr/>
        </p:nvSpPr>
        <p:spPr>
          <a:xfrm>
            <a:off x="2767797" y="5052703"/>
            <a:ext cx="11950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monērē-</a:t>
            </a:r>
            <a:r>
              <a:rPr lang="en-GB" sz="1400" b="1" dirty="0" err="1"/>
              <a:t>ris</a:t>
            </a:r>
            <a:endParaRPr lang="en-GB" sz="14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980BADA-D6F0-41DD-AC14-711D08E23F3B}"/>
              </a:ext>
            </a:extLst>
          </p:cNvPr>
          <p:cNvSpPr txBox="1"/>
          <p:nvPr/>
        </p:nvSpPr>
        <p:spPr>
          <a:xfrm>
            <a:off x="2766325" y="5370008"/>
            <a:ext cx="11964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monērē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F0943D8-FE28-41F4-8982-48C9AB580063}"/>
              </a:ext>
            </a:extLst>
          </p:cNvPr>
          <p:cNvSpPr txBox="1"/>
          <p:nvPr/>
        </p:nvSpPr>
        <p:spPr>
          <a:xfrm>
            <a:off x="2758061" y="5743825"/>
            <a:ext cx="12047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monērē-</a:t>
            </a:r>
            <a:r>
              <a:rPr lang="en-GB" sz="1400" b="1" dirty="0" err="1"/>
              <a:t>mur</a:t>
            </a:r>
            <a:endParaRPr lang="en-GB" sz="1400" b="1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75B2B98-2245-4F45-ADA4-34E36B953706}"/>
              </a:ext>
            </a:extLst>
          </p:cNvPr>
          <p:cNvSpPr txBox="1"/>
          <p:nvPr/>
        </p:nvSpPr>
        <p:spPr>
          <a:xfrm>
            <a:off x="2756173" y="6058837"/>
            <a:ext cx="12066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monērē-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DDAACDD-BB78-4AEC-A913-E06933DD40E1}"/>
              </a:ext>
            </a:extLst>
          </p:cNvPr>
          <p:cNvSpPr txBox="1"/>
          <p:nvPr/>
        </p:nvSpPr>
        <p:spPr>
          <a:xfrm>
            <a:off x="2756173" y="6352426"/>
            <a:ext cx="12131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monēre-</a:t>
            </a:r>
            <a:r>
              <a:rPr lang="en-GB" sz="1400" b="1" dirty="0" err="1"/>
              <a:t>ntur</a:t>
            </a:r>
            <a:endParaRPr lang="en-GB" sz="1400" b="1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01A5C17-885B-4013-9303-C568DB433734}"/>
              </a:ext>
            </a:extLst>
          </p:cNvPr>
          <p:cNvSpPr txBox="1"/>
          <p:nvPr/>
        </p:nvSpPr>
        <p:spPr>
          <a:xfrm>
            <a:off x="1461792" y="4743208"/>
            <a:ext cx="12031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amāre</a:t>
            </a:r>
            <a:r>
              <a:rPr lang="en-GB" sz="1400" dirty="0"/>
              <a:t>-</a:t>
            </a:r>
            <a:r>
              <a:rPr lang="en-GB" sz="1400" b="1" dirty="0"/>
              <a:t>r</a:t>
            </a:r>
            <a:endParaRPr lang="en-GB" sz="1400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39404EE-E721-4D57-8BF5-F671FBC2D63A}"/>
              </a:ext>
            </a:extLst>
          </p:cNvPr>
          <p:cNvSpPr txBox="1"/>
          <p:nvPr/>
        </p:nvSpPr>
        <p:spPr>
          <a:xfrm>
            <a:off x="1458364" y="5053497"/>
            <a:ext cx="12066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amārē-</a:t>
            </a:r>
            <a:r>
              <a:rPr lang="en-GB" sz="1400" b="1" dirty="0" err="1"/>
              <a:t>ris</a:t>
            </a:r>
            <a:endParaRPr lang="en-GB" sz="140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3FFCFB5-5492-4CF5-888B-DA4F934988F9}"/>
              </a:ext>
            </a:extLst>
          </p:cNvPr>
          <p:cNvSpPr txBox="1"/>
          <p:nvPr/>
        </p:nvSpPr>
        <p:spPr>
          <a:xfrm>
            <a:off x="1458366" y="6362333"/>
            <a:ext cx="12041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amāre-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E83314E-4AAA-4C45-BC32-CDEEA9BCA1E6}"/>
              </a:ext>
            </a:extLst>
          </p:cNvPr>
          <p:cNvSpPr txBox="1"/>
          <p:nvPr/>
        </p:nvSpPr>
        <p:spPr>
          <a:xfrm>
            <a:off x="1458364" y="6056668"/>
            <a:ext cx="12041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amārē-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774DBFCF-F68C-432D-8FE7-99C0F455ED19}"/>
              </a:ext>
            </a:extLst>
          </p:cNvPr>
          <p:cNvSpPr txBox="1"/>
          <p:nvPr/>
        </p:nvSpPr>
        <p:spPr>
          <a:xfrm>
            <a:off x="1458364" y="5354294"/>
            <a:ext cx="12066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amārē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24682D8E-7492-4C5A-9866-6D8977D05EFB}"/>
              </a:ext>
            </a:extLst>
          </p:cNvPr>
          <p:cNvSpPr txBox="1"/>
          <p:nvPr/>
        </p:nvSpPr>
        <p:spPr>
          <a:xfrm>
            <a:off x="1458364" y="5752835"/>
            <a:ext cx="12066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amārē-</a:t>
            </a:r>
            <a:r>
              <a:rPr lang="en-GB" sz="1400" b="1" dirty="0" err="1"/>
              <a:t>mur</a:t>
            </a:r>
            <a:endParaRPr lang="en-GB" sz="1400" dirty="0"/>
          </a:p>
        </p:txBody>
      </p:sp>
      <p:sp>
        <p:nvSpPr>
          <p:cNvPr id="80" name="Oval 79">
            <a:hlinkClick r:id="rId2" action="ppaction://hlinksldjump"/>
            <a:extLst>
              <a:ext uri="{FF2B5EF4-FFF2-40B4-BE49-F238E27FC236}">
                <a16:creationId xmlns:a16="http://schemas.microsoft.com/office/drawing/2014/main" id="{B913B0AC-D415-4AB2-AF80-78B820CD7276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1EB5C-F9FC-4EB1-A7E1-74D3F2B38E05}"/>
              </a:ext>
            </a:extLst>
          </p:cNvPr>
          <p:cNvSpPr txBox="1"/>
          <p:nvPr/>
        </p:nvSpPr>
        <p:spPr>
          <a:xfrm>
            <a:off x="8440967" y="3993534"/>
            <a:ext cx="340995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This rule applies even to the verbs with irregular infinitives: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802CF-01CE-4506-8577-F5C29CD72437}"/>
              </a:ext>
            </a:extLst>
          </p:cNvPr>
          <p:cNvSpPr txBox="1"/>
          <p:nvPr/>
        </p:nvSpPr>
        <p:spPr>
          <a:xfrm>
            <a:off x="8995849" y="4629992"/>
            <a:ext cx="1173055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esse</a:t>
            </a:r>
            <a:r>
              <a:rPr lang="en-GB" sz="1600" dirty="0"/>
              <a:t> – </a:t>
            </a:r>
            <a:r>
              <a:rPr lang="en-GB" sz="1600" b="1" dirty="0"/>
              <a:t>m </a:t>
            </a:r>
          </a:p>
          <a:p>
            <a:pPr algn="ctr"/>
            <a:r>
              <a:rPr lang="en-GB" sz="900" dirty="0"/>
              <a:t>(</a:t>
            </a:r>
            <a:r>
              <a:rPr lang="en-GB" sz="900" i="1" dirty="0"/>
              <a:t>be</a:t>
            </a:r>
            <a:r>
              <a:rPr lang="en-GB" sz="900" dirty="0"/>
              <a:t>)</a:t>
            </a:r>
            <a:endParaRPr lang="en-GB" sz="105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9CF5596-F18D-46A3-8515-8E542484FDF7}"/>
              </a:ext>
            </a:extLst>
          </p:cNvPr>
          <p:cNvSpPr txBox="1"/>
          <p:nvPr/>
        </p:nvSpPr>
        <p:spPr>
          <a:xfrm>
            <a:off x="9026923" y="5686274"/>
            <a:ext cx="1173055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ferre</a:t>
            </a:r>
            <a:r>
              <a:rPr lang="en-GB" sz="1600" dirty="0"/>
              <a:t> – </a:t>
            </a:r>
            <a:r>
              <a:rPr lang="en-GB" sz="1600" b="1" dirty="0"/>
              <a:t>m</a:t>
            </a:r>
          </a:p>
          <a:p>
            <a:pPr algn="ctr"/>
            <a:r>
              <a:rPr lang="en-GB" sz="900" dirty="0"/>
              <a:t>(</a:t>
            </a:r>
            <a:r>
              <a:rPr lang="en-GB" sz="900" i="1" dirty="0"/>
              <a:t>bring, carry, bear</a:t>
            </a:r>
            <a:r>
              <a:rPr lang="en-GB" sz="900" dirty="0"/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4CF9B64-72E9-4DC9-8E0B-2DDA33775BD4}"/>
              </a:ext>
            </a:extLst>
          </p:cNvPr>
          <p:cNvSpPr txBox="1"/>
          <p:nvPr/>
        </p:nvSpPr>
        <p:spPr>
          <a:xfrm>
            <a:off x="8995847" y="5158133"/>
            <a:ext cx="1173055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posse – </a:t>
            </a:r>
            <a:r>
              <a:rPr lang="en-GB" sz="1600" b="1" dirty="0"/>
              <a:t>m</a:t>
            </a:r>
          </a:p>
          <a:p>
            <a:pPr algn="ctr"/>
            <a:r>
              <a:rPr lang="en-GB" sz="900" dirty="0"/>
              <a:t>(</a:t>
            </a:r>
            <a:r>
              <a:rPr lang="en-GB" sz="900" i="1" dirty="0"/>
              <a:t>be able</a:t>
            </a:r>
            <a:r>
              <a:rPr lang="en-GB" sz="900" dirty="0"/>
              <a:t>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4DA250-5687-4E00-86D4-C2E72CB5C87E}"/>
              </a:ext>
            </a:extLst>
          </p:cNvPr>
          <p:cNvSpPr txBox="1"/>
          <p:nvPr/>
        </p:nvSpPr>
        <p:spPr>
          <a:xfrm>
            <a:off x="10248282" y="4629992"/>
            <a:ext cx="1173055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velle</a:t>
            </a:r>
            <a:r>
              <a:rPr lang="en-GB" sz="1600" dirty="0"/>
              <a:t> – </a:t>
            </a:r>
            <a:r>
              <a:rPr lang="en-GB" sz="1600" b="1" dirty="0"/>
              <a:t>m</a:t>
            </a:r>
          </a:p>
          <a:p>
            <a:pPr algn="ctr"/>
            <a:r>
              <a:rPr lang="en-GB" sz="900" dirty="0"/>
              <a:t>(</a:t>
            </a:r>
            <a:r>
              <a:rPr lang="en-GB" sz="900" i="1" dirty="0"/>
              <a:t>want</a:t>
            </a:r>
            <a:r>
              <a:rPr lang="en-GB" sz="900" dirty="0"/>
              <a:t>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DD30582-2F0E-49C3-B217-8B2290291D15}"/>
              </a:ext>
            </a:extLst>
          </p:cNvPr>
          <p:cNvSpPr txBox="1"/>
          <p:nvPr/>
        </p:nvSpPr>
        <p:spPr>
          <a:xfrm>
            <a:off x="10248281" y="5166336"/>
            <a:ext cx="1173055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nōlle</a:t>
            </a:r>
            <a:r>
              <a:rPr lang="en-GB" sz="1600" dirty="0"/>
              <a:t> – </a:t>
            </a:r>
            <a:r>
              <a:rPr lang="en-GB" sz="1600" b="1" dirty="0"/>
              <a:t>m</a:t>
            </a:r>
          </a:p>
          <a:p>
            <a:pPr algn="ctr"/>
            <a:r>
              <a:rPr lang="en-GB" sz="900" dirty="0"/>
              <a:t>(</a:t>
            </a:r>
            <a:r>
              <a:rPr lang="en-GB" sz="900" i="1" dirty="0"/>
              <a:t>not want/refuse</a:t>
            </a:r>
            <a:r>
              <a:rPr lang="en-GB" sz="900" dirty="0"/>
              <a:t>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7E99960-2E6D-42A4-8C9D-6093633743D9}"/>
              </a:ext>
            </a:extLst>
          </p:cNvPr>
          <p:cNvSpPr txBox="1"/>
          <p:nvPr/>
        </p:nvSpPr>
        <p:spPr>
          <a:xfrm>
            <a:off x="10273770" y="5704060"/>
            <a:ext cx="1173055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malle</a:t>
            </a:r>
            <a:r>
              <a:rPr lang="en-GB" sz="1600" dirty="0"/>
              <a:t> – </a:t>
            </a:r>
            <a:r>
              <a:rPr lang="en-GB" sz="1600" b="1" dirty="0"/>
              <a:t>m</a:t>
            </a:r>
          </a:p>
          <a:p>
            <a:pPr algn="ctr"/>
            <a:r>
              <a:rPr lang="en-GB" sz="900" dirty="0"/>
              <a:t>(</a:t>
            </a:r>
            <a:r>
              <a:rPr lang="en-GB" sz="900" i="1" dirty="0"/>
              <a:t>prefer</a:t>
            </a:r>
            <a:r>
              <a:rPr lang="en-GB" sz="900" dirty="0"/>
              <a:t>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81131B6-AEAD-437A-A7FC-8AE2694092E4}"/>
              </a:ext>
            </a:extLst>
          </p:cNvPr>
          <p:cNvSpPr txBox="1"/>
          <p:nvPr/>
        </p:nvSpPr>
        <p:spPr>
          <a:xfrm>
            <a:off x="9582374" y="6245185"/>
            <a:ext cx="1173055" cy="477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īre</a:t>
            </a:r>
            <a:r>
              <a:rPr lang="en-GB" sz="1600" dirty="0"/>
              <a:t> – </a:t>
            </a:r>
            <a:r>
              <a:rPr lang="en-GB" sz="1600" b="1" dirty="0"/>
              <a:t>m</a:t>
            </a:r>
          </a:p>
          <a:p>
            <a:pPr algn="ctr"/>
            <a:r>
              <a:rPr lang="en-GB" sz="900" dirty="0"/>
              <a:t>(</a:t>
            </a:r>
            <a:r>
              <a:rPr lang="en-GB" sz="900" i="1" dirty="0"/>
              <a:t>go</a:t>
            </a:r>
            <a:r>
              <a:rPr lang="en-GB" sz="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74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2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3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7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2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7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1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7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9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4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6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7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2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6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7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2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7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6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33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43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7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57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62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67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7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81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86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91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7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11" grpId="0" animBg="1"/>
      <p:bldP spid="4" grpId="0" animBg="1"/>
      <p:bldP spid="5" grpId="0" animBg="1"/>
      <p:bldP spid="83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pert guide to a weekend in Rome | Telegraph Travel">
            <a:extLst>
              <a:ext uri="{FF2B5EF4-FFF2-40B4-BE49-F238E27FC236}">
                <a16:creationId xmlns:a16="http://schemas.microsoft.com/office/drawing/2014/main" id="{50D5DCFC-60C8-4AD2-AE63-A603F7B2D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6D761-24BF-493C-A27B-4B6B544C7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720" y="345567"/>
            <a:ext cx="9144000" cy="1062038"/>
          </a:xfrm>
        </p:spPr>
        <p:txBody>
          <a:bodyPr/>
          <a:lstStyle/>
          <a:p>
            <a:r>
              <a:rPr lang="en-GB" dirty="0"/>
              <a:t>Grammar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511EC-10BF-49DE-9ED0-C7E4234D8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20" y="1548448"/>
            <a:ext cx="8820150" cy="2154872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Reviewing Grammar regularly is the best way to deepen your understanding of how Latin works.</a:t>
            </a:r>
          </a:p>
          <a:p>
            <a:r>
              <a:rPr lang="en-GB" sz="3600" dirty="0"/>
              <a:t>Use this Presentation, several times if needed, to go back over all the GCSE Latin Forms (Accidence)</a:t>
            </a:r>
            <a:endParaRPr lang="en-GB" dirty="0"/>
          </a:p>
          <a:p>
            <a:r>
              <a:rPr lang="en-GB" i="1" dirty="0"/>
              <a:t>Wait for each animation to finish before you click</a:t>
            </a:r>
            <a:r>
              <a:rPr lang="en-GB" dirty="0"/>
              <a:t>.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587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2"/>
            <a:ext cx="8471552" cy="7162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Subjunctive: The Pluperfect Subjunctive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31909"/>
            <a:ext cx="6593841" cy="342569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bg1"/>
                </a:solidFill>
              </a:rPr>
              <a:t>To form the Perfect Active Subjunctive add the normal endings to the Perfect Infinitive.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237894" y="1793298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233896" y="2103022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231821" y="2396849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239176" y="2817699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239175" y="3130013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239176" y="3429163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1368888" y="1242396"/>
            <a:ext cx="6554378" cy="52322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Pluperfect Subjunctive</a:t>
            </a:r>
          </a:p>
          <a:p>
            <a:pPr algn="ctr"/>
            <a:r>
              <a:rPr lang="en-GB" sz="1400" b="1" dirty="0"/>
              <a:t>All Conjugations: Active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4181030" y="1838998"/>
            <a:ext cx="103071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rēxisse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5345900" y="1841585"/>
            <a:ext cx="11730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cēpisse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4188288" y="2140817"/>
            <a:ext cx="10319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rēxissē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4190869" y="2450770"/>
            <a:ext cx="10319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rēxisse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4183330" y="2817699"/>
            <a:ext cx="105129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rēxissē-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4183327" y="3131981"/>
            <a:ext cx="10513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rēxissē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4181200" y="3428955"/>
            <a:ext cx="10513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rēxisse-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5345899" y="2156747"/>
            <a:ext cx="11766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cēpissē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5345899" y="3455929"/>
            <a:ext cx="11724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cēpisse-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5353390" y="3143914"/>
            <a:ext cx="116914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cēpissē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5345899" y="2444200"/>
            <a:ext cx="11730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cēpisse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5357883" y="2829680"/>
            <a:ext cx="11630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cēpissē-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3532699-7BBE-41B6-B6BA-41AC06517D9C}"/>
              </a:ext>
            </a:extLst>
          </p:cNvPr>
          <p:cNvSpPr txBox="1"/>
          <p:nvPr/>
        </p:nvSpPr>
        <p:spPr>
          <a:xfrm>
            <a:off x="6690188" y="1856413"/>
            <a:ext cx="12330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audīvisse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8AE2571-50CA-4B05-889A-B7CFBFA3B23D}"/>
              </a:ext>
            </a:extLst>
          </p:cNvPr>
          <p:cNvSpPr txBox="1"/>
          <p:nvPr/>
        </p:nvSpPr>
        <p:spPr>
          <a:xfrm>
            <a:off x="6682833" y="2151677"/>
            <a:ext cx="12404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audīvissē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686A6F0-31CB-4AEE-8312-56EDF35C8B2B}"/>
              </a:ext>
            </a:extLst>
          </p:cNvPr>
          <p:cNvSpPr txBox="1"/>
          <p:nvPr/>
        </p:nvSpPr>
        <p:spPr>
          <a:xfrm>
            <a:off x="6682833" y="3426362"/>
            <a:ext cx="1254662" cy="31791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audīvisse-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E5172EC-15F1-4699-ABDD-2FE60E371117}"/>
              </a:ext>
            </a:extLst>
          </p:cNvPr>
          <p:cNvSpPr txBox="1"/>
          <p:nvPr/>
        </p:nvSpPr>
        <p:spPr>
          <a:xfrm>
            <a:off x="6683148" y="3123738"/>
            <a:ext cx="12546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audīvissē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AA76552-3E33-4B59-97A4-F02AAF0E7AB6}"/>
              </a:ext>
            </a:extLst>
          </p:cNvPr>
          <p:cNvSpPr txBox="1"/>
          <p:nvPr/>
        </p:nvSpPr>
        <p:spPr>
          <a:xfrm>
            <a:off x="6690187" y="2431304"/>
            <a:ext cx="123461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audīvisse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8D1ABAF-B138-43FD-92EC-0790710513D1}"/>
              </a:ext>
            </a:extLst>
          </p:cNvPr>
          <p:cNvSpPr txBox="1"/>
          <p:nvPr/>
        </p:nvSpPr>
        <p:spPr>
          <a:xfrm>
            <a:off x="6683149" y="2827936"/>
            <a:ext cx="12546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audīvissē-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001048" y="185372"/>
            <a:ext cx="131311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10-13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F287C2-691D-4608-A681-29DCFF151321}"/>
              </a:ext>
            </a:extLst>
          </p:cNvPr>
          <p:cNvSpPr txBox="1"/>
          <p:nvPr/>
        </p:nvSpPr>
        <p:spPr>
          <a:xfrm>
            <a:off x="2845064" y="1841000"/>
            <a:ext cx="12329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monuisse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C08F00-24D0-4559-9DBB-C61871C68F52}"/>
              </a:ext>
            </a:extLst>
          </p:cNvPr>
          <p:cNvSpPr txBox="1"/>
          <p:nvPr/>
        </p:nvSpPr>
        <p:spPr>
          <a:xfrm>
            <a:off x="2843529" y="2128452"/>
            <a:ext cx="12272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monuissē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FFDE957-C97F-47D0-8115-539C6826CE45}"/>
              </a:ext>
            </a:extLst>
          </p:cNvPr>
          <p:cNvSpPr txBox="1"/>
          <p:nvPr/>
        </p:nvSpPr>
        <p:spPr>
          <a:xfrm>
            <a:off x="2841994" y="2432126"/>
            <a:ext cx="12360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monuisse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6685A6-F8A2-4327-9BC4-C6A8635EC5ED}"/>
              </a:ext>
            </a:extLst>
          </p:cNvPr>
          <p:cNvSpPr txBox="1"/>
          <p:nvPr/>
        </p:nvSpPr>
        <p:spPr>
          <a:xfrm>
            <a:off x="2851880" y="2830418"/>
            <a:ext cx="12425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monuissē-</a:t>
            </a:r>
            <a:r>
              <a:rPr lang="en-GB" sz="1400" b="1" dirty="0" err="1"/>
              <a:t>mus</a:t>
            </a:r>
            <a:endParaRPr lang="en-GB" sz="1400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3E5AAFF-3143-4818-AC2C-6334D240865D}"/>
              </a:ext>
            </a:extLst>
          </p:cNvPr>
          <p:cNvSpPr txBox="1"/>
          <p:nvPr/>
        </p:nvSpPr>
        <p:spPr>
          <a:xfrm>
            <a:off x="2851881" y="3135958"/>
            <a:ext cx="1251664" cy="31903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monuissē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DF9F62-1F9A-4294-9940-92676A0B50EF}"/>
              </a:ext>
            </a:extLst>
          </p:cNvPr>
          <p:cNvSpPr txBox="1"/>
          <p:nvPr/>
        </p:nvSpPr>
        <p:spPr>
          <a:xfrm>
            <a:off x="2855502" y="3441913"/>
            <a:ext cx="12501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monuisse-</a:t>
            </a:r>
            <a:r>
              <a:rPr lang="en-GB" sz="1400" b="1" dirty="0" err="1"/>
              <a:t>nt</a:t>
            </a:r>
            <a:endParaRPr lang="en-GB" sz="1400" b="1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720CB6E-8EAF-4CA8-B71F-8E96831E4562}"/>
              </a:ext>
            </a:extLst>
          </p:cNvPr>
          <p:cNvSpPr txBox="1"/>
          <p:nvPr/>
        </p:nvSpPr>
        <p:spPr>
          <a:xfrm>
            <a:off x="1394195" y="4295510"/>
            <a:ext cx="89476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Pluperfect Subjunctive</a:t>
            </a:r>
          </a:p>
          <a:p>
            <a:pPr algn="ctr"/>
            <a:r>
              <a:rPr lang="en-GB" sz="1400" b="1" dirty="0"/>
              <a:t>All Conjugations: Passive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31AB714-825F-40A7-9A3B-E3B5BA715877}"/>
              </a:ext>
            </a:extLst>
          </p:cNvPr>
          <p:cNvSpPr txBox="1"/>
          <p:nvPr/>
        </p:nvSpPr>
        <p:spPr>
          <a:xfrm>
            <a:off x="230539" y="4789575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C2920336-CB8E-4926-B940-99523F0894A1}"/>
              </a:ext>
            </a:extLst>
          </p:cNvPr>
          <p:cNvSpPr txBox="1"/>
          <p:nvPr/>
        </p:nvSpPr>
        <p:spPr>
          <a:xfrm>
            <a:off x="226541" y="5099299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E41FC4C2-E375-4668-AA10-3C1B65F9CE6F}"/>
              </a:ext>
            </a:extLst>
          </p:cNvPr>
          <p:cNvSpPr txBox="1"/>
          <p:nvPr/>
        </p:nvSpPr>
        <p:spPr>
          <a:xfrm>
            <a:off x="224466" y="5393126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A11BA805-2544-4898-B7AA-5550FD1E6657}"/>
              </a:ext>
            </a:extLst>
          </p:cNvPr>
          <p:cNvSpPr txBox="1"/>
          <p:nvPr/>
        </p:nvSpPr>
        <p:spPr>
          <a:xfrm>
            <a:off x="231821" y="5813976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D824590F-ED35-49DF-BD36-69E6A4DE4901}"/>
              </a:ext>
            </a:extLst>
          </p:cNvPr>
          <p:cNvSpPr txBox="1"/>
          <p:nvPr/>
        </p:nvSpPr>
        <p:spPr>
          <a:xfrm>
            <a:off x="231820" y="6126290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2B143C97-3077-4160-8987-9F4767214E47}"/>
              </a:ext>
            </a:extLst>
          </p:cNvPr>
          <p:cNvSpPr txBox="1"/>
          <p:nvPr/>
        </p:nvSpPr>
        <p:spPr>
          <a:xfrm>
            <a:off x="231821" y="6425440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C6B353E1-CC8D-471D-8A9A-C7657D655748}"/>
              </a:ext>
            </a:extLst>
          </p:cNvPr>
          <p:cNvSpPr txBox="1">
            <a:spLocks/>
          </p:cNvSpPr>
          <p:nvPr/>
        </p:nvSpPr>
        <p:spPr>
          <a:xfrm>
            <a:off x="0" y="3869703"/>
            <a:ext cx="11877040" cy="33996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solidFill>
                  <a:schemeClr val="bg1"/>
                </a:solidFill>
              </a:rPr>
              <a:t>To form the Pluperfect Passive Subjunctive, take the PPP, make it agree and add the Imperfect Subjunctive of sum (</a:t>
            </a:r>
            <a:r>
              <a:rPr lang="en-GB" sz="1400" b="1" dirty="0" err="1">
                <a:solidFill>
                  <a:schemeClr val="bg1"/>
                </a:solidFill>
              </a:rPr>
              <a:t>essem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esses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esset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essemus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essetis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essent</a:t>
            </a:r>
            <a:r>
              <a:rPr lang="en-GB" sz="14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F908B87-552C-4D04-8092-6440A0B2B78C}"/>
              </a:ext>
            </a:extLst>
          </p:cNvPr>
          <p:cNvSpPr txBox="1"/>
          <p:nvPr/>
        </p:nvSpPr>
        <p:spPr>
          <a:xfrm>
            <a:off x="3221969" y="4813342"/>
            <a:ext cx="17369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essem</a:t>
            </a:r>
            <a:endParaRPr lang="en-GB" sz="1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EE5D4D3-A224-475D-B800-D0D629226290}"/>
              </a:ext>
            </a:extLst>
          </p:cNvPr>
          <p:cNvSpPr txBox="1"/>
          <p:nvPr/>
        </p:nvSpPr>
        <p:spPr>
          <a:xfrm>
            <a:off x="3221304" y="5113068"/>
            <a:ext cx="17398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essēs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74FD599-923B-4028-9C3F-CAFDDFEC1C12}"/>
              </a:ext>
            </a:extLst>
          </p:cNvPr>
          <p:cNvSpPr txBox="1"/>
          <p:nvPr/>
        </p:nvSpPr>
        <p:spPr>
          <a:xfrm>
            <a:off x="3222378" y="5423425"/>
            <a:ext cx="1739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esset</a:t>
            </a:r>
            <a:endParaRPr lang="en-GB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9B6E13-46BD-4804-BC76-64021FEE3352}"/>
              </a:ext>
            </a:extLst>
          </p:cNvPr>
          <p:cNvSpPr txBox="1"/>
          <p:nvPr/>
        </p:nvSpPr>
        <p:spPr>
          <a:xfrm>
            <a:off x="3222378" y="5816552"/>
            <a:ext cx="17369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essēmus</a:t>
            </a:r>
            <a:endParaRPr lang="en-GB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502DDE-F187-42AB-B4CA-19E3B1AE680B}"/>
              </a:ext>
            </a:extLst>
          </p:cNvPr>
          <p:cNvSpPr txBox="1"/>
          <p:nvPr/>
        </p:nvSpPr>
        <p:spPr>
          <a:xfrm>
            <a:off x="3216538" y="6119855"/>
            <a:ext cx="17414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essētis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045C59-A276-4A89-9649-62EAF91483F6}"/>
              </a:ext>
            </a:extLst>
          </p:cNvPr>
          <p:cNvSpPr txBox="1"/>
          <p:nvPr/>
        </p:nvSpPr>
        <p:spPr>
          <a:xfrm>
            <a:off x="3221304" y="6418197"/>
            <a:ext cx="17366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monītī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essent</a:t>
            </a:r>
            <a:endParaRPr lang="en-GB" sz="1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72DFDD-9768-4DA9-A7F9-E53813FC3459}"/>
              </a:ext>
            </a:extLst>
          </p:cNvPr>
          <p:cNvSpPr txBox="1"/>
          <p:nvPr/>
        </p:nvSpPr>
        <p:spPr>
          <a:xfrm>
            <a:off x="10473535" y="4979244"/>
            <a:ext cx="168126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For </a:t>
            </a:r>
            <a:r>
              <a:rPr lang="en-GB" sz="1200" b="1" dirty="0"/>
              <a:t>all </a:t>
            </a:r>
            <a:r>
              <a:rPr lang="en-GB" sz="1200" dirty="0"/>
              <a:t>Perfect Passives: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Take the PPP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Make it agree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Add some ‘sum’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25F0ECE-0CD5-4CC3-BC86-CDADF8933C71}"/>
              </a:ext>
            </a:extLst>
          </p:cNvPr>
          <p:cNvSpPr txBox="1"/>
          <p:nvPr/>
        </p:nvSpPr>
        <p:spPr>
          <a:xfrm>
            <a:off x="1368888" y="1826727"/>
            <a:ext cx="13716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amāvisse</a:t>
            </a:r>
            <a:r>
              <a:rPr lang="en-GB" sz="1400" dirty="0"/>
              <a:t>-</a:t>
            </a:r>
            <a:r>
              <a:rPr lang="en-GB" sz="1400" b="1" dirty="0"/>
              <a:t>m</a:t>
            </a:r>
            <a:endParaRPr lang="en-GB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1E48F96-BFC7-447B-98F5-4D353227FF4D}"/>
              </a:ext>
            </a:extLst>
          </p:cNvPr>
          <p:cNvSpPr txBox="1"/>
          <p:nvPr/>
        </p:nvSpPr>
        <p:spPr>
          <a:xfrm>
            <a:off x="1394196" y="2121310"/>
            <a:ext cx="13447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amāvissē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E58E4A0-BE93-44D3-9546-7CDCAE04C0E2}"/>
              </a:ext>
            </a:extLst>
          </p:cNvPr>
          <p:cNvSpPr txBox="1"/>
          <p:nvPr/>
        </p:nvSpPr>
        <p:spPr>
          <a:xfrm>
            <a:off x="1394198" y="3448544"/>
            <a:ext cx="13278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amāvisse-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5C1762-F06F-4897-B65C-578BA2368DD2}"/>
              </a:ext>
            </a:extLst>
          </p:cNvPr>
          <p:cNvSpPr txBox="1"/>
          <p:nvPr/>
        </p:nvSpPr>
        <p:spPr>
          <a:xfrm>
            <a:off x="1394195" y="3142879"/>
            <a:ext cx="13305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amāvissē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041758-A4D9-475C-AED7-964F24E2B326}"/>
              </a:ext>
            </a:extLst>
          </p:cNvPr>
          <p:cNvSpPr txBox="1"/>
          <p:nvPr/>
        </p:nvSpPr>
        <p:spPr>
          <a:xfrm>
            <a:off x="1394196" y="2419246"/>
            <a:ext cx="13447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amāvisse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A4EFD83-9F34-4BAE-AA21-7D5676F50969}"/>
              </a:ext>
            </a:extLst>
          </p:cNvPr>
          <p:cNvSpPr txBox="1"/>
          <p:nvPr/>
        </p:nvSpPr>
        <p:spPr>
          <a:xfrm>
            <a:off x="1394195" y="2828869"/>
            <a:ext cx="134061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amāvissē-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4689A58-3F0D-4A1C-9CB4-C75045530148}"/>
              </a:ext>
            </a:extLst>
          </p:cNvPr>
          <p:cNvSpPr txBox="1"/>
          <p:nvPr/>
        </p:nvSpPr>
        <p:spPr>
          <a:xfrm>
            <a:off x="1399474" y="4805291"/>
            <a:ext cx="177951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000" dirty="0"/>
              <a:t>a </a:t>
            </a:r>
            <a:r>
              <a:rPr lang="en-GB" sz="1400" b="1" dirty="0" err="1"/>
              <a:t>essem</a:t>
            </a:r>
            <a:endParaRPr lang="en-GB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7DC4C86-41DD-4F9B-99A5-3F27079201EB}"/>
              </a:ext>
            </a:extLst>
          </p:cNvPr>
          <p:cNvSpPr txBox="1"/>
          <p:nvPr/>
        </p:nvSpPr>
        <p:spPr>
          <a:xfrm>
            <a:off x="1404757" y="5113313"/>
            <a:ext cx="17795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000" dirty="0"/>
              <a:t>a </a:t>
            </a:r>
            <a:r>
              <a:rPr lang="en-GB" sz="1400" b="1" dirty="0" err="1"/>
              <a:t>essēs</a:t>
            </a:r>
            <a:endParaRPr lang="en-GB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CF1C836-0EEC-406F-8A52-FF7A38C7884E}"/>
              </a:ext>
            </a:extLst>
          </p:cNvPr>
          <p:cNvSpPr txBox="1"/>
          <p:nvPr/>
        </p:nvSpPr>
        <p:spPr>
          <a:xfrm>
            <a:off x="1405817" y="5420846"/>
            <a:ext cx="17784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amātus</a:t>
            </a:r>
            <a:r>
              <a:rPr lang="en-GB" sz="1400" dirty="0"/>
              <a:t>,</a:t>
            </a:r>
            <a:r>
              <a:rPr lang="en-GB" sz="1400" b="1" dirty="0"/>
              <a:t>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000" dirty="0"/>
              <a:t>a </a:t>
            </a:r>
            <a:r>
              <a:rPr lang="en-GB" sz="1400" b="1" dirty="0" err="1"/>
              <a:t>esset</a:t>
            </a:r>
            <a:endParaRPr lang="en-GB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619F3F4-1EC6-4D07-9D1C-257739639CEC}"/>
              </a:ext>
            </a:extLst>
          </p:cNvPr>
          <p:cNvSpPr txBox="1"/>
          <p:nvPr/>
        </p:nvSpPr>
        <p:spPr>
          <a:xfrm>
            <a:off x="1410418" y="5812081"/>
            <a:ext cx="17824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essēmus</a:t>
            </a:r>
            <a:endParaRPr lang="en-GB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ADD14D8-65AB-4C94-ADCD-72A81F1A454A}"/>
              </a:ext>
            </a:extLst>
          </p:cNvPr>
          <p:cNvSpPr txBox="1"/>
          <p:nvPr/>
        </p:nvSpPr>
        <p:spPr>
          <a:xfrm>
            <a:off x="1405957" y="6119856"/>
            <a:ext cx="17783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essētis</a:t>
            </a:r>
            <a:endParaRPr lang="en-GB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0DB9B9-9588-475E-B5AE-3675EEC9EA4B}"/>
              </a:ext>
            </a:extLst>
          </p:cNvPr>
          <p:cNvSpPr txBox="1"/>
          <p:nvPr/>
        </p:nvSpPr>
        <p:spPr>
          <a:xfrm>
            <a:off x="1394195" y="6427633"/>
            <a:ext cx="17900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amātī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essent</a:t>
            </a:r>
            <a:endParaRPr lang="en-GB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AEEBF1A-0064-4C24-9AC8-357CCFBCB568}"/>
              </a:ext>
            </a:extLst>
          </p:cNvPr>
          <p:cNvSpPr txBox="1"/>
          <p:nvPr/>
        </p:nvSpPr>
        <p:spPr>
          <a:xfrm>
            <a:off x="6861833" y="4825356"/>
            <a:ext cx="16097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essem</a:t>
            </a:r>
            <a:endParaRPr lang="en-GB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969395E-346E-4768-A504-BD56164F880E}"/>
              </a:ext>
            </a:extLst>
          </p:cNvPr>
          <p:cNvSpPr txBox="1"/>
          <p:nvPr/>
        </p:nvSpPr>
        <p:spPr>
          <a:xfrm>
            <a:off x="6853454" y="5133276"/>
            <a:ext cx="162289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essēs</a:t>
            </a:r>
            <a:endParaRPr lang="en-GB" sz="1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5B67550-422A-4179-A7A1-AED7BC4A469A}"/>
              </a:ext>
            </a:extLst>
          </p:cNvPr>
          <p:cNvSpPr txBox="1"/>
          <p:nvPr/>
        </p:nvSpPr>
        <p:spPr>
          <a:xfrm>
            <a:off x="6854416" y="5446854"/>
            <a:ext cx="16209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esset</a:t>
            </a:r>
            <a:endParaRPr lang="en-GB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C30F3C2-0608-4292-891B-A49EC387EC79}"/>
              </a:ext>
            </a:extLst>
          </p:cNvPr>
          <p:cNvSpPr txBox="1"/>
          <p:nvPr/>
        </p:nvSpPr>
        <p:spPr>
          <a:xfrm>
            <a:off x="6854418" y="5835233"/>
            <a:ext cx="162096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essēmus</a:t>
            </a:r>
            <a:endParaRPr lang="en-GB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B0B3BA-8E85-4587-AFB9-CA5DF1652632}"/>
              </a:ext>
            </a:extLst>
          </p:cNvPr>
          <p:cNvSpPr txBox="1"/>
          <p:nvPr/>
        </p:nvSpPr>
        <p:spPr>
          <a:xfrm>
            <a:off x="6859252" y="6133294"/>
            <a:ext cx="162096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essētis</a:t>
            </a:r>
            <a:endParaRPr lang="en-GB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19590C9-E32E-4C9D-A270-C1F85FC800FC}"/>
              </a:ext>
            </a:extLst>
          </p:cNvPr>
          <p:cNvSpPr txBox="1"/>
          <p:nvPr/>
        </p:nvSpPr>
        <p:spPr>
          <a:xfrm>
            <a:off x="6854639" y="6427632"/>
            <a:ext cx="16205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captī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essent</a:t>
            </a:r>
            <a:endParaRPr lang="en-GB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3A6F9DB-86D6-4EAF-A81B-617A4260E700}"/>
              </a:ext>
            </a:extLst>
          </p:cNvPr>
          <p:cNvSpPr txBox="1"/>
          <p:nvPr/>
        </p:nvSpPr>
        <p:spPr>
          <a:xfrm>
            <a:off x="5094623" y="4808724"/>
            <a:ext cx="16373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400" b="1" dirty="0" err="1"/>
              <a:t>essem</a:t>
            </a:r>
            <a:endParaRPr lang="en-GB" sz="1400" b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D166EE0-A669-42A8-AAC1-58F3229C105D}"/>
              </a:ext>
            </a:extLst>
          </p:cNvPr>
          <p:cNvSpPr txBox="1"/>
          <p:nvPr/>
        </p:nvSpPr>
        <p:spPr>
          <a:xfrm>
            <a:off x="5090483" y="5127096"/>
            <a:ext cx="1659085" cy="3050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400" b="1" dirty="0" err="1"/>
              <a:t>essēs</a:t>
            </a:r>
            <a:endParaRPr lang="en-GB" sz="14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1A75E53-2CCB-40A3-A0F6-48DCAC0962E4}"/>
              </a:ext>
            </a:extLst>
          </p:cNvPr>
          <p:cNvSpPr txBox="1"/>
          <p:nvPr/>
        </p:nvSpPr>
        <p:spPr>
          <a:xfrm>
            <a:off x="5091544" y="5433217"/>
            <a:ext cx="16590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rēctus</a:t>
            </a:r>
            <a:r>
              <a:rPr lang="en-GB" sz="1400" dirty="0"/>
              <a:t>,</a:t>
            </a:r>
            <a:r>
              <a:rPr lang="en-GB" sz="1400" b="1" dirty="0"/>
              <a:t>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400" b="1" dirty="0" err="1"/>
              <a:t>esset</a:t>
            </a:r>
            <a:endParaRPr lang="en-GB" sz="1400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969C0D-AC12-4517-9589-B016FAF9085C}"/>
              </a:ext>
            </a:extLst>
          </p:cNvPr>
          <p:cNvSpPr txBox="1"/>
          <p:nvPr/>
        </p:nvSpPr>
        <p:spPr>
          <a:xfrm>
            <a:off x="5081785" y="5824402"/>
            <a:ext cx="16501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essēmus</a:t>
            </a:r>
            <a:endParaRPr lang="en-GB" sz="1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5A79C2B-636B-4C4D-B9AB-B261FA0680FE}"/>
              </a:ext>
            </a:extLst>
          </p:cNvPr>
          <p:cNvSpPr txBox="1"/>
          <p:nvPr/>
        </p:nvSpPr>
        <p:spPr>
          <a:xfrm>
            <a:off x="5081785" y="6133293"/>
            <a:ext cx="16501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essētis</a:t>
            </a:r>
            <a:endParaRPr lang="en-GB" sz="1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65F036B-C951-4BAA-B390-FA84DEEAB12A}"/>
              </a:ext>
            </a:extLst>
          </p:cNvPr>
          <p:cNvSpPr txBox="1"/>
          <p:nvPr/>
        </p:nvSpPr>
        <p:spPr>
          <a:xfrm>
            <a:off x="5077472" y="6432061"/>
            <a:ext cx="16590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rēctī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essent</a:t>
            </a:r>
            <a:endParaRPr lang="en-GB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F94B016-57F2-4A5A-BC03-F19E7F5D9307}"/>
              </a:ext>
            </a:extLst>
          </p:cNvPr>
          <p:cNvSpPr txBox="1"/>
          <p:nvPr/>
        </p:nvSpPr>
        <p:spPr>
          <a:xfrm>
            <a:off x="8536094" y="4845774"/>
            <a:ext cx="18321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000" dirty="0"/>
              <a:t>a </a:t>
            </a:r>
            <a:r>
              <a:rPr lang="en-GB" sz="1400" b="1" dirty="0" err="1"/>
              <a:t>essem</a:t>
            </a:r>
            <a:endParaRPr lang="en-GB" sz="1400" b="1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A49FE15-316A-4774-A02A-FB04DFE46A99}"/>
              </a:ext>
            </a:extLst>
          </p:cNvPr>
          <p:cNvSpPr txBox="1"/>
          <p:nvPr/>
        </p:nvSpPr>
        <p:spPr>
          <a:xfrm>
            <a:off x="8535656" y="5153551"/>
            <a:ext cx="18321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000" dirty="0"/>
              <a:t>a </a:t>
            </a:r>
            <a:r>
              <a:rPr lang="en-GB" sz="1400" b="1" dirty="0" err="1"/>
              <a:t>essēs</a:t>
            </a:r>
            <a:endParaRPr lang="en-GB" sz="1400" b="1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99B3DC5-2EA7-4A93-B309-B2105E847314}"/>
              </a:ext>
            </a:extLst>
          </p:cNvPr>
          <p:cNvSpPr txBox="1"/>
          <p:nvPr/>
        </p:nvSpPr>
        <p:spPr>
          <a:xfrm>
            <a:off x="8535220" y="5452052"/>
            <a:ext cx="18321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audītus</a:t>
            </a:r>
            <a:r>
              <a:rPr lang="en-GB" sz="1400" dirty="0"/>
              <a:t>,</a:t>
            </a:r>
            <a:r>
              <a:rPr lang="en-GB" sz="1400" b="1" dirty="0"/>
              <a:t>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000" dirty="0"/>
              <a:t>a </a:t>
            </a:r>
            <a:r>
              <a:rPr lang="en-GB" sz="1400" b="1" dirty="0" err="1"/>
              <a:t>esset</a:t>
            </a:r>
            <a:endParaRPr lang="en-GB" sz="14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6D9BCE3-1B44-445F-8C91-7E6EF277250F}"/>
              </a:ext>
            </a:extLst>
          </p:cNvPr>
          <p:cNvSpPr txBox="1"/>
          <p:nvPr/>
        </p:nvSpPr>
        <p:spPr>
          <a:xfrm>
            <a:off x="8544739" y="5824402"/>
            <a:ext cx="1822658" cy="307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essēmus</a:t>
            </a:r>
            <a:endParaRPr lang="en-GB" sz="14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1984365-8734-443B-BF57-DE60790A1A0D}"/>
              </a:ext>
            </a:extLst>
          </p:cNvPr>
          <p:cNvSpPr txBox="1"/>
          <p:nvPr/>
        </p:nvSpPr>
        <p:spPr>
          <a:xfrm>
            <a:off x="8539904" y="6133295"/>
            <a:ext cx="1822658" cy="307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essētis</a:t>
            </a:r>
            <a:endParaRPr lang="en-GB" sz="14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BB6EA72-D209-4F45-897E-07C96496533F}"/>
              </a:ext>
            </a:extLst>
          </p:cNvPr>
          <p:cNvSpPr txBox="1"/>
          <p:nvPr/>
        </p:nvSpPr>
        <p:spPr>
          <a:xfrm>
            <a:off x="8544738" y="6430741"/>
            <a:ext cx="18178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audītī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000" dirty="0" err="1"/>
              <a:t>a</a:t>
            </a:r>
            <a:r>
              <a:rPr lang="en-GB" sz="1000" dirty="0"/>
              <a:t> </a:t>
            </a:r>
            <a:r>
              <a:rPr lang="en-GB" sz="1400" b="1" dirty="0" err="1"/>
              <a:t>essent</a:t>
            </a:r>
            <a:endParaRPr lang="en-GB" sz="1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EA87D4-CCF9-49DB-8946-23DD7E878C5F}"/>
              </a:ext>
            </a:extLst>
          </p:cNvPr>
          <p:cNvSpPr txBox="1"/>
          <p:nvPr/>
        </p:nvSpPr>
        <p:spPr>
          <a:xfrm>
            <a:off x="8310880" y="1011951"/>
            <a:ext cx="340359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Pluperfect Subjunctive Active</a:t>
            </a:r>
          </a:p>
          <a:p>
            <a:pPr algn="ctr"/>
            <a:r>
              <a:rPr lang="en-GB" dirty="0"/>
              <a:t>is formed by adding the normal endings to the </a:t>
            </a:r>
            <a:r>
              <a:rPr lang="en-GB" b="1" dirty="0"/>
              <a:t>Perfect Infinitive.</a:t>
            </a:r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C1A1922B-1CDA-4B3D-88C2-4E7AA8E2C851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999ECDC-74E3-4416-92B6-E182D6E65A1F}"/>
              </a:ext>
            </a:extLst>
          </p:cNvPr>
          <p:cNvSpPr txBox="1"/>
          <p:nvPr/>
        </p:nvSpPr>
        <p:spPr>
          <a:xfrm>
            <a:off x="8299248" y="2171513"/>
            <a:ext cx="3403599" cy="135421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 </a:t>
            </a:r>
            <a:r>
              <a:rPr lang="en-GB" sz="1600" b="1" dirty="0"/>
              <a:t>Perfect Infinitive </a:t>
            </a:r>
            <a:r>
              <a:rPr lang="en-GB" sz="1600" dirty="0"/>
              <a:t>(‘</a:t>
            </a:r>
            <a:r>
              <a:rPr lang="en-GB" sz="1600" i="1" dirty="0"/>
              <a:t>to have loved</a:t>
            </a:r>
            <a:r>
              <a:rPr lang="en-GB" sz="1600" dirty="0"/>
              <a:t>’) is formed by adding </a:t>
            </a:r>
            <a:r>
              <a:rPr lang="en-GB" sz="1600" b="1" dirty="0"/>
              <a:t>–</a:t>
            </a:r>
            <a:r>
              <a:rPr lang="en-GB" sz="1600" b="1" dirty="0" err="1"/>
              <a:t>isse</a:t>
            </a:r>
            <a:r>
              <a:rPr lang="en-GB" sz="1600" b="1" dirty="0"/>
              <a:t> </a:t>
            </a:r>
            <a:r>
              <a:rPr lang="en-GB" sz="1600" dirty="0"/>
              <a:t>to the Perfect Stem </a:t>
            </a:r>
          </a:p>
          <a:p>
            <a:pPr algn="ctr"/>
            <a:r>
              <a:rPr lang="en-GB" sz="1600" dirty="0"/>
              <a:t>(</a:t>
            </a:r>
            <a:r>
              <a:rPr lang="en-GB" sz="1200" dirty="0"/>
              <a:t>i.e. </a:t>
            </a:r>
            <a:r>
              <a:rPr lang="en-GB" sz="1600" dirty="0"/>
              <a:t>3</a:t>
            </a:r>
            <a:r>
              <a:rPr lang="en-GB" sz="1600" baseline="30000" dirty="0"/>
              <a:t>rd</a:t>
            </a:r>
            <a:r>
              <a:rPr lang="en-GB" sz="1600" dirty="0"/>
              <a:t> Principal Part + </a:t>
            </a:r>
            <a:r>
              <a:rPr lang="en-GB" sz="1600" b="1" dirty="0"/>
              <a:t>-</a:t>
            </a:r>
            <a:r>
              <a:rPr lang="en-GB" sz="1600" b="1" dirty="0" err="1"/>
              <a:t>sse</a:t>
            </a:r>
            <a:r>
              <a:rPr lang="en-GB" sz="1600" dirty="0"/>
              <a:t>)</a:t>
            </a:r>
          </a:p>
          <a:p>
            <a:pPr algn="ctr"/>
            <a:r>
              <a:rPr lang="en-GB" sz="1600" b="1" dirty="0"/>
              <a:t>e.g. </a:t>
            </a:r>
            <a:r>
              <a:rPr lang="en-GB" b="1" dirty="0" err="1"/>
              <a:t>amāvisse</a:t>
            </a:r>
            <a:r>
              <a:rPr lang="en-GB" sz="1600" b="1" dirty="0"/>
              <a:t>.</a:t>
            </a:r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54D27337-1BB4-4616-85F4-079D896930F6}"/>
              </a:ext>
            </a:extLst>
          </p:cNvPr>
          <p:cNvSpPr/>
          <p:nvPr/>
        </p:nvSpPr>
        <p:spPr>
          <a:xfrm>
            <a:off x="11314166" y="3131981"/>
            <a:ext cx="207691" cy="2084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3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3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2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1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6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1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2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7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2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6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4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9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4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8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8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6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16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26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6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38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43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48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4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7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62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67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6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79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20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83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B5504-C4F4-4CD3-8561-F342B437BD05}"/>
              </a:ext>
            </a:extLst>
          </p:cNvPr>
          <p:cNvSpPr/>
          <p:nvPr/>
        </p:nvSpPr>
        <p:spPr>
          <a:xfrm>
            <a:off x="0" y="91524"/>
            <a:ext cx="599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Verbs: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GERUNDS/GERUNDIVES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Benjamin Hall Kennedy - Mill Road Cemetery">
            <a:extLst>
              <a:ext uri="{FF2B5EF4-FFF2-40B4-BE49-F238E27FC236}">
                <a16:creationId xmlns:a16="http://schemas.microsoft.com/office/drawing/2014/main" id="{9D3D2163-96A8-4F68-BBA4-E81E015D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3" y="999460"/>
            <a:ext cx="48768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449A9F-7343-423D-B656-2E8A93C3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51" y="2797189"/>
            <a:ext cx="5927208" cy="39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didn't my native British teacher know what a gerund is? Did ...">
            <a:extLst>
              <a:ext uri="{FF2B5EF4-FFF2-40B4-BE49-F238E27FC236}">
                <a16:creationId xmlns:a16="http://schemas.microsoft.com/office/drawing/2014/main" id="{30DA2942-D1C7-4F47-865D-0A754A40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03" y="0"/>
            <a:ext cx="642696" cy="9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B86801-8C5F-4D32-8E2F-BD9082C5002A}"/>
              </a:ext>
            </a:extLst>
          </p:cNvPr>
          <p:cNvSpPr txBox="1"/>
          <p:nvPr/>
        </p:nvSpPr>
        <p:spPr>
          <a:xfrm>
            <a:off x="5359851" y="1626759"/>
            <a:ext cx="361402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Recognisable by the –</a:t>
            </a:r>
            <a:r>
              <a:rPr lang="en-GB" dirty="0" err="1"/>
              <a:t>nd</a:t>
            </a:r>
            <a:r>
              <a:rPr lang="en-GB" dirty="0"/>
              <a:t>- before their endings, </a:t>
            </a:r>
            <a:r>
              <a:rPr lang="en-GB" b="1" dirty="0"/>
              <a:t>a Gerund is a verbal noun</a:t>
            </a:r>
            <a:r>
              <a:rPr lang="en-GB" dirty="0"/>
              <a:t>. It goes like ‘bellum’. </a:t>
            </a:r>
            <a:r>
              <a:rPr lang="en-GB" b="1" dirty="0"/>
              <a:t>A Gerundive is a verbal adjective </a:t>
            </a:r>
            <a:r>
              <a:rPr lang="en-GB" dirty="0"/>
              <a:t>that follows the normal 2-1-2 pattern.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34A51-A5A9-4903-996C-62C2713602C2}"/>
              </a:ext>
            </a:extLst>
          </p:cNvPr>
          <p:cNvSpPr txBox="1"/>
          <p:nvPr/>
        </p:nvSpPr>
        <p:spPr>
          <a:xfrm>
            <a:off x="1610688" y="5624624"/>
            <a:ext cx="239232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ad + gerund/gerundive expresses purpose.</a:t>
            </a:r>
          </a:p>
        </p:txBody>
      </p:sp>
      <p:sp>
        <p:nvSpPr>
          <p:cNvPr id="8" name="Oval 7">
            <a:hlinkClick r:id="rId5" action="ppaction://hlinksldjump"/>
            <a:extLst>
              <a:ext uri="{FF2B5EF4-FFF2-40B4-BE49-F238E27FC236}">
                <a16:creationId xmlns:a16="http://schemas.microsoft.com/office/drawing/2014/main" id="{0810D0C3-97FE-4B48-A5B1-DC07B68E9449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00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2634343" cy="716252"/>
          </a:xfrm>
        </p:spPr>
        <p:txBody>
          <a:bodyPr>
            <a:normAutofit/>
          </a:bodyPr>
          <a:lstStyle/>
          <a:p>
            <a:r>
              <a:rPr lang="en-GB" b="1" dirty="0"/>
              <a:t>Pronouns </a:t>
            </a:r>
            <a:r>
              <a:rPr lang="en-GB" sz="3100" b="1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6200"/>
            <a:ext cx="7625906" cy="9419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Pronouns are words that stand in place of a noun, like ‘he’, ‘who, ‘this (one)’ or ‘that (one)’.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The key pronouns to learn are: Personal Pronouns, the Reflexive Pronoun plus </a:t>
            </a:r>
            <a:r>
              <a:rPr lang="en-GB" sz="1400" i="1" dirty="0"/>
              <a:t>is, </a:t>
            </a:r>
            <a:r>
              <a:rPr lang="en-GB" sz="1400" i="1" dirty="0" err="1"/>
              <a:t>ea</a:t>
            </a:r>
            <a:r>
              <a:rPr lang="en-GB" sz="1400" i="1" dirty="0"/>
              <a:t>, id; 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the Relative Pronoun, </a:t>
            </a:r>
            <a:r>
              <a:rPr lang="en-GB" sz="1400" i="1" dirty="0"/>
              <a:t>qui, quae, quod</a:t>
            </a:r>
            <a:r>
              <a:rPr lang="en-GB" sz="1400" dirty="0"/>
              <a:t> and </a:t>
            </a:r>
            <a:r>
              <a:rPr lang="en-GB" sz="1400" b="1" dirty="0"/>
              <a:t>demonstratives like </a:t>
            </a:r>
            <a:r>
              <a:rPr lang="en-GB" sz="1400" b="1" i="1" dirty="0"/>
              <a:t>hic, </a:t>
            </a:r>
            <a:r>
              <a:rPr lang="en-GB" sz="1400" b="1" i="1" dirty="0" err="1"/>
              <a:t>haec</a:t>
            </a:r>
            <a:r>
              <a:rPr lang="en-GB" sz="1400" b="1" i="1" dirty="0"/>
              <a:t>, hoc </a:t>
            </a:r>
            <a:r>
              <a:rPr lang="en-GB" sz="1400" b="1" dirty="0"/>
              <a:t>and</a:t>
            </a:r>
            <a:r>
              <a:rPr lang="en-GB" sz="1400" b="1" i="1" dirty="0"/>
              <a:t> </a:t>
            </a:r>
            <a:r>
              <a:rPr lang="en-GB" sz="1400" b="1" i="1" dirty="0" err="1"/>
              <a:t>ille</a:t>
            </a:r>
            <a:r>
              <a:rPr lang="en-GB" sz="1400" b="1" i="1" dirty="0"/>
              <a:t>, </a:t>
            </a:r>
            <a:r>
              <a:rPr lang="en-GB" sz="1400" b="1" i="1" dirty="0" err="1"/>
              <a:t>illa</a:t>
            </a:r>
            <a:r>
              <a:rPr lang="en-GB" sz="1400" b="1" i="1" dirty="0"/>
              <a:t>, </a:t>
            </a:r>
            <a:r>
              <a:rPr lang="en-GB" sz="1400" b="1" i="1" dirty="0" err="1"/>
              <a:t>illud</a:t>
            </a:r>
            <a:r>
              <a:rPr lang="en-GB" sz="1400" i="1" dirty="0"/>
              <a:t>.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Watch out – they don’t have a Vocative form and their Genitive and Dative singulars are odd.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3539386" y="1826340"/>
            <a:ext cx="97458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bg1"/>
                </a:solidFill>
              </a:rPr>
              <a:t>1</a:t>
            </a:r>
            <a:r>
              <a:rPr lang="en-GB" sz="1100" i="1" baseline="30000" dirty="0">
                <a:solidFill>
                  <a:schemeClr val="bg1"/>
                </a:solidFill>
              </a:rPr>
              <a:t>st</a:t>
            </a:r>
            <a:r>
              <a:rPr lang="en-GB" sz="1100" i="1" dirty="0">
                <a:solidFill>
                  <a:schemeClr val="bg1"/>
                </a:solidFill>
              </a:rPr>
              <a:t> Person </a:t>
            </a:r>
          </a:p>
          <a:p>
            <a:pPr algn="ctr"/>
            <a:r>
              <a:rPr lang="en-GB" sz="1100" i="1" dirty="0">
                <a:solidFill>
                  <a:schemeClr val="bg1"/>
                </a:solidFill>
              </a:rPr>
              <a:t>I,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2420449" y="2299569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2420449" y="2657251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2441980" y="3099778"/>
            <a:ext cx="109183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2441097" y="3427830"/>
            <a:ext cx="1092718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2441096" y="3754518"/>
            <a:ext cx="110556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3545481" y="229955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4555782" y="230163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tū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3553603" y="266613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3567283" y="3049799"/>
            <a:ext cx="981113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meī* (better to use </a:t>
            </a:r>
          </a:p>
          <a:p>
            <a:pPr algn="ctr"/>
            <a:r>
              <a:rPr lang="en-GB" sz="1000" dirty="0"/>
              <a:t>meus, a, -um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3560965" y="3423817"/>
            <a:ext cx="98796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mih</a:t>
            </a:r>
            <a:r>
              <a:rPr lang="en-GB" sz="1400" b="1" dirty="0" err="1"/>
              <a:t>ī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3573809" y="373477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4573219" y="3727644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tē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4582615" y="342782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tib</a:t>
            </a:r>
            <a:r>
              <a:rPr lang="en-GB" sz="1400" b="1" dirty="0" err="1"/>
              <a:t>ī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4573218" y="2673908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tē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4586275" y="3051515"/>
            <a:ext cx="1026555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err="1"/>
              <a:t>tuī</a:t>
            </a:r>
            <a:r>
              <a:rPr lang="en-GB" sz="800" dirty="0"/>
              <a:t>*  (better to use </a:t>
            </a:r>
          </a:p>
          <a:p>
            <a:pPr algn="ctr"/>
            <a:r>
              <a:rPr lang="en-GB" sz="1000" dirty="0"/>
              <a:t>tuus, a, -um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4637024" y="1832965"/>
            <a:ext cx="89973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2</a:t>
            </a:r>
            <a:r>
              <a:rPr lang="en-GB" sz="1100" i="1" baseline="30000" dirty="0"/>
              <a:t>nd</a:t>
            </a:r>
            <a:r>
              <a:rPr lang="en-GB" sz="1100" i="1" dirty="0"/>
              <a:t> Person - you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8749708" y="251764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ipse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5644800" y="26787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sē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5659718" y="3043800"/>
            <a:ext cx="97458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err="1"/>
              <a:t>suī</a:t>
            </a:r>
            <a:r>
              <a:rPr lang="en-GB" sz="800" dirty="0"/>
              <a:t>* (better to use </a:t>
            </a:r>
          </a:p>
          <a:p>
            <a:pPr algn="ctr"/>
            <a:r>
              <a:rPr lang="en-GB" sz="1000" dirty="0" err="1"/>
              <a:t>suus</a:t>
            </a:r>
            <a:r>
              <a:rPr lang="en-GB" sz="1000" dirty="0"/>
              <a:t>, a, -um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5659718" y="34204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sib</a:t>
            </a:r>
            <a:r>
              <a:rPr lang="en-GB" sz="1400" b="1" dirty="0" err="1"/>
              <a:t>ī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5657306" y="372824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sē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8757880" y="287808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8761420" y="3950782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8767142" y="3635870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8767143" y="3326005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ius</a:t>
            </a:r>
            <a:endParaRPr lang="en-GB" sz="1400" dirty="0"/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215A66DD-CDFC-4AFA-BB04-7962DA676DEB}"/>
              </a:ext>
            </a:extLst>
          </p:cNvPr>
          <p:cNvSpPr/>
          <p:nvPr/>
        </p:nvSpPr>
        <p:spPr>
          <a:xfrm rot="5400000">
            <a:off x="558560" y="2576827"/>
            <a:ext cx="827264" cy="368487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A21984F-C88B-4851-9F59-F7319A536E8C}"/>
              </a:ext>
            </a:extLst>
          </p:cNvPr>
          <p:cNvSpPr/>
          <p:nvPr/>
        </p:nvSpPr>
        <p:spPr>
          <a:xfrm>
            <a:off x="866744" y="2463857"/>
            <a:ext cx="203200" cy="1933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8B1D1F-B223-45F3-8DEB-BD8FCD44FD52}"/>
              </a:ext>
            </a:extLst>
          </p:cNvPr>
          <p:cNvSpPr/>
          <p:nvPr/>
        </p:nvSpPr>
        <p:spPr>
          <a:xfrm>
            <a:off x="852859" y="2822871"/>
            <a:ext cx="203200" cy="19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5743060E-AB6A-4206-8CEF-1167A31BF2CE}"/>
              </a:ext>
            </a:extLst>
          </p:cNvPr>
          <p:cNvSpPr/>
          <p:nvPr/>
        </p:nvSpPr>
        <p:spPr>
          <a:xfrm>
            <a:off x="1024521" y="3438687"/>
            <a:ext cx="1026555" cy="301088"/>
          </a:xfrm>
          <a:prstGeom prst="trapezoid">
            <a:avLst>
              <a:gd name="adj" fmla="val 79679"/>
            </a:avLst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Extract 101">
            <a:extLst>
              <a:ext uri="{FF2B5EF4-FFF2-40B4-BE49-F238E27FC236}">
                <a16:creationId xmlns:a16="http://schemas.microsoft.com/office/drawing/2014/main" id="{FF70DBF7-4A6E-42FB-AFDE-026F1E18B0DC}"/>
              </a:ext>
            </a:extLst>
          </p:cNvPr>
          <p:cNvSpPr/>
          <p:nvPr/>
        </p:nvSpPr>
        <p:spPr>
          <a:xfrm>
            <a:off x="1255354" y="3120566"/>
            <a:ext cx="545933" cy="318121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6FA0-B60C-41B3-8B49-33C5E128C91B}"/>
              </a:ext>
            </a:extLst>
          </p:cNvPr>
          <p:cNvSpPr txBox="1"/>
          <p:nvPr/>
        </p:nvSpPr>
        <p:spPr>
          <a:xfrm>
            <a:off x="1293109" y="3107005"/>
            <a:ext cx="486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‘</a:t>
            </a:r>
          </a:p>
          <a:p>
            <a:pPr algn="ctr"/>
            <a:r>
              <a:rPr lang="en-GB" sz="1100" b="1" dirty="0"/>
              <a:t>OF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CF1FB2-7F88-48E8-85DC-13E3636DB21D}"/>
              </a:ext>
            </a:extLst>
          </p:cNvPr>
          <p:cNvCxnSpPr>
            <a:cxnSpLocks/>
            <a:stCxn id="103" idx="2"/>
            <a:endCxn id="101" idx="2"/>
          </p:cNvCxnSpPr>
          <p:nvPr/>
        </p:nvCxnSpPr>
        <p:spPr>
          <a:xfrm>
            <a:off x="1536515" y="3491726"/>
            <a:ext cx="1284" cy="248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13044-9AEB-46FA-8EB3-DDBA6BEA85F0}"/>
              </a:ext>
            </a:extLst>
          </p:cNvPr>
          <p:cNvSpPr txBox="1"/>
          <p:nvPr/>
        </p:nvSpPr>
        <p:spPr>
          <a:xfrm>
            <a:off x="1224541" y="3466034"/>
            <a:ext cx="1087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TO    FOR</a:t>
            </a:r>
          </a:p>
        </p:txBody>
      </p:sp>
      <p:sp>
        <p:nvSpPr>
          <p:cNvPr id="112" name="Trapezoid 111">
            <a:extLst>
              <a:ext uri="{FF2B5EF4-FFF2-40B4-BE49-F238E27FC236}">
                <a16:creationId xmlns:a16="http://schemas.microsoft.com/office/drawing/2014/main" id="{97BC6BFA-40D9-4755-839D-34BB2718A953}"/>
              </a:ext>
            </a:extLst>
          </p:cNvPr>
          <p:cNvSpPr/>
          <p:nvPr/>
        </p:nvSpPr>
        <p:spPr>
          <a:xfrm>
            <a:off x="739121" y="3755567"/>
            <a:ext cx="1594788" cy="307777"/>
          </a:xfrm>
          <a:prstGeom prst="trapezoid">
            <a:avLst>
              <a:gd name="adj" fmla="val 841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CAE6A0-7259-4103-86C0-82A2C182D838}"/>
              </a:ext>
            </a:extLst>
          </p:cNvPr>
          <p:cNvSpPr txBox="1"/>
          <p:nvPr/>
        </p:nvSpPr>
        <p:spPr>
          <a:xfrm>
            <a:off x="917965" y="3775306"/>
            <a:ext cx="146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BY    WITH     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4488529-3EDE-4A80-ABEC-13DF20B6CD59}"/>
              </a:ext>
            </a:extLst>
          </p:cNvPr>
          <p:cNvCxnSpPr>
            <a:cxnSpLocks/>
          </p:cNvCxnSpPr>
          <p:nvPr/>
        </p:nvCxnSpPr>
        <p:spPr>
          <a:xfrm flipH="1">
            <a:off x="1224541" y="3720036"/>
            <a:ext cx="15184" cy="3433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D4847E2-C79A-46B5-B287-743573D535BA}"/>
              </a:ext>
            </a:extLst>
          </p:cNvPr>
          <p:cNvCxnSpPr>
            <a:cxnSpLocks/>
          </p:cNvCxnSpPr>
          <p:nvPr/>
        </p:nvCxnSpPr>
        <p:spPr>
          <a:xfrm>
            <a:off x="1667962" y="3757979"/>
            <a:ext cx="0" cy="278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0AED3CB-6BD3-4130-9E27-2F836DAD5E76}"/>
              </a:ext>
            </a:extLst>
          </p:cNvPr>
          <p:cNvSpPr txBox="1"/>
          <p:nvPr/>
        </p:nvSpPr>
        <p:spPr>
          <a:xfrm>
            <a:off x="1121800" y="2444736"/>
            <a:ext cx="10265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SUBJECT – </a:t>
            </a:r>
            <a:r>
              <a:rPr lang="en-GB" sz="1100" dirty="0">
                <a:solidFill>
                  <a:srgbClr val="92D050"/>
                </a:solidFill>
              </a:rPr>
              <a:t>Go!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3333F5-8F2B-4B15-AE66-EBEF37F9281E}"/>
              </a:ext>
            </a:extLst>
          </p:cNvPr>
          <p:cNvSpPr txBox="1"/>
          <p:nvPr/>
        </p:nvSpPr>
        <p:spPr>
          <a:xfrm>
            <a:off x="1115377" y="2820733"/>
            <a:ext cx="171308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OBJECT  –  </a:t>
            </a:r>
            <a:r>
              <a:rPr lang="en-GB" sz="1100" dirty="0">
                <a:solidFill>
                  <a:srgbClr val="FF0000"/>
                </a:solidFill>
              </a:rPr>
              <a:t>Stop!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9866810" y="252288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8CE134-59A1-4AED-9DA8-7517BB63E2CE}"/>
              </a:ext>
            </a:extLst>
          </p:cNvPr>
          <p:cNvSpPr txBox="1"/>
          <p:nvPr/>
        </p:nvSpPr>
        <p:spPr>
          <a:xfrm>
            <a:off x="10913885" y="2516817"/>
            <a:ext cx="898218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</a:t>
            </a:r>
            <a:r>
              <a:rPr lang="en-GB" sz="1400" dirty="0"/>
              <a:t>-s</a:t>
            </a:r>
            <a:r>
              <a:rPr lang="en-GB" sz="1400" b="1" dirty="0"/>
              <a:t>um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9875906" y="288991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am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9884244" y="3319762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ius</a:t>
            </a:r>
            <a:endParaRPr lang="en-GB" sz="14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9884243" y="3626849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9884243" y="393227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ā</a:t>
            </a:r>
            <a:endParaRPr lang="en-GB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D5F60A-651C-4392-987F-5A23C0566BF4}"/>
              </a:ext>
            </a:extLst>
          </p:cNvPr>
          <p:cNvSpPr txBox="1"/>
          <p:nvPr/>
        </p:nvSpPr>
        <p:spPr>
          <a:xfrm>
            <a:off x="10905285" y="2889911"/>
            <a:ext cx="906817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um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0DE3A23-701E-4323-9C76-7F52E4D3135B}"/>
              </a:ext>
            </a:extLst>
          </p:cNvPr>
          <p:cNvSpPr txBox="1"/>
          <p:nvPr/>
        </p:nvSpPr>
        <p:spPr>
          <a:xfrm>
            <a:off x="10929800" y="3941559"/>
            <a:ext cx="90681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5E7B2B6-85C6-491C-A058-40607CDC5397}"/>
              </a:ext>
            </a:extLst>
          </p:cNvPr>
          <p:cNvSpPr txBox="1"/>
          <p:nvPr/>
        </p:nvSpPr>
        <p:spPr>
          <a:xfrm>
            <a:off x="10929799" y="3633782"/>
            <a:ext cx="90681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CE752C8-1218-4AC6-AA36-495B75ACA7B9}"/>
              </a:ext>
            </a:extLst>
          </p:cNvPr>
          <p:cNvSpPr txBox="1"/>
          <p:nvPr/>
        </p:nvSpPr>
        <p:spPr>
          <a:xfrm>
            <a:off x="10930335" y="3325128"/>
            <a:ext cx="906818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ius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363200" y="185372"/>
            <a:ext cx="11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845C1C-44BF-4261-9817-D6716CDBCAE9}"/>
              </a:ext>
            </a:extLst>
          </p:cNvPr>
          <p:cNvSpPr txBox="1"/>
          <p:nvPr/>
        </p:nvSpPr>
        <p:spPr>
          <a:xfrm>
            <a:off x="5670080" y="1596348"/>
            <a:ext cx="94930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3</a:t>
            </a:r>
            <a:r>
              <a:rPr lang="en-GB" sz="1100" i="1" baseline="30000" dirty="0"/>
              <a:t>rd</a:t>
            </a:r>
            <a:r>
              <a:rPr lang="en-GB" sz="1100" i="1" dirty="0"/>
              <a:t> Person (reflexive)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C8E1DE-BFC4-40DC-BA32-02DAB0DD6150}"/>
              </a:ext>
            </a:extLst>
          </p:cNvPr>
          <p:cNvSpPr txBox="1"/>
          <p:nvPr/>
        </p:nvSpPr>
        <p:spPr>
          <a:xfrm>
            <a:off x="8796103" y="2159995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8DF7B0D-6DD1-49FB-ABE5-C418CBEB0497}"/>
              </a:ext>
            </a:extLst>
          </p:cNvPr>
          <p:cNvSpPr txBox="1"/>
          <p:nvPr/>
        </p:nvSpPr>
        <p:spPr>
          <a:xfrm>
            <a:off x="9875906" y="2160794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BEDA1B-248D-48E5-B17B-BD60B5717979}"/>
              </a:ext>
            </a:extLst>
          </p:cNvPr>
          <p:cNvSpPr txBox="1"/>
          <p:nvPr/>
        </p:nvSpPr>
        <p:spPr>
          <a:xfrm>
            <a:off x="10912364" y="2157709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AA4C0-A99B-43D5-AC97-3E6BA75BCD69}"/>
              </a:ext>
            </a:extLst>
          </p:cNvPr>
          <p:cNvSpPr txBox="1"/>
          <p:nvPr/>
        </p:nvSpPr>
        <p:spPr>
          <a:xfrm>
            <a:off x="2504578" y="1824981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Singular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F6D8CCC-C6EE-4AF8-8A1F-E13E44DAFD52}"/>
              </a:ext>
            </a:extLst>
          </p:cNvPr>
          <p:cNvSpPr txBox="1"/>
          <p:nvPr/>
        </p:nvSpPr>
        <p:spPr>
          <a:xfrm>
            <a:off x="2627094" y="453197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Plural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B0C1EE-66B0-44F0-A3E4-3D0B483E8403}"/>
              </a:ext>
            </a:extLst>
          </p:cNvPr>
          <p:cNvSpPr txBox="1"/>
          <p:nvPr/>
        </p:nvSpPr>
        <p:spPr>
          <a:xfrm>
            <a:off x="3511635" y="4554589"/>
            <a:ext cx="97458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bg1"/>
                </a:solidFill>
              </a:rPr>
              <a:t>1</a:t>
            </a:r>
            <a:r>
              <a:rPr lang="en-GB" sz="1100" i="1" baseline="30000" dirty="0">
                <a:solidFill>
                  <a:schemeClr val="bg1"/>
                </a:solidFill>
              </a:rPr>
              <a:t>st</a:t>
            </a:r>
            <a:r>
              <a:rPr lang="en-GB" sz="1100" i="1" dirty="0">
                <a:solidFill>
                  <a:schemeClr val="bg1"/>
                </a:solidFill>
              </a:rPr>
              <a:t> Person</a:t>
            </a:r>
          </a:p>
          <a:p>
            <a:pPr algn="ctr"/>
            <a:r>
              <a:rPr lang="en-GB" sz="1100" i="1" dirty="0">
                <a:solidFill>
                  <a:schemeClr val="bg1"/>
                </a:solidFill>
              </a:rPr>
              <a:t>We, us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9690477-36BE-4302-AC69-0BB99A475CB7}"/>
              </a:ext>
            </a:extLst>
          </p:cNvPr>
          <p:cNvSpPr txBox="1"/>
          <p:nvPr/>
        </p:nvSpPr>
        <p:spPr>
          <a:xfrm>
            <a:off x="2414355" y="5010565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76B033-7169-4DA1-A9A5-E534CD5F55AC}"/>
              </a:ext>
            </a:extLst>
          </p:cNvPr>
          <p:cNvSpPr txBox="1"/>
          <p:nvPr/>
        </p:nvSpPr>
        <p:spPr>
          <a:xfrm>
            <a:off x="2414355" y="5368247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325488-527F-46BB-A7DC-DE0E0230A1C0}"/>
              </a:ext>
            </a:extLst>
          </p:cNvPr>
          <p:cNvSpPr txBox="1"/>
          <p:nvPr/>
        </p:nvSpPr>
        <p:spPr>
          <a:xfrm>
            <a:off x="2435886" y="5831340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CC2E12-BD43-4835-9938-FD44B8672C3F}"/>
              </a:ext>
            </a:extLst>
          </p:cNvPr>
          <p:cNvSpPr txBox="1"/>
          <p:nvPr/>
        </p:nvSpPr>
        <p:spPr>
          <a:xfrm>
            <a:off x="2435003" y="6123937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AA7E25-C9E8-4A2F-A587-67128FB3C90F}"/>
              </a:ext>
            </a:extLst>
          </p:cNvPr>
          <p:cNvSpPr txBox="1"/>
          <p:nvPr/>
        </p:nvSpPr>
        <p:spPr>
          <a:xfrm>
            <a:off x="2435003" y="6436627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B2B78A3-6942-457D-A70C-1EC42DF174F9}"/>
              </a:ext>
            </a:extLst>
          </p:cNvPr>
          <p:cNvSpPr txBox="1"/>
          <p:nvPr/>
        </p:nvSpPr>
        <p:spPr>
          <a:xfrm>
            <a:off x="3539387" y="501054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nōs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042362-38C1-48AA-9D94-DF4E96F7F4B2}"/>
              </a:ext>
            </a:extLst>
          </p:cNvPr>
          <p:cNvSpPr txBox="1"/>
          <p:nvPr/>
        </p:nvSpPr>
        <p:spPr>
          <a:xfrm>
            <a:off x="4549688" y="5012635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vōs</a:t>
            </a:r>
            <a:endParaRPr lang="en-GB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A310C5-3CB8-4DE5-8A01-E6A9D4710009}"/>
              </a:ext>
            </a:extLst>
          </p:cNvPr>
          <p:cNvSpPr txBox="1"/>
          <p:nvPr/>
        </p:nvSpPr>
        <p:spPr>
          <a:xfrm>
            <a:off x="3547509" y="537713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nōs</a:t>
            </a:r>
            <a:endParaRPr lang="en-GB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505604-27BE-4E23-9096-EF29DA505A00}"/>
              </a:ext>
            </a:extLst>
          </p:cNvPr>
          <p:cNvSpPr txBox="1"/>
          <p:nvPr/>
        </p:nvSpPr>
        <p:spPr>
          <a:xfrm>
            <a:off x="3546183" y="5785610"/>
            <a:ext cx="974587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err="1"/>
              <a:t>nostrī</a:t>
            </a:r>
            <a:r>
              <a:rPr lang="en-GB" sz="800" dirty="0"/>
              <a:t> (use </a:t>
            </a:r>
            <a:r>
              <a:rPr lang="en-GB" sz="800" dirty="0" err="1"/>
              <a:t>noster</a:t>
            </a:r>
            <a:r>
              <a:rPr lang="en-GB" sz="800" dirty="0"/>
              <a:t>, nostra, nostrum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D1D899F-44B1-4829-9E9B-115C1409E1A0}"/>
              </a:ext>
            </a:extLst>
          </p:cNvPr>
          <p:cNvSpPr txBox="1"/>
          <p:nvPr/>
        </p:nvSpPr>
        <p:spPr>
          <a:xfrm>
            <a:off x="3544271" y="613086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nōb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09AA4D-1CEF-4549-8D24-8D5904F5B738}"/>
              </a:ext>
            </a:extLst>
          </p:cNvPr>
          <p:cNvSpPr txBox="1"/>
          <p:nvPr/>
        </p:nvSpPr>
        <p:spPr>
          <a:xfrm>
            <a:off x="3550727" y="6445774"/>
            <a:ext cx="96813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nōb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27CB699-B4AB-4FEF-851F-EF273F314295}"/>
              </a:ext>
            </a:extLst>
          </p:cNvPr>
          <p:cNvSpPr txBox="1"/>
          <p:nvPr/>
        </p:nvSpPr>
        <p:spPr>
          <a:xfrm>
            <a:off x="4567125" y="6438640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vōb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86D8833-2D65-4D82-988D-EAF7BD3767E8}"/>
              </a:ext>
            </a:extLst>
          </p:cNvPr>
          <p:cNvSpPr txBox="1"/>
          <p:nvPr/>
        </p:nvSpPr>
        <p:spPr>
          <a:xfrm>
            <a:off x="4567122" y="613086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vōb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E64509F-8C6D-4630-AE8B-0ED155A99F8E}"/>
              </a:ext>
            </a:extLst>
          </p:cNvPr>
          <p:cNvSpPr txBox="1"/>
          <p:nvPr/>
        </p:nvSpPr>
        <p:spPr>
          <a:xfrm>
            <a:off x="4567124" y="538490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vōs</a:t>
            </a:r>
            <a:endParaRPr lang="en-GB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CBEEDA4-0A77-4D7F-BDBD-FF3AFE0A0FE4}"/>
              </a:ext>
            </a:extLst>
          </p:cNvPr>
          <p:cNvSpPr txBox="1"/>
          <p:nvPr/>
        </p:nvSpPr>
        <p:spPr>
          <a:xfrm>
            <a:off x="4567122" y="5790220"/>
            <a:ext cx="1026555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err="1"/>
              <a:t>vestrī</a:t>
            </a:r>
            <a:r>
              <a:rPr lang="en-GB" sz="800" dirty="0"/>
              <a:t> – use </a:t>
            </a:r>
            <a:r>
              <a:rPr lang="en-GB" sz="800" dirty="0" err="1"/>
              <a:t>vester</a:t>
            </a:r>
            <a:r>
              <a:rPr lang="en-GB" sz="800" dirty="0"/>
              <a:t>, </a:t>
            </a:r>
            <a:r>
              <a:rPr lang="en-GB" sz="800" dirty="0" err="1"/>
              <a:t>vestra</a:t>
            </a:r>
            <a:r>
              <a:rPr lang="en-GB" sz="800" dirty="0"/>
              <a:t>, </a:t>
            </a:r>
            <a:r>
              <a:rPr lang="en-GB" sz="800" dirty="0" err="1"/>
              <a:t>vestrum</a:t>
            </a:r>
            <a:endParaRPr lang="en-GB" sz="8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DBAACD-C290-45A8-BBE0-F851F30E7AFE}"/>
              </a:ext>
            </a:extLst>
          </p:cNvPr>
          <p:cNvSpPr txBox="1"/>
          <p:nvPr/>
        </p:nvSpPr>
        <p:spPr>
          <a:xfrm>
            <a:off x="4613096" y="4544296"/>
            <a:ext cx="89973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2</a:t>
            </a:r>
            <a:r>
              <a:rPr lang="en-GB" sz="1100" i="1" baseline="30000" dirty="0"/>
              <a:t>nd</a:t>
            </a:r>
            <a:r>
              <a:rPr lang="en-GB" sz="1100" i="1" dirty="0"/>
              <a:t> Person</a:t>
            </a:r>
          </a:p>
          <a:p>
            <a:pPr algn="ctr"/>
            <a:r>
              <a:rPr lang="en-GB" sz="1100" i="1" dirty="0"/>
              <a:t>you (pl)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B178D7-1D6C-4EFC-889E-3A8F8FF241F0}"/>
              </a:ext>
            </a:extLst>
          </p:cNvPr>
          <p:cNvSpPr txBox="1"/>
          <p:nvPr/>
        </p:nvSpPr>
        <p:spPr>
          <a:xfrm>
            <a:off x="8765931" y="505239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7B217D-5E02-4DDB-B9F4-523214FC3BEE}"/>
              </a:ext>
            </a:extLst>
          </p:cNvPr>
          <p:cNvSpPr txBox="1"/>
          <p:nvPr/>
        </p:nvSpPr>
        <p:spPr>
          <a:xfrm>
            <a:off x="5648472" y="537713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sē</a:t>
            </a:r>
            <a:endParaRPr lang="en-GB" sz="14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FB7EDC-7A5C-4684-8CE4-E47A60557E0E}"/>
              </a:ext>
            </a:extLst>
          </p:cNvPr>
          <p:cNvSpPr txBox="1"/>
          <p:nvPr/>
        </p:nvSpPr>
        <p:spPr>
          <a:xfrm>
            <a:off x="5656140" y="5752508"/>
            <a:ext cx="97458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err="1"/>
              <a:t>suī</a:t>
            </a:r>
            <a:r>
              <a:rPr lang="en-GB" sz="800" dirty="0"/>
              <a:t>* (better to use </a:t>
            </a:r>
          </a:p>
          <a:p>
            <a:pPr algn="ctr"/>
            <a:r>
              <a:rPr lang="en-GB" sz="1000" dirty="0" err="1"/>
              <a:t>suus</a:t>
            </a:r>
            <a:r>
              <a:rPr lang="en-GB" sz="1000" dirty="0"/>
              <a:t>, a, -um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2EC52D1-DEF1-4EB3-A37C-30A24072083D}"/>
              </a:ext>
            </a:extLst>
          </p:cNvPr>
          <p:cNvSpPr txBox="1"/>
          <p:nvPr/>
        </p:nvSpPr>
        <p:spPr>
          <a:xfrm>
            <a:off x="5656142" y="612184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sib</a:t>
            </a:r>
            <a:r>
              <a:rPr lang="en-GB" sz="1400" b="1" dirty="0" err="1"/>
              <a:t>ī</a:t>
            </a:r>
            <a:endParaRPr lang="en-GB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4145523-0084-444A-A3C5-41B5AC83AE05}"/>
              </a:ext>
            </a:extLst>
          </p:cNvPr>
          <p:cNvSpPr txBox="1"/>
          <p:nvPr/>
        </p:nvSpPr>
        <p:spPr>
          <a:xfrm>
            <a:off x="5656141" y="642961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sē</a:t>
            </a:r>
            <a:endParaRPr lang="en-GB" sz="14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8D584D-2643-4C18-B4CA-AC17BDDCCB54}"/>
              </a:ext>
            </a:extLst>
          </p:cNvPr>
          <p:cNvSpPr txBox="1"/>
          <p:nvPr/>
        </p:nvSpPr>
        <p:spPr>
          <a:xfrm>
            <a:off x="8774103" y="541284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ōs</a:t>
            </a:r>
            <a:endParaRPr lang="en-GB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A202F2-7C5B-44A8-9848-954611CF3620}"/>
              </a:ext>
            </a:extLst>
          </p:cNvPr>
          <p:cNvSpPr txBox="1"/>
          <p:nvPr/>
        </p:nvSpPr>
        <p:spPr>
          <a:xfrm>
            <a:off x="8777643" y="6485538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335955F-DDD9-4D57-BF39-5BD44D0D3933}"/>
              </a:ext>
            </a:extLst>
          </p:cNvPr>
          <p:cNvSpPr txBox="1"/>
          <p:nvPr/>
        </p:nvSpPr>
        <p:spPr>
          <a:xfrm>
            <a:off x="8783365" y="617062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ACBE12F-E944-4FD5-A88B-1AF7E892FE30}"/>
              </a:ext>
            </a:extLst>
          </p:cNvPr>
          <p:cNvSpPr txBox="1"/>
          <p:nvPr/>
        </p:nvSpPr>
        <p:spPr>
          <a:xfrm>
            <a:off x="8783366" y="586076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50C18BC-65DB-41D7-ABF7-8CAFB1C048DD}"/>
              </a:ext>
            </a:extLst>
          </p:cNvPr>
          <p:cNvSpPr txBox="1"/>
          <p:nvPr/>
        </p:nvSpPr>
        <p:spPr>
          <a:xfrm>
            <a:off x="9883033" y="505764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A802B66-BC07-4A14-B7E6-411D83F7F432}"/>
              </a:ext>
            </a:extLst>
          </p:cNvPr>
          <p:cNvSpPr txBox="1"/>
          <p:nvPr/>
        </p:nvSpPr>
        <p:spPr>
          <a:xfrm>
            <a:off x="10930108" y="5051573"/>
            <a:ext cx="898218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7A0CB1-5AD8-498A-A625-1B483CDAE9E3}"/>
              </a:ext>
            </a:extLst>
          </p:cNvPr>
          <p:cNvSpPr txBox="1"/>
          <p:nvPr/>
        </p:nvSpPr>
        <p:spPr>
          <a:xfrm>
            <a:off x="9892129" y="542466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ās</a:t>
            </a:r>
            <a:endParaRPr lang="en-GB" sz="14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3F4E8E7-4D5D-4273-9B66-F8966F21F941}"/>
              </a:ext>
            </a:extLst>
          </p:cNvPr>
          <p:cNvSpPr txBox="1"/>
          <p:nvPr/>
        </p:nvSpPr>
        <p:spPr>
          <a:xfrm>
            <a:off x="9900466" y="584689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ārum</a:t>
            </a:r>
            <a:endParaRPr lang="en-GB" sz="1400" b="1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365408-C209-4C02-812B-9203140F0B5B}"/>
              </a:ext>
            </a:extLst>
          </p:cNvPr>
          <p:cNvSpPr txBox="1"/>
          <p:nvPr/>
        </p:nvSpPr>
        <p:spPr>
          <a:xfrm>
            <a:off x="9900466" y="616160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EAEAB2A-00DD-4D3C-9A11-73130037B9FF}"/>
              </a:ext>
            </a:extLst>
          </p:cNvPr>
          <p:cNvSpPr txBox="1"/>
          <p:nvPr/>
        </p:nvSpPr>
        <p:spPr>
          <a:xfrm>
            <a:off x="9900466" y="647631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504FC84-5A93-4DE5-9E84-745E1CF3D8F9}"/>
              </a:ext>
            </a:extLst>
          </p:cNvPr>
          <p:cNvSpPr txBox="1"/>
          <p:nvPr/>
        </p:nvSpPr>
        <p:spPr>
          <a:xfrm>
            <a:off x="10921509" y="5424666"/>
            <a:ext cx="89821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68AC698-6387-4C78-8681-4DD76DA963F0}"/>
              </a:ext>
            </a:extLst>
          </p:cNvPr>
          <p:cNvSpPr txBox="1"/>
          <p:nvPr/>
        </p:nvSpPr>
        <p:spPr>
          <a:xfrm>
            <a:off x="10946023" y="6476315"/>
            <a:ext cx="87316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3C9BCB2-BCAD-4AA7-9FFB-0A5C26DD9772}"/>
              </a:ext>
            </a:extLst>
          </p:cNvPr>
          <p:cNvSpPr txBox="1"/>
          <p:nvPr/>
        </p:nvSpPr>
        <p:spPr>
          <a:xfrm>
            <a:off x="10946022" y="6168538"/>
            <a:ext cx="8731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ABBC287-9ACC-4E44-9A48-D2D81C71B437}"/>
              </a:ext>
            </a:extLst>
          </p:cNvPr>
          <p:cNvSpPr txBox="1"/>
          <p:nvPr/>
        </p:nvSpPr>
        <p:spPr>
          <a:xfrm>
            <a:off x="10946558" y="5859884"/>
            <a:ext cx="8731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ips-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4046D1F-D37F-400E-8307-10E52BC72624}"/>
              </a:ext>
            </a:extLst>
          </p:cNvPr>
          <p:cNvSpPr txBox="1"/>
          <p:nvPr/>
        </p:nvSpPr>
        <p:spPr>
          <a:xfrm>
            <a:off x="5669474" y="4284552"/>
            <a:ext cx="955048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3</a:t>
            </a:r>
            <a:r>
              <a:rPr lang="en-GB" sz="1100" i="1" baseline="30000" dirty="0"/>
              <a:t>rd</a:t>
            </a:r>
            <a:r>
              <a:rPr lang="en-GB" sz="1100" i="1" dirty="0"/>
              <a:t> Person (reflexive)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F8AF376-38B9-4B76-956F-66C1C8D21563}"/>
              </a:ext>
            </a:extLst>
          </p:cNvPr>
          <p:cNvSpPr txBox="1"/>
          <p:nvPr/>
        </p:nvSpPr>
        <p:spPr>
          <a:xfrm>
            <a:off x="8812326" y="4694751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1ED6C8B-8375-45B5-ACF9-59E41A317DE8}"/>
              </a:ext>
            </a:extLst>
          </p:cNvPr>
          <p:cNvSpPr txBox="1"/>
          <p:nvPr/>
        </p:nvSpPr>
        <p:spPr>
          <a:xfrm>
            <a:off x="9892129" y="4695550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4286761-2AA6-4571-837A-551AE3D52FAD}"/>
              </a:ext>
            </a:extLst>
          </p:cNvPr>
          <p:cNvSpPr txBox="1"/>
          <p:nvPr/>
        </p:nvSpPr>
        <p:spPr>
          <a:xfrm>
            <a:off x="10928587" y="4692465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59880FD-C6A3-407B-9349-53BA78BFD90A}"/>
              </a:ext>
            </a:extLst>
          </p:cNvPr>
          <p:cNvSpPr txBox="1"/>
          <p:nvPr/>
        </p:nvSpPr>
        <p:spPr>
          <a:xfrm>
            <a:off x="9456483" y="1039485"/>
            <a:ext cx="23324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ipse, </a:t>
            </a:r>
            <a:r>
              <a:rPr lang="en-GB" sz="1000" i="1" dirty="0" err="1"/>
              <a:t>ipsa</a:t>
            </a:r>
            <a:r>
              <a:rPr lang="en-GB" sz="1000" i="1" dirty="0"/>
              <a:t>, ipsum</a:t>
            </a:r>
          </a:p>
          <a:p>
            <a:pPr marL="171450" indent="-171450" algn="ctr">
              <a:buFontTx/>
              <a:buChar char="-"/>
            </a:pPr>
            <a:r>
              <a:rPr lang="en-GB" sz="1000" i="1" dirty="0"/>
              <a:t>him/her/itself/themselves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4DF28E4-1713-4015-AD29-26E20697E4F0}"/>
              </a:ext>
            </a:extLst>
          </p:cNvPr>
          <p:cNvSpPr txBox="1"/>
          <p:nvPr/>
        </p:nvSpPr>
        <p:spPr>
          <a:xfrm>
            <a:off x="8749708" y="1842206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Singular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EB650C5-9356-4304-9B8F-4D91C419EBFB}"/>
              </a:ext>
            </a:extLst>
          </p:cNvPr>
          <p:cNvSpPr txBox="1"/>
          <p:nvPr/>
        </p:nvSpPr>
        <p:spPr>
          <a:xfrm>
            <a:off x="8788642" y="4369424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Plural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33DEFB4-1E50-4FB2-AA5F-69302FB3AEE0}"/>
              </a:ext>
            </a:extLst>
          </p:cNvPr>
          <p:cNvSpPr txBox="1"/>
          <p:nvPr/>
        </p:nvSpPr>
        <p:spPr>
          <a:xfrm>
            <a:off x="9563530" y="1479494"/>
            <a:ext cx="233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e.g. The President </a:t>
            </a:r>
            <a:r>
              <a:rPr lang="en-GB" sz="1200" b="1" i="1" dirty="0"/>
              <a:t>herself</a:t>
            </a:r>
            <a:r>
              <a:rPr lang="en-GB" sz="1200" i="1" dirty="0"/>
              <a:t> was in charge of foreign policy.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3FA82-F60B-4666-86D4-94F2E53324BD}"/>
              </a:ext>
            </a:extLst>
          </p:cNvPr>
          <p:cNvSpPr txBox="1"/>
          <p:nvPr/>
        </p:nvSpPr>
        <p:spPr>
          <a:xfrm>
            <a:off x="5660115" y="2075465"/>
            <a:ext cx="96663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e.g. </a:t>
            </a:r>
          </a:p>
          <a:p>
            <a:pPr algn="ctr"/>
            <a:r>
              <a:rPr lang="en-GB" sz="1000" dirty="0"/>
              <a:t>he saw </a:t>
            </a:r>
            <a:r>
              <a:rPr lang="en-GB" sz="1000" b="1" dirty="0"/>
              <a:t>himself</a:t>
            </a:r>
            <a:r>
              <a:rPr lang="en-GB" sz="1000" dirty="0"/>
              <a:t> in the mirror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37A197D-CDB4-4EA3-9C77-0BAE393A2E95}"/>
              </a:ext>
            </a:extLst>
          </p:cNvPr>
          <p:cNvSpPr txBox="1"/>
          <p:nvPr/>
        </p:nvSpPr>
        <p:spPr>
          <a:xfrm>
            <a:off x="5662069" y="4774574"/>
            <a:ext cx="96663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e.g. </a:t>
            </a:r>
          </a:p>
          <a:p>
            <a:pPr algn="ctr"/>
            <a:r>
              <a:rPr lang="en-GB" sz="1000" dirty="0"/>
              <a:t>they saw </a:t>
            </a:r>
            <a:r>
              <a:rPr lang="en-GB" sz="1000" b="1" dirty="0"/>
              <a:t>themselves</a:t>
            </a:r>
            <a:r>
              <a:rPr lang="en-GB" sz="1000" dirty="0"/>
              <a:t>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4E948-15F6-4B2E-83A7-060309B7213A}"/>
              </a:ext>
            </a:extLst>
          </p:cNvPr>
          <p:cNvSpPr txBox="1"/>
          <p:nvPr/>
        </p:nvSpPr>
        <p:spPr>
          <a:xfrm>
            <a:off x="7748011" y="5200398"/>
            <a:ext cx="89821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This Pronoun is typical in following a totally regular 2-1-2 form in the Plural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4D3A81-8282-4584-8AC3-DB57C0BD44D7}"/>
              </a:ext>
            </a:extLst>
          </p:cNvPr>
          <p:cNvSpPr txBox="1"/>
          <p:nvPr/>
        </p:nvSpPr>
        <p:spPr>
          <a:xfrm>
            <a:off x="6688680" y="4711434"/>
            <a:ext cx="77007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The Plural is the same as the singular</a:t>
            </a:r>
          </a:p>
        </p:txBody>
      </p:sp>
      <p:sp>
        <p:nvSpPr>
          <p:cNvPr id="114" name="Oval 113">
            <a:hlinkClick r:id="rId2" action="ppaction://hlinksldjump"/>
            <a:extLst>
              <a:ext uri="{FF2B5EF4-FFF2-40B4-BE49-F238E27FC236}">
                <a16:creationId xmlns:a16="http://schemas.microsoft.com/office/drawing/2014/main" id="{2BAF660C-BD18-4911-9CA3-FCD36D860EAB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4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3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6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9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9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0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3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1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8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1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6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00"/>
                            </p:stCondLst>
                            <p:childTnLst>
                              <p:par>
                                <p:cTn id="3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6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3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0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5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9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50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62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670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72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7700"/>
                            </p:stCondLst>
                            <p:childTnLst>
                              <p:par>
                                <p:cTn id="3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2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870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7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7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6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00"/>
                            </p:stCondLst>
                            <p:childTnLst>
                              <p:par>
                                <p:cTn id="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000"/>
                            </p:stCondLst>
                            <p:childTnLst>
                              <p:par>
                                <p:cTn id="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3500"/>
                            </p:stCondLst>
                            <p:childTnLst>
                              <p:par>
                                <p:cTn id="45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00"/>
                            </p:stCondLst>
                            <p:childTnLst>
                              <p:par>
                                <p:cTn id="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6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500"/>
                            </p:stCondLst>
                            <p:childTnLst>
                              <p:par>
                                <p:cTn id="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6200"/>
                            </p:stCondLst>
                            <p:childTnLst>
                              <p:par>
                                <p:cTn id="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670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7200"/>
                            </p:stCondLst>
                            <p:childTnLst>
                              <p:par>
                                <p:cTn id="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7700"/>
                            </p:stCondLst>
                            <p:childTnLst>
                              <p:par>
                                <p:cTn id="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8200"/>
                            </p:stCondLst>
                            <p:childTnLst>
                              <p:par>
                                <p:cTn id="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8700"/>
                            </p:stCondLst>
                            <p:childTnLst>
                              <p:par>
                                <p:cTn id="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96" grpId="0" animBg="1"/>
      <p:bldP spid="97" grpId="0" animBg="1"/>
      <p:bldP spid="99" grpId="0" animBg="1"/>
      <p:bldP spid="101" grpId="0" animBg="1"/>
      <p:bldP spid="102" grpId="0" animBg="1"/>
      <p:bldP spid="103" grpId="0"/>
      <p:bldP spid="110" grpId="0"/>
      <p:bldP spid="112" grpId="0" animBg="1"/>
      <p:bldP spid="113" grpId="0"/>
      <p:bldP spid="127" grpId="0"/>
      <p:bldP spid="129" grpId="0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58" grpId="0" animBg="1"/>
      <p:bldP spid="159" grpId="0" animBg="1"/>
      <p:bldP spid="160" grpId="0" animBg="1"/>
      <p:bldP spid="161" grpId="0" animBg="1"/>
      <p:bldP spid="23" grpId="0"/>
      <p:bldP spid="162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0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34" grpId="0" animBg="1"/>
      <p:bldP spid="141" grpId="0"/>
      <p:bldP spid="157" grpId="0"/>
      <p:bldP spid="164" grpId="0"/>
      <p:bldP spid="13" grpId="0" animBg="1"/>
      <p:bldP spid="165" grpId="0" animBg="1"/>
      <p:bldP spid="1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2634343" cy="716252"/>
          </a:xfrm>
        </p:spPr>
        <p:txBody>
          <a:bodyPr>
            <a:normAutofit/>
          </a:bodyPr>
          <a:lstStyle/>
          <a:p>
            <a:r>
              <a:rPr lang="en-GB" b="1" dirty="0"/>
              <a:t>Pronouns </a:t>
            </a:r>
            <a:r>
              <a:rPr lang="en-GB" sz="3100" b="1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6200"/>
            <a:ext cx="7625906" cy="9419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Pronouns are words that stand in place of a noun, like ‘he’, ‘who, ‘this (one)’ or ‘that (one)’.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The key pronouns to learn are: Personal Pronouns, the Reflexive Pronoun plus </a:t>
            </a:r>
            <a:r>
              <a:rPr lang="en-GB" sz="1400" i="1" dirty="0"/>
              <a:t>is, </a:t>
            </a:r>
            <a:r>
              <a:rPr lang="en-GB" sz="1400" i="1" dirty="0" err="1"/>
              <a:t>ea</a:t>
            </a:r>
            <a:r>
              <a:rPr lang="en-GB" sz="1400" i="1" dirty="0"/>
              <a:t>, id; 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the Relative Pronoun, </a:t>
            </a:r>
            <a:r>
              <a:rPr lang="en-GB" sz="1400" i="1" dirty="0"/>
              <a:t>qui, quae, quod</a:t>
            </a:r>
            <a:r>
              <a:rPr lang="en-GB" sz="1400" dirty="0"/>
              <a:t> and </a:t>
            </a:r>
            <a:r>
              <a:rPr lang="en-GB" sz="1400" b="1" dirty="0"/>
              <a:t>demonstratives like </a:t>
            </a:r>
            <a:r>
              <a:rPr lang="en-GB" sz="1400" b="1" i="1" dirty="0"/>
              <a:t>hic, </a:t>
            </a:r>
            <a:r>
              <a:rPr lang="en-GB" sz="1400" b="1" i="1" dirty="0" err="1"/>
              <a:t>haec</a:t>
            </a:r>
            <a:r>
              <a:rPr lang="en-GB" sz="1400" b="1" i="1" dirty="0"/>
              <a:t>, hoc </a:t>
            </a:r>
            <a:r>
              <a:rPr lang="en-GB" sz="1400" b="1" dirty="0"/>
              <a:t>and</a:t>
            </a:r>
            <a:r>
              <a:rPr lang="en-GB" sz="1400" b="1" i="1" dirty="0"/>
              <a:t> </a:t>
            </a:r>
            <a:r>
              <a:rPr lang="en-GB" sz="1400" b="1" i="1" dirty="0" err="1"/>
              <a:t>ille</a:t>
            </a:r>
            <a:r>
              <a:rPr lang="en-GB" sz="1400" b="1" i="1" dirty="0"/>
              <a:t>, </a:t>
            </a:r>
            <a:r>
              <a:rPr lang="en-GB" sz="1400" b="1" i="1" dirty="0" err="1"/>
              <a:t>illa</a:t>
            </a:r>
            <a:r>
              <a:rPr lang="en-GB" sz="1400" b="1" i="1" dirty="0"/>
              <a:t>, </a:t>
            </a:r>
            <a:r>
              <a:rPr lang="en-GB" sz="1400" b="1" i="1" dirty="0" err="1"/>
              <a:t>illud</a:t>
            </a:r>
            <a:r>
              <a:rPr lang="en-GB" sz="1400" i="1" dirty="0"/>
              <a:t>.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Watch out – they don’t have a Vocative form and their Genitive and Dative singulars are odd.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4242291" y="2092767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3123354" y="2458219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3123354" y="2815901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3144885" y="3278994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3144002" y="3571591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3144002" y="3884281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4248386" y="245820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5258687" y="246028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4256508" y="282478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4249565" y="3268885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eius</a:t>
            </a:r>
            <a:endParaRPr lang="en-GB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4253270" y="3578518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4259726" y="389342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5276124" y="3886294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ā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5276121" y="3578517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5276123" y="2832558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am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5276122" y="3270741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eius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2215373" y="1800324"/>
            <a:ext cx="16906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en-GB" sz="1000" i="1" dirty="0"/>
              <a:t>he/she/it/they;</a:t>
            </a:r>
          </a:p>
          <a:p>
            <a:pPr marL="171450" indent="-171450" algn="ctr">
              <a:buFontTx/>
              <a:buChar char="-"/>
            </a:pPr>
            <a:r>
              <a:rPr lang="en-GB" sz="1000" i="1" dirty="0"/>
              <a:t>‘that’ (man/woman/one)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5322094" y="2093566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6338997" y="245820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644957" y="246028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6347706" y="283590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6372987" y="3262408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eius</a:t>
            </a:r>
            <a:endParaRPr lang="en-GB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6365141" y="3569494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6365141" y="387492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653129" y="282073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ōs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656669" y="3893428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662391" y="357851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662392" y="326865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215A66DD-CDFC-4AFA-BB04-7962DA676DEB}"/>
              </a:ext>
            </a:extLst>
          </p:cNvPr>
          <p:cNvSpPr/>
          <p:nvPr/>
        </p:nvSpPr>
        <p:spPr>
          <a:xfrm rot="5400000">
            <a:off x="558560" y="2576827"/>
            <a:ext cx="827264" cy="368487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A21984F-C88B-4851-9F59-F7319A536E8C}"/>
              </a:ext>
            </a:extLst>
          </p:cNvPr>
          <p:cNvSpPr/>
          <p:nvPr/>
        </p:nvSpPr>
        <p:spPr>
          <a:xfrm>
            <a:off x="866744" y="2463857"/>
            <a:ext cx="203200" cy="1933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8B1D1F-B223-45F3-8DEB-BD8FCD44FD52}"/>
              </a:ext>
            </a:extLst>
          </p:cNvPr>
          <p:cNvSpPr/>
          <p:nvPr/>
        </p:nvSpPr>
        <p:spPr>
          <a:xfrm>
            <a:off x="852859" y="2822871"/>
            <a:ext cx="203200" cy="19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5743060E-AB6A-4206-8CEF-1167A31BF2CE}"/>
              </a:ext>
            </a:extLst>
          </p:cNvPr>
          <p:cNvSpPr/>
          <p:nvPr/>
        </p:nvSpPr>
        <p:spPr>
          <a:xfrm>
            <a:off x="994892" y="3576549"/>
            <a:ext cx="1026555" cy="301088"/>
          </a:xfrm>
          <a:prstGeom prst="trapezoid">
            <a:avLst>
              <a:gd name="adj" fmla="val 79679"/>
            </a:avLst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Extract 101">
            <a:extLst>
              <a:ext uri="{FF2B5EF4-FFF2-40B4-BE49-F238E27FC236}">
                <a16:creationId xmlns:a16="http://schemas.microsoft.com/office/drawing/2014/main" id="{FF70DBF7-4A6E-42FB-AFDE-026F1E18B0DC}"/>
              </a:ext>
            </a:extLst>
          </p:cNvPr>
          <p:cNvSpPr/>
          <p:nvPr/>
        </p:nvSpPr>
        <p:spPr>
          <a:xfrm>
            <a:off x="1225725" y="3258428"/>
            <a:ext cx="545933" cy="318121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6FA0-B60C-41B3-8B49-33C5E128C91B}"/>
              </a:ext>
            </a:extLst>
          </p:cNvPr>
          <p:cNvSpPr txBox="1"/>
          <p:nvPr/>
        </p:nvSpPr>
        <p:spPr>
          <a:xfrm>
            <a:off x="1263480" y="3244867"/>
            <a:ext cx="486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‘</a:t>
            </a:r>
          </a:p>
          <a:p>
            <a:pPr algn="ctr"/>
            <a:r>
              <a:rPr lang="en-GB" sz="1100" b="1" dirty="0"/>
              <a:t>OF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CF1FB2-7F88-48E8-85DC-13E3636DB21D}"/>
              </a:ext>
            </a:extLst>
          </p:cNvPr>
          <p:cNvCxnSpPr>
            <a:cxnSpLocks/>
            <a:stCxn id="103" idx="2"/>
            <a:endCxn id="101" idx="2"/>
          </p:cNvCxnSpPr>
          <p:nvPr/>
        </p:nvCxnSpPr>
        <p:spPr>
          <a:xfrm>
            <a:off x="1506886" y="3629588"/>
            <a:ext cx="1284" cy="248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13044-9AEB-46FA-8EB3-DDBA6BEA85F0}"/>
              </a:ext>
            </a:extLst>
          </p:cNvPr>
          <p:cNvSpPr txBox="1"/>
          <p:nvPr/>
        </p:nvSpPr>
        <p:spPr>
          <a:xfrm>
            <a:off x="1194912" y="3603896"/>
            <a:ext cx="1087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TO    FOR</a:t>
            </a:r>
          </a:p>
        </p:txBody>
      </p:sp>
      <p:sp>
        <p:nvSpPr>
          <p:cNvPr id="112" name="Trapezoid 111">
            <a:extLst>
              <a:ext uri="{FF2B5EF4-FFF2-40B4-BE49-F238E27FC236}">
                <a16:creationId xmlns:a16="http://schemas.microsoft.com/office/drawing/2014/main" id="{97BC6BFA-40D9-4755-839D-34BB2718A953}"/>
              </a:ext>
            </a:extLst>
          </p:cNvPr>
          <p:cNvSpPr/>
          <p:nvPr/>
        </p:nvSpPr>
        <p:spPr>
          <a:xfrm>
            <a:off x="709492" y="3893429"/>
            <a:ext cx="1594788" cy="307777"/>
          </a:xfrm>
          <a:prstGeom prst="trapezoid">
            <a:avLst>
              <a:gd name="adj" fmla="val 841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CAE6A0-7259-4103-86C0-82A2C182D838}"/>
              </a:ext>
            </a:extLst>
          </p:cNvPr>
          <p:cNvSpPr txBox="1"/>
          <p:nvPr/>
        </p:nvSpPr>
        <p:spPr>
          <a:xfrm>
            <a:off x="888336" y="3913168"/>
            <a:ext cx="146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BY    WITH     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4488529-3EDE-4A80-ABEC-13DF20B6CD59}"/>
              </a:ext>
            </a:extLst>
          </p:cNvPr>
          <p:cNvCxnSpPr>
            <a:cxnSpLocks/>
          </p:cNvCxnSpPr>
          <p:nvPr/>
        </p:nvCxnSpPr>
        <p:spPr>
          <a:xfrm flipH="1">
            <a:off x="1194912" y="3857898"/>
            <a:ext cx="15184" cy="3433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D4847E2-C79A-46B5-B287-743573D535BA}"/>
              </a:ext>
            </a:extLst>
          </p:cNvPr>
          <p:cNvCxnSpPr>
            <a:cxnSpLocks/>
          </p:cNvCxnSpPr>
          <p:nvPr/>
        </p:nvCxnSpPr>
        <p:spPr>
          <a:xfrm>
            <a:off x="1638333" y="3895841"/>
            <a:ext cx="0" cy="278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0AED3CB-6BD3-4130-9E27-2F836DAD5E76}"/>
              </a:ext>
            </a:extLst>
          </p:cNvPr>
          <p:cNvSpPr txBox="1"/>
          <p:nvPr/>
        </p:nvSpPr>
        <p:spPr>
          <a:xfrm>
            <a:off x="1121800" y="2444736"/>
            <a:ext cx="10265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SUBJECT – </a:t>
            </a:r>
            <a:r>
              <a:rPr lang="en-GB" sz="1100" dirty="0">
                <a:solidFill>
                  <a:srgbClr val="92D050"/>
                </a:solidFill>
              </a:rPr>
              <a:t>Go!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3333F5-8F2B-4B15-AE66-EBEF37F9281E}"/>
              </a:ext>
            </a:extLst>
          </p:cNvPr>
          <p:cNvSpPr txBox="1"/>
          <p:nvPr/>
        </p:nvSpPr>
        <p:spPr>
          <a:xfrm>
            <a:off x="1115377" y="2820733"/>
            <a:ext cx="171308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OBJECT  –  </a:t>
            </a:r>
            <a:r>
              <a:rPr lang="en-GB" sz="1100" dirty="0">
                <a:solidFill>
                  <a:srgbClr val="FF0000"/>
                </a:solidFill>
              </a:rPr>
              <a:t>Stop!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8762059" y="246553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8CE134-59A1-4AED-9DA8-7517BB63E2CE}"/>
              </a:ext>
            </a:extLst>
          </p:cNvPr>
          <p:cNvSpPr txBox="1"/>
          <p:nvPr/>
        </p:nvSpPr>
        <p:spPr>
          <a:xfrm>
            <a:off x="9809134" y="2459463"/>
            <a:ext cx="898218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8771155" y="283255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ās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8779493" y="326240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ārum</a:t>
            </a:r>
            <a:endParaRPr lang="en-GB" sz="14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8779492" y="356949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8779492" y="387492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D5F60A-651C-4392-987F-5A23C0566BF4}"/>
              </a:ext>
            </a:extLst>
          </p:cNvPr>
          <p:cNvSpPr txBox="1"/>
          <p:nvPr/>
        </p:nvSpPr>
        <p:spPr>
          <a:xfrm>
            <a:off x="9800534" y="2832557"/>
            <a:ext cx="906817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0DE3A23-701E-4323-9C76-7F52E4D3135B}"/>
              </a:ext>
            </a:extLst>
          </p:cNvPr>
          <p:cNvSpPr txBox="1"/>
          <p:nvPr/>
        </p:nvSpPr>
        <p:spPr>
          <a:xfrm>
            <a:off x="9825049" y="3884205"/>
            <a:ext cx="90681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5E7B2B6-85C6-491C-A058-40607CDC5397}"/>
              </a:ext>
            </a:extLst>
          </p:cNvPr>
          <p:cNvSpPr txBox="1"/>
          <p:nvPr/>
        </p:nvSpPr>
        <p:spPr>
          <a:xfrm>
            <a:off x="9825048" y="3576428"/>
            <a:ext cx="90681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CE752C8-1218-4AC6-AA36-495B75ACA7B9}"/>
              </a:ext>
            </a:extLst>
          </p:cNvPr>
          <p:cNvSpPr txBox="1"/>
          <p:nvPr/>
        </p:nvSpPr>
        <p:spPr>
          <a:xfrm>
            <a:off x="9825584" y="3267774"/>
            <a:ext cx="90681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283918" y="459690"/>
            <a:ext cx="11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845C1C-44BF-4261-9817-D6716CDBCAE9}"/>
              </a:ext>
            </a:extLst>
          </p:cNvPr>
          <p:cNvSpPr txBox="1"/>
          <p:nvPr/>
        </p:nvSpPr>
        <p:spPr>
          <a:xfrm>
            <a:off x="6358552" y="2090481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C8E1DE-BFC4-40DC-BA32-02DAB0DD6150}"/>
              </a:ext>
            </a:extLst>
          </p:cNvPr>
          <p:cNvSpPr txBox="1"/>
          <p:nvPr/>
        </p:nvSpPr>
        <p:spPr>
          <a:xfrm>
            <a:off x="7691352" y="2102641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8DF7B0D-6DD1-49FB-ABE5-C418CBEB0497}"/>
              </a:ext>
            </a:extLst>
          </p:cNvPr>
          <p:cNvSpPr txBox="1"/>
          <p:nvPr/>
        </p:nvSpPr>
        <p:spPr>
          <a:xfrm>
            <a:off x="8771155" y="2103440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BEDA1B-248D-48E5-B17B-BD60B5717979}"/>
              </a:ext>
            </a:extLst>
          </p:cNvPr>
          <p:cNvSpPr txBox="1"/>
          <p:nvPr/>
        </p:nvSpPr>
        <p:spPr>
          <a:xfrm>
            <a:off x="9807613" y="2100355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AA4C0-A99B-43D5-AC97-3E6BA75BCD69}"/>
              </a:ext>
            </a:extLst>
          </p:cNvPr>
          <p:cNvSpPr txBox="1"/>
          <p:nvPr/>
        </p:nvSpPr>
        <p:spPr>
          <a:xfrm>
            <a:off x="5290808" y="163747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Singular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F6D8CCC-C6EE-4AF8-8A1F-E13E44DAFD52}"/>
              </a:ext>
            </a:extLst>
          </p:cNvPr>
          <p:cNvSpPr txBox="1"/>
          <p:nvPr/>
        </p:nvSpPr>
        <p:spPr>
          <a:xfrm>
            <a:off x="8791613" y="165212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Plural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4C10F55-2B4C-45A7-99C6-0CCFD6331503}"/>
              </a:ext>
            </a:extLst>
          </p:cNvPr>
          <p:cNvSpPr txBox="1"/>
          <p:nvPr/>
        </p:nvSpPr>
        <p:spPr>
          <a:xfrm>
            <a:off x="844720" y="1731858"/>
            <a:ext cx="169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is, </a:t>
            </a:r>
            <a:r>
              <a:rPr lang="en-GB" sz="2800" dirty="0" err="1"/>
              <a:t>ea</a:t>
            </a:r>
            <a:r>
              <a:rPr lang="en-GB" sz="2800" dirty="0"/>
              <a:t>, id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B0C1EE-66B0-44F0-A3E4-3D0B483E8403}"/>
              </a:ext>
            </a:extLst>
          </p:cNvPr>
          <p:cNvSpPr txBox="1"/>
          <p:nvPr/>
        </p:nvSpPr>
        <p:spPr>
          <a:xfrm>
            <a:off x="4307319" y="4522105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9690477-36BE-4302-AC69-0BB99A475CB7}"/>
              </a:ext>
            </a:extLst>
          </p:cNvPr>
          <p:cNvSpPr txBox="1"/>
          <p:nvPr/>
        </p:nvSpPr>
        <p:spPr>
          <a:xfrm>
            <a:off x="3188382" y="4887557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76B033-7169-4DA1-A9A5-E534CD5F55AC}"/>
              </a:ext>
            </a:extLst>
          </p:cNvPr>
          <p:cNvSpPr txBox="1"/>
          <p:nvPr/>
        </p:nvSpPr>
        <p:spPr>
          <a:xfrm>
            <a:off x="3188382" y="5245239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325488-527F-46BB-A7DC-DE0E0230A1C0}"/>
              </a:ext>
            </a:extLst>
          </p:cNvPr>
          <p:cNvSpPr txBox="1"/>
          <p:nvPr/>
        </p:nvSpPr>
        <p:spPr>
          <a:xfrm>
            <a:off x="3209913" y="5708332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CC2E12-BD43-4835-9938-FD44B8672C3F}"/>
              </a:ext>
            </a:extLst>
          </p:cNvPr>
          <p:cNvSpPr txBox="1"/>
          <p:nvPr/>
        </p:nvSpPr>
        <p:spPr>
          <a:xfrm>
            <a:off x="3209030" y="6000929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AA7E25-C9E8-4A2F-A587-67128FB3C90F}"/>
              </a:ext>
            </a:extLst>
          </p:cNvPr>
          <p:cNvSpPr txBox="1"/>
          <p:nvPr/>
        </p:nvSpPr>
        <p:spPr>
          <a:xfrm>
            <a:off x="3209030" y="6313619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B2B78A3-6942-457D-A70C-1EC42DF174F9}"/>
              </a:ext>
            </a:extLst>
          </p:cNvPr>
          <p:cNvSpPr txBox="1"/>
          <p:nvPr/>
        </p:nvSpPr>
        <p:spPr>
          <a:xfrm>
            <a:off x="4313414" y="488754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quī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042362-38C1-48AA-9D94-DF4E96F7F4B2}"/>
              </a:ext>
            </a:extLst>
          </p:cNvPr>
          <p:cNvSpPr txBox="1"/>
          <p:nvPr/>
        </p:nvSpPr>
        <p:spPr>
          <a:xfrm>
            <a:off x="5323715" y="488962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quae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A310C5-3CB8-4DE5-8A01-E6A9D4710009}"/>
              </a:ext>
            </a:extLst>
          </p:cNvPr>
          <p:cNvSpPr txBox="1"/>
          <p:nvPr/>
        </p:nvSpPr>
        <p:spPr>
          <a:xfrm>
            <a:off x="4321536" y="525412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em</a:t>
            </a:r>
            <a:endParaRPr lang="en-GB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505604-27BE-4E23-9096-EF29DA505A00}"/>
              </a:ext>
            </a:extLst>
          </p:cNvPr>
          <p:cNvSpPr txBox="1"/>
          <p:nvPr/>
        </p:nvSpPr>
        <p:spPr>
          <a:xfrm>
            <a:off x="4314593" y="5698223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cuius</a:t>
            </a:r>
            <a:endParaRPr lang="en-GB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D1D899F-44B1-4829-9E9B-115C1409E1A0}"/>
              </a:ext>
            </a:extLst>
          </p:cNvPr>
          <p:cNvSpPr txBox="1"/>
          <p:nvPr/>
        </p:nvSpPr>
        <p:spPr>
          <a:xfrm>
            <a:off x="4318298" y="6007856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cu-</a:t>
            </a:r>
            <a:r>
              <a:rPr lang="en-GB" sz="1400" b="1" dirty="0"/>
              <a:t>ī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09AA4D-1CEF-4549-8D24-8D5904F5B738}"/>
              </a:ext>
            </a:extLst>
          </p:cNvPr>
          <p:cNvSpPr txBox="1"/>
          <p:nvPr/>
        </p:nvSpPr>
        <p:spPr>
          <a:xfrm>
            <a:off x="4324754" y="632276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27CB699-B4AB-4FEF-851F-EF273F314295}"/>
              </a:ext>
            </a:extLst>
          </p:cNvPr>
          <p:cNvSpPr txBox="1"/>
          <p:nvPr/>
        </p:nvSpPr>
        <p:spPr>
          <a:xfrm>
            <a:off x="5341152" y="6315632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</a:t>
            </a:r>
            <a:r>
              <a:rPr lang="en-GB" sz="1400" dirty="0"/>
              <a:t>-</a:t>
            </a:r>
            <a:r>
              <a:rPr lang="en-GB" sz="1400" b="1" dirty="0"/>
              <a:t>ā</a:t>
            </a:r>
            <a:endParaRPr lang="en-GB" sz="1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86D8833-2D65-4D82-988D-EAF7BD3767E8}"/>
              </a:ext>
            </a:extLst>
          </p:cNvPr>
          <p:cNvSpPr txBox="1"/>
          <p:nvPr/>
        </p:nvSpPr>
        <p:spPr>
          <a:xfrm>
            <a:off x="5341149" y="6007855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cu-</a:t>
            </a:r>
            <a:r>
              <a:rPr lang="en-GB" sz="1400" b="1" dirty="0"/>
              <a:t>ī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E64509F-8C6D-4630-AE8B-0ED155A99F8E}"/>
              </a:ext>
            </a:extLst>
          </p:cNvPr>
          <p:cNvSpPr txBox="1"/>
          <p:nvPr/>
        </p:nvSpPr>
        <p:spPr>
          <a:xfrm>
            <a:off x="5341151" y="526189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</a:t>
            </a:r>
            <a:r>
              <a:rPr lang="en-GB" sz="1400" dirty="0"/>
              <a:t>-</a:t>
            </a:r>
            <a:r>
              <a:rPr lang="en-GB" sz="1400" b="1" dirty="0"/>
              <a:t>am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CBEEDA4-0A77-4D7F-BDBD-FF3AFE0A0FE4}"/>
              </a:ext>
            </a:extLst>
          </p:cNvPr>
          <p:cNvSpPr txBox="1"/>
          <p:nvPr/>
        </p:nvSpPr>
        <p:spPr>
          <a:xfrm>
            <a:off x="5341150" y="5700079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cuius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ABCA2AD-7DB7-4455-B4B2-74A34F915A92}"/>
              </a:ext>
            </a:extLst>
          </p:cNvPr>
          <p:cNvSpPr txBox="1"/>
          <p:nvPr/>
        </p:nvSpPr>
        <p:spPr>
          <a:xfrm>
            <a:off x="10983473" y="4995263"/>
            <a:ext cx="101258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quī</a:t>
            </a:r>
            <a:r>
              <a:rPr lang="en-GB" sz="1000" i="1" dirty="0"/>
              <a:t>, quae, quod </a:t>
            </a:r>
          </a:p>
          <a:p>
            <a:pPr algn="ctr"/>
            <a:r>
              <a:rPr lang="en-GB" sz="1000" i="1" dirty="0"/>
              <a:t>- who, which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DBAACD-C290-45A8-BBE0-F851F30E7AFE}"/>
              </a:ext>
            </a:extLst>
          </p:cNvPr>
          <p:cNvSpPr txBox="1"/>
          <p:nvPr/>
        </p:nvSpPr>
        <p:spPr>
          <a:xfrm>
            <a:off x="5387122" y="4522904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A2A8BA2-DF0F-406F-A1F1-1E96F52C05EA}"/>
              </a:ext>
            </a:extLst>
          </p:cNvPr>
          <p:cNvSpPr txBox="1"/>
          <p:nvPr/>
        </p:nvSpPr>
        <p:spPr>
          <a:xfrm>
            <a:off x="6404025" y="488754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quod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B178D7-1D6C-4EFC-889E-3A8F8FF241F0}"/>
              </a:ext>
            </a:extLst>
          </p:cNvPr>
          <p:cNvSpPr txBox="1"/>
          <p:nvPr/>
        </p:nvSpPr>
        <p:spPr>
          <a:xfrm>
            <a:off x="7709985" y="488962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7B217D-5E02-4DDB-B9F4-523214FC3BEE}"/>
              </a:ext>
            </a:extLst>
          </p:cNvPr>
          <p:cNvSpPr txBox="1"/>
          <p:nvPr/>
        </p:nvSpPr>
        <p:spPr>
          <a:xfrm>
            <a:off x="6412734" y="526524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quod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FB7EDC-7A5C-4684-8CE4-E47A60557E0E}"/>
              </a:ext>
            </a:extLst>
          </p:cNvPr>
          <p:cNvSpPr txBox="1"/>
          <p:nvPr/>
        </p:nvSpPr>
        <p:spPr>
          <a:xfrm>
            <a:off x="6429634" y="5691055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cuius</a:t>
            </a:r>
            <a:endParaRPr lang="en-GB" sz="14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2EC52D1-DEF1-4EB3-A37C-30A24072083D}"/>
              </a:ext>
            </a:extLst>
          </p:cNvPr>
          <p:cNvSpPr txBox="1"/>
          <p:nvPr/>
        </p:nvSpPr>
        <p:spPr>
          <a:xfrm>
            <a:off x="6430169" y="5998832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cu-</a:t>
            </a:r>
            <a:r>
              <a:rPr lang="en-GB" sz="1400" b="1" dirty="0"/>
              <a:t>ī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4145523-0084-444A-A3C5-41B5AC83AE05}"/>
              </a:ext>
            </a:extLst>
          </p:cNvPr>
          <p:cNvSpPr txBox="1"/>
          <p:nvPr/>
        </p:nvSpPr>
        <p:spPr>
          <a:xfrm>
            <a:off x="6430168" y="630660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8D584D-2643-4C18-B4CA-AC17BDDCCB54}"/>
              </a:ext>
            </a:extLst>
          </p:cNvPr>
          <p:cNvSpPr txBox="1"/>
          <p:nvPr/>
        </p:nvSpPr>
        <p:spPr>
          <a:xfrm>
            <a:off x="7718157" y="525007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ōs</a:t>
            </a:r>
            <a:endParaRPr lang="en-GB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A202F2-7C5B-44A8-9848-954611CF3620}"/>
              </a:ext>
            </a:extLst>
          </p:cNvPr>
          <p:cNvSpPr txBox="1"/>
          <p:nvPr/>
        </p:nvSpPr>
        <p:spPr>
          <a:xfrm>
            <a:off x="7721697" y="6322766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335955F-DDD9-4D57-BF39-5BD44D0D3933}"/>
              </a:ext>
            </a:extLst>
          </p:cNvPr>
          <p:cNvSpPr txBox="1"/>
          <p:nvPr/>
        </p:nvSpPr>
        <p:spPr>
          <a:xfrm>
            <a:off x="7727419" y="600785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ACBE12F-E944-4FD5-A88B-1AF7E892FE30}"/>
              </a:ext>
            </a:extLst>
          </p:cNvPr>
          <p:cNvSpPr txBox="1"/>
          <p:nvPr/>
        </p:nvSpPr>
        <p:spPr>
          <a:xfrm>
            <a:off x="7727420" y="569798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50C18BC-65DB-41D7-ABF7-8CAFB1C048DD}"/>
              </a:ext>
            </a:extLst>
          </p:cNvPr>
          <p:cNvSpPr txBox="1"/>
          <p:nvPr/>
        </p:nvSpPr>
        <p:spPr>
          <a:xfrm>
            <a:off x="8827087" y="489487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</a:t>
            </a:r>
            <a:r>
              <a:rPr lang="en-GB" sz="1400" dirty="0"/>
              <a:t>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A802B66-BC07-4A14-B7E6-411D83F7F432}"/>
              </a:ext>
            </a:extLst>
          </p:cNvPr>
          <p:cNvSpPr txBox="1"/>
          <p:nvPr/>
        </p:nvSpPr>
        <p:spPr>
          <a:xfrm>
            <a:off x="9874162" y="4888801"/>
            <a:ext cx="898218" cy="306518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qu</a:t>
            </a:r>
            <a:r>
              <a:rPr lang="en-GB" sz="1400" b="1" dirty="0"/>
              <a:t>ae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7A0CB1-5AD8-498A-A625-1B483CDAE9E3}"/>
              </a:ext>
            </a:extLst>
          </p:cNvPr>
          <p:cNvSpPr txBox="1"/>
          <p:nvPr/>
        </p:nvSpPr>
        <p:spPr>
          <a:xfrm>
            <a:off x="8836183" y="526189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ās</a:t>
            </a:r>
            <a:endParaRPr lang="en-GB" sz="14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3F4E8E7-4D5D-4273-9B66-F8966F21F941}"/>
              </a:ext>
            </a:extLst>
          </p:cNvPr>
          <p:cNvSpPr txBox="1"/>
          <p:nvPr/>
        </p:nvSpPr>
        <p:spPr>
          <a:xfrm>
            <a:off x="8844520" y="568412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ārum</a:t>
            </a:r>
            <a:endParaRPr lang="en-GB" sz="1400" b="1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365408-C209-4C02-812B-9203140F0B5B}"/>
              </a:ext>
            </a:extLst>
          </p:cNvPr>
          <p:cNvSpPr txBox="1"/>
          <p:nvPr/>
        </p:nvSpPr>
        <p:spPr>
          <a:xfrm>
            <a:off x="8844520" y="599883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EAEAB2A-00DD-4D3C-9A11-73130037B9FF}"/>
              </a:ext>
            </a:extLst>
          </p:cNvPr>
          <p:cNvSpPr txBox="1"/>
          <p:nvPr/>
        </p:nvSpPr>
        <p:spPr>
          <a:xfrm>
            <a:off x="8844520" y="631354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504FC84-5A93-4DE5-9E84-745E1CF3D8F9}"/>
              </a:ext>
            </a:extLst>
          </p:cNvPr>
          <p:cNvSpPr txBox="1"/>
          <p:nvPr/>
        </p:nvSpPr>
        <p:spPr>
          <a:xfrm>
            <a:off x="9865563" y="5261894"/>
            <a:ext cx="898218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</a:t>
            </a:r>
            <a:r>
              <a:rPr lang="en-GB" sz="1400" dirty="0"/>
              <a:t>-</a:t>
            </a:r>
            <a:r>
              <a:rPr lang="en-GB" sz="1400" b="1" dirty="0"/>
              <a:t>ae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68AC698-6387-4C78-8681-4DD76DA963F0}"/>
              </a:ext>
            </a:extLst>
          </p:cNvPr>
          <p:cNvSpPr txBox="1"/>
          <p:nvPr/>
        </p:nvSpPr>
        <p:spPr>
          <a:xfrm>
            <a:off x="9890077" y="6313543"/>
            <a:ext cx="87316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3C9BCB2-BCAD-4AA7-9FFB-0A5C26DD9772}"/>
              </a:ext>
            </a:extLst>
          </p:cNvPr>
          <p:cNvSpPr txBox="1"/>
          <p:nvPr/>
        </p:nvSpPr>
        <p:spPr>
          <a:xfrm>
            <a:off x="9890076" y="6005766"/>
            <a:ext cx="8731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ABBC287-9ACC-4E44-9A48-D2D81C71B437}"/>
              </a:ext>
            </a:extLst>
          </p:cNvPr>
          <p:cNvSpPr txBox="1"/>
          <p:nvPr/>
        </p:nvSpPr>
        <p:spPr>
          <a:xfrm>
            <a:off x="9890612" y="5697112"/>
            <a:ext cx="8731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qu-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4046D1F-D37F-400E-8307-10E52BC72624}"/>
              </a:ext>
            </a:extLst>
          </p:cNvPr>
          <p:cNvSpPr txBox="1"/>
          <p:nvPr/>
        </p:nvSpPr>
        <p:spPr>
          <a:xfrm>
            <a:off x="6423580" y="4519819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F8AF376-38B9-4B76-956F-66C1C8D21563}"/>
              </a:ext>
            </a:extLst>
          </p:cNvPr>
          <p:cNvSpPr txBox="1"/>
          <p:nvPr/>
        </p:nvSpPr>
        <p:spPr>
          <a:xfrm>
            <a:off x="7756380" y="4531979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1ED6C8B-8375-45B5-ACF9-59E41A317DE8}"/>
              </a:ext>
            </a:extLst>
          </p:cNvPr>
          <p:cNvSpPr txBox="1"/>
          <p:nvPr/>
        </p:nvSpPr>
        <p:spPr>
          <a:xfrm>
            <a:off x="8836183" y="4532778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4286761-2AA6-4571-837A-551AE3D52FAD}"/>
              </a:ext>
            </a:extLst>
          </p:cNvPr>
          <p:cNvSpPr txBox="1"/>
          <p:nvPr/>
        </p:nvSpPr>
        <p:spPr>
          <a:xfrm>
            <a:off x="9872641" y="4529693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38BE11-888F-42BF-A6EC-FFC7D6E1891A}"/>
              </a:ext>
            </a:extLst>
          </p:cNvPr>
          <p:cNvSpPr txBox="1"/>
          <p:nvPr/>
        </p:nvSpPr>
        <p:spPr>
          <a:xfrm>
            <a:off x="219321" y="4672098"/>
            <a:ext cx="262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qui, quae, quod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15FAD07-D15D-4855-BFC8-8E885579F7E1}"/>
              </a:ext>
            </a:extLst>
          </p:cNvPr>
          <p:cNvSpPr txBox="1"/>
          <p:nvPr/>
        </p:nvSpPr>
        <p:spPr>
          <a:xfrm>
            <a:off x="287685" y="5198614"/>
            <a:ext cx="2438400" cy="1415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The Relative Pronoun</a:t>
            </a:r>
          </a:p>
          <a:p>
            <a:r>
              <a:rPr lang="en-GB" sz="1400" dirty="0"/>
              <a:t>So-called because it relates or refers back to a noun /pronoun already mentioned, </a:t>
            </a:r>
          </a:p>
          <a:p>
            <a:r>
              <a:rPr lang="en-GB" sz="1200" dirty="0"/>
              <a:t>e.g. ‘</a:t>
            </a:r>
            <a:r>
              <a:rPr lang="en-GB" sz="1200" i="1" dirty="0"/>
              <a:t>the woman who</a:t>
            </a:r>
            <a:r>
              <a:rPr lang="en-GB" sz="1200" dirty="0"/>
              <a:t>….’ </a:t>
            </a:r>
          </a:p>
          <a:p>
            <a:r>
              <a:rPr lang="en-GB" sz="1200" dirty="0"/>
              <a:t>                   = </a:t>
            </a:r>
            <a:r>
              <a:rPr lang="en-GB" sz="1200" dirty="0" err="1"/>
              <a:t>femina</a:t>
            </a:r>
            <a:r>
              <a:rPr lang="en-GB" sz="1200" dirty="0"/>
              <a:t> </a:t>
            </a:r>
            <a:r>
              <a:rPr lang="en-GB" sz="1200" b="1" dirty="0"/>
              <a:t>quae</a:t>
            </a:r>
            <a:r>
              <a:rPr lang="en-GB" sz="1200" dirty="0"/>
              <a:t> 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0399D-7E72-43A6-A46A-AD84A3FF6F72}"/>
              </a:ext>
            </a:extLst>
          </p:cNvPr>
          <p:cNvSpPr txBox="1"/>
          <p:nvPr/>
        </p:nvSpPr>
        <p:spPr>
          <a:xfrm>
            <a:off x="10931173" y="5956646"/>
            <a:ext cx="10125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The </a:t>
            </a:r>
            <a:r>
              <a:rPr lang="en-GB" sz="1200" dirty="0" err="1"/>
              <a:t>Dat</a:t>
            </a:r>
            <a:r>
              <a:rPr lang="en-GB" sz="1200" dirty="0"/>
              <a:t>/</a:t>
            </a:r>
            <a:r>
              <a:rPr lang="en-GB" sz="1200" dirty="0" err="1"/>
              <a:t>Abl</a:t>
            </a:r>
            <a:r>
              <a:rPr lang="en-GB" sz="1200" dirty="0"/>
              <a:t> plural can also be </a:t>
            </a:r>
            <a:r>
              <a:rPr lang="en-GB" sz="1200" dirty="0" err="1"/>
              <a:t>quīs</a:t>
            </a:r>
            <a:r>
              <a:rPr lang="en-GB" sz="1200" dirty="0"/>
              <a:t>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59880FD-C6A3-407B-9349-53BA78BFD90A}"/>
              </a:ext>
            </a:extLst>
          </p:cNvPr>
          <p:cNvSpPr txBox="1"/>
          <p:nvPr/>
        </p:nvSpPr>
        <p:spPr>
          <a:xfrm>
            <a:off x="10859573" y="2978676"/>
            <a:ext cx="124432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is, </a:t>
            </a:r>
            <a:r>
              <a:rPr lang="en-GB" sz="1000" i="1" dirty="0" err="1"/>
              <a:t>ea</a:t>
            </a:r>
            <a:r>
              <a:rPr lang="en-GB" sz="1000" i="1" dirty="0"/>
              <a:t>, id</a:t>
            </a:r>
          </a:p>
          <a:p>
            <a:pPr marL="171450" indent="-171450" algn="ctr">
              <a:buFontTx/>
              <a:buChar char="-"/>
            </a:pPr>
            <a:r>
              <a:rPr lang="en-GB" sz="1000" i="1" dirty="0"/>
              <a:t>he/she/it/they;</a:t>
            </a:r>
          </a:p>
          <a:p>
            <a:pPr marL="171450" indent="-171450" algn="ctr">
              <a:buFontTx/>
              <a:buChar char="-"/>
            </a:pPr>
            <a:r>
              <a:rPr lang="en-GB" sz="1000" i="1" dirty="0"/>
              <a:t>‘that’ (man etc.)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3E4093-2028-4B05-A3FB-629D3FFFABEC}"/>
              </a:ext>
            </a:extLst>
          </p:cNvPr>
          <p:cNvSpPr/>
          <p:nvPr/>
        </p:nvSpPr>
        <p:spPr>
          <a:xfrm>
            <a:off x="6934905" y="5627383"/>
            <a:ext cx="899739" cy="2616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‘</a:t>
            </a:r>
            <a:r>
              <a:rPr lang="en-GB" sz="1100" i="1" dirty="0"/>
              <a:t>whose</a:t>
            </a:r>
            <a:r>
              <a:rPr lang="en-GB" sz="1100" dirty="0"/>
              <a:t>’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7E80144-EB7D-4082-9074-0ED359BB7FF4}"/>
              </a:ext>
            </a:extLst>
          </p:cNvPr>
          <p:cNvSpPr/>
          <p:nvPr/>
        </p:nvSpPr>
        <p:spPr>
          <a:xfrm>
            <a:off x="4771985" y="5156612"/>
            <a:ext cx="899739" cy="2616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‘</a:t>
            </a:r>
            <a:r>
              <a:rPr lang="en-GB" sz="1100" i="1" dirty="0"/>
              <a:t>whom</a:t>
            </a:r>
            <a:r>
              <a:rPr lang="en-GB" sz="1100" dirty="0"/>
              <a:t>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A755F-97BD-4F7F-875E-FEBD506B0D48}"/>
              </a:ext>
            </a:extLst>
          </p:cNvPr>
          <p:cNvSpPr txBox="1"/>
          <p:nvPr/>
        </p:nvSpPr>
        <p:spPr>
          <a:xfrm>
            <a:off x="7840536" y="432085"/>
            <a:ext cx="42721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The </a:t>
            </a:r>
            <a:r>
              <a:rPr lang="en-GB" sz="1400" b="1" dirty="0"/>
              <a:t>Interrogative Pronoun </a:t>
            </a:r>
            <a:r>
              <a:rPr lang="en-GB" sz="1400" i="1" dirty="0"/>
              <a:t>Who? Which?</a:t>
            </a:r>
            <a:r>
              <a:rPr lang="en-GB" sz="1400" dirty="0"/>
              <a:t> is the same as qui, quae, quod, except in the Nom sg. and </a:t>
            </a:r>
            <a:r>
              <a:rPr lang="en-GB" sz="1400" dirty="0" err="1"/>
              <a:t>Acc</a:t>
            </a:r>
            <a:r>
              <a:rPr lang="en-GB" sz="1400" dirty="0"/>
              <a:t> sg (n).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8A08816-1D14-4C4C-B585-D30D21573527}"/>
              </a:ext>
            </a:extLst>
          </p:cNvPr>
          <p:cNvSpPr txBox="1"/>
          <p:nvPr/>
        </p:nvSpPr>
        <p:spPr>
          <a:xfrm>
            <a:off x="9956749" y="1041994"/>
            <a:ext cx="678424" cy="230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/>
              <a:t>Masculine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638EA68-981A-40B2-80CE-C7F4908DB206}"/>
              </a:ext>
            </a:extLst>
          </p:cNvPr>
          <p:cNvSpPr txBox="1"/>
          <p:nvPr/>
        </p:nvSpPr>
        <p:spPr>
          <a:xfrm>
            <a:off x="9140801" y="1308256"/>
            <a:ext cx="819226" cy="25506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Nominative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05EE356-7464-4760-8D27-5EE935BA1365}"/>
              </a:ext>
            </a:extLst>
          </p:cNvPr>
          <p:cNvSpPr txBox="1"/>
          <p:nvPr/>
        </p:nvSpPr>
        <p:spPr>
          <a:xfrm>
            <a:off x="10484225" y="1600793"/>
            <a:ext cx="807565" cy="246221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B410625-EA17-4AEC-857B-705411294F44}"/>
              </a:ext>
            </a:extLst>
          </p:cNvPr>
          <p:cNvSpPr txBox="1"/>
          <p:nvPr/>
        </p:nvSpPr>
        <p:spPr>
          <a:xfrm>
            <a:off x="9956749" y="1278184"/>
            <a:ext cx="133504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quis?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62C6B24-4833-4683-9643-563B9D7E71F0}"/>
              </a:ext>
            </a:extLst>
          </p:cNvPr>
          <p:cNvSpPr txBox="1"/>
          <p:nvPr/>
        </p:nvSpPr>
        <p:spPr>
          <a:xfrm>
            <a:off x="10628069" y="1046914"/>
            <a:ext cx="685046" cy="230832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/>
              <a:t>Feminine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E55D26-C1AE-4383-AC47-C041FDE6A388}"/>
              </a:ext>
            </a:extLst>
          </p:cNvPr>
          <p:cNvSpPr txBox="1"/>
          <p:nvPr/>
        </p:nvSpPr>
        <p:spPr>
          <a:xfrm>
            <a:off x="11291790" y="1279145"/>
            <a:ext cx="618075" cy="30681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quid?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338652A-5DD8-4067-B721-A7AE272DE8BE}"/>
              </a:ext>
            </a:extLst>
          </p:cNvPr>
          <p:cNvSpPr txBox="1"/>
          <p:nvPr/>
        </p:nvSpPr>
        <p:spPr>
          <a:xfrm>
            <a:off x="11291790" y="1585960"/>
            <a:ext cx="6180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quid?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E8F8CAB-9898-4ADD-808A-471E547B4BAA}"/>
              </a:ext>
            </a:extLst>
          </p:cNvPr>
          <p:cNvSpPr txBox="1"/>
          <p:nvPr/>
        </p:nvSpPr>
        <p:spPr>
          <a:xfrm>
            <a:off x="11284881" y="1046476"/>
            <a:ext cx="624984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/>
              <a:t>Neuter</a:t>
            </a:r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4C88DA1D-8FDA-4040-8D9C-CE6E5A567D2B}"/>
              </a:ext>
            </a:extLst>
          </p:cNvPr>
          <p:cNvSpPr/>
          <p:nvPr/>
        </p:nvSpPr>
        <p:spPr>
          <a:xfrm>
            <a:off x="11597373" y="34439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7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2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7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2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7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2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6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3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5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9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5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2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7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7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2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500"/>
                            </p:stCondLst>
                            <p:childTnLst>
                              <p:par>
                                <p:cTn id="3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7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2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200"/>
                            </p:stCondLst>
                            <p:childTnLst>
                              <p:par>
                                <p:cTn id="3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2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400"/>
                            </p:stCondLst>
                            <p:childTnLst>
                              <p:par>
                                <p:cTn id="4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710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7700"/>
                            </p:stCondLst>
                            <p:childTnLst>
                              <p:par>
                                <p:cTn id="4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200"/>
                            </p:stCondLst>
                            <p:childTnLst>
                              <p:par>
                                <p:cTn id="4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8700"/>
                            </p:stCondLst>
                            <p:childTnLst>
                              <p:par>
                                <p:cTn id="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200"/>
                            </p:stCondLst>
                            <p:childTnLst>
                              <p:par>
                                <p:cTn id="4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700"/>
                            </p:stCondLst>
                            <p:childTnLst>
                              <p:par>
                                <p:cTn id="4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200"/>
                            </p:stCondLst>
                            <p:childTnLst>
                              <p:par>
                                <p:cTn id="4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00"/>
                            </p:stCondLst>
                            <p:childTnLst>
                              <p:par>
                                <p:cTn id="4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00"/>
                            </p:stCondLst>
                            <p:childTnLst>
                              <p:par>
                                <p:cTn id="4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7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700"/>
                            </p:stCondLst>
                            <p:childTnLst>
                              <p:par>
                                <p:cTn id="4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6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00"/>
                            </p:stCondLst>
                            <p:childTnLst>
                              <p:par>
                                <p:cTn id="4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3000"/>
                            </p:stCondLst>
                            <p:childTnLst>
                              <p:par>
                                <p:cTn id="4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900"/>
                            </p:stCondLst>
                            <p:childTnLst>
                              <p:par>
                                <p:cTn id="4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6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200"/>
                            </p:stCondLst>
                            <p:childTnLst>
                              <p:par>
                                <p:cTn id="4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7200"/>
                            </p:stCondLst>
                            <p:childTnLst>
                              <p:par>
                                <p:cTn id="4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7700"/>
                            </p:stCondLst>
                            <p:childTnLst>
                              <p:par>
                                <p:cTn id="5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8200"/>
                            </p:stCondLst>
                            <p:childTnLst>
                              <p:par>
                                <p:cTn id="5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8700"/>
                            </p:stCondLst>
                            <p:childTnLst>
                              <p:par>
                                <p:cTn id="5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9200"/>
                            </p:stCondLst>
                            <p:childTnLst>
                              <p:par>
                                <p:cTn id="5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00"/>
                            </p:stCondLst>
                            <p:childTnLst>
                              <p:par>
                                <p:cTn id="5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2000"/>
                            </p:stCondLst>
                            <p:childTnLst>
                              <p:par>
                                <p:cTn id="5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500"/>
                            </p:stCondLst>
                            <p:childTnLst>
                              <p:par>
                                <p:cTn id="5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500"/>
                            </p:stCondLst>
                            <p:childTnLst>
                              <p:par>
                                <p:cTn id="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96" grpId="0" animBg="1"/>
      <p:bldP spid="97" grpId="0" animBg="1"/>
      <p:bldP spid="99" grpId="0" animBg="1"/>
      <p:bldP spid="101" grpId="0" animBg="1"/>
      <p:bldP spid="102" grpId="0" animBg="1"/>
      <p:bldP spid="103" grpId="0"/>
      <p:bldP spid="110" grpId="0"/>
      <p:bldP spid="112" grpId="0" animBg="1"/>
      <p:bldP spid="113" grpId="0"/>
      <p:bldP spid="127" grpId="0"/>
      <p:bldP spid="129" grpId="0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58" grpId="0" animBg="1"/>
      <p:bldP spid="159" grpId="0" animBg="1"/>
      <p:bldP spid="160" grpId="0" animBg="1"/>
      <p:bldP spid="161" grpId="0" animBg="1"/>
      <p:bldP spid="23" grpId="0"/>
      <p:bldP spid="162" grpId="0"/>
      <p:bldP spid="163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4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0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25" grpId="0"/>
      <p:bldP spid="128" grpId="0" animBg="1"/>
      <p:bldP spid="6" grpId="0" animBg="1"/>
      <p:bldP spid="134" grpId="0" animBg="1"/>
      <p:bldP spid="13" grpId="0" animBg="1"/>
      <p:bldP spid="141" grpId="0" animBg="1"/>
      <p:bldP spid="18" grpId="0" animBg="1"/>
      <p:bldP spid="157" grpId="0" animBg="1"/>
      <p:bldP spid="164" grpId="0" animBg="1"/>
      <p:bldP spid="165" grpId="0" animBg="1"/>
      <p:bldP spid="166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2534653" cy="71625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Pronouns</a:t>
            </a:r>
            <a:r>
              <a:rPr lang="en-GB" b="1" dirty="0"/>
              <a:t> </a:t>
            </a:r>
            <a:r>
              <a:rPr lang="en-GB" sz="3100" b="1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96200"/>
            <a:ext cx="7625906" cy="9419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Pronouns are words that stand in place of a noun, like ‘he’, ‘who, ‘this (one)’ or ‘that (one)’.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The key pronouns to learn are: Personal Pronouns, the Reflexive Pronoun plus </a:t>
            </a:r>
            <a:r>
              <a:rPr lang="en-GB" sz="1400" i="1" dirty="0"/>
              <a:t>is, </a:t>
            </a:r>
            <a:r>
              <a:rPr lang="en-GB" sz="1400" i="1" dirty="0" err="1"/>
              <a:t>ea</a:t>
            </a:r>
            <a:r>
              <a:rPr lang="en-GB" sz="1400" i="1" dirty="0"/>
              <a:t>, id; 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the Relative Pronoun, </a:t>
            </a:r>
            <a:r>
              <a:rPr lang="en-GB" sz="1400" i="1" dirty="0"/>
              <a:t>qui, quae, quod</a:t>
            </a:r>
            <a:r>
              <a:rPr lang="en-GB" sz="1400" dirty="0"/>
              <a:t> and </a:t>
            </a:r>
            <a:r>
              <a:rPr lang="en-GB" sz="1400" b="1" dirty="0"/>
              <a:t>demonstratives like </a:t>
            </a:r>
            <a:r>
              <a:rPr lang="en-GB" sz="1400" b="1" i="1" dirty="0"/>
              <a:t>hic, </a:t>
            </a:r>
            <a:r>
              <a:rPr lang="en-GB" sz="1400" b="1" i="1" dirty="0" err="1"/>
              <a:t>haec</a:t>
            </a:r>
            <a:r>
              <a:rPr lang="en-GB" sz="1400" b="1" i="1" dirty="0"/>
              <a:t>, hoc </a:t>
            </a:r>
            <a:r>
              <a:rPr lang="en-GB" sz="1400" b="1" dirty="0"/>
              <a:t>and</a:t>
            </a:r>
            <a:r>
              <a:rPr lang="en-GB" sz="1400" b="1" i="1" dirty="0"/>
              <a:t> </a:t>
            </a:r>
            <a:r>
              <a:rPr lang="en-GB" sz="1400" b="1" i="1" dirty="0" err="1"/>
              <a:t>ille</a:t>
            </a:r>
            <a:r>
              <a:rPr lang="en-GB" sz="1400" b="1" i="1" dirty="0"/>
              <a:t>, </a:t>
            </a:r>
            <a:r>
              <a:rPr lang="en-GB" sz="1400" b="1" i="1" dirty="0" err="1"/>
              <a:t>illa</a:t>
            </a:r>
            <a:r>
              <a:rPr lang="en-GB" sz="1400" b="1" i="1" dirty="0"/>
              <a:t>, </a:t>
            </a:r>
            <a:r>
              <a:rPr lang="en-GB" sz="1400" b="1" i="1" dirty="0" err="1"/>
              <a:t>illud</a:t>
            </a:r>
            <a:r>
              <a:rPr lang="en-GB" sz="1400" i="1" dirty="0"/>
              <a:t>.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Watch out – they don’t have a Vocative form and their Genitive and Dative singulars are odd.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4242291" y="2092767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3123354" y="2458219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3123354" y="2815901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3144885" y="3278994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3144002" y="3571591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3144002" y="3884281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4248386" y="245820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5258687" y="246028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haec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4256508" y="282478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</a:t>
            </a:r>
            <a:r>
              <a:rPr lang="en-GB" sz="1400" b="1" dirty="0" err="1"/>
              <a:t>un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4249565" y="3268885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huius</a:t>
            </a:r>
            <a:endParaRPr lang="en-GB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4253270" y="3578518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hu</a:t>
            </a:r>
            <a:r>
              <a:rPr lang="en-GB" sz="1400" b="1" dirty="0" err="1"/>
              <a:t>i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4259726" y="389342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</a:t>
            </a:r>
            <a:r>
              <a:rPr lang="en-GB" sz="1400" b="1" dirty="0" err="1"/>
              <a:t>ō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5276124" y="3886294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</a:t>
            </a:r>
            <a:r>
              <a:rPr lang="en-GB" sz="1400" b="1" dirty="0" err="1"/>
              <a:t>ā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5276121" y="3578517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hu</a:t>
            </a:r>
            <a:r>
              <a:rPr lang="en-GB" sz="1400" b="1" dirty="0" err="1"/>
              <a:t>i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5276123" y="2832558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</a:t>
            </a:r>
            <a:r>
              <a:rPr lang="en-GB" sz="1400" b="1" dirty="0" err="1"/>
              <a:t>an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5276122" y="3270741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huius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0983473" y="3039775"/>
            <a:ext cx="933405" cy="410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hic, </a:t>
            </a:r>
            <a:r>
              <a:rPr lang="en-GB" sz="1000" i="1" dirty="0" err="1"/>
              <a:t>haec</a:t>
            </a:r>
            <a:r>
              <a:rPr lang="en-GB" sz="1000" i="1" dirty="0"/>
              <a:t>, hoc </a:t>
            </a:r>
          </a:p>
          <a:p>
            <a:pPr algn="ctr"/>
            <a:r>
              <a:rPr lang="en-GB" sz="1000" i="1" dirty="0"/>
              <a:t>- this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5322094" y="2093566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6338997" y="245820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hoc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644957" y="246028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6347706" y="283590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hoc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6372987" y="3262408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huius</a:t>
            </a:r>
            <a:endParaRPr lang="en-GB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6365141" y="3569494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hu</a:t>
            </a:r>
            <a:r>
              <a:rPr lang="en-GB" sz="1400" b="1" dirty="0" err="1"/>
              <a:t>i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6365141" y="388420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</a:t>
            </a:r>
            <a:r>
              <a:rPr lang="en-GB" sz="1400" b="1" dirty="0" err="1"/>
              <a:t>ō</a:t>
            </a:r>
            <a:r>
              <a:rPr lang="en-GB" sz="1400" dirty="0" err="1"/>
              <a:t>c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653129" y="282073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ōs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656669" y="3893428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662391" y="357851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662392" y="326865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215A66DD-CDFC-4AFA-BB04-7962DA676DEB}"/>
              </a:ext>
            </a:extLst>
          </p:cNvPr>
          <p:cNvSpPr/>
          <p:nvPr/>
        </p:nvSpPr>
        <p:spPr>
          <a:xfrm rot="5400000">
            <a:off x="558560" y="2576827"/>
            <a:ext cx="827264" cy="368487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A21984F-C88B-4851-9F59-F7319A536E8C}"/>
              </a:ext>
            </a:extLst>
          </p:cNvPr>
          <p:cNvSpPr/>
          <p:nvPr/>
        </p:nvSpPr>
        <p:spPr>
          <a:xfrm>
            <a:off x="866744" y="2463857"/>
            <a:ext cx="203200" cy="1933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8B1D1F-B223-45F3-8DEB-BD8FCD44FD52}"/>
              </a:ext>
            </a:extLst>
          </p:cNvPr>
          <p:cNvSpPr/>
          <p:nvPr/>
        </p:nvSpPr>
        <p:spPr>
          <a:xfrm>
            <a:off x="852859" y="2822871"/>
            <a:ext cx="203200" cy="19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5743060E-AB6A-4206-8CEF-1167A31BF2CE}"/>
              </a:ext>
            </a:extLst>
          </p:cNvPr>
          <p:cNvSpPr/>
          <p:nvPr/>
        </p:nvSpPr>
        <p:spPr>
          <a:xfrm>
            <a:off x="994892" y="3576549"/>
            <a:ext cx="1026555" cy="301088"/>
          </a:xfrm>
          <a:prstGeom prst="trapezoid">
            <a:avLst>
              <a:gd name="adj" fmla="val 79679"/>
            </a:avLst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Extract 101">
            <a:extLst>
              <a:ext uri="{FF2B5EF4-FFF2-40B4-BE49-F238E27FC236}">
                <a16:creationId xmlns:a16="http://schemas.microsoft.com/office/drawing/2014/main" id="{FF70DBF7-4A6E-42FB-AFDE-026F1E18B0DC}"/>
              </a:ext>
            </a:extLst>
          </p:cNvPr>
          <p:cNvSpPr/>
          <p:nvPr/>
        </p:nvSpPr>
        <p:spPr>
          <a:xfrm>
            <a:off x="1225725" y="3258428"/>
            <a:ext cx="545933" cy="318121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6FA0-B60C-41B3-8B49-33C5E128C91B}"/>
              </a:ext>
            </a:extLst>
          </p:cNvPr>
          <p:cNvSpPr txBox="1"/>
          <p:nvPr/>
        </p:nvSpPr>
        <p:spPr>
          <a:xfrm>
            <a:off x="1263480" y="3244867"/>
            <a:ext cx="486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‘</a:t>
            </a:r>
          </a:p>
          <a:p>
            <a:pPr algn="ctr"/>
            <a:r>
              <a:rPr lang="en-GB" sz="1100" b="1" dirty="0"/>
              <a:t>OF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CF1FB2-7F88-48E8-85DC-13E3636DB21D}"/>
              </a:ext>
            </a:extLst>
          </p:cNvPr>
          <p:cNvCxnSpPr>
            <a:cxnSpLocks/>
            <a:stCxn id="103" idx="2"/>
            <a:endCxn id="101" idx="2"/>
          </p:cNvCxnSpPr>
          <p:nvPr/>
        </p:nvCxnSpPr>
        <p:spPr>
          <a:xfrm>
            <a:off x="1506886" y="3629588"/>
            <a:ext cx="1284" cy="248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13044-9AEB-46FA-8EB3-DDBA6BEA85F0}"/>
              </a:ext>
            </a:extLst>
          </p:cNvPr>
          <p:cNvSpPr txBox="1"/>
          <p:nvPr/>
        </p:nvSpPr>
        <p:spPr>
          <a:xfrm>
            <a:off x="1194912" y="3603896"/>
            <a:ext cx="1087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TO    FOR</a:t>
            </a:r>
          </a:p>
        </p:txBody>
      </p:sp>
      <p:sp>
        <p:nvSpPr>
          <p:cNvPr id="112" name="Trapezoid 111">
            <a:extLst>
              <a:ext uri="{FF2B5EF4-FFF2-40B4-BE49-F238E27FC236}">
                <a16:creationId xmlns:a16="http://schemas.microsoft.com/office/drawing/2014/main" id="{97BC6BFA-40D9-4755-839D-34BB2718A953}"/>
              </a:ext>
            </a:extLst>
          </p:cNvPr>
          <p:cNvSpPr/>
          <p:nvPr/>
        </p:nvSpPr>
        <p:spPr>
          <a:xfrm>
            <a:off x="709492" y="3893429"/>
            <a:ext cx="1594788" cy="307777"/>
          </a:xfrm>
          <a:prstGeom prst="trapezoid">
            <a:avLst>
              <a:gd name="adj" fmla="val 841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CAE6A0-7259-4103-86C0-82A2C182D838}"/>
              </a:ext>
            </a:extLst>
          </p:cNvPr>
          <p:cNvSpPr txBox="1"/>
          <p:nvPr/>
        </p:nvSpPr>
        <p:spPr>
          <a:xfrm>
            <a:off x="888336" y="3913168"/>
            <a:ext cx="146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BY    WITH     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4488529-3EDE-4A80-ABEC-13DF20B6CD59}"/>
              </a:ext>
            </a:extLst>
          </p:cNvPr>
          <p:cNvCxnSpPr>
            <a:cxnSpLocks/>
          </p:cNvCxnSpPr>
          <p:nvPr/>
        </p:nvCxnSpPr>
        <p:spPr>
          <a:xfrm flipH="1">
            <a:off x="1194912" y="3857898"/>
            <a:ext cx="15184" cy="3433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D4847E2-C79A-46B5-B287-743573D535BA}"/>
              </a:ext>
            </a:extLst>
          </p:cNvPr>
          <p:cNvCxnSpPr>
            <a:cxnSpLocks/>
          </p:cNvCxnSpPr>
          <p:nvPr/>
        </p:nvCxnSpPr>
        <p:spPr>
          <a:xfrm>
            <a:off x="1638333" y="3895841"/>
            <a:ext cx="0" cy="278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0AED3CB-6BD3-4130-9E27-2F836DAD5E76}"/>
              </a:ext>
            </a:extLst>
          </p:cNvPr>
          <p:cNvSpPr txBox="1"/>
          <p:nvPr/>
        </p:nvSpPr>
        <p:spPr>
          <a:xfrm>
            <a:off x="1121800" y="2444736"/>
            <a:ext cx="10265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SUBJECT – </a:t>
            </a:r>
            <a:r>
              <a:rPr lang="en-GB" sz="1100" dirty="0">
                <a:solidFill>
                  <a:srgbClr val="92D050"/>
                </a:solidFill>
              </a:rPr>
              <a:t>Go!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3333F5-8F2B-4B15-AE66-EBEF37F9281E}"/>
              </a:ext>
            </a:extLst>
          </p:cNvPr>
          <p:cNvSpPr txBox="1"/>
          <p:nvPr/>
        </p:nvSpPr>
        <p:spPr>
          <a:xfrm>
            <a:off x="1115377" y="2820733"/>
            <a:ext cx="171308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OBJECT  –  </a:t>
            </a:r>
            <a:r>
              <a:rPr lang="en-GB" sz="1100" dirty="0">
                <a:solidFill>
                  <a:srgbClr val="FF0000"/>
                </a:solidFill>
              </a:rPr>
              <a:t>Stop!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8762059" y="246553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8CE134-59A1-4AED-9DA8-7517BB63E2CE}"/>
              </a:ext>
            </a:extLst>
          </p:cNvPr>
          <p:cNvSpPr txBox="1"/>
          <p:nvPr/>
        </p:nvSpPr>
        <p:spPr>
          <a:xfrm>
            <a:off x="9809134" y="2459463"/>
            <a:ext cx="898218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haec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8771155" y="283255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ās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8779493" y="326240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ārum</a:t>
            </a:r>
            <a:endParaRPr lang="en-GB" sz="14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8779492" y="356949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8779492" y="388420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D5F60A-651C-4392-987F-5A23C0566BF4}"/>
              </a:ext>
            </a:extLst>
          </p:cNvPr>
          <p:cNvSpPr txBox="1"/>
          <p:nvPr/>
        </p:nvSpPr>
        <p:spPr>
          <a:xfrm>
            <a:off x="9800534" y="2832557"/>
            <a:ext cx="906817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haec</a:t>
            </a:r>
            <a:endParaRPr lang="en-GB" sz="14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0DE3A23-701E-4323-9C76-7F52E4D3135B}"/>
              </a:ext>
            </a:extLst>
          </p:cNvPr>
          <p:cNvSpPr txBox="1"/>
          <p:nvPr/>
        </p:nvSpPr>
        <p:spPr>
          <a:xfrm>
            <a:off x="9825049" y="3884205"/>
            <a:ext cx="90681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5E7B2B6-85C6-491C-A058-40607CDC5397}"/>
              </a:ext>
            </a:extLst>
          </p:cNvPr>
          <p:cNvSpPr txBox="1"/>
          <p:nvPr/>
        </p:nvSpPr>
        <p:spPr>
          <a:xfrm>
            <a:off x="9825048" y="3576428"/>
            <a:ext cx="90681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CE752C8-1218-4AC6-AA36-495B75ACA7B9}"/>
              </a:ext>
            </a:extLst>
          </p:cNvPr>
          <p:cNvSpPr txBox="1"/>
          <p:nvPr/>
        </p:nvSpPr>
        <p:spPr>
          <a:xfrm>
            <a:off x="9825584" y="3267774"/>
            <a:ext cx="90681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363200" y="185372"/>
            <a:ext cx="11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845C1C-44BF-4261-9817-D6716CDBCAE9}"/>
              </a:ext>
            </a:extLst>
          </p:cNvPr>
          <p:cNvSpPr txBox="1"/>
          <p:nvPr/>
        </p:nvSpPr>
        <p:spPr>
          <a:xfrm>
            <a:off x="6358552" y="2090481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C8E1DE-BFC4-40DC-BA32-02DAB0DD6150}"/>
              </a:ext>
            </a:extLst>
          </p:cNvPr>
          <p:cNvSpPr txBox="1"/>
          <p:nvPr/>
        </p:nvSpPr>
        <p:spPr>
          <a:xfrm>
            <a:off x="7691352" y="2102641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8DF7B0D-6DD1-49FB-ABE5-C418CBEB0497}"/>
              </a:ext>
            </a:extLst>
          </p:cNvPr>
          <p:cNvSpPr txBox="1"/>
          <p:nvPr/>
        </p:nvSpPr>
        <p:spPr>
          <a:xfrm>
            <a:off x="8771155" y="2103440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BEDA1B-248D-48E5-B17B-BD60B5717979}"/>
              </a:ext>
            </a:extLst>
          </p:cNvPr>
          <p:cNvSpPr txBox="1"/>
          <p:nvPr/>
        </p:nvSpPr>
        <p:spPr>
          <a:xfrm>
            <a:off x="9807613" y="2100355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AA4C0-A99B-43D5-AC97-3E6BA75BCD69}"/>
              </a:ext>
            </a:extLst>
          </p:cNvPr>
          <p:cNvSpPr txBox="1"/>
          <p:nvPr/>
        </p:nvSpPr>
        <p:spPr>
          <a:xfrm>
            <a:off x="5290808" y="163747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Singular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F6D8CCC-C6EE-4AF8-8A1F-E13E44DAFD52}"/>
              </a:ext>
            </a:extLst>
          </p:cNvPr>
          <p:cNvSpPr txBox="1"/>
          <p:nvPr/>
        </p:nvSpPr>
        <p:spPr>
          <a:xfrm>
            <a:off x="8791613" y="165212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Plural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4C10F55-2B4C-45A7-99C6-0CCFD6331503}"/>
              </a:ext>
            </a:extLst>
          </p:cNvPr>
          <p:cNvSpPr txBox="1"/>
          <p:nvPr/>
        </p:nvSpPr>
        <p:spPr>
          <a:xfrm>
            <a:off x="219390" y="1615336"/>
            <a:ext cx="385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Demonstrative Pronouns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B0C1EE-66B0-44F0-A3E4-3D0B483E8403}"/>
              </a:ext>
            </a:extLst>
          </p:cNvPr>
          <p:cNvSpPr txBox="1"/>
          <p:nvPr/>
        </p:nvSpPr>
        <p:spPr>
          <a:xfrm>
            <a:off x="4307319" y="4522105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9690477-36BE-4302-AC69-0BB99A475CB7}"/>
              </a:ext>
            </a:extLst>
          </p:cNvPr>
          <p:cNvSpPr txBox="1"/>
          <p:nvPr/>
        </p:nvSpPr>
        <p:spPr>
          <a:xfrm>
            <a:off x="3188382" y="4887557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76B033-7169-4DA1-A9A5-E534CD5F55AC}"/>
              </a:ext>
            </a:extLst>
          </p:cNvPr>
          <p:cNvSpPr txBox="1"/>
          <p:nvPr/>
        </p:nvSpPr>
        <p:spPr>
          <a:xfrm>
            <a:off x="3188382" y="5245239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325488-527F-46BB-A7DC-DE0E0230A1C0}"/>
              </a:ext>
            </a:extLst>
          </p:cNvPr>
          <p:cNvSpPr txBox="1"/>
          <p:nvPr/>
        </p:nvSpPr>
        <p:spPr>
          <a:xfrm>
            <a:off x="3209913" y="5708332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CC2E12-BD43-4835-9938-FD44B8672C3F}"/>
              </a:ext>
            </a:extLst>
          </p:cNvPr>
          <p:cNvSpPr txBox="1"/>
          <p:nvPr/>
        </p:nvSpPr>
        <p:spPr>
          <a:xfrm>
            <a:off x="3209030" y="6000929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AA7E25-C9E8-4A2F-A587-67128FB3C90F}"/>
              </a:ext>
            </a:extLst>
          </p:cNvPr>
          <p:cNvSpPr txBox="1"/>
          <p:nvPr/>
        </p:nvSpPr>
        <p:spPr>
          <a:xfrm>
            <a:off x="3209030" y="6313619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B2B78A3-6942-457D-A70C-1EC42DF174F9}"/>
              </a:ext>
            </a:extLst>
          </p:cNvPr>
          <p:cNvSpPr txBox="1"/>
          <p:nvPr/>
        </p:nvSpPr>
        <p:spPr>
          <a:xfrm>
            <a:off x="4313414" y="488754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ille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042362-38C1-48AA-9D94-DF4E96F7F4B2}"/>
              </a:ext>
            </a:extLst>
          </p:cNvPr>
          <p:cNvSpPr txBox="1"/>
          <p:nvPr/>
        </p:nvSpPr>
        <p:spPr>
          <a:xfrm>
            <a:off x="5323715" y="488962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illa</a:t>
            </a:r>
            <a:endParaRPr lang="en-GB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A310C5-3CB8-4DE5-8A01-E6A9D4710009}"/>
              </a:ext>
            </a:extLst>
          </p:cNvPr>
          <p:cNvSpPr txBox="1"/>
          <p:nvPr/>
        </p:nvSpPr>
        <p:spPr>
          <a:xfrm>
            <a:off x="4321536" y="525412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um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505604-27BE-4E23-9096-EF29DA505A00}"/>
              </a:ext>
            </a:extLst>
          </p:cNvPr>
          <p:cNvSpPr txBox="1"/>
          <p:nvPr/>
        </p:nvSpPr>
        <p:spPr>
          <a:xfrm>
            <a:off x="4314593" y="5698223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illius</a:t>
            </a:r>
            <a:endParaRPr lang="en-GB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D1D899F-44B1-4829-9E9B-115C1409E1A0}"/>
              </a:ext>
            </a:extLst>
          </p:cNvPr>
          <p:cNvSpPr txBox="1"/>
          <p:nvPr/>
        </p:nvSpPr>
        <p:spPr>
          <a:xfrm>
            <a:off x="4318298" y="6007856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ī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09AA4D-1CEF-4549-8D24-8D5904F5B738}"/>
              </a:ext>
            </a:extLst>
          </p:cNvPr>
          <p:cNvSpPr txBox="1"/>
          <p:nvPr/>
        </p:nvSpPr>
        <p:spPr>
          <a:xfrm>
            <a:off x="4324754" y="632276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27CB699-B4AB-4FEF-851F-EF273F314295}"/>
              </a:ext>
            </a:extLst>
          </p:cNvPr>
          <p:cNvSpPr txBox="1"/>
          <p:nvPr/>
        </p:nvSpPr>
        <p:spPr>
          <a:xfrm>
            <a:off x="5341152" y="6315632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ā</a:t>
            </a:r>
            <a:endParaRPr lang="en-GB" sz="14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86D8833-2D65-4D82-988D-EAF7BD3767E8}"/>
              </a:ext>
            </a:extLst>
          </p:cNvPr>
          <p:cNvSpPr txBox="1"/>
          <p:nvPr/>
        </p:nvSpPr>
        <p:spPr>
          <a:xfrm>
            <a:off x="5341149" y="6007855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ī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E64509F-8C6D-4630-AE8B-0ED155A99F8E}"/>
              </a:ext>
            </a:extLst>
          </p:cNvPr>
          <p:cNvSpPr txBox="1"/>
          <p:nvPr/>
        </p:nvSpPr>
        <p:spPr>
          <a:xfrm>
            <a:off x="5341151" y="526189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am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CBEEDA4-0A77-4D7F-BDBD-FF3AFE0A0FE4}"/>
              </a:ext>
            </a:extLst>
          </p:cNvPr>
          <p:cNvSpPr txBox="1"/>
          <p:nvPr/>
        </p:nvSpPr>
        <p:spPr>
          <a:xfrm>
            <a:off x="5341150" y="5700079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illius</a:t>
            </a:r>
            <a:endParaRPr lang="en-GB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ABCA2AD-7DB7-4455-B4B2-74A34F915A92}"/>
              </a:ext>
            </a:extLst>
          </p:cNvPr>
          <p:cNvSpPr txBox="1"/>
          <p:nvPr/>
        </p:nvSpPr>
        <p:spPr>
          <a:xfrm>
            <a:off x="10983473" y="5503240"/>
            <a:ext cx="933405" cy="410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ille</a:t>
            </a:r>
            <a:r>
              <a:rPr lang="en-GB" sz="1000" i="1" dirty="0"/>
              <a:t>, </a:t>
            </a:r>
            <a:r>
              <a:rPr lang="en-GB" sz="1000" i="1" dirty="0" err="1"/>
              <a:t>illa</a:t>
            </a:r>
            <a:r>
              <a:rPr lang="en-GB" sz="1000" i="1" dirty="0"/>
              <a:t>, </a:t>
            </a:r>
            <a:r>
              <a:rPr lang="en-GB" sz="1000" i="1" dirty="0" err="1"/>
              <a:t>illud</a:t>
            </a:r>
            <a:r>
              <a:rPr lang="en-GB" sz="1000" i="1" dirty="0"/>
              <a:t> </a:t>
            </a:r>
          </a:p>
          <a:p>
            <a:pPr algn="ctr"/>
            <a:r>
              <a:rPr lang="en-GB" sz="1000" i="1" dirty="0"/>
              <a:t>- that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DBAACD-C290-45A8-BBE0-F851F30E7AFE}"/>
              </a:ext>
            </a:extLst>
          </p:cNvPr>
          <p:cNvSpPr txBox="1"/>
          <p:nvPr/>
        </p:nvSpPr>
        <p:spPr>
          <a:xfrm>
            <a:off x="5387122" y="4522904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A2A8BA2-DF0F-406F-A1F1-1E96F52C05EA}"/>
              </a:ext>
            </a:extLst>
          </p:cNvPr>
          <p:cNvSpPr txBox="1"/>
          <p:nvPr/>
        </p:nvSpPr>
        <p:spPr>
          <a:xfrm>
            <a:off x="6404025" y="488754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illud</a:t>
            </a:r>
            <a:endParaRPr lang="en-GB" sz="14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B178D7-1D6C-4EFC-889E-3A8F8FF241F0}"/>
              </a:ext>
            </a:extLst>
          </p:cNvPr>
          <p:cNvSpPr txBox="1"/>
          <p:nvPr/>
        </p:nvSpPr>
        <p:spPr>
          <a:xfrm>
            <a:off x="7709985" y="488962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7B217D-5E02-4DDB-B9F4-523214FC3BEE}"/>
              </a:ext>
            </a:extLst>
          </p:cNvPr>
          <p:cNvSpPr txBox="1"/>
          <p:nvPr/>
        </p:nvSpPr>
        <p:spPr>
          <a:xfrm>
            <a:off x="6412734" y="526524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illud</a:t>
            </a:r>
            <a:endParaRPr lang="en-GB" sz="14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FB7EDC-7A5C-4684-8CE4-E47A60557E0E}"/>
              </a:ext>
            </a:extLst>
          </p:cNvPr>
          <p:cNvSpPr txBox="1"/>
          <p:nvPr/>
        </p:nvSpPr>
        <p:spPr>
          <a:xfrm>
            <a:off x="6429634" y="5691055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illius</a:t>
            </a:r>
            <a:endParaRPr lang="en-GB" sz="14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2EC52D1-DEF1-4EB3-A37C-30A24072083D}"/>
              </a:ext>
            </a:extLst>
          </p:cNvPr>
          <p:cNvSpPr txBox="1"/>
          <p:nvPr/>
        </p:nvSpPr>
        <p:spPr>
          <a:xfrm>
            <a:off x="6430169" y="5998832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ī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4145523-0084-444A-A3C5-41B5AC83AE05}"/>
              </a:ext>
            </a:extLst>
          </p:cNvPr>
          <p:cNvSpPr txBox="1"/>
          <p:nvPr/>
        </p:nvSpPr>
        <p:spPr>
          <a:xfrm>
            <a:off x="6430169" y="631354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8D584D-2643-4C18-B4CA-AC17BDDCCB54}"/>
              </a:ext>
            </a:extLst>
          </p:cNvPr>
          <p:cNvSpPr txBox="1"/>
          <p:nvPr/>
        </p:nvSpPr>
        <p:spPr>
          <a:xfrm>
            <a:off x="7718157" y="525007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ōs</a:t>
            </a:r>
            <a:endParaRPr lang="en-GB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A202F2-7C5B-44A8-9848-954611CF3620}"/>
              </a:ext>
            </a:extLst>
          </p:cNvPr>
          <p:cNvSpPr txBox="1"/>
          <p:nvPr/>
        </p:nvSpPr>
        <p:spPr>
          <a:xfrm>
            <a:off x="7721697" y="6322766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335955F-DDD9-4D57-BF39-5BD44D0D3933}"/>
              </a:ext>
            </a:extLst>
          </p:cNvPr>
          <p:cNvSpPr txBox="1"/>
          <p:nvPr/>
        </p:nvSpPr>
        <p:spPr>
          <a:xfrm>
            <a:off x="7727419" y="600785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ACBE12F-E944-4FD5-A88B-1AF7E892FE30}"/>
              </a:ext>
            </a:extLst>
          </p:cNvPr>
          <p:cNvSpPr txBox="1"/>
          <p:nvPr/>
        </p:nvSpPr>
        <p:spPr>
          <a:xfrm>
            <a:off x="7727420" y="569798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50C18BC-65DB-41D7-ABF7-8CAFB1C048DD}"/>
              </a:ext>
            </a:extLst>
          </p:cNvPr>
          <p:cNvSpPr txBox="1"/>
          <p:nvPr/>
        </p:nvSpPr>
        <p:spPr>
          <a:xfrm>
            <a:off x="8827087" y="489487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A802B66-BC07-4A14-B7E6-411D83F7F432}"/>
              </a:ext>
            </a:extLst>
          </p:cNvPr>
          <p:cNvSpPr txBox="1"/>
          <p:nvPr/>
        </p:nvSpPr>
        <p:spPr>
          <a:xfrm>
            <a:off x="9874162" y="4888801"/>
            <a:ext cx="898218" cy="3065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A7A0CB1-5AD8-498A-A625-1B483CDAE9E3}"/>
              </a:ext>
            </a:extLst>
          </p:cNvPr>
          <p:cNvSpPr txBox="1"/>
          <p:nvPr/>
        </p:nvSpPr>
        <p:spPr>
          <a:xfrm>
            <a:off x="8836183" y="526189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ās</a:t>
            </a:r>
            <a:endParaRPr lang="en-GB" sz="14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3F4E8E7-4D5D-4273-9B66-F8966F21F941}"/>
              </a:ext>
            </a:extLst>
          </p:cNvPr>
          <p:cNvSpPr txBox="1"/>
          <p:nvPr/>
        </p:nvSpPr>
        <p:spPr>
          <a:xfrm>
            <a:off x="8844520" y="568412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ārum</a:t>
            </a:r>
            <a:endParaRPr lang="en-GB" sz="1400" b="1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8365408-C209-4C02-812B-9203140F0B5B}"/>
              </a:ext>
            </a:extLst>
          </p:cNvPr>
          <p:cNvSpPr txBox="1"/>
          <p:nvPr/>
        </p:nvSpPr>
        <p:spPr>
          <a:xfrm>
            <a:off x="8844520" y="599883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EAEAB2A-00DD-4D3C-9A11-73130037B9FF}"/>
              </a:ext>
            </a:extLst>
          </p:cNvPr>
          <p:cNvSpPr txBox="1"/>
          <p:nvPr/>
        </p:nvSpPr>
        <p:spPr>
          <a:xfrm>
            <a:off x="8844520" y="631354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504FC84-5A93-4DE5-9E84-745E1CF3D8F9}"/>
              </a:ext>
            </a:extLst>
          </p:cNvPr>
          <p:cNvSpPr txBox="1"/>
          <p:nvPr/>
        </p:nvSpPr>
        <p:spPr>
          <a:xfrm>
            <a:off x="9865563" y="5261894"/>
            <a:ext cx="89821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/>
              <a:t>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68AC698-6387-4C78-8681-4DD76DA963F0}"/>
              </a:ext>
            </a:extLst>
          </p:cNvPr>
          <p:cNvSpPr txBox="1"/>
          <p:nvPr/>
        </p:nvSpPr>
        <p:spPr>
          <a:xfrm>
            <a:off x="9890077" y="6313543"/>
            <a:ext cx="87316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3C9BCB2-BCAD-4AA7-9FFB-0A5C26DD9772}"/>
              </a:ext>
            </a:extLst>
          </p:cNvPr>
          <p:cNvSpPr txBox="1"/>
          <p:nvPr/>
        </p:nvSpPr>
        <p:spPr>
          <a:xfrm>
            <a:off x="9890076" y="6005766"/>
            <a:ext cx="8731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ABBC287-9ACC-4E44-9A48-D2D81C71B437}"/>
              </a:ext>
            </a:extLst>
          </p:cNvPr>
          <p:cNvSpPr txBox="1"/>
          <p:nvPr/>
        </p:nvSpPr>
        <p:spPr>
          <a:xfrm>
            <a:off x="9890612" y="5697112"/>
            <a:ext cx="8731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ill-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4046D1F-D37F-400E-8307-10E52BC72624}"/>
              </a:ext>
            </a:extLst>
          </p:cNvPr>
          <p:cNvSpPr txBox="1"/>
          <p:nvPr/>
        </p:nvSpPr>
        <p:spPr>
          <a:xfrm>
            <a:off x="6423580" y="4519819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F8AF376-38B9-4B76-956F-66C1C8D21563}"/>
              </a:ext>
            </a:extLst>
          </p:cNvPr>
          <p:cNvSpPr txBox="1"/>
          <p:nvPr/>
        </p:nvSpPr>
        <p:spPr>
          <a:xfrm>
            <a:off x="7756380" y="4531979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1ED6C8B-8375-45B5-ACF9-59E41A317DE8}"/>
              </a:ext>
            </a:extLst>
          </p:cNvPr>
          <p:cNvSpPr txBox="1"/>
          <p:nvPr/>
        </p:nvSpPr>
        <p:spPr>
          <a:xfrm>
            <a:off x="8836183" y="4532778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4286761-2AA6-4571-837A-551AE3D52FAD}"/>
              </a:ext>
            </a:extLst>
          </p:cNvPr>
          <p:cNvSpPr txBox="1"/>
          <p:nvPr/>
        </p:nvSpPr>
        <p:spPr>
          <a:xfrm>
            <a:off x="9872641" y="4529693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38BE11-888F-42BF-A6EC-FFC7D6E1891A}"/>
              </a:ext>
            </a:extLst>
          </p:cNvPr>
          <p:cNvSpPr txBox="1"/>
          <p:nvPr/>
        </p:nvSpPr>
        <p:spPr>
          <a:xfrm>
            <a:off x="8082779" y="919763"/>
            <a:ext cx="285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and That – </a:t>
            </a:r>
            <a:r>
              <a:rPr lang="en-GB" i="1" dirty="0"/>
              <a:t>hic</a:t>
            </a:r>
            <a:r>
              <a:rPr lang="en-GB" dirty="0"/>
              <a:t> and </a:t>
            </a:r>
            <a:r>
              <a:rPr lang="en-GB" i="1" dirty="0" err="1"/>
              <a:t>ille</a:t>
            </a:r>
            <a:endParaRPr lang="en-GB" i="1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3EEF432D-7BF9-4AF7-AF52-F77A2B644905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1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2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7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6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3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5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9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5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2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2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7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2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20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000"/>
                            </p:stCondLst>
                            <p:childTnLst>
                              <p:par>
                                <p:cTn id="3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"/>
                            </p:stCondLst>
                            <p:childTnLst>
                              <p:par>
                                <p:cTn id="3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"/>
                            </p:stCondLst>
                            <p:childTnLst>
                              <p:par>
                                <p:cTn id="3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500"/>
                            </p:stCondLst>
                            <p:childTnLst>
                              <p:par>
                                <p:cTn id="3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2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700"/>
                            </p:stCondLst>
                            <p:childTnLst>
                              <p:par>
                                <p:cTn id="3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200"/>
                            </p:stCondLst>
                            <p:childTnLst>
                              <p:par>
                                <p:cTn id="3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700"/>
                            </p:stCondLst>
                            <p:childTnLst>
                              <p:par>
                                <p:cTn id="3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20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40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100"/>
                            </p:stCondLst>
                            <p:childTnLst>
                              <p:par>
                                <p:cTn id="3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00"/>
                            </p:stCondLst>
                            <p:childTnLst>
                              <p:par>
                                <p:cTn id="3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200"/>
                            </p:stCondLst>
                            <p:childTnLst>
                              <p:par>
                                <p:cTn id="3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7200"/>
                            </p:stCondLst>
                            <p:childTnLst>
                              <p:par>
                                <p:cTn id="3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700"/>
                            </p:stCondLst>
                            <p:childTnLst>
                              <p:par>
                                <p:cTn id="3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8200"/>
                            </p:stCondLst>
                            <p:childTnLst>
                              <p:par>
                                <p:cTn id="4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7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70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6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500"/>
                            </p:stCondLst>
                            <p:childTnLst>
                              <p:par>
                                <p:cTn id="4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4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900"/>
                            </p:stCondLst>
                            <p:childTnLst>
                              <p:par>
                                <p:cTn id="4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6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500"/>
                            </p:stCondLst>
                            <p:childTnLst>
                              <p:par>
                                <p:cTn id="4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7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6200"/>
                            </p:stCondLst>
                            <p:childTnLst>
                              <p:par>
                                <p:cTn id="4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200"/>
                            </p:stCondLst>
                            <p:childTnLst>
                              <p:par>
                                <p:cTn id="4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7700"/>
                            </p:stCondLst>
                            <p:childTnLst>
                              <p:par>
                                <p:cTn id="4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8200"/>
                            </p:stCondLst>
                            <p:childTnLst>
                              <p:par>
                                <p:cTn id="4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8700"/>
                            </p:stCondLst>
                            <p:childTnLst>
                              <p:par>
                                <p:cTn id="4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9200"/>
                            </p:stCondLst>
                            <p:childTnLst>
                              <p:par>
                                <p:cTn id="4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96" grpId="0" animBg="1"/>
      <p:bldP spid="97" grpId="0" animBg="1"/>
      <p:bldP spid="99" grpId="0" animBg="1"/>
      <p:bldP spid="101" grpId="0" animBg="1"/>
      <p:bldP spid="102" grpId="0" animBg="1"/>
      <p:bldP spid="103" grpId="0"/>
      <p:bldP spid="110" grpId="0"/>
      <p:bldP spid="112" grpId="0" animBg="1"/>
      <p:bldP spid="113" grpId="0"/>
      <p:bldP spid="127" grpId="0"/>
      <p:bldP spid="129" grpId="0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58" grpId="0" animBg="1"/>
      <p:bldP spid="159" grpId="0" animBg="1"/>
      <p:bldP spid="160" grpId="0" animBg="1"/>
      <p:bldP spid="161" grpId="0" animBg="1"/>
      <p:bldP spid="23" grpId="0"/>
      <p:bldP spid="162" grpId="0"/>
      <p:bldP spid="163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4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0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FD9DB-ED46-4D10-91B6-1E02CCEC16FB}"/>
              </a:ext>
            </a:extLst>
          </p:cNvPr>
          <p:cNvSpPr txBox="1"/>
          <p:nvPr/>
        </p:nvSpPr>
        <p:spPr>
          <a:xfrm>
            <a:off x="3381326" y="610521"/>
            <a:ext cx="246675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2" action="ppaction://hlinksldjump"/>
              </a:rPr>
              <a:t>NOUNS</a:t>
            </a:r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5A55F-E2CC-4553-B47B-EB836E7FA737}"/>
              </a:ext>
            </a:extLst>
          </p:cNvPr>
          <p:cNvSpPr txBox="1"/>
          <p:nvPr/>
        </p:nvSpPr>
        <p:spPr>
          <a:xfrm>
            <a:off x="7021921" y="384430"/>
            <a:ext cx="246675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3" action="ppaction://hlinksldjump"/>
              </a:rPr>
              <a:t>VERBS</a:t>
            </a:r>
            <a:endParaRPr lang="en-GB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59871-7D78-4E0A-93C6-3F461B49139B}"/>
              </a:ext>
            </a:extLst>
          </p:cNvPr>
          <p:cNvSpPr txBox="1"/>
          <p:nvPr/>
        </p:nvSpPr>
        <p:spPr>
          <a:xfrm rot="20395340">
            <a:off x="346485" y="1845609"/>
            <a:ext cx="2579595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4" action="ppaction://hlinksldjump"/>
              </a:rPr>
              <a:t>ADJECTIVES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192B6-DC57-4717-B733-B06DD028E090}"/>
              </a:ext>
            </a:extLst>
          </p:cNvPr>
          <p:cNvSpPr txBox="1"/>
          <p:nvPr/>
        </p:nvSpPr>
        <p:spPr>
          <a:xfrm>
            <a:off x="645474" y="3849672"/>
            <a:ext cx="245434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5" action="ppaction://hlinksldjump"/>
              </a:rPr>
              <a:t>PRONOUNS</a:t>
            </a:r>
            <a:endParaRPr lang="en-GB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647D8-4292-47FD-BADF-1BB22A289E29}"/>
              </a:ext>
            </a:extLst>
          </p:cNvPr>
          <p:cNvSpPr txBox="1"/>
          <p:nvPr/>
        </p:nvSpPr>
        <p:spPr>
          <a:xfrm rot="21035122">
            <a:off x="7782078" y="2024655"/>
            <a:ext cx="317913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3" action="ppaction://hlinksldjump"/>
              </a:rPr>
              <a:t>INDICATIVES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DEEF-EF03-4063-AA30-76CC7CEE1423}"/>
              </a:ext>
            </a:extLst>
          </p:cNvPr>
          <p:cNvSpPr txBox="1"/>
          <p:nvPr/>
        </p:nvSpPr>
        <p:spPr>
          <a:xfrm rot="509724">
            <a:off x="8895091" y="3686509"/>
            <a:ext cx="2555221" cy="523220"/>
          </a:xfrm>
          <a:prstGeom prst="rect">
            <a:avLst/>
          </a:prstGeom>
          <a:solidFill>
            <a:srgbClr val="AD57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hlinkClick r:id="rId6" action="ppaction://hlinksldjump"/>
              </a:rPr>
              <a:t>SUBJUNCTIVES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1F8DA-5E14-45C4-BF3E-BAD8B974E80F}"/>
              </a:ext>
            </a:extLst>
          </p:cNvPr>
          <p:cNvSpPr txBox="1"/>
          <p:nvPr/>
        </p:nvSpPr>
        <p:spPr>
          <a:xfrm rot="713918">
            <a:off x="4632471" y="4967614"/>
            <a:ext cx="3366977" cy="523220"/>
          </a:xfrm>
          <a:prstGeom prst="rect">
            <a:avLst/>
          </a:prstGeom>
          <a:solidFill>
            <a:srgbClr val="98B1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7" action="ppaction://hlinksldjump"/>
              </a:rPr>
              <a:t>IMPERATIVES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E570F-4053-4C26-8EEF-36652AE8B4D5}"/>
              </a:ext>
            </a:extLst>
          </p:cNvPr>
          <p:cNvSpPr txBox="1"/>
          <p:nvPr/>
        </p:nvSpPr>
        <p:spPr>
          <a:xfrm rot="20735402">
            <a:off x="8460436" y="5359487"/>
            <a:ext cx="31685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8" action="ppaction://hlinksldjump"/>
              </a:rPr>
              <a:t>INFINITIVES</a:t>
            </a:r>
            <a:endParaRPr lang="en-GB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4D930C-D6BC-4C70-8B1E-9332A731BD19}"/>
              </a:ext>
            </a:extLst>
          </p:cNvPr>
          <p:cNvSpPr txBox="1"/>
          <p:nvPr/>
        </p:nvSpPr>
        <p:spPr>
          <a:xfrm rot="919284">
            <a:off x="4118199" y="1845609"/>
            <a:ext cx="31685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9" action="ppaction://hlinksldjump"/>
              </a:rPr>
              <a:t>PARTICIPLES</a:t>
            </a:r>
            <a:endParaRPr lang="en-GB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560C0-7E1C-4A43-AE8B-C8FBD30AA5DB}"/>
              </a:ext>
            </a:extLst>
          </p:cNvPr>
          <p:cNvSpPr txBox="1"/>
          <p:nvPr/>
        </p:nvSpPr>
        <p:spPr>
          <a:xfrm rot="20773749">
            <a:off x="808953" y="5448680"/>
            <a:ext cx="255713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10" action="ppaction://hlinksldjump"/>
              </a:rPr>
              <a:t>GERUNDS</a:t>
            </a:r>
            <a:endParaRPr lang="en-GB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A858D-2FC9-4BB7-9DBA-60851BF05398}"/>
              </a:ext>
            </a:extLst>
          </p:cNvPr>
          <p:cNvSpPr txBox="1"/>
          <p:nvPr/>
        </p:nvSpPr>
        <p:spPr>
          <a:xfrm>
            <a:off x="3611912" y="6007120"/>
            <a:ext cx="28823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11" action="ppaction://hlinksldjump"/>
              </a:rPr>
              <a:t>PASSIVES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4F4130-A530-421E-8AB2-17237077BB32}"/>
              </a:ext>
            </a:extLst>
          </p:cNvPr>
          <p:cNvSpPr txBox="1"/>
          <p:nvPr/>
        </p:nvSpPr>
        <p:spPr>
          <a:xfrm>
            <a:off x="4361740" y="3269349"/>
            <a:ext cx="324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Now go back if you want to review anything.</a:t>
            </a:r>
          </a:p>
        </p:txBody>
      </p:sp>
      <p:sp>
        <p:nvSpPr>
          <p:cNvPr id="16" name="Oval 15">
            <a:hlinkClick r:id="rId12" action="ppaction://hlinksldjump"/>
            <a:extLst>
              <a:ext uri="{FF2B5EF4-FFF2-40B4-BE49-F238E27FC236}">
                <a16:creationId xmlns:a16="http://schemas.microsoft.com/office/drawing/2014/main" id="{7523FA09-8DD4-4ABC-BC5A-84FEF2757D4A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36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| Accademia Vivarium novum">
            <a:extLst>
              <a:ext uri="{FF2B5EF4-FFF2-40B4-BE49-F238E27FC236}">
                <a16:creationId xmlns:a16="http://schemas.microsoft.com/office/drawing/2014/main" id="{10156602-6C64-42EA-8E11-A84AC365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425"/>
            <a:ext cx="12192000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3" action="ppaction://hlinksldjump"/>
            <a:extLst>
              <a:ext uri="{FF2B5EF4-FFF2-40B4-BE49-F238E27FC236}">
                <a16:creationId xmlns:a16="http://schemas.microsoft.com/office/drawing/2014/main" id="{8695A635-7EEB-400E-AD68-B67B67B1D2C6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3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FD9DB-ED46-4D10-91B6-1E02CCEC16FB}"/>
              </a:ext>
            </a:extLst>
          </p:cNvPr>
          <p:cNvSpPr txBox="1"/>
          <p:nvPr/>
        </p:nvSpPr>
        <p:spPr>
          <a:xfrm>
            <a:off x="3381326" y="610521"/>
            <a:ext cx="246675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2" action="ppaction://hlinksldjump"/>
              </a:rPr>
              <a:t>NOUNS</a:t>
            </a:r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5A55F-E2CC-4553-B47B-EB836E7FA737}"/>
              </a:ext>
            </a:extLst>
          </p:cNvPr>
          <p:cNvSpPr txBox="1"/>
          <p:nvPr/>
        </p:nvSpPr>
        <p:spPr>
          <a:xfrm>
            <a:off x="7021921" y="384430"/>
            <a:ext cx="246675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3" action="ppaction://hlinksldjump"/>
              </a:rPr>
              <a:t>VERBS</a:t>
            </a:r>
            <a:endParaRPr lang="en-GB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59871-7D78-4E0A-93C6-3F461B49139B}"/>
              </a:ext>
            </a:extLst>
          </p:cNvPr>
          <p:cNvSpPr txBox="1"/>
          <p:nvPr/>
        </p:nvSpPr>
        <p:spPr>
          <a:xfrm rot="20395340">
            <a:off x="346485" y="1845609"/>
            <a:ext cx="2579595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4" action="ppaction://hlinksldjump"/>
              </a:rPr>
              <a:t>ADJECTIVES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192B6-DC57-4717-B733-B06DD028E090}"/>
              </a:ext>
            </a:extLst>
          </p:cNvPr>
          <p:cNvSpPr txBox="1"/>
          <p:nvPr/>
        </p:nvSpPr>
        <p:spPr>
          <a:xfrm>
            <a:off x="645474" y="3849672"/>
            <a:ext cx="245434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5" action="ppaction://hlinksldjump"/>
              </a:rPr>
              <a:t>PRONOUNS</a:t>
            </a:r>
            <a:endParaRPr lang="en-GB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647D8-4292-47FD-BADF-1BB22A289E29}"/>
              </a:ext>
            </a:extLst>
          </p:cNvPr>
          <p:cNvSpPr txBox="1"/>
          <p:nvPr/>
        </p:nvSpPr>
        <p:spPr>
          <a:xfrm rot="21035122">
            <a:off x="7782078" y="2024655"/>
            <a:ext cx="317913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3" action="ppaction://hlinksldjump"/>
              </a:rPr>
              <a:t>INDICATIVES</a:t>
            </a:r>
            <a:endParaRPr lang="en-GB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DEEF-EF03-4063-AA30-76CC7CEE1423}"/>
              </a:ext>
            </a:extLst>
          </p:cNvPr>
          <p:cNvSpPr txBox="1"/>
          <p:nvPr/>
        </p:nvSpPr>
        <p:spPr>
          <a:xfrm rot="509724">
            <a:off x="8895091" y="3686509"/>
            <a:ext cx="2555221" cy="523220"/>
          </a:xfrm>
          <a:prstGeom prst="rect">
            <a:avLst/>
          </a:prstGeom>
          <a:solidFill>
            <a:srgbClr val="AD57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hlinkClick r:id="rId6" action="ppaction://hlinksldjump"/>
              </a:rPr>
              <a:t>SUBJUNCTIVES</a:t>
            </a:r>
            <a:endParaRPr lang="en-GB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1F8DA-5E14-45C4-BF3E-BAD8B974E80F}"/>
              </a:ext>
            </a:extLst>
          </p:cNvPr>
          <p:cNvSpPr txBox="1"/>
          <p:nvPr/>
        </p:nvSpPr>
        <p:spPr>
          <a:xfrm rot="713918">
            <a:off x="4632471" y="4967614"/>
            <a:ext cx="3366977" cy="523220"/>
          </a:xfrm>
          <a:prstGeom prst="rect">
            <a:avLst/>
          </a:prstGeom>
          <a:solidFill>
            <a:srgbClr val="98B1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7" action="ppaction://hlinksldjump"/>
              </a:rPr>
              <a:t>IMPERATIVES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E570F-4053-4C26-8EEF-36652AE8B4D5}"/>
              </a:ext>
            </a:extLst>
          </p:cNvPr>
          <p:cNvSpPr txBox="1"/>
          <p:nvPr/>
        </p:nvSpPr>
        <p:spPr>
          <a:xfrm rot="20735402">
            <a:off x="8460436" y="5359487"/>
            <a:ext cx="31685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8" action="ppaction://hlinksldjump"/>
              </a:rPr>
              <a:t>INFINITIVES</a:t>
            </a:r>
            <a:endParaRPr lang="en-GB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4D930C-D6BC-4C70-8B1E-9332A731BD19}"/>
              </a:ext>
            </a:extLst>
          </p:cNvPr>
          <p:cNvSpPr txBox="1"/>
          <p:nvPr/>
        </p:nvSpPr>
        <p:spPr>
          <a:xfrm rot="919284">
            <a:off x="4118199" y="1845609"/>
            <a:ext cx="31685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9" action="ppaction://hlinksldjump"/>
              </a:rPr>
              <a:t>PARTICIPLES</a:t>
            </a:r>
            <a:endParaRPr lang="en-GB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560C0-7E1C-4A43-AE8B-C8FBD30AA5DB}"/>
              </a:ext>
            </a:extLst>
          </p:cNvPr>
          <p:cNvSpPr txBox="1"/>
          <p:nvPr/>
        </p:nvSpPr>
        <p:spPr>
          <a:xfrm rot="20773749">
            <a:off x="808953" y="5448680"/>
            <a:ext cx="255713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10" action="ppaction://hlinksldjump"/>
              </a:rPr>
              <a:t>GERUNDS</a:t>
            </a:r>
            <a:endParaRPr lang="en-GB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A858D-2FC9-4BB7-9DBA-60851BF05398}"/>
              </a:ext>
            </a:extLst>
          </p:cNvPr>
          <p:cNvSpPr txBox="1"/>
          <p:nvPr/>
        </p:nvSpPr>
        <p:spPr>
          <a:xfrm>
            <a:off x="3611912" y="6007120"/>
            <a:ext cx="288231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hlinkClick r:id="rId11" action="ppaction://hlinksldjump"/>
              </a:rPr>
              <a:t>PASSIVES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4F4130-A530-421E-8AB2-17237077BB32}"/>
              </a:ext>
            </a:extLst>
          </p:cNvPr>
          <p:cNvSpPr txBox="1"/>
          <p:nvPr/>
        </p:nvSpPr>
        <p:spPr>
          <a:xfrm>
            <a:off x="0" y="476249"/>
            <a:ext cx="324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Please ignore this slide first time around.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EBBF7-12E7-403E-A86A-050F7BDFC5C8}"/>
              </a:ext>
            </a:extLst>
          </p:cNvPr>
          <p:cNvSpPr txBox="1"/>
          <p:nvPr/>
        </p:nvSpPr>
        <p:spPr>
          <a:xfrm>
            <a:off x="3611912" y="2969070"/>
            <a:ext cx="476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Click on a Part of Speech to revise what you want. You can return to this menu with the blue button at the top right of each slide. </a:t>
            </a:r>
          </a:p>
        </p:txBody>
      </p:sp>
    </p:spTree>
    <p:extLst>
      <p:ext uri="{BB962C8B-B14F-4D97-AF65-F5344CB8AC3E}">
        <p14:creationId xmlns:p14="http://schemas.microsoft.com/office/powerpoint/2010/main" val="68054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2"/>
            <a:ext cx="1634656" cy="71625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44" y="665022"/>
            <a:ext cx="8004976" cy="30777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Nouns can be </a:t>
            </a:r>
            <a:r>
              <a:rPr lang="en-GB" sz="1400" b="1" dirty="0"/>
              <a:t>singular</a:t>
            </a:r>
            <a:r>
              <a:rPr lang="en-GB" sz="1400" dirty="0"/>
              <a:t> or </a:t>
            </a:r>
            <a:r>
              <a:rPr lang="en-GB" sz="1400" b="1" dirty="0"/>
              <a:t>plural</a:t>
            </a:r>
            <a:r>
              <a:rPr lang="en-GB" sz="1400" dirty="0"/>
              <a:t>, as in English. In Latin, however, they also have </a:t>
            </a:r>
            <a:r>
              <a:rPr lang="en-GB" sz="1400" b="1" dirty="0"/>
              <a:t>gender</a:t>
            </a:r>
            <a:r>
              <a:rPr lang="en-GB" sz="1400" dirty="0"/>
              <a:t> (m, f or n) and </a:t>
            </a:r>
            <a:r>
              <a:rPr lang="en-GB" sz="1400" b="1" dirty="0"/>
              <a:t>case</a:t>
            </a:r>
            <a:r>
              <a:rPr lang="en-GB" sz="1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1373586" y="1484658"/>
            <a:ext cx="1682697" cy="477054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The First Declension</a:t>
            </a:r>
          </a:p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-8293" y="2000957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-10361" y="2306347"/>
            <a:ext cx="1101415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Vocative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-12436" y="2616738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-5081" y="3014738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-5080" y="3317677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-5080" y="3630367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1088985" y="200095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2127040" y="200302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1088984" y="230804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1088984" y="261593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am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1100483" y="301497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ae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1104188" y="332460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1100482" y="363036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ā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A75B-D058-48A9-A1AF-0AAF8B6D4592}"/>
              </a:ext>
            </a:extLst>
          </p:cNvPr>
          <p:cNvSpPr txBox="1"/>
          <p:nvPr/>
        </p:nvSpPr>
        <p:spPr>
          <a:xfrm>
            <a:off x="2127040" y="230731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</a:t>
            </a:r>
            <a:r>
              <a:rPr lang="en-GB" sz="1400" dirty="0"/>
              <a:t>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2127042" y="3632380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2127039" y="332460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2127040" y="261593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mēns-</a:t>
            </a:r>
            <a:r>
              <a:rPr lang="en-GB" sz="1400" b="1" dirty="0" err="1"/>
              <a:t>ās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2127040" y="301682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mēns-</a:t>
            </a:r>
            <a:r>
              <a:rPr lang="en-GB" sz="1400" b="1" dirty="0" err="1"/>
              <a:t>ārum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424194" y="3976969"/>
            <a:ext cx="1301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mēnsa</a:t>
            </a:r>
            <a:r>
              <a:rPr lang="en-GB" sz="1000" i="1" dirty="0"/>
              <a:t>, -ae (f) - table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3535408" y="1475509"/>
            <a:ext cx="1955801" cy="477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The Second Declension</a:t>
            </a:r>
          </a:p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3475255" y="200095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us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4513310" y="200302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3475254" y="230804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e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3475254" y="261593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3486751" y="301862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3486751" y="332460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3486752" y="363036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4513310" y="230731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4518211" y="3631851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4513308" y="332750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4513310" y="261593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serv-</a:t>
            </a:r>
            <a:r>
              <a:rPr lang="en-GB" sz="1400" b="1" dirty="0" err="1"/>
              <a:t>ōs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4513310" y="301473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serv-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569619-FC8C-4244-83CC-3FAFAC47C45E}"/>
              </a:ext>
            </a:extLst>
          </p:cNvPr>
          <p:cNvSpPr txBox="1"/>
          <p:nvPr/>
        </p:nvSpPr>
        <p:spPr>
          <a:xfrm>
            <a:off x="4014835" y="3962437"/>
            <a:ext cx="1301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servus, -ī (m) - slave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0E2A2F-22D0-42A6-8DD2-EB33D2AA1417}"/>
              </a:ext>
            </a:extLst>
          </p:cNvPr>
          <p:cNvSpPr txBox="1"/>
          <p:nvPr/>
        </p:nvSpPr>
        <p:spPr>
          <a:xfrm>
            <a:off x="-10370" y="4729578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347F4-6BE7-471B-A8BF-BD3E0064B9B3}"/>
              </a:ext>
            </a:extLst>
          </p:cNvPr>
          <p:cNvSpPr txBox="1"/>
          <p:nvPr/>
        </p:nvSpPr>
        <p:spPr>
          <a:xfrm>
            <a:off x="-12437" y="5042268"/>
            <a:ext cx="1101415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Vocative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F8FB7-23B6-4BFC-A89D-30D71C602B06}"/>
              </a:ext>
            </a:extLst>
          </p:cNvPr>
          <p:cNvSpPr txBox="1"/>
          <p:nvPr/>
        </p:nvSpPr>
        <p:spPr>
          <a:xfrm>
            <a:off x="-12436" y="5354958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A953C9-614F-455A-81F6-855BD2522EA9}"/>
              </a:ext>
            </a:extLst>
          </p:cNvPr>
          <p:cNvSpPr txBox="1"/>
          <p:nvPr/>
        </p:nvSpPr>
        <p:spPr>
          <a:xfrm>
            <a:off x="8282" y="5753838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C392F8-192F-4551-988D-A2414F60D1EE}"/>
              </a:ext>
            </a:extLst>
          </p:cNvPr>
          <p:cNvSpPr txBox="1"/>
          <p:nvPr/>
        </p:nvSpPr>
        <p:spPr>
          <a:xfrm>
            <a:off x="5742" y="6061615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7120E-9E28-4CC8-8C3F-3D3C8F4E1EEE}"/>
              </a:ext>
            </a:extLst>
          </p:cNvPr>
          <p:cNvSpPr txBox="1"/>
          <p:nvPr/>
        </p:nvSpPr>
        <p:spPr>
          <a:xfrm>
            <a:off x="5742" y="6369392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9CDB3B-054C-4204-AB58-BF47E6A4CB06}"/>
              </a:ext>
            </a:extLst>
          </p:cNvPr>
          <p:cNvSpPr txBox="1"/>
          <p:nvPr/>
        </p:nvSpPr>
        <p:spPr>
          <a:xfrm>
            <a:off x="3515667" y="4216990"/>
            <a:ext cx="1955801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The Second Declension</a:t>
            </a:r>
          </a:p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970877-8D60-451C-B220-DB0368C40D77}"/>
              </a:ext>
            </a:extLst>
          </p:cNvPr>
          <p:cNvSpPr txBox="1"/>
          <p:nvPr/>
        </p:nvSpPr>
        <p:spPr>
          <a:xfrm>
            <a:off x="3460559" y="47455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719F55-3315-4EAE-BAEC-73D1E0179E1A}"/>
              </a:ext>
            </a:extLst>
          </p:cNvPr>
          <p:cNvSpPr txBox="1"/>
          <p:nvPr/>
        </p:nvSpPr>
        <p:spPr>
          <a:xfrm>
            <a:off x="4487003" y="474637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8B5FA-E8ED-40B9-964A-C9287FE53801}"/>
              </a:ext>
            </a:extLst>
          </p:cNvPr>
          <p:cNvSpPr txBox="1"/>
          <p:nvPr/>
        </p:nvSpPr>
        <p:spPr>
          <a:xfrm>
            <a:off x="3460560" y="505266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EE4646-E75F-49AD-82B8-9A2970E70C97}"/>
              </a:ext>
            </a:extLst>
          </p:cNvPr>
          <p:cNvSpPr txBox="1"/>
          <p:nvPr/>
        </p:nvSpPr>
        <p:spPr>
          <a:xfrm>
            <a:off x="3460561" y="536876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2503CC-8B85-4AD1-9D0D-6D4C598B5A96}"/>
              </a:ext>
            </a:extLst>
          </p:cNvPr>
          <p:cNvSpPr txBox="1"/>
          <p:nvPr/>
        </p:nvSpPr>
        <p:spPr>
          <a:xfrm>
            <a:off x="3460562" y="574550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ī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5DC131-6AD7-4161-B5CA-AC8EB02C9650}"/>
              </a:ext>
            </a:extLst>
          </p:cNvPr>
          <p:cNvSpPr txBox="1"/>
          <p:nvPr/>
        </p:nvSpPr>
        <p:spPr>
          <a:xfrm>
            <a:off x="3460562" y="606161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8237E1-FEBF-4DC3-852D-AC11951EC4F3}"/>
              </a:ext>
            </a:extLst>
          </p:cNvPr>
          <p:cNvSpPr txBox="1"/>
          <p:nvPr/>
        </p:nvSpPr>
        <p:spPr>
          <a:xfrm>
            <a:off x="3463851" y="637358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8054C4-F868-47CA-BA20-537805F878A9}"/>
              </a:ext>
            </a:extLst>
          </p:cNvPr>
          <p:cNvSpPr txBox="1"/>
          <p:nvPr/>
        </p:nvSpPr>
        <p:spPr>
          <a:xfrm>
            <a:off x="4487003" y="5063688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B8F2C8-6CC0-4214-89C6-924F58EE6128}"/>
              </a:ext>
            </a:extLst>
          </p:cNvPr>
          <p:cNvSpPr txBox="1"/>
          <p:nvPr/>
        </p:nvSpPr>
        <p:spPr>
          <a:xfrm>
            <a:off x="4487006" y="6369392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3E7902-EA04-4CC2-A3FB-F7309B63EA51}"/>
              </a:ext>
            </a:extLst>
          </p:cNvPr>
          <p:cNvSpPr txBox="1"/>
          <p:nvPr/>
        </p:nvSpPr>
        <p:spPr>
          <a:xfrm>
            <a:off x="4487003" y="606161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D8A16C-6925-4FF2-A4BE-32A2E2CFE782}"/>
              </a:ext>
            </a:extLst>
          </p:cNvPr>
          <p:cNvSpPr txBox="1"/>
          <p:nvPr/>
        </p:nvSpPr>
        <p:spPr>
          <a:xfrm>
            <a:off x="4487003" y="537146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468BA93-F377-4A1C-B567-8A63FDF995C4}"/>
              </a:ext>
            </a:extLst>
          </p:cNvPr>
          <p:cNvSpPr txBox="1"/>
          <p:nvPr/>
        </p:nvSpPr>
        <p:spPr>
          <a:xfrm>
            <a:off x="4487003" y="575383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bell-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B0F7280-BC09-4813-A791-3A87DBB43525}"/>
              </a:ext>
            </a:extLst>
          </p:cNvPr>
          <p:cNvSpPr txBox="1"/>
          <p:nvPr/>
        </p:nvSpPr>
        <p:spPr>
          <a:xfrm>
            <a:off x="3836128" y="6669945"/>
            <a:ext cx="1301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bellum, -ī (n) - war</a:t>
            </a:r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215A66DD-CDFC-4AFA-BB04-7962DA676DEB}"/>
              </a:ext>
            </a:extLst>
          </p:cNvPr>
          <p:cNvSpPr/>
          <p:nvPr/>
        </p:nvSpPr>
        <p:spPr>
          <a:xfrm rot="5400000">
            <a:off x="1046767" y="5006580"/>
            <a:ext cx="1124683" cy="36983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A21984F-C88B-4851-9F59-F7319A536E8C}"/>
              </a:ext>
            </a:extLst>
          </p:cNvPr>
          <p:cNvSpPr/>
          <p:nvPr/>
        </p:nvSpPr>
        <p:spPr>
          <a:xfrm>
            <a:off x="1504332" y="4745573"/>
            <a:ext cx="203200" cy="1933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980B6CD-08AE-46E5-853C-2D4DFF812E23}"/>
              </a:ext>
            </a:extLst>
          </p:cNvPr>
          <p:cNvSpPr/>
          <p:nvPr/>
        </p:nvSpPr>
        <p:spPr>
          <a:xfrm>
            <a:off x="1504332" y="5084859"/>
            <a:ext cx="203200" cy="193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8B1D1F-B223-45F3-8DEB-BD8FCD44FD52}"/>
              </a:ext>
            </a:extLst>
          </p:cNvPr>
          <p:cNvSpPr/>
          <p:nvPr/>
        </p:nvSpPr>
        <p:spPr>
          <a:xfrm>
            <a:off x="1504332" y="5391733"/>
            <a:ext cx="203200" cy="19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5743060E-AB6A-4206-8CEF-1167A31BF2CE}"/>
              </a:ext>
            </a:extLst>
          </p:cNvPr>
          <p:cNvSpPr/>
          <p:nvPr/>
        </p:nvSpPr>
        <p:spPr>
          <a:xfrm>
            <a:off x="1615045" y="6061613"/>
            <a:ext cx="1026555" cy="301088"/>
          </a:xfrm>
          <a:prstGeom prst="trapezoid">
            <a:avLst>
              <a:gd name="adj" fmla="val 79679"/>
            </a:avLst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Extract 101">
            <a:extLst>
              <a:ext uri="{FF2B5EF4-FFF2-40B4-BE49-F238E27FC236}">
                <a16:creationId xmlns:a16="http://schemas.microsoft.com/office/drawing/2014/main" id="{FF70DBF7-4A6E-42FB-AFDE-026F1E18B0DC}"/>
              </a:ext>
            </a:extLst>
          </p:cNvPr>
          <p:cNvSpPr/>
          <p:nvPr/>
        </p:nvSpPr>
        <p:spPr>
          <a:xfrm>
            <a:off x="1845878" y="5743492"/>
            <a:ext cx="545933" cy="318121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6FA0-B60C-41B3-8B49-33C5E128C91B}"/>
              </a:ext>
            </a:extLst>
          </p:cNvPr>
          <p:cNvSpPr txBox="1"/>
          <p:nvPr/>
        </p:nvSpPr>
        <p:spPr>
          <a:xfrm>
            <a:off x="1883633" y="5729931"/>
            <a:ext cx="486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‘</a:t>
            </a:r>
          </a:p>
          <a:p>
            <a:pPr algn="ctr"/>
            <a:r>
              <a:rPr lang="en-GB" sz="1100" b="1" dirty="0"/>
              <a:t>OF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CF1FB2-7F88-48E8-85DC-13E3636DB21D}"/>
              </a:ext>
            </a:extLst>
          </p:cNvPr>
          <p:cNvCxnSpPr>
            <a:cxnSpLocks/>
            <a:stCxn id="103" idx="2"/>
            <a:endCxn id="101" idx="2"/>
          </p:cNvCxnSpPr>
          <p:nvPr/>
        </p:nvCxnSpPr>
        <p:spPr>
          <a:xfrm>
            <a:off x="2127039" y="6114652"/>
            <a:ext cx="1284" cy="248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13044-9AEB-46FA-8EB3-DDBA6BEA85F0}"/>
              </a:ext>
            </a:extLst>
          </p:cNvPr>
          <p:cNvSpPr txBox="1"/>
          <p:nvPr/>
        </p:nvSpPr>
        <p:spPr>
          <a:xfrm>
            <a:off x="1815065" y="6088960"/>
            <a:ext cx="1087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TO    FOR</a:t>
            </a:r>
          </a:p>
        </p:txBody>
      </p:sp>
      <p:sp>
        <p:nvSpPr>
          <p:cNvPr id="112" name="Trapezoid 111">
            <a:extLst>
              <a:ext uri="{FF2B5EF4-FFF2-40B4-BE49-F238E27FC236}">
                <a16:creationId xmlns:a16="http://schemas.microsoft.com/office/drawing/2014/main" id="{97BC6BFA-40D9-4755-839D-34BB2718A953}"/>
              </a:ext>
            </a:extLst>
          </p:cNvPr>
          <p:cNvSpPr/>
          <p:nvPr/>
        </p:nvSpPr>
        <p:spPr>
          <a:xfrm>
            <a:off x="1329645" y="6378493"/>
            <a:ext cx="1594788" cy="307777"/>
          </a:xfrm>
          <a:prstGeom prst="trapezoid">
            <a:avLst>
              <a:gd name="adj" fmla="val 841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CAE6A0-7259-4103-86C0-82A2C182D838}"/>
              </a:ext>
            </a:extLst>
          </p:cNvPr>
          <p:cNvSpPr txBox="1"/>
          <p:nvPr/>
        </p:nvSpPr>
        <p:spPr>
          <a:xfrm>
            <a:off x="1508489" y="6398232"/>
            <a:ext cx="146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BY    WITH     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4488529-3EDE-4A80-ABEC-13DF20B6CD59}"/>
              </a:ext>
            </a:extLst>
          </p:cNvPr>
          <p:cNvCxnSpPr>
            <a:cxnSpLocks/>
          </p:cNvCxnSpPr>
          <p:nvPr/>
        </p:nvCxnSpPr>
        <p:spPr>
          <a:xfrm flipH="1">
            <a:off x="1815065" y="6342962"/>
            <a:ext cx="15184" cy="3433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D4847E2-C79A-46B5-B287-743573D535BA}"/>
              </a:ext>
            </a:extLst>
          </p:cNvPr>
          <p:cNvCxnSpPr>
            <a:cxnSpLocks/>
          </p:cNvCxnSpPr>
          <p:nvPr/>
        </p:nvCxnSpPr>
        <p:spPr>
          <a:xfrm>
            <a:off x="2258486" y="6380905"/>
            <a:ext cx="0" cy="278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0AED3CB-6BD3-4130-9E27-2F836DAD5E76}"/>
              </a:ext>
            </a:extLst>
          </p:cNvPr>
          <p:cNvSpPr txBox="1"/>
          <p:nvPr/>
        </p:nvSpPr>
        <p:spPr>
          <a:xfrm>
            <a:off x="1759388" y="4726452"/>
            <a:ext cx="10265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SUBJECT – </a:t>
            </a:r>
            <a:r>
              <a:rPr lang="en-GB" sz="1100" dirty="0">
                <a:solidFill>
                  <a:srgbClr val="92D050"/>
                </a:solidFill>
              </a:rPr>
              <a:t>Go!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A581E20-52FD-4996-B450-CAE8AF197457}"/>
              </a:ext>
            </a:extLst>
          </p:cNvPr>
          <p:cNvSpPr txBox="1"/>
          <p:nvPr/>
        </p:nvSpPr>
        <p:spPr>
          <a:xfrm>
            <a:off x="1736128" y="5038780"/>
            <a:ext cx="14043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Addressing someone, - </a:t>
            </a:r>
            <a:r>
              <a:rPr lang="en-GB" sz="1100" dirty="0">
                <a:solidFill>
                  <a:srgbClr val="FFC000"/>
                </a:solidFill>
              </a:rPr>
              <a:t>O,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3333F5-8F2B-4B15-AE66-EBEF37F9281E}"/>
              </a:ext>
            </a:extLst>
          </p:cNvPr>
          <p:cNvSpPr txBox="1"/>
          <p:nvPr/>
        </p:nvSpPr>
        <p:spPr>
          <a:xfrm>
            <a:off x="1734625" y="5378041"/>
            <a:ext cx="171308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OBJECT  –  </a:t>
            </a:r>
            <a:r>
              <a:rPr lang="en-GB" sz="1100" dirty="0">
                <a:solidFill>
                  <a:srgbClr val="FF0000"/>
                </a:solidFill>
              </a:rPr>
              <a:t>Stop!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C868063-7445-4B48-9ABD-CA60D2136CBE}"/>
              </a:ext>
            </a:extLst>
          </p:cNvPr>
          <p:cNvSpPr txBox="1"/>
          <p:nvPr/>
        </p:nvSpPr>
        <p:spPr>
          <a:xfrm>
            <a:off x="6146126" y="1484658"/>
            <a:ext cx="1955801" cy="477054"/>
          </a:xfrm>
          <a:prstGeom prst="rect">
            <a:avLst/>
          </a:prstGeom>
          <a:gradFill flip="none" rotWithShape="1">
            <a:gsLst>
              <a:gs pos="36000">
                <a:srgbClr val="FFEB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The Third Declension</a:t>
            </a:r>
          </a:p>
          <a:p>
            <a:pPr algn="ctr"/>
            <a:r>
              <a:rPr lang="en-GB" sz="1100" i="1" dirty="0"/>
              <a:t>Masculine/Feminine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6085973" y="201010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</a:t>
            </a:r>
            <a:r>
              <a:rPr lang="en-GB" sz="1400" dirty="0"/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8CE134-59A1-4AED-9DA8-7517BB63E2CE}"/>
              </a:ext>
            </a:extLst>
          </p:cNvPr>
          <p:cNvSpPr txBox="1"/>
          <p:nvPr/>
        </p:nvSpPr>
        <p:spPr>
          <a:xfrm>
            <a:off x="7124028" y="201217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6085972" y="231719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rēx</a:t>
            </a:r>
            <a:endParaRPr lang="en-GB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4AED70-A228-4F44-8B9B-30F317755F06}"/>
              </a:ext>
            </a:extLst>
          </p:cNvPr>
          <p:cNvSpPr txBox="1"/>
          <p:nvPr/>
        </p:nvSpPr>
        <p:spPr>
          <a:xfrm>
            <a:off x="6085972" y="262508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rēg-</a:t>
            </a:r>
            <a:r>
              <a:rPr lang="en-GB" sz="1400" b="1" dirty="0" err="1"/>
              <a:t>em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6097469" y="30277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</a:t>
            </a:r>
            <a:r>
              <a:rPr lang="en-GB" sz="1400" dirty="0"/>
              <a:t>-</a:t>
            </a:r>
            <a:r>
              <a:rPr lang="en-GB" sz="1400" b="1" dirty="0"/>
              <a:t>is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6097469" y="333375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6097470" y="363951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</a:t>
            </a:r>
            <a:r>
              <a:rPr lang="en-GB" sz="1400" dirty="0"/>
              <a:t>-</a:t>
            </a:r>
            <a:r>
              <a:rPr lang="en-GB" sz="1400" b="1" dirty="0"/>
              <a:t>e</a:t>
            </a:r>
            <a:endParaRPr lang="en-GB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D5F60A-651C-4392-987F-5A23C0566BF4}"/>
              </a:ext>
            </a:extLst>
          </p:cNvPr>
          <p:cNvSpPr txBox="1"/>
          <p:nvPr/>
        </p:nvSpPr>
        <p:spPr>
          <a:xfrm>
            <a:off x="7124028" y="231646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0DE3A23-701E-4323-9C76-7F52E4D3135B}"/>
              </a:ext>
            </a:extLst>
          </p:cNvPr>
          <p:cNvSpPr txBox="1"/>
          <p:nvPr/>
        </p:nvSpPr>
        <p:spPr>
          <a:xfrm>
            <a:off x="7128929" y="3641000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5E7B2B6-85C6-491C-A058-40607CDC5397}"/>
              </a:ext>
            </a:extLst>
          </p:cNvPr>
          <p:cNvSpPr txBox="1"/>
          <p:nvPr/>
        </p:nvSpPr>
        <p:spPr>
          <a:xfrm>
            <a:off x="7124026" y="333665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F259D32-01EE-4228-922D-C58F84DA7F70}"/>
              </a:ext>
            </a:extLst>
          </p:cNvPr>
          <p:cNvSpPr txBox="1"/>
          <p:nvPr/>
        </p:nvSpPr>
        <p:spPr>
          <a:xfrm>
            <a:off x="7124028" y="262508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CE752C8-1218-4AC6-AA36-495B75ACA7B9}"/>
              </a:ext>
            </a:extLst>
          </p:cNvPr>
          <p:cNvSpPr txBox="1"/>
          <p:nvPr/>
        </p:nvSpPr>
        <p:spPr>
          <a:xfrm>
            <a:off x="7124028" y="302388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rēg</a:t>
            </a:r>
            <a:r>
              <a:rPr lang="en-GB" sz="1400" dirty="0"/>
              <a:t>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A3C21EA-ABB3-4048-8E83-CFE9B779B021}"/>
              </a:ext>
            </a:extLst>
          </p:cNvPr>
          <p:cNvSpPr txBox="1"/>
          <p:nvPr/>
        </p:nvSpPr>
        <p:spPr>
          <a:xfrm>
            <a:off x="6625553" y="3971586"/>
            <a:ext cx="1301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rēx</a:t>
            </a:r>
            <a:r>
              <a:rPr lang="en-GB" sz="1000" i="1" dirty="0"/>
              <a:t>, </a:t>
            </a:r>
            <a:r>
              <a:rPr lang="en-GB" sz="1000" i="1" dirty="0" err="1"/>
              <a:t>rēgis</a:t>
            </a:r>
            <a:r>
              <a:rPr lang="en-GB" sz="1000" i="1" dirty="0"/>
              <a:t> (m) - king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50B2FF-3CA9-49DA-A977-5CA3E4B5DB25}"/>
              </a:ext>
            </a:extLst>
          </p:cNvPr>
          <p:cNvSpPr txBox="1"/>
          <p:nvPr/>
        </p:nvSpPr>
        <p:spPr>
          <a:xfrm>
            <a:off x="6126385" y="4226139"/>
            <a:ext cx="1955801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The Third Declension</a:t>
            </a:r>
          </a:p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FF8AFC-83F3-4F06-812E-34581A663AAB}"/>
              </a:ext>
            </a:extLst>
          </p:cNvPr>
          <p:cNvSpPr txBox="1"/>
          <p:nvPr/>
        </p:nvSpPr>
        <p:spPr>
          <a:xfrm>
            <a:off x="6071277" y="475472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caput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6F5E48-D906-41E8-B98E-1316F4287AD8}"/>
              </a:ext>
            </a:extLst>
          </p:cNvPr>
          <p:cNvSpPr txBox="1"/>
          <p:nvPr/>
        </p:nvSpPr>
        <p:spPr>
          <a:xfrm>
            <a:off x="7097721" y="475551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73DD31-1F7E-461A-8E5F-CA854B177C72}"/>
              </a:ext>
            </a:extLst>
          </p:cNvPr>
          <p:cNvSpPr txBox="1"/>
          <p:nvPr/>
        </p:nvSpPr>
        <p:spPr>
          <a:xfrm>
            <a:off x="6071278" y="506180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caput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4CAE04-510A-4763-9C5B-4BBAB02C092F}"/>
              </a:ext>
            </a:extLst>
          </p:cNvPr>
          <p:cNvSpPr txBox="1"/>
          <p:nvPr/>
        </p:nvSpPr>
        <p:spPr>
          <a:xfrm>
            <a:off x="6071279" y="537791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caput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11A423-3115-4700-8B8E-AE42E260702D}"/>
              </a:ext>
            </a:extLst>
          </p:cNvPr>
          <p:cNvSpPr txBox="1"/>
          <p:nvPr/>
        </p:nvSpPr>
        <p:spPr>
          <a:xfrm>
            <a:off x="6071280" y="575465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</a:t>
            </a:r>
            <a:r>
              <a:rPr lang="en-GB" sz="1400" dirty="0"/>
              <a:t>-</a:t>
            </a:r>
            <a:r>
              <a:rPr lang="en-GB" sz="1400" b="1" dirty="0"/>
              <a:t>is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5F84BF-D48D-4B9B-ABBF-6300DAE4D3DF}"/>
              </a:ext>
            </a:extLst>
          </p:cNvPr>
          <p:cNvSpPr txBox="1"/>
          <p:nvPr/>
        </p:nvSpPr>
        <p:spPr>
          <a:xfrm>
            <a:off x="6071280" y="607076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DF1A58-B7F1-4D71-9C10-C3F6DD045E2C}"/>
              </a:ext>
            </a:extLst>
          </p:cNvPr>
          <p:cNvSpPr txBox="1"/>
          <p:nvPr/>
        </p:nvSpPr>
        <p:spPr>
          <a:xfrm>
            <a:off x="6074569" y="638273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capitl</a:t>
            </a:r>
            <a:r>
              <a:rPr lang="en-GB" sz="1400" dirty="0"/>
              <a:t>-</a:t>
            </a:r>
            <a:r>
              <a:rPr lang="en-GB" sz="1400" b="1" dirty="0"/>
              <a:t>e</a:t>
            </a:r>
            <a:endParaRPr lang="en-GB" sz="14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6208C-410F-466F-853C-58EAAC339FF9}"/>
              </a:ext>
            </a:extLst>
          </p:cNvPr>
          <p:cNvSpPr txBox="1"/>
          <p:nvPr/>
        </p:nvSpPr>
        <p:spPr>
          <a:xfrm>
            <a:off x="7097721" y="507283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8DEEE22-2797-48DD-89F6-CE7C1425BFB7}"/>
              </a:ext>
            </a:extLst>
          </p:cNvPr>
          <p:cNvSpPr txBox="1"/>
          <p:nvPr/>
        </p:nvSpPr>
        <p:spPr>
          <a:xfrm>
            <a:off x="7097724" y="6378541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F023DD-4282-401B-A6B6-3FB2AE258EF8}"/>
              </a:ext>
            </a:extLst>
          </p:cNvPr>
          <p:cNvSpPr txBox="1"/>
          <p:nvPr/>
        </p:nvSpPr>
        <p:spPr>
          <a:xfrm>
            <a:off x="7097721" y="607076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41EEA5-9B92-4C45-A2D4-24A8D3E15323}"/>
              </a:ext>
            </a:extLst>
          </p:cNvPr>
          <p:cNvSpPr txBox="1"/>
          <p:nvPr/>
        </p:nvSpPr>
        <p:spPr>
          <a:xfrm>
            <a:off x="7097721" y="5380615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</a:t>
            </a:r>
            <a:r>
              <a:rPr lang="en-GB" sz="1400" dirty="0"/>
              <a:t>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BB5B4B-759D-4983-9B8B-E7BF42FF3A3B}"/>
              </a:ext>
            </a:extLst>
          </p:cNvPr>
          <p:cNvSpPr txBox="1"/>
          <p:nvPr/>
        </p:nvSpPr>
        <p:spPr>
          <a:xfrm>
            <a:off x="7097721" y="5762985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capit</a:t>
            </a:r>
            <a:r>
              <a:rPr lang="en-GB" sz="1400" dirty="0"/>
              <a:t>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7E0E840-B9A1-4D92-AD94-C400DF384BE9}"/>
              </a:ext>
            </a:extLst>
          </p:cNvPr>
          <p:cNvSpPr txBox="1"/>
          <p:nvPr/>
        </p:nvSpPr>
        <p:spPr>
          <a:xfrm>
            <a:off x="6454112" y="6654647"/>
            <a:ext cx="1473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caput, capitis (n) – head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D73AE0B-47E9-4A0C-BEBA-4183D696F3DE}"/>
              </a:ext>
            </a:extLst>
          </p:cNvPr>
          <p:cNvSpPr txBox="1"/>
          <p:nvPr/>
        </p:nvSpPr>
        <p:spPr>
          <a:xfrm>
            <a:off x="8688516" y="1484658"/>
            <a:ext cx="2087033" cy="477054"/>
          </a:xfrm>
          <a:prstGeom prst="rect">
            <a:avLst/>
          </a:prstGeom>
          <a:gradFill flip="none" rotWithShape="1">
            <a:gsLst>
              <a:gs pos="3000">
                <a:srgbClr val="FFEB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The Fourth Declension</a:t>
            </a:r>
          </a:p>
          <a:p>
            <a:pPr algn="ctr"/>
            <a:r>
              <a:rPr lang="en-GB" sz="1100" i="1" dirty="0"/>
              <a:t>Masculine </a:t>
            </a:r>
            <a:r>
              <a:rPr lang="en-GB" sz="900" i="1" dirty="0"/>
              <a:t>(except </a:t>
            </a:r>
            <a:r>
              <a:rPr lang="en-GB" sz="900" b="1" i="1" dirty="0" err="1"/>
              <a:t>manus</a:t>
            </a:r>
            <a:r>
              <a:rPr lang="en-GB" sz="900" i="1" dirty="0"/>
              <a:t> </a:t>
            </a:r>
            <a:r>
              <a:rPr lang="en-GB" sz="900" b="1" i="1" dirty="0"/>
              <a:t>+ domus - f</a:t>
            </a:r>
            <a:r>
              <a:rPr lang="en-GB" sz="900" i="1" dirty="0"/>
              <a:t>)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18DD0A5-C26C-45C1-8582-485B6FD5D917}"/>
              </a:ext>
            </a:extLst>
          </p:cNvPr>
          <p:cNvSpPr txBox="1"/>
          <p:nvPr/>
        </p:nvSpPr>
        <p:spPr>
          <a:xfrm>
            <a:off x="8688517" y="201010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/>
              <a:t>us</a:t>
            </a:r>
            <a:endParaRPr lang="en-GB" sz="14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C0E614E-FB39-4A69-B8A4-3492242F979D}"/>
              </a:ext>
            </a:extLst>
          </p:cNvPr>
          <p:cNvSpPr txBox="1"/>
          <p:nvPr/>
        </p:nvSpPr>
        <p:spPr>
          <a:xfrm>
            <a:off x="9726572" y="201217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ūs</a:t>
            </a:r>
            <a:endParaRPr lang="en-GB" sz="1400" b="1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E66B82B1-1398-4B18-98CE-B8233A68490B}"/>
              </a:ext>
            </a:extLst>
          </p:cNvPr>
          <p:cNvSpPr txBox="1"/>
          <p:nvPr/>
        </p:nvSpPr>
        <p:spPr>
          <a:xfrm>
            <a:off x="8688516" y="231719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/>
              <a:t>us</a:t>
            </a:r>
            <a:endParaRPr lang="en-GB" sz="1400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2ADDB66-E388-4E0D-B882-5C276189A4FE}"/>
              </a:ext>
            </a:extLst>
          </p:cNvPr>
          <p:cNvSpPr txBox="1"/>
          <p:nvPr/>
        </p:nvSpPr>
        <p:spPr>
          <a:xfrm>
            <a:off x="8688516" y="262508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D168670-1C9A-46B1-A7FE-858C372BB635}"/>
              </a:ext>
            </a:extLst>
          </p:cNvPr>
          <p:cNvSpPr txBox="1"/>
          <p:nvPr/>
        </p:nvSpPr>
        <p:spPr>
          <a:xfrm>
            <a:off x="8700013" y="30277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ūs</a:t>
            </a:r>
            <a:endParaRPr lang="en-GB" sz="1400" b="1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1A6ACDC-1408-49AD-AAA3-FBCD98C38472}"/>
              </a:ext>
            </a:extLst>
          </p:cNvPr>
          <p:cNvSpPr txBox="1"/>
          <p:nvPr/>
        </p:nvSpPr>
        <p:spPr>
          <a:xfrm>
            <a:off x="8700013" y="333375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uī</a:t>
            </a:r>
            <a:endParaRPr lang="en-GB" sz="140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7D960F2-5AF3-4E87-9155-1BB18B534DE7}"/>
              </a:ext>
            </a:extLst>
          </p:cNvPr>
          <p:cNvSpPr txBox="1"/>
          <p:nvPr/>
        </p:nvSpPr>
        <p:spPr>
          <a:xfrm>
            <a:off x="8700014" y="363951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/>
              <a:t>ū</a:t>
            </a:r>
            <a:endParaRPr lang="en-GB" sz="1400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388426A-1113-455F-BF3D-7FFA63765BC3}"/>
              </a:ext>
            </a:extLst>
          </p:cNvPr>
          <p:cNvSpPr txBox="1"/>
          <p:nvPr/>
        </p:nvSpPr>
        <p:spPr>
          <a:xfrm>
            <a:off x="9726572" y="231646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ūs</a:t>
            </a:r>
            <a:endParaRPr lang="en-GB" sz="1400" b="1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FAB8815-73A0-4B7A-8893-817697A26ED1}"/>
              </a:ext>
            </a:extLst>
          </p:cNvPr>
          <p:cNvSpPr txBox="1"/>
          <p:nvPr/>
        </p:nvSpPr>
        <p:spPr>
          <a:xfrm>
            <a:off x="9731473" y="3641000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6B72ED2-E9AA-444E-A022-F49AC1D50507}"/>
              </a:ext>
            </a:extLst>
          </p:cNvPr>
          <p:cNvSpPr txBox="1"/>
          <p:nvPr/>
        </p:nvSpPr>
        <p:spPr>
          <a:xfrm>
            <a:off x="9726570" y="333665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ibus</a:t>
            </a:r>
            <a:endParaRPr lang="en-GB" sz="1400" b="1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E49A129-C574-459A-9F8A-A8B074DB41A6}"/>
              </a:ext>
            </a:extLst>
          </p:cNvPr>
          <p:cNvSpPr txBox="1"/>
          <p:nvPr/>
        </p:nvSpPr>
        <p:spPr>
          <a:xfrm>
            <a:off x="9726572" y="262508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ūs</a:t>
            </a:r>
            <a:endParaRPr lang="en-GB" sz="1400" b="1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8789D20-6432-443E-9CF8-AB018D4D0A5D}"/>
              </a:ext>
            </a:extLst>
          </p:cNvPr>
          <p:cNvSpPr txBox="1"/>
          <p:nvPr/>
        </p:nvSpPr>
        <p:spPr>
          <a:xfrm>
            <a:off x="9726572" y="302388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man-</a:t>
            </a:r>
            <a:r>
              <a:rPr lang="en-GB" sz="1400" b="1" dirty="0" err="1"/>
              <a:t>uum</a:t>
            </a:r>
            <a:endParaRPr lang="en-GB" sz="14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4548BE1-D56E-4F13-B569-3E00DAD00369}"/>
              </a:ext>
            </a:extLst>
          </p:cNvPr>
          <p:cNvSpPr txBox="1"/>
          <p:nvPr/>
        </p:nvSpPr>
        <p:spPr>
          <a:xfrm>
            <a:off x="8722438" y="4214835"/>
            <a:ext cx="2053112" cy="477054"/>
          </a:xfrm>
          <a:prstGeom prst="rect">
            <a:avLst/>
          </a:prstGeom>
          <a:gradFill flip="none" rotWithShape="1">
            <a:gsLst>
              <a:gs pos="81000">
                <a:srgbClr val="EBE1F8"/>
              </a:gs>
              <a:gs pos="65000">
                <a:srgbClr val="FFEBFF"/>
              </a:gs>
              <a:gs pos="92690">
                <a:srgbClr val="ABC0E4"/>
              </a:gs>
              <a:gs pos="95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The Fifth Declension</a:t>
            </a:r>
          </a:p>
          <a:p>
            <a:pPr algn="ctr"/>
            <a:r>
              <a:rPr lang="en-GB" sz="1100" i="1" dirty="0"/>
              <a:t>Feminine </a:t>
            </a:r>
            <a:r>
              <a:rPr lang="en-GB" sz="900" i="1" dirty="0"/>
              <a:t>(except </a:t>
            </a:r>
            <a:r>
              <a:rPr lang="en-GB" sz="900" b="1" i="1" dirty="0" err="1"/>
              <a:t>diēs</a:t>
            </a:r>
            <a:r>
              <a:rPr lang="en-GB" sz="900" b="1" i="1" dirty="0"/>
              <a:t> m)</a:t>
            </a:r>
            <a:r>
              <a:rPr lang="en-GB" sz="900" i="1" dirty="0"/>
              <a:t>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249D164-126E-41EC-903A-3C9C63D60529}"/>
              </a:ext>
            </a:extLst>
          </p:cNvPr>
          <p:cNvSpPr txBox="1"/>
          <p:nvPr/>
        </p:nvSpPr>
        <p:spPr>
          <a:xfrm>
            <a:off x="8710941" y="474028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ēs</a:t>
            </a:r>
            <a:endParaRPr lang="en-GB" sz="1400" b="1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3532699-7BBE-41B6-B6BA-41AC06517D9C}"/>
              </a:ext>
            </a:extLst>
          </p:cNvPr>
          <p:cNvSpPr txBox="1"/>
          <p:nvPr/>
        </p:nvSpPr>
        <p:spPr>
          <a:xfrm>
            <a:off x="9748996" y="474235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852AED2-153C-4B7C-A24C-8BA499FFDE94}"/>
              </a:ext>
            </a:extLst>
          </p:cNvPr>
          <p:cNvSpPr txBox="1"/>
          <p:nvPr/>
        </p:nvSpPr>
        <p:spPr>
          <a:xfrm>
            <a:off x="8710940" y="504736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ēs</a:t>
            </a:r>
            <a:endParaRPr lang="en-GB" sz="1400" b="1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D205540-DA1B-4E9F-8AB4-443892A3AAB1}"/>
              </a:ext>
            </a:extLst>
          </p:cNvPr>
          <p:cNvSpPr txBox="1"/>
          <p:nvPr/>
        </p:nvSpPr>
        <p:spPr>
          <a:xfrm>
            <a:off x="8710940" y="535525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em</a:t>
            </a:r>
            <a:endParaRPr lang="en-GB" sz="14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71F4CC-9504-437D-BE92-AEB33B51B4BE}"/>
              </a:ext>
            </a:extLst>
          </p:cNvPr>
          <p:cNvSpPr txBox="1"/>
          <p:nvPr/>
        </p:nvSpPr>
        <p:spPr>
          <a:xfrm>
            <a:off x="8722437" y="575795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eī</a:t>
            </a:r>
            <a:endParaRPr lang="en-GB" sz="1400" b="1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96CF00F-3E79-4D56-8F1B-F3FC5DAA6A65}"/>
              </a:ext>
            </a:extLst>
          </p:cNvPr>
          <p:cNvSpPr txBox="1"/>
          <p:nvPr/>
        </p:nvSpPr>
        <p:spPr>
          <a:xfrm>
            <a:off x="8722437" y="606392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eī</a:t>
            </a:r>
            <a:endParaRPr lang="en-GB" sz="1400" b="1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75E5F8F-BD97-4F76-8CF8-D8230D4961E2}"/>
              </a:ext>
            </a:extLst>
          </p:cNvPr>
          <p:cNvSpPr txBox="1"/>
          <p:nvPr/>
        </p:nvSpPr>
        <p:spPr>
          <a:xfrm>
            <a:off x="8722438" y="636969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/>
              <a:t>ē</a:t>
            </a:r>
            <a:endParaRPr lang="en-GB" sz="1400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8AE2571-50CA-4B05-889A-B7CFBFA3B23D}"/>
              </a:ext>
            </a:extLst>
          </p:cNvPr>
          <p:cNvSpPr txBox="1"/>
          <p:nvPr/>
        </p:nvSpPr>
        <p:spPr>
          <a:xfrm>
            <a:off x="9748996" y="504664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686A6F0-31CB-4AEE-8312-56EDF35C8B2B}"/>
              </a:ext>
            </a:extLst>
          </p:cNvPr>
          <p:cNvSpPr txBox="1"/>
          <p:nvPr/>
        </p:nvSpPr>
        <p:spPr>
          <a:xfrm>
            <a:off x="9753897" y="6371177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</a:t>
            </a:r>
            <a:r>
              <a:rPr lang="en-GB" sz="1400" b="1" dirty="0"/>
              <a:t>-</a:t>
            </a:r>
            <a:r>
              <a:rPr lang="en-GB" sz="1400" b="1" dirty="0" err="1"/>
              <a:t>ēbus</a:t>
            </a:r>
            <a:endParaRPr lang="en-GB" sz="140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E5172EC-15F1-4699-ABDD-2FE60E371117}"/>
              </a:ext>
            </a:extLst>
          </p:cNvPr>
          <p:cNvSpPr txBox="1"/>
          <p:nvPr/>
        </p:nvSpPr>
        <p:spPr>
          <a:xfrm>
            <a:off x="9748994" y="606683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</a:t>
            </a:r>
            <a:r>
              <a:rPr lang="en-GB" sz="1400" b="1" dirty="0"/>
              <a:t>-</a:t>
            </a:r>
            <a:r>
              <a:rPr lang="en-GB" sz="1400" b="1" dirty="0" err="1"/>
              <a:t>ēbus</a:t>
            </a:r>
            <a:endParaRPr lang="en-GB" sz="14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AA76552-3E33-4B59-97A4-F02AAF0E7AB6}"/>
              </a:ext>
            </a:extLst>
          </p:cNvPr>
          <p:cNvSpPr txBox="1"/>
          <p:nvPr/>
        </p:nvSpPr>
        <p:spPr>
          <a:xfrm>
            <a:off x="9748996" y="535526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8D1ABAF-B138-43FD-92EC-0790710513D1}"/>
              </a:ext>
            </a:extLst>
          </p:cNvPr>
          <p:cNvSpPr txBox="1"/>
          <p:nvPr/>
        </p:nvSpPr>
        <p:spPr>
          <a:xfrm>
            <a:off x="9748996" y="575406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r-</a:t>
            </a:r>
            <a:r>
              <a:rPr lang="en-GB" sz="1400" b="1" dirty="0" err="1"/>
              <a:t>ērum</a:t>
            </a:r>
            <a:endParaRPr lang="en-GB" sz="1400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A55CDC1-4784-40CC-8210-D67F5E09C44B}"/>
              </a:ext>
            </a:extLst>
          </p:cNvPr>
          <p:cNvSpPr txBox="1"/>
          <p:nvPr/>
        </p:nvSpPr>
        <p:spPr>
          <a:xfrm>
            <a:off x="9081387" y="3957241"/>
            <a:ext cx="1456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manus</a:t>
            </a:r>
            <a:r>
              <a:rPr lang="en-GB" sz="1000" i="1" dirty="0"/>
              <a:t>, </a:t>
            </a:r>
            <a:r>
              <a:rPr lang="en-GB" sz="1000" i="1" dirty="0" err="1"/>
              <a:t>manūs</a:t>
            </a:r>
            <a:r>
              <a:rPr lang="en-GB" sz="1000" i="1" dirty="0"/>
              <a:t> (f) - hand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B7D38756-A0B0-4308-BC44-7461E1D42F68}"/>
              </a:ext>
            </a:extLst>
          </p:cNvPr>
          <p:cNvSpPr txBox="1"/>
          <p:nvPr/>
        </p:nvSpPr>
        <p:spPr>
          <a:xfrm>
            <a:off x="9236107" y="6654646"/>
            <a:ext cx="1301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rēs</a:t>
            </a:r>
            <a:r>
              <a:rPr lang="en-GB" sz="1000" i="1" dirty="0"/>
              <a:t>, </a:t>
            </a:r>
            <a:r>
              <a:rPr lang="en-GB" sz="1000" i="1" dirty="0" err="1"/>
              <a:t>reī</a:t>
            </a:r>
            <a:r>
              <a:rPr lang="en-GB" sz="1000" i="1" dirty="0"/>
              <a:t> (f) - thing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363200" y="185372"/>
            <a:ext cx="11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23" name="Oval 22">
            <a:hlinkClick r:id="rId2" action="ppaction://hlinksldjump"/>
            <a:extLst>
              <a:ext uri="{FF2B5EF4-FFF2-40B4-BE49-F238E27FC236}">
                <a16:creationId xmlns:a16="http://schemas.microsoft.com/office/drawing/2014/main" id="{630EA552-9B8D-41EA-8A6B-582D509EDA8B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1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6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1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500"/>
                            </p:stCondLst>
                            <p:childTnLst>
                              <p:par>
                                <p:cTn id="2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00"/>
                            </p:stCondLst>
                            <p:childTnLst>
                              <p:par>
                                <p:cTn id="2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00"/>
                            </p:stCondLst>
                            <p:childTnLst>
                              <p:par>
                                <p:cTn id="2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9000"/>
                            </p:stCondLst>
                            <p:childTnLst>
                              <p:par>
                                <p:cTn id="2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5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7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2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7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1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6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1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5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7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2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1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6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100"/>
                            </p:stCondLst>
                            <p:childTnLst>
                              <p:par>
                                <p:cTn id="39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800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0"/>
                            </p:stCondLst>
                            <p:childTnLst>
                              <p:par>
                                <p:cTn id="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4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6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70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7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1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6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1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7500"/>
                            </p:stCondLst>
                            <p:childTnLst>
                              <p:par>
                                <p:cTn id="4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8000"/>
                            </p:stCondLst>
                            <p:childTnLst>
                              <p:par>
                                <p:cTn id="4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00"/>
                            </p:stCondLst>
                            <p:childTnLst>
                              <p:par>
                                <p:cTn id="5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6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2700"/>
                            </p:stCondLst>
                            <p:childTnLst>
                              <p:par>
                                <p:cTn id="5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3200"/>
                            </p:stCondLst>
                            <p:childTnLst>
                              <p:par>
                                <p:cTn id="5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3700"/>
                            </p:stCondLst>
                            <p:childTnLst>
                              <p:par>
                                <p:cTn id="53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7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100"/>
                            </p:stCondLst>
                            <p:childTnLst>
                              <p:par>
                                <p:cTn id="5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600"/>
                            </p:stCondLst>
                            <p:childTnLst>
                              <p:par>
                                <p:cTn id="5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7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7500"/>
                            </p:stCondLst>
                            <p:childTnLst>
                              <p:par>
                                <p:cTn id="5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500"/>
                            </p:stCondLst>
                            <p:childTnLst>
                              <p:par>
                                <p:cTn id="5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000"/>
                            </p:stCondLst>
                            <p:childTnLst>
                              <p:par>
                                <p:cTn id="5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500"/>
                            </p:stCondLst>
                            <p:childTnLst>
                              <p:par>
                                <p:cTn id="59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6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2700"/>
                            </p:stCondLst>
                            <p:childTnLst>
                              <p:par>
                                <p:cTn id="5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3200"/>
                            </p:stCondLst>
                            <p:childTnLst>
                              <p:par>
                                <p:cTn id="6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3700"/>
                            </p:stCondLst>
                            <p:childTnLst>
                              <p:par>
                                <p:cTn id="60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5100"/>
                            </p:stCondLst>
                            <p:childTnLst>
                              <p:par>
                                <p:cTn id="6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5600"/>
                            </p:stCondLst>
                            <p:childTnLst>
                              <p:par>
                                <p:cTn id="6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6100"/>
                            </p:stCondLst>
                            <p:childTnLst>
                              <p:par>
                                <p:cTn id="6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7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500"/>
                            </p:stCondLst>
                            <p:childTnLst>
                              <p:par>
                                <p:cTn id="6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8000"/>
                            </p:stCondLst>
                            <p:childTnLst>
                              <p:par>
                                <p:cTn id="6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/>
      <p:bldP spid="110" grpId="0"/>
      <p:bldP spid="112" grpId="0" animBg="1"/>
      <p:bldP spid="113" grpId="0"/>
      <p:bldP spid="127" grpId="0"/>
      <p:bldP spid="128" grpId="0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/>
      <p:bldP spid="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2"/>
            <a:ext cx="2258486" cy="7162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8" y="692310"/>
            <a:ext cx="5225156" cy="10142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2-1-2 adjectives are so-called because they go: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like ‘servus’ (</a:t>
            </a:r>
            <a:r>
              <a:rPr lang="en-GB" sz="1400" b="1" dirty="0"/>
              <a:t>2</a:t>
            </a:r>
            <a:r>
              <a:rPr lang="en-GB" sz="1400" b="1" baseline="30000" dirty="0"/>
              <a:t>nd</a:t>
            </a:r>
            <a:r>
              <a:rPr lang="en-GB" sz="1400" dirty="0"/>
              <a:t>) when agreeing with a </a:t>
            </a:r>
            <a:r>
              <a:rPr lang="en-GB" sz="1400" b="1" dirty="0"/>
              <a:t>masculine</a:t>
            </a:r>
            <a:r>
              <a:rPr lang="en-GB" sz="1400" dirty="0"/>
              <a:t> noun/pronoun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like ‘</a:t>
            </a:r>
            <a:r>
              <a:rPr lang="en-GB" sz="1400" dirty="0" err="1"/>
              <a:t>mēnsa</a:t>
            </a:r>
            <a:r>
              <a:rPr lang="en-GB" sz="1400" dirty="0"/>
              <a:t>’ (</a:t>
            </a:r>
            <a:r>
              <a:rPr lang="en-GB" sz="1400" b="1" dirty="0"/>
              <a:t>1</a:t>
            </a:r>
            <a:r>
              <a:rPr lang="en-GB" sz="1400" b="1" baseline="30000" dirty="0"/>
              <a:t>st</a:t>
            </a:r>
            <a:r>
              <a:rPr lang="en-GB" sz="1400" dirty="0"/>
              <a:t>) in when agreeing with something </a:t>
            </a:r>
            <a:r>
              <a:rPr lang="en-GB" sz="1400" b="1" dirty="0"/>
              <a:t>feminine</a:t>
            </a:r>
            <a:r>
              <a:rPr lang="en-GB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like ‘bellum’ (</a:t>
            </a:r>
            <a:r>
              <a:rPr lang="en-GB" sz="1400" b="1" dirty="0"/>
              <a:t>2</a:t>
            </a:r>
            <a:r>
              <a:rPr lang="en-GB" sz="1400" b="1" baseline="30000" dirty="0"/>
              <a:t>nd</a:t>
            </a:r>
            <a:r>
              <a:rPr lang="en-GB" sz="1400" dirty="0"/>
              <a:t>) when </a:t>
            </a:r>
            <a:r>
              <a:rPr lang="en-GB" sz="1400" b="1" dirty="0"/>
              <a:t>neuter</a:t>
            </a:r>
            <a:r>
              <a:rPr lang="en-GB" sz="14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4223241" y="2711892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3104304" y="3077344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3102236" y="3382734"/>
            <a:ext cx="1101415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Vocative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3100161" y="3693125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3107516" y="4091125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3107517" y="4394064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3107517" y="4706754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4201582" y="307734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us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5239637" y="307941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4201581" y="338443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e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4201581" y="369232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4213080" y="409135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ī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4216785" y="440099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4213079" y="470675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A75B-D058-48A9-A1AF-0AAF8B6D4592}"/>
              </a:ext>
            </a:extLst>
          </p:cNvPr>
          <p:cNvSpPr txBox="1"/>
          <p:nvPr/>
        </p:nvSpPr>
        <p:spPr>
          <a:xfrm>
            <a:off x="5239637" y="338370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5239639" y="4708767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ā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5239636" y="440099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5239637" y="369232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am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5239637" y="409321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6857847" y="5173375"/>
            <a:ext cx="1301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bonus, -a, -um - good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5303044" y="2712691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6319947" y="307732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625907" y="307941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6319946" y="338476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6326119" y="369235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um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6336502" y="408488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ī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6340157" y="440133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6350616" y="470675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625907" y="338370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ī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634079" y="4718419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625905" y="440389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7625907" y="369232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ōs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625907" y="409112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215A66DD-CDFC-4AFA-BB04-7962DA676DEB}"/>
              </a:ext>
            </a:extLst>
          </p:cNvPr>
          <p:cNvSpPr/>
          <p:nvPr/>
        </p:nvSpPr>
        <p:spPr>
          <a:xfrm rot="5400000">
            <a:off x="390129" y="3343989"/>
            <a:ext cx="1124683" cy="36983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A21984F-C88B-4851-9F59-F7319A536E8C}"/>
              </a:ext>
            </a:extLst>
          </p:cNvPr>
          <p:cNvSpPr/>
          <p:nvPr/>
        </p:nvSpPr>
        <p:spPr>
          <a:xfrm>
            <a:off x="847694" y="3082982"/>
            <a:ext cx="203200" cy="1933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980B6CD-08AE-46E5-853C-2D4DFF812E23}"/>
              </a:ext>
            </a:extLst>
          </p:cNvPr>
          <p:cNvSpPr/>
          <p:nvPr/>
        </p:nvSpPr>
        <p:spPr>
          <a:xfrm>
            <a:off x="847694" y="3422268"/>
            <a:ext cx="203200" cy="193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8B1D1F-B223-45F3-8DEB-BD8FCD44FD52}"/>
              </a:ext>
            </a:extLst>
          </p:cNvPr>
          <p:cNvSpPr/>
          <p:nvPr/>
        </p:nvSpPr>
        <p:spPr>
          <a:xfrm>
            <a:off x="847694" y="3729142"/>
            <a:ext cx="203200" cy="19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5743060E-AB6A-4206-8CEF-1167A31BF2CE}"/>
              </a:ext>
            </a:extLst>
          </p:cNvPr>
          <p:cNvSpPr/>
          <p:nvPr/>
        </p:nvSpPr>
        <p:spPr>
          <a:xfrm>
            <a:off x="958407" y="4399022"/>
            <a:ext cx="1026555" cy="301088"/>
          </a:xfrm>
          <a:prstGeom prst="trapezoid">
            <a:avLst>
              <a:gd name="adj" fmla="val 79679"/>
            </a:avLst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Extract 101">
            <a:extLst>
              <a:ext uri="{FF2B5EF4-FFF2-40B4-BE49-F238E27FC236}">
                <a16:creationId xmlns:a16="http://schemas.microsoft.com/office/drawing/2014/main" id="{FF70DBF7-4A6E-42FB-AFDE-026F1E18B0DC}"/>
              </a:ext>
            </a:extLst>
          </p:cNvPr>
          <p:cNvSpPr/>
          <p:nvPr/>
        </p:nvSpPr>
        <p:spPr>
          <a:xfrm>
            <a:off x="1189240" y="4080901"/>
            <a:ext cx="545933" cy="318121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6FA0-B60C-41B3-8B49-33C5E128C91B}"/>
              </a:ext>
            </a:extLst>
          </p:cNvPr>
          <p:cNvSpPr txBox="1"/>
          <p:nvPr/>
        </p:nvSpPr>
        <p:spPr>
          <a:xfrm>
            <a:off x="1226995" y="4067340"/>
            <a:ext cx="486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‘</a:t>
            </a:r>
          </a:p>
          <a:p>
            <a:pPr algn="ctr"/>
            <a:r>
              <a:rPr lang="en-GB" sz="1100" b="1" dirty="0"/>
              <a:t>OF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CF1FB2-7F88-48E8-85DC-13E3636DB21D}"/>
              </a:ext>
            </a:extLst>
          </p:cNvPr>
          <p:cNvCxnSpPr>
            <a:cxnSpLocks/>
            <a:stCxn id="103" idx="2"/>
            <a:endCxn id="101" idx="2"/>
          </p:cNvCxnSpPr>
          <p:nvPr/>
        </p:nvCxnSpPr>
        <p:spPr>
          <a:xfrm>
            <a:off x="1470401" y="4452061"/>
            <a:ext cx="1284" cy="248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13044-9AEB-46FA-8EB3-DDBA6BEA85F0}"/>
              </a:ext>
            </a:extLst>
          </p:cNvPr>
          <p:cNvSpPr txBox="1"/>
          <p:nvPr/>
        </p:nvSpPr>
        <p:spPr>
          <a:xfrm>
            <a:off x="1158427" y="4426369"/>
            <a:ext cx="1087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TO    FOR</a:t>
            </a:r>
          </a:p>
        </p:txBody>
      </p:sp>
      <p:sp>
        <p:nvSpPr>
          <p:cNvPr id="112" name="Trapezoid 111">
            <a:extLst>
              <a:ext uri="{FF2B5EF4-FFF2-40B4-BE49-F238E27FC236}">
                <a16:creationId xmlns:a16="http://schemas.microsoft.com/office/drawing/2014/main" id="{97BC6BFA-40D9-4755-839D-34BB2718A953}"/>
              </a:ext>
            </a:extLst>
          </p:cNvPr>
          <p:cNvSpPr/>
          <p:nvPr/>
        </p:nvSpPr>
        <p:spPr>
          <a:xfrm>
            <a:off x="673007" y="4715902"/>
            <a:ext cx="1594788" cy="307777"/>
          </a:xfrm>
          <a:prstGeom prst="trapezoid">
            <a:avLst>
              <a:gd name="adj" fmla="val 841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CAE6A0-7259-4103-86C0-82A2C182D838}"/>
              </a:ext>
            </a:extLst>
          </p:cNvPr>
          <p:cNvSpPr txBox="1"/>
          <p:nvPr/>
        </p:nvSpPr>
        <p:spPr>
          <a:xfrm>
            <a:off x="851851" y="4735641"/>
            <a:ext cx="146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BY    WITH     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4488529-3EDE-4A80-ABEC-13DF20B6CD59}"/>
              </a:ext>
            </a:extLst>
          </p:cNvPr>
          <p:cNvCxnSpPr>
            <a:cxnSpLocks/>
          </p:cNvCxnSpPr>
          <p:nvPr/>
        </p:nvCxnSpPr>
        <p:spPr>
          <a:xfrm flipH="1">
            <a:off x="1158427" y="4680371"/>
            <a:ext cx="15184" cy="3433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D4847E2-C79A-46B5-B287-743573D535BA}"/>
              </a:ext>
            </a:extLst>
          </p:cNvPr>
          <p:cNvCxnSpPr>
            <a:cxnSpLocks/>
          </p:cNvCxnSpPr>
          <p:nvPr/>
        </p:nvCxnSpPr>
        <p:spPr>
          <a:xfrm>
            <a:off x="1601848" y="4718314"/>
            <a:ext cx="0" cy="278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0AED3CB-6BD3-4130-9E27-2F836DAD5E76}"/>
              </a:ext>
            </a:extLst>
          </p:cNvPr>
          <p:cNvSpPr txBox="1"/>
          <p:nvPr/>
        </p:nvSpPr>
        <p:spPr>
          <a:xfrm>
            <a:off x="1102750" y="3063861"/>
            <a:ext cx="10265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SUBJECT – </a:t>
            </a:r>
            <a:r>
              <a:rPr lang="en-GB" sz="1100" dirty="0">
                <a:solidFill>
                  <a:srgbClr val="92D050"/>
                </a:solidFill>
              </a:rPr>
              <a:t>Go!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A581E20-52FD-4996-B450-CAE8AF197457}"/>
              </a:ext>
            </a:extLst>
          </p:cNvPr>
          <p:cNvSpPr txBox="1"/>
          <p:nvPr/>
        </p:nvSpPr>
        <p:spPr>
          <a:xfrm>
            <a:off x="1079490" y="3376189"/>
            <a:ext cx="14043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Addressing someone, - </a:t>
            </a:r>
            <a:r>
              <a:rPr lang="en-GB" sz="1100" dirty="0">
                <a:solidFill>
                  <a:srgbClr val="FFC000"/>
                </a:solidFill>
              </a:rPr>
              <a:t>O,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3333F5-8F2B-4B15-AE66-EBEF37F9281E}"/>
              </a:ext>
            </a:extLst>
          </p:cNvPr>
          <p:cNvSpPr txBox="1"/>
          <p:nvPr/>
        </p:nvSpPr>
        <p:spPr>
          <a:xfrm>
            <a:off x="1077987" y="3715450"/>
            <a:ext cx="171308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OBJECT  –  </a:t>
            </a:r>
            <a:r>
              <a:rPr lang="en-GB" sz="1100" dirty="0">
                <a:solidFill>
                  <a:srgbClr val="FF0000"/>
                </a:solidFill>
              </a:rPr>
              <a:t>Stop!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8743009" y="308465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8CE134-59A1-4AED-9DA8-7517BB63E2CE}"/>
              </a:ext>
            </a:extLst>
          </p:cNvPr>
          <p:cNvSpPr txBox="1"/>
          <p:nvPr/>
        </p:nvSpPr>
        <p:spPr>
          <a:xfrm>
            <a:off x="9780249" y="309803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8743010" y="340187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ae</a:t>
            </a:r>
            <a:endParaRPr lang="en-GB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4AED70-A228-4F44-8B9B-30F317755F06}"/>
              </a:ext>
            </a:extLst>
          </p:cNvPr>
          <p:cNvSpPr txBox="1"/>
          <p:nvPr/>
        </p:nvSpPr>
        <p:spPr>
          <a:xfrm>
            <a:off x="8743008" y="370146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ās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8743008" y="408488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ārum</a:t>
            </a:r>
            <a:endParaRPr lang="en-GB" sz="14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8743007" y="439196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8743007" y="469750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D5F60A-651C-4392-987F-5A23C0566BF4}"/>
              </a:ext>
            </a:extLst>
          </p:cNvPr>
          <p:cNvSpPr txBox="1"/>
          <p:nvPr/>
        </p:nvSpPr>
        <p:spPr>
          <a:xfrm>
            <a:off x="9780248" y="341311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0DE3A23-701E-4323-9C76-7F52E4D3135B}"/>
              </a:ext>
            </a:extLst>
          </p:cNvPr>
          <p:cNvSpPr txBox="1"/>
          <p:nvPr/>
        </p:nvSpPr>
        <p:spPr>
          <a:xfrm>
            <a:off x="9788563" y="4715902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īs</a:t>
            </a:r>
            <a:endParaRPr lang="en-GB" sz="14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5E7B2B6-85C6-491C-A058-40607CDC5397}"/>
              </a:ext>
            </a:extLst>
          </p:cNvPr>
          <p:cNvSpPr txBox="1"/>
          <p:nvPr/>
        </p:nvSpPr>
        <p:spPr>
          <a:xfrm>
            <a:off x="9788565" y="440666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īs</a:t>
            </a:r>
            <a:endParaRPr lang="en-GB" sz="1400" b="1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F259D32-01EE-4228-922D-C58F84DA7F70}"/>
              </a:ext>
            </a:extLst>
          </p:cNvPr>
          <p:cNvSpPr txBox="1"/>
          <p:nvPr/>
        </p:nvSpPr>
        <p:spPr>
          <a:xfrm>
            <a:off x="9780247" y="3720339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/>
              <a:t>a</a:t>
            </a:r>
            <a:endParaRPr lang="en-GB" sz="14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CE752C8-1218-4AC6-AA36-495B75ACA7B9}"/>
              </a:ext>
            </a:extLst>
          </p:cNvPr>
          <p:cNvSpPr txBox="1"/>
          <p:nvPr/>
        </p:nvSpPr>
        <p:spPr>
          <a:xfrm>
            <a:off x="9789098" y="4090247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bon-</a:t>
            </a:r>
            <a:r>
              <a:rPr lang="en-GB" sz="1400" b="1" dirty="0" err="1"/>
              <a:t>ōrum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363200" y="185372"/>
            <a:ext cx="115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845C1C-44BF-4261-9817-D6716CDBCAE9}"/>
              </a:ext>
            </a:extLst>
          </p:cNvPr>
          <p:cNvSpPr txBox="1"/>
          <p:nvPr/>
        </p:nvSpPr>
        <p:spPr>
          <a:xfrm>
            <a:off x="6339502" y="2709606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C8E1DE-BFC4-40DC-BA32-02DAB0DD6150}"/>
              </a:ext>
            </a:extLst>
          </p:cNvPr>
          <p:cNvSpPr txBox="1"/>
          <p:nvPr/>
        </p:nvSpPr>
        <p:spPr>
          <a:xfrm>
            <a:off x="7672302" y="2721766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8DF7B0D-6DD1-49FB-ABE5-C418CBEB0497}"/>
              </a:ext>
            </a:extLst>
          </p:cNvPr>
          <p:cNvSpPr txBox="1"/>
          <p:nvPr/>
        </p:nvSpPr>
        <p:spPr>
          <a:xfrm>
            <a:off x="8752105" y="2722565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BEDA1B-248D-48E5-B17B-BD60B5717979}"/>
              </a:ext>
            </a:extLst>
          </p:cNvPr>
          <p:cNvSpPr txBox="1"/>
          <p:nvPr/>
        </p:nvSpPr>
        <p:spPr>
          <a:xfrm>
            <a:off x="9788563" y="2719480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AA4C0-A99B-43D5-AC97-3E6BA75BCD69}"/>
              </a:ext>
            </a:extLst>
          </p:cNvPr>
          <p:cNvSpPr txBox="1"/>
          <p:nvPr/>
        </p:nvSpPr>
        <p:spPr>
          <a:xfrm>
            <a:off x="5271758" y="2256595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Singular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F6D8CCC-C6EE-4AF8-8A1F-E13E44DAFD52}"/>
              </a:ext>
            </a:extLst>
          </p:cNvPr>
          <p:cNvSpPr txBox="1"/>
          <p:nvPr/>
        </p:nvSpPr>
        <p:spPr>
          <a:xfrm>
            <a:off x="8772563" y="227124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Plural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4C10F55-2B4C-45A7-99C6-0CCFD6331503}"/>
              </a:ext>
            </a:extLst>
          </p:cNvPr>
          <p:cNvSpPr txBox="1"/>
          <p:nvPr/>
        </p:nvSpPr>
        <p:spPr>
          <a:xfrm>
            <a:off x="888588" y="1843542"/>
            <a:ext cx="291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2-1-2 Adjectives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D1BE24E-0E6A-4993-9484-AA3E226D6C76}"/>
              </a:ext>
            </a:extLst>
          </p:cNvPr>
          <p:cNvSpPr txBox="1"/>
          <p:nvPr/>
        </p:nvSpPr>
        <p:spPr>
          <a:xfrm>
            <a:off x="137522" y="5602448"/>
            <a:ext cx="817335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Agreement:</a:t>
            </a:r>
            <a:r>
              <a:rPr lang="en-GB" sz="1600" dirty="0"/>
              <a:t> Adjectives usually come after the noun/ pronoun they describe and must ‘</a:t>
            </a:r>
            <a:r>
              <a:rPr lang="en-GB" sz="1600" b="1" dirty="0"/>
              <a:t>agree’</a:t>
            </a:r>
            <a:r>
              <a:rPr lang="en-GB" sz="1600" dirty="0"/>
              <a:t> in: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159331-B25B-4EEB-BD9E-349E582400CD}"/>
              </a:ext>
            </a:extLst>
          </p:cNvPr>
          <p:cNvSpPr txBox="1"/>
          <p:nvPr/>
        </p:nvSpPr>
        <p:spPr>
          <a:xfrm>
            <a:off x="272715" y="6096000"/>
            <a:ext cx="954279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number</a:t>
            </a:r>
          </a:p>
          <a:p>
            <a:pPr algn="ctr"/>
            <a:r>
              <a:rPr lang="en-GB" sz="1200" dirty="0"/>
              <a:t>(sg. or pl.)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63A761F-0D1A-4E79-B998-3D36F6457E3E}"/>
              </a:ext>
            </a:extLst>
          </p:cNvPr>
          <p:cNvSpPr txBox="1"/>
          <p:nvPr/>
        </p:nvSpPr>
        <p:spPr>
          <a:xfrm>
            <a:off x="1393861" y="6103987"/>
            <a:ext cx="954279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gender</a:t>
            </a:r>
          </a:p>
          <a:p>
            <a:pPr algn="ctr"/>
            <a:r>
              <a:rPr lang="en-GB" sz="1200" dirty="0"/>
              <a:t>(</a:t>
            </a:r>
            <a:r>
              <a:rPr lang="en-GB" sz="1200" dirty="0" err="1"/>
              <a:t>m,f,n</a:t>
            </a:r>
            <a:r>
              <a:rPr lang="en-GB" sz="1200" dirty="0"/>
              <a:t>)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E01FD12-ACC7-425B-BDF2-983A2D372CC5}"/>
              </a:ext>
            </a:extLst>
          </p:cNvPr>
          <p:cNvSpPr txBox="1"/>
          <p:nvPr/>
        </p:nvSpPr>
        <p:spPr>
          <a:xfrm>
            <a:off x="2515007" y="6106663"/>
            <a:ext cx="954279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case</a:t>
            </a:r>
          </a:p>
          <a:p>
            <a:pPr algn="ctr"/>
            <a:r>
              <a:rPr lang="en-GB" sz="1200" dirty="0"/>
              <a:t>(</a:t>
            </a:r>
            <a:r>
              <a:rPr lang="en-GB" sz="1200" dirty="0" err="1"/>
              <a:t>n,v,a,g,d,a</a:t>
            </a:r>
            <a:r>
              <a:rPr lang="en-GB" sz="1200" dirty="0"/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8B7572-33CC-47E1-BD12-9BEF485981B3}"/>
              </a:ext>
            </a:extLst>
          </p:cNvPr>
          <p:cNvSpPr txBox="1"/>
          <p:nvPr/>
        </p:nvSpPr>
        <p:spPr>
          <a:xfrm>
            <a:off x="3774142" y="6194339"/>
            <a:ext cx="18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e.g.   </a:t>
            </a:r>
            <a:r>
              <a:rPr lang="en-GB" dirty="0" err="1"/>
              <a:t>rēx</a:t>
            </a:r>
            <a:r>
              <a:rPr lang="en-GB" dirty="0"/>
              <a:t> = </a:t>
            </a:r>
            <a:r>
              <a:rPr lang="en-GB" sz="1100" dirty="0"/>
              <a:t>nom. m. sg.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974A58-E652-43D8-B969-293E54204228}"/>
              </a:ext>
            </a:extLst>
          </p:cNvPr>
          <p:cNvSpPr txBox="1"/>
          <p:nvPr/>
        </p:nvSpPr>
        <p:spPr>
          <a:xfrm>
            <a:off x="5759285" y="6224320"/>
            <a:ext cx="1383195" cy="368553"/>
          </a:xfrm>
          <a:prstGeom prst="rect">
            <a:avLst/>
          </a:prstGeom>
          <a:solidFill>
            <a:srgbClr val="FFFFD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‘</a:t>
            </a:r>
            <a:r>
              <a:rPr lang="en-GB" dirty="0" err="1"/>
              <a:t>rēx</a:t>
            </a:r>
            <a:r>
              <a:rPr lang="en-GB" dirty="0"/>
              <a:t> </a:t>
            </a:r>
            <a:r>
              <a:rPr lang="en-GB" b="1" dirty="0"/>
              <a:t>bonus</a:t>
            </a:r>
            <a:r>
              <a:rPr lang="en-GB" dirty="0"/>
              <a:t>’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826245B-64DF-45F8-86BD-50323D046959}"/>
              </a:ext>
            </a:extLst>
          </p:cNvPr>
          <p:cNvSpPr/>
          <p:nvPr/>
        </p:nvSpPr>
        <p:spPr>
          <a:xfrm>
            <a:off x="5368268" y="6328668"/>
            <a:ext cx="384645" cy="1697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63359E-22E1-426C-98CC-A6C6148BDF2E}"/>
              </a:ext>
            </a:extLst>
          </p:cNvPr>
          <p:cNvSpPr/>
          <p:nvPr/>
        </p:nvSpPr>
        <p:spPr>
          <a:xfrm>
            <a:off x="5239636" y="2256595"/>
            <a:ext cx="1016000" cy="36933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2FE156B-3CF4-4FA4-BC2F-EFC74118BA7D}"/>
              </a:ext>
            </a:extLst>
          </p:cNvPr>
          <p:cNvSpPr/>
          <p:nvPr/>
        </p:nvSpPr>
        <p:spPr>
          <a:xfrm>
            <a:off x="4146893" y="2668384"/>
            <a:ext cx="1127284" cy="350953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6A4D6A1-566D-40F7-ABC7-B152740B18E5}"/>
              </a:ext>
            </a:extLst>
          </p:cNvPr>
          <p:cNvSpPr/>
          <p:nvPr/>
        </p:nvSpPr>
        <p:spPr>
          <a:xfrm>
            <a:off x="3045162" y="2973502"/>
            <a:ext cx="1185052" cy="523220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2418C0-B68C-4D05-AA8B-04C987F73BFC}"/>
              </a:ext>
            </a:extLst>
          </p:cNvPr>
          <p:cNvSpPr/>
          <p:nvPr/>
        </p:nvSpPr>
        <p:spPr>
          <a:xfrm>
            <a:off x="4214545" y="3078781"/>
            <a:ext cx="961623" cy="339707"/>
          </a:xfrm>
          <a:prstGeom prst="rect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bonus</a:t>
            </a:r>
          </a:p>
        </p:txBody>
      </p: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37D72CF0-0DF5-49EA-B632-4B97CF06F827}"/>
              </a:ext>
            </a:extLst>
          </p:cNvPr>
          <p:cNvSpPr/>
          <p:nvPr/>
        </p:nvSpPr>
        <p:spPr>
          <a:xfrm>
            <a:off x="4244707" y="1730865"/>
            <a:ext cx="1217125" cy="493385"/>
          </a:xfrm>
          <a:prstGeom prst="cloudCallout">
            <a:avLst>
              <a:gd name="adj1" fmla="val -18150"/>
              <a:gd name="adj2" fmla="val 108833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servus</a:t>
            </a:r>
          </a:p>
        </p:txBody>
      </p:sp>
      <p:sp>
        <p:nvSpPr>
          <p:cNvPr id="167" name="Thought Bubble: Cloud 166">
            <a:extLst>
              <a:ext uri="{FF2B5EF4-FFF2-40B4-BE49-F238E27FC236}">
                <a16:creationId xmlns:a16="http://schemas.microsoft.com/office/drawing/2014/main" id="{AAE20422-8E8C-4F03-826C-0DC544BFFBF1}"/>
              </a:ext>
            </a:extLst>
          </p:cNvPr>
          <p:cNvSpPr/>
          <p:nvPr/>
        </p:nvSpPr>
        <p:spPr>
          <a:xfrm>
            <a:off x="5536603" y="1737564"/>
            <a:ext cx="1217125" cy="493385"/>
          </a:xfrm>
          <a:prstGeom prst="cloudCallout">
            <a:avLst>
              <a:gd name="adj1" fmla="val -18150"/>
              <a:gd name="adj2" fmla="val 108833"/>
            </a:avLst>
          </a:prstGeom>
          <a:ln>
            <a:solidFill>
              <a:srgbClr val="FFB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mēnsa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8" name="Thought Bubble: Cloud 167">
            <a:extLst>
              <a:ext uri="{FF2B5EF4-FFF2-40B4-BE49-F238E27FC236}">
                <a16:creationId xmlns:a16="http://schemas.microsoft.com/office/drawing/2014/main" id="{F8237DAF-0E8D-4789-A356-A2AFF36E687F}"/>
              </a:ext>
            </a:extLst>
          </p:cNvPr>
          <p:cNvSpPr/>
          <p:nvPr/>
        </p:nvSpPr>
        <p:spPr>
          <a:xfrm>
            <a:off x="6857847" y="1737564"/>
            <a:ext cx="1217125" cy="493385"/>
          </a:xfrm>
          <a:prstGeom prst="cloudCallout">
            <a:avLst>
              <a:gd name="adj1" fmla="val -18150"/>
              <a:gd name="adj2" fmla="val 10883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bellum</a:t>
            </a:r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4EBD487C-9542-4676-98D2-E3170A43CFAB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1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8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4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9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4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6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1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1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6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2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7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2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4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9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4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2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000"/>
                            </p:stCondLst>
                            <p:childTnLst>
                              <p:par>
                                <p:cTn id="3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000"/>
                            </p:stCondLst>
                            <p:childTnLst>
                              <p:par>
                                <p:cTn id="3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500"/>
                            </p:stCondLst>
                            <p:childTnLst>
                              <p:par>
                                <p:cTn id="3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500"/>
                            </p:stCondLst>
                            <p:childTnLst>
                              <p:par>
                                <p:cTn id="3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/>
      <p:bldP spid="110" grpId="0"/>
      <p:bldP spid="112" grpId="0" animBg="1"/>
      <p:bldP spid="113" grpId="0"/>
      <p:bldP spid="127" grpId="0"/>
      <p:bldP spid="128" grpId="0"/>
      <p:bldP spid="129" grpId="0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58" grpId="0" animBg="1"/>
      <p:bldP spid="159" grpId="0" animBg="1"/>
      <p:bldP spid="160" grpId="0" animBg="1"/>
      <p:bldP spid="161" grpId="0" animBg="1"/>
      <p:bldP spid="23" grpId="0"/>
      <p:bldP spid="162" grpId="0"/>
      <p:bldP spid="163" grpId="0"/>
      <p:bldP spid="164" grpId="0" animBg="1"/>
      <p:bldP spid="40" grpId="0" animBg="1"/>
      <p:bldP spid="165" grpId="0" animBg="1"/>
      <p:bldP spid="166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67" grpId="0" animBg="1"/>
      <p:bldP spid="1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12"/>
            <a:ext cx="2258486" cy="71625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8" y="692311"/>
            <a:ext cx="6018112" cy="7162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3</a:t>
            </a:r>
            <a:r>
              <a:rPr lang="en-GB" sz="1400" baseline="30000" dirty="0"/>
              <a:t>rd</a:t>
            </a:r>
            <a:r>
              <a:rPr lang="en-GB" sz="1400" dirty="0"/>
              <a:t> Declension adjectives are so-called because they go: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like ‘</a:t>
            </a:r>
            <a:r>
              <a:rPr lang="en-GB" sz="1400" dirty="0" err="1"/>
              <a:t>rēx</a:t>
            </a:r>
            <a:r>
              <a:rPr lang="en-GB" sz="1400" dirty="0"/>
              <a:t>’ (</a:t>
            </a:r>
            <a:r>
              <a:rPr lang="en-GB" sz="1400" b="1" dirty="0"/>
              <a:t>3</a:t>
            </a:r>
            <a:r>
              <a:rPr lang="en-GB" sz="1400" b="1" baseline="30000" dirty="0"/>
              <a:t>rd</a:t>
            </a:r>
            <a:r>
              <a:rPr lang="en-GB" sz="1400" dirty="0"/>
              <a:t>) when agreeing with a </a:t>
            </a:r>
            <a:r>
              <a:rPr lang="en-GB" sz="1400" b="1" dirty="0"/>
              <a:t>masculine</a:t>
            </a:r>
            <a:r>
              <a:rPr lang="en-GB" sz="1400" dirty="0"/>
              <a:t> or </a:t>
            </a:r>
            <a:r>
              <a:rPr lang="en-GB" sz="1400" b="1" dirty="0"/>
              <a:t>feminine</a:t>
            </a:r>
            <a:r>
              <a:rPr lang="en-GB" sz="1400" dirty="0"/>
              <a:t> noun/pronoun.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like ‘caput’ (</a:t>
            </a:r>
            <a:r>
              <a:rPr lang="en-GB" sz="1400" b="1" dirty="0"/>
              <a:t>3</a:t>
            </a:r>
            <a:r>
              <a:rPr lang="en-GB" sz="1400" b="1" baseline="30000" dirty="0"/>
              <a:t>rd</a:t>
            </a:r>
            <a:r>
              <a:rPr lang="en-GB" sz="1400" dirty="0"/>
              <a:t>) in when agreeing with something </a:t>
            </a:r>
            <a:r>
              <a:rPr lang="en-GB" sz="1400" b="1" dirty="0"/>
              <a:t>neuter.</a:t>
            </a:r>
            <a:r>
              <a:rPr lang="en-GB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4397928" y="2144013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3278991" y="2509465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3276923" y="2814855"/>
            <a:ext cx="1101415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Vocative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3274848" y="3125246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3282203" y="3523246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3282204" y="3826185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3282204" y="4138875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4376269" y="2509465"/>
            <a:ext cx="20012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ingēns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4376268" y="2816552"/>
            <a:ext cx="20012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ingēns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4376268" y="3124441"/>
            <a:ext cx="2001200" cy="30938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ingent-</a:t>
            </a:r>
            <a:r>
              <a:rPr lang="en-GB" sz="1400" b="1" dirty="0" err="1"/>
              <a:t>em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4387767" y="3523479"/>
            <a:ext cx="3081453" cy="3070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</a:t>
            </a:r>
            <a:r>
              <a:rPr lang="en-GB" sz="1400" dirty="0"/>
              <a:t>-</a:t>
            </a:r>
            <a:r>
              <a:rPr lang="en-GB" sz="1400" b="1" dirty="0"/>
              <a:t>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4391472" y="3833113"/>
            <a:ext cx="307774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4387766" y="4138875"/>
            <a:ext cx="3081453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1125222" y="3209126"/>
            <a:ext cx="10265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ingēns</a:t>
            </a:r>
            <a:r>
              <a:rPr lang="en-GB" sz="1000" i="1" dirty="0"/>
              <a:t>, </a:t>
            </a:r>
            <a:r>
              <a:rPr lang="en-GB" sz="1000" i="1" dirty="0" err="1"/>
              <a:t>ingentis</a:t>
            </a:r>
            <a:r>
              <a:rPr lang="en-GB" sz="1000" i="1" dirty="0"/>
              <a:t> </a:t>
            </a:r>
          </a:p>
          <a:p>
            <a:pPr algn="ctr"/>
            <a:r>
              <a:rPr lang="en-GB" sz="1000" i="1" dirty="0"/>
              <a:t>- huge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5477731" y="2144812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6494634" y="250944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ingēns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800594" y="2511535"/>
            <a:ext cx="202593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6494633" y="281688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ingēns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6500806" y="312447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ingēns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800594" y="2815826"/>
            <a:ext cx="202593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800594" y="4129400"/>
            <a:ext cx="317272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805675" y="3826777"/>
            <a:ext cx="318089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7800594" y="3121860"/>
            <a:ext cx="202593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800594" y="3523245"/>
            <a:ext cx="3180895" cy="307019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ingent-</a:t>
            </a:r>
            <a:r>
              <a:rPr lang="en-GB" sz="1400" b="1" dirty="0" err="1"/>
              <a:t>ium</a:t>
            </a:r>
            <a:endParaRPr lang="en-GB" sz="1400" dirty="0"/>
          </a:p>
        </p:txBody>
      </p:sp>
      <p:sp>
        <p:nvSpPr>
          <p:cNvPr id="96" name="Flowchart: Terminator 95">
            <a:extLst>
              <a:ext uri="{FF2B5EF4-FFF2-40B4-BE49-F238E27FC236}">
                <a16:creationId xmlns:a16="http://schemas.microsoft.com/office/drawing/2014/main" id="{215A66DD-CDFC-4AFA-BB04-7962DA676DEB}"/>
              </a:ext>
            </a:extLst>
          </p:cNvPr>
          <p:cNvSpPr/>
          <p:nvPr/>
        </p:nvSpPr>
        <p:spPr>
          <a:xfrm rot="5400000">
            <a:off x="564816" y="2776110"/>
            <a:ext cx="1124683" cy="36983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A21984F-C88B-4851-9F59-F7319A536E8C}"/>
              </a:ext>
            </a:extLst>
          </p:cNvPr>
          <p:cNvSpPr/>
          <p:nvPr/>
        </p:nvSpPr>
        <p:spPr>
          <a:xfrm>
            <a:off x="1022381" y="2515103"/>
            <a:ext cx="203200" cy="1933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980B6CD-08AE-46E5-853C-2D4DFF812E23}"/>
              </a:ext>
            </a:extLst>
          </p:cNvPr>
          <p:cNvSpPr/>
          <p:nvPr/>
        </p:nvSpPr>
        <p:spPr>
          <a:xfrm>
            <a:off x="1022381" y="2854389"/>
            <a:ext cx="203200" cy="193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8B1D1F-B223-45F3-8DEB-BD8FCD44FD52}"/>
              </a:ext>
            </a:extLst>
          </p:cNvPr>
          <p:cNvSpPr/>
          <p:nvPr/>
        </p:nvSpPr>
        <p:spPr>
          <a:xfrm>
            <a:off x="1022381" y="3161263"/>
            <a:ext cx="203200" cy="19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rapezoid 100">
            <a:extLst>
              <a:ext uri="{FF2B5EF4-FFF2-40B4-BE49-F238E27FC236}">
                <a16:creationId xmlns:a16="http://schemas.microsoft.com/office/drawing/2014/main" id="{5743060E-AB6A-4206-8CEF-1167A31BF2CE}"/>
              </a:ext>
            </a:extLst>
          </p:cNvPr>
          <p:cNvSpPr/>
          <p:nvPr/>
        </p:nvSpPr>
        <p:spPr>
          <a:xfrm>
            <a:off x="1133094" y="3831143"/>
            <a:ext cx="1026555" cy="301088"/>
          </a:xfrm>
          <a:prstGeom prst="trapezoid">
            <a:avLst>
              <a:gd name="adj" fmla="val 79679"/>
            </a:avLst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lowchart: Extract 101">
            <a:extLst>
              <a:ext uri="{FF2B5EF4-FFF2-40B4-BE49-F238E27FC236}">
                <a16:creationId xmlns:a16="http://schemas.microsoft.com/office/drawing/2014/main" id="{FF70DBF7-4A6E-42FB-AFDE-026F1E18B0DC}"/>
              </a:ext>
            </a:extLst>
          </p:cNvPr>
          <p:cNvSpPr/>
          <p:nvPr/>
        </p:nvSpPr>
        <p:spPr>
          <a:xfrm>
            <a:off x="1363927" y="3513022"/>
            <a:ext cx="545933" cy="318121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6FA0-B60C-41B3-8B49-33C5E128C91B}"/>
              </a:ext>
            </a:extLst>
          </p:cNvPr>
          <p:cNvSpPr txBox="1"/>
          <p:nvPr/>
        </p:nvSpPr>
        <p:spPr>
          <a:xfrm>
            <a:off x="1401682" y="3499461"/>
            <a:ext cx="486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‘</a:t>
            </a:r>
          </a:p>
          <a:p>
            <a:pPr algn="ctr"/>
            <a:r>
              <a:rPr lang="en-GB" sz="1100" b="1" dirty="0"/>
              <a:t>OF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1CF1FB2-7F88-48E8-85DC-13E3636DB21D}"/>
              </a:ext>
            </a:extLst>
          </p:cNvPr>
          <p:cNvCxnSpPr>
            <a:cxnSpLocks/>
            <a:stCxn id="103" idx="2"/>
            <a:endCxn id="101" idx="2"/>
          </p:cNvCxnSpPr>
          <p:nvPr/>
        </p:nvCxnSpPr>
        <p:spPr>
          <a:xfrm>
            <a:off x="1645088" y="3884182"/>
            <a:ext cx="1284" cy="2480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13044-9AEB-46FA-8EB3-DDBA6BEA85F0}"/>
              </a:ext>
            </a:extLst>
          </p:cNvPr>
          <p:cNvSpPr txBox="1"/>
          <p:nvPr/>
        </p:nvSpPr>
        <p:spPr>
          <a:xfrm>
            <a:off x="1333114" y="3858490"/>
            <a:ext cx="1087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TO    FOR</a:t>
            </a:r>
          </a:p>
        </p:txBody>
      </p:sp>
      <p:sp>
        <p:nvSpPr>
          <p:cNvPr id="112" name="Trapezoid 111">
            <a:extLst>
              <a:ext uri="{FF2B5EF4-FFF2-40B4-BE49-F238E27FC236}">
                <a16:creationId xmlns:a16="http://schemas.microsoft.com/office/drawing/2014/main" id="{97BC6BFA-40D9-4755-839D-34BB2718A953}"/>
              </a:ext>
            </a:extLst>
          </p:cNvPr>
          <p:cNvSpPr/>
          <p:nvPr/>
        </p:nvSpPr>
        <p:spPr>
          <a:xfrm>
            <a:off x="847694" y="4148023"/>
            <a:ext cx="1594788" cy="307777"/>
          </a:xfrm>
          <a:prstGeom prst="trapezoid">
            <a:avLst>
              <a:gd name="adj" fmla="val 8418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CAE6A0-7259-4103-86C0-82A2C182D838}"/>
              </a:ext>
            </a:extLst>
          </p:cNvPr>
          <p:cNvSpPr txBox="1"/>
          <p:nvPr/>
        </p:nvSpPr>
        <p:spPr>
          <a:xfrm>
            <a:off x="1026538" y="4167762"/>
            <a:ext cx="1460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BY    WITH     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4488529-3EDE-4A80-ABEC-13DF20B6CD59}"/>
              </a:ext>
            </a:extLst>
          </p:cNvPr>
          <p:cNvCxnSpPr>
            <a:cxnSpLocks/>
          </p:cNvCxnSpPr>
          <p:nvPr/>
        </p:nvCxnSpPr>
        <p:spPr>
          <a:xfrm flipH="1">
            <a:off x="1333114" y="4112492"/>
            <a:ext cx="15184" cy="3433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D4847E2-C79A-46B5-B287-743573D535BA}"/>
              </a:ext>
            </a:extLst>
          </p:cNvPr>
          <p:cNvCxnSpPr>
            <a:cxnSpLocks/>
          </p:cNvCxnSpPr>
          <p:nvPr/>
        </p:nvCxnSpPr>
        <p:spPr>
          <a:xfrm>
            <a:off x="1776535" y="4150435"/>
            <a:ext cx="0" cy="278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0AED3CB-6BD3-4130-9E27-2F836DAD5E76}"/>
              </a:ext>
            </a:extLst>
          </p:cNvPr>
          <p:cNvSpPr txBox="1"/>
          <p:nvPr/>
        </p:nvSpPr>
        <p:spPr>
          <a:xfrm>
            <a:off x="1277437" y="2495982"/>
            <a:ext cx="102655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SUBJECT – </a:t>
            </a:r>
            <a:r>
              <a:rPr lang="en-GB" sz="1100" dirty="0">
                <a:solidFill>
                  <a:srgbClr val="92D050"/>
                </a:solidFill>
              </a:rPr>
              <a:t>Go!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A581E20-52FD-4996-B450-CAE8AF197457}"/>
              </a:ext>
            </a:extLst>
          </p:cNvPr>
          <p:cNvSpPr txBox="1"/>
          <p:nvPr/>
        </p:nvSpPr>
        <p:spPr>
          <a:xfrm>
            <a:off x="1254177" y="2808310"/>
            <a:ext cx="140438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Addressing someone, - </a:t>
            </a:r>
            <a:r>
              <a:rPr lang="en-GB" sz="1100" dirty="0">
                <a:solidFill>
                  <a:srgbClr val="FFC000"/>
                </a:solidFill>
              </a:rPr>
              <a:t>O,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53333F5-8F2B-4B15-AE66-EBEF37F9281E}"/>
              </a:ext>
            </a:extLst>
          </p:cNvPr>
          <p:cNvSpPr txBox="1"/>
          <p:nvPr/>
        </p:nvSpPr>
        <p:spPr>
          <a:xfrm>
            <a:off x="1252674" y="3147571"/>
            <a:ext cx="171308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OBJECT  –  </a:t>
            </a:r>
            <a:r>
              <a:rPr lang="en-GB" sz="1100" dirty="0">
                <a:solidFill>
                  <a:srgbClr val="FF0000"/>
                </a:solidFill>
              </a:rPr>
              <a:t>Stop!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B8CE134-59A1-4AED-9DA8-7517BB63E2CE}"/>
              </a:ext>
            </a:extLst>
          </p:cNvPr>
          <p:cNvSpPr txBox="1"/>
          <p:nvPr/>
        </p:nvSpPr>
        <p:spPr>
          <a:xfrm>
            <a:off x="9954936" y="2530151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ingent-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8D5F60A-651C-4392-987F-5A23C0566BF4}"/>
              </a:ext>
            </a:extLst>
          </p:cNvPr>
          <p:cNvSpPr txBox="1"/>
          <p:nvPr/>
        </p:nvSpPr>
        <p:spPr>
          <a:xfrm>
            <a:off x="9954935" y="2845231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ingent-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F259D32-01EE-4228-922D-C58F84DA7F70}"/>
              </a:ext>
            </a:extLst>
          </p:cNvPr>
          <p:cNvSpPr txBox="1"/>
          <p:nvPr/>
        </p:nvSpPr>
        <p:spPr>
          <a:xfrm>
            <a:off x="9954934" y="3152460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ingent-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200640" y="145533"/>
            <a:ext cx="115865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6845C1C-44BF-4261-9817-D6716CDBCAE9}"/>
              </a:ext>
            </a:extLst>
          </p:cNvPr>
          <p:cNvSpPr txBox="1"/>
          <p:nvPr/>
        </p:nvSpPr>
        <p:spPr>
          <a:xfrm>
            <a:off x="6514189" y="2141727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C8E1DE-BFC4-40DC-BA32-02DAB0DD6150}"/>
              </a:ext>
            </a:extLst>
          </p:cNvPr>
          <p:cNvSpPr txBox="1"/>
          <p:nvPr/>
        </p:nvSpPr>
        <p:spPr>
          <a:xfrm>
            <a:off x="7846989" y="2153887"/>
            <a:ext cx="97458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Masculine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8DF7B0D-6DD1-49FB-ABE5-C418CBEB0497}"/>
              </a:ext>
            </a:extLst>
          </p:cNvPr>
          <p:cNvSpPr txBox="1"/>
          <p:nvPr/>
        </p:nvSpPr>
        <p:spPr>
          <a:xfrm>
            <a:off x="8926792" y="2154686"/>
            <a:ext cx="899738" cy="261610"/>
          </a:xfrm>
          <a:prstGeom prst="rect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Feminine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BEDA1B-248D-48E5-B17B-BD60B5717979}"/>
              </a:ext>
            </a:extLst>
          </p:cNvPr>
          <p:cNvSpPr txBox="1"/>
          <p:nvPr/>
        </p:nvSpPr>
        <p:spPr>
          <a:xfrm>
            <a:off x="9963250" y="2151601"/>
            <a:ext cx="89973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Neuter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AA4C0-A99B-43D5-AC97-3E6BA75BCD69}"/>
              </a:ext>
            </a:extLst>
          </p:cNvPr>
          <p:cNvSpPr txBox="1"/>
          <p:nvPr/>
        </p:nvSpPr>
        <p:spPr>
          <a:xfrm>
            <a:off x="5446445" y="168871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Singular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F6D8CCC-C6EE-4AF8-8A1F-E13E44DAFD52}"/>
              </a:ext>
            </a:extLst>
          </p:cNvPr>
          <p:cNvSpPr txBox="1"/>
          <p:nvPr/>
        </p:nvSpPr>
        <p:spPr>
          <a:xfrm>
            <a:off x="8947250" y="170337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Plural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4C10F55-2B4C-45A7-99C6-0CCFD6331503}"/>
              </a:ext>
            </a:extLst>
          </p:cNvPr>
          <p:cNvSpPr txBox="1"/>
          <p:nvPr/>
        </p:nvSpPr>
        <p:spPr>
          <a:xfrm>
            <a:off x="847694" y="1672573"/>
            <a:ext cx="391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  <a:r>
              <a:rPr lang="en-GB" sz="2800" baseline="30000" dirty="0"/>
              <a:t>rd</a:t>
            </a:r>
            <a:r>
              <a:rPr lang="en-GB" sz="2800" dirty="0"/>
              <a:t> Declension Adjectives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B59244-5556-4656-83B2-1498A61D3D03}"/>
              </a:ext>
            </a:extLst>
          </p:cNvPr>
          <p:cNvSpPr/>
          <p:nvPr/>
        </p:nvSpPr>
        <p:spPr>
          <a:xfrm>
            <a:off x="6303823" y="686042"/>
            <a:ext cx="541917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/>
              <a:t>Two differences: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Ablative Singular ends in </a:t>
            </a:r>
            <a:r>
              <a:rPr lang="en-GB" sz="1400" b="1" dirty="0"/>
              <a:t>-ī</a:t>
            </a:r>
            <a:r>
              <a:rPr lang="en-GB" sz="1400" dirty="0"/>
              <a:t>, not in </a:t>
            </a:r>
            <a:r>
              <a:rPr lang="en-GB" sz="1400" b="1" dirty="0"/>
              <a:t>–e.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is usually an </a:t>
            </a:r>
            <a:r>
              <a:rPr lang="en-GB" sz="1400" b="1" dirty="0"/>
              <a:t>‘</a:t>
            </a:r>
            <a:r>
              <a:rPr lang="en-GB" sz="1400" b="1" dirty="0" err="1"/>
              <a:t>i</a:t>
            </a:r>
            <a:r>
              <a:rPr lang="en-GB" sz="1400" b="1" dirty="0"/>
              <a:t>’ </a:t>
            </a:r>
            <a:r>
              <a:rPr lang="en-GB" sz="1400" dirty="0"/>
              <a:t>before the </a:t>
            </a:r>
            <a:r>
              <a:rPr lang="en-GB" sz="1400" b="1" dirty="0"/>
              <a:t>gen. pl. </a:t>
            </a:r>
            <a:r>
              <a:rPr lang="en-GB" sz="1400" dirty="0"/>
              <a:t>ending and the </a:t>
            </a:r>
            <a:r>
              <a:rPr lang="en-GB" sz="1400" b="1" dirty="0"/>
              <a:t>n.pl. n/v/a.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55AD20-BC97-4187-B276-2827E96ACA58}"/>
              </a:ext>
            </a:extLst>
          </p:cNvPr>
          <p:cNvSpPr txBox="1"/>
          <p:nvPr/>
        </p:nvSpPr>
        <p:spPr>
          <a:xfrm>
            <a:off x="3300652" y="4875054"/>
            <a:ext cx="109728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Nominative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3D5A66A-95C3-41AA-A8A0-C8BE43AC2329}"/>
              </a:ext>
            </a:extLst>
          </p:cNvPr>
          <p:cNvSpPr txBox="1"/>
          <p:nvPr/>
        </p:nvSpPr>
        <p:spPr>
          <a:xfrm>
            <a:off x="3298584" y="5180444"/>
            <a:ext cx="1101415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Vocative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081B3-D93A-4D16-9760-8584715B462D}"/>
              </a:ext>
            </a:extLst>
          </p:cNvPr>
          <p:cNvSpPr txBox="1"/>
          <p:nvPr/>
        </p:nvSpPr>
        <p:spPr>
          <a:xfrm>
            <a:off x="3296509" y="5490835"/>
            <a:ext cx="1105563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Accusative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C4619F5-7951-4777-BB37-327A20FECC79}"/>
              </a:ext>
            </a:extLst>
          </p:cNvPr>
          <p:cNvSpPr txBox="1"/>
          <p:nvPr/>
        </p:nvSpPr>
        <p:spPr>
          <a:xfrm>
            <a:off x="3303864" y="5888835"/>
            <a:ext cx="110556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Genitive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639562-3699-4304-8049-7760AD8C0201}"/>
              </a:ext>
            </a:extLst>
          </p:cNvPr>
          <p:cNvSpPr txBox="1"/>
          <p:nvPr/>
        </p:nvSpPr>
        <p:spPr>
          <a:xfrm>
            <a:off x="3303865" y="6191774"/>
            <a:ext cx="1110644" cy="307777"/>
          </a:xfrm>
          <a:prstGeom prst="rect">
            <a:avLst/>
          </a:prstGeom>
          <a:solidFill>
            <a:srgbClr val="FFB7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Dative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99E03AC-D290-406B-BC5A-AC2EA24CFB59}"/>
              </a:ext>
            </a:extLst>
          </p:cNvPr>
          <p:cNvSpPr txBox="1"/>
          <p:nvPr/>
        </p:nvSpPr>
        <p:spPr>
          <a:xfrm>
            <a:off x="3303865" y="6504464"/>
            <a:ext cx="1115724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Ablative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63BC594-9C6D-4002-ACFB-529E8DF7B52F}"/>
              </a:ext>
            </a:extLst>
          </p:cNvPr>
          <p:cNvSpPr txBox="1"/>
          <p:nvPr/>
        </p:nvSpPr>
        <p:spPr>
          <a:xfrm>
            <a:off x="4397930" y="4875053"/>
            <a:ext cx="2027816" cy="30858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tristis</a:t>
            </a:r>
            <a:endParaRPr lang="en-GB" sz="14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2BAC9E8-1871-416C-9700-609AC10CF2CA}"/>
              </a:ext>
            </a:extLst>
          </p:cNvPr>
          <p:cNvSpPr txBox="1"/>
          <p:nvPr/>
        </p:nvSpPr>
        <p:spPr>
          <a:xfrm>
            <a:off x="4397929" y="5182140"/>
            <a:ext cx="202781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tristis</a:t>
            </a:r>
            <a:endParaRPr lang="en-GB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FF47ECC-B60B-4016-8D28-857D4E70A962}"/>
              </a:ext>
            </a:extLst>
          </p:cNvPr>
          <p:cNvSpPr txBox="1"/>
          <p:nvPr/>
        </p:nvSpPr>
        <p:spPr>
          <a:xfrm>
            <a:off x="4397929" y="5490030"/>
            <a:ext cx="202781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trist-</a:t>
            </a:r>
            <a:r>
              <a:rPr lang="en-GB" sz="1400" b="1" dirty="0" err="1"/>
              <a:t>em</a:t>
            </a:r>
            <a:endParaRPr lang="en-GB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9FC8E5E-9F5C-4A58-BB44-3BA39739AD60}"/>
              </a:ext>
            </a:extLst>
          </p:cNvPr>
          <p:cNvSpPr txBox="1"/>
          <p:nvPr/>
        </p:nvSpPr>
        <p:spPr>
          <a:xfrm>
            <a:off x="4409428" y="5889068"/>
            <a:ext cx="309430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</a:t>
            </a:r>
            <a:r>
              <a:rPr lang="en-GB" sz="1400" dirty="0"/>
              <a:t>-</a:t>
            </a:r>
            <a:r>
              <a:rPr lang="en-GB" sz="1400" b="1" dirty="0"/>
              <a:t>is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A5B4EF-2428-4BA4-B34D-ABEAA8022494}"/>
              </a:ext>
            </a:extLst>
          </p:cNvPr>
          <p:cNvSpPr txBox="1"/>
          <p:nvPr/>
        </p:nvSpPr>
        <p:spPr>
          <a:xfrm>
            <a:off x="4413133" y="6196612"/>
            <a:ext cx="309430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4B08EC7-A3C0-4F1A-ADE3-51312A4B72B5}"/>
              </a:ext>
            </a:extLst>
          </p:cNvPr>
          <p:cNvSpPr txBox="1"/>
          <p:nvPr/>
        </p:nvSpPr>
        <p:spPr>
          <a:xfrm>
            <a:off x="4409427" y="6504464"/>
            <a:ext cx="3098010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</a:t>
            </a:r>
            <a:r>
              <a:rPr lang="en-GB" sz="1400" dirty="0"/>
              <a:t>-</a:t>
            </a:r>
            <a:r>
              <a:rPr lang="en-GB" sz="1400" b="1" dirty="0"/>
              <a:t>ī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CB4433E-04D6-4CDA-8B4A-73B929444920}"/>
              </a:ext>
            </a:extLst>
          </p:cNvPr>
          <p:cNvSpPr txBox="1"/>
          <p:nvPr/>
        </p:nvSpPr>
        <p:spPr>
          <a:xfrm>
            <a:off x="6516295" y="4915999"/>
            <a:ext cx="99114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trist</a:t>
            </a:r>
            <a:r>
              <a:rPr lang="en-GB" sz="1400" b="1" dirty="0"/>
              <a:t>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B46484C-AF9B-44BA-94C1-7FD1B78CBEB0}"/>
              </a:ext>
            </a:extLst>
          </p:cNvPr>
          <p:cNvSpPr txBox="1"/>
          <p:nvPr/>
        </p:nvSpPr>
        <p:spPr>
          <a:xfrm>
            <a:off x="7822255" y="4877124"/>
            <a:ext cx="20994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66E7FE-5C27-48E0-9A5A-2648E4A518B6}"/>
              </a:ext>
            </a:extLst>
          </p:cNvPr>
          <p:cNvSpPr txBox="1"/>
          <p:nvPr/>
        </p:nvSpPr>
        <p:spPr>
          <a:xfrm>
            <a:off x="6516294" y="5180444"/>
            <a:ext cx="991143" cy="309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trist</a:t>
            </a:r>
            <a:r>
              <a:rPr lang="en-GB" sz="1400" b="1" dirty="0"/>
              <a:t>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9257ECD-8B8E-4B9A-87C6-541AEED1B45D}"/>
              </a:ext>
            </a:extLst>
          </p:cNvPr>
          <p:cNvSpPr txBox="1"/>
          <p:nvPr/>
        </p:nvSpPr>
        <p:spPr>
          <a:xfrm>
            <a:off x="6522467" y="5490066"/>
            <a:ext cx="9745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trist</a:t>
            </a:r>
            <a:r>
              <a:rPr lang="en-GB" sz="1400" b="1" dirty="0"/>
              <a:t>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190A7F2-8F8D-42A9-BDEA-8381DD4738C4}"/>
              </a:ext>
            </a:extLst>
          </p:cNvPr>
          <p:cNvSpPr txBox="1"/>
          <p:nvPr/>
        </p:nvSpPr>
        <p:spPr>
          <a:xfrm>
            <a:off x="7822253" y="5182141"/>
            <a:ext cx="209944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4CD401-2719-43DE-B033-5FC46E92E952}"/>
              </a:ext>
            </a:extLst>
          </p:cNvPr>
          <p:cNvSpPr txBox="1"/>
          <p:nvPr/>
        </p:nvSpPr>
        <p:spPr>
          <a:xfrm>
            <a:off x="7822252" y="6509381"/>
            <a:ext cx="318089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DB64125-1048-4CB7-AD5E-5AA3E4A43C71}"/>
              </a:ext>
            </a:extLst>
          </p:cNvPr>
          <p:cNvSpPr txBox="1"/>
          <p:nvPr/>
        </p:nvSpPr>
        <p:spPr>
          <a:xfrm>
            <a:off x="7822253" y="6201604"/>
            <a:ext cx="318089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trist-</a:t>
            </a:r>
            <a:r>
              <a:rPr lang="en-GB" sz="1400" b="1" dirty="0" err="1"/>
              <a:t>ibus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CD963FB-2CC9-4137-9D1E-9B55EE6FA1E9}"/>
              </a:ext>
            </a:extLst>
          </p:cNvPr>
          <p:cNvSpPr txBox="1"/>
          <p:nvPr/>
        </p:nvSpPr>
        <p:spPr>
          <a:xfrm>
            <a:off x="7822255" y="5490032"/>
            <a:ext cx="20994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CABF376-1C2E-45D9-8DC8-182A458B74FD}"/>
              </a:ext>
            </a:extLst>
          </p:cNvPr>
          <p:cNvSpPr txBox="1"/>
          <p:nvPr/>
        </p:nvSpPr>
        <p:spPr>
          <a:xfrm>
            <a:off x="7822255" y="5888834"/>
            <a:ext cx="3180895" cy="307778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trist-</a:t>
            </a:r>
            <a:r>
              <a:rPr lang="en-GB" sz="1400" b="1" dirty="0" err="1"/>
              <a:t>ium</a:t>
            </a:r>
            <a:endParaRPr lang="en-GB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2E234D1-C3AA-4FEF-A8C3-3EF456C4194C}"/>
              </a:ext>
            </a:extLst>
          </p:cNvPr>
          <p:cNvSpPr txBox="1"/>
          <p:nvPr/>
        </p:nvSpPr>
        <p:spPr>
          <a:xfrm>
            <a:off x="9976597" y="4895740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trist-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65C4379-3413-4814-8EF5-CFBDD8B9BBD5}"/>
              </a:ext>
            </a:extLst>
          </p:cNvPr>
          <p:cNvSpPr txBox="1"/>
          <p:nvPr/>
        </p:nvSpPr>
        <p:spPr>
          <a:xfrm>
            <a:off x="9976596" y="5210820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trist-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35BFAB-B36E-47F3-BF68-B25BFF878016}"/>
              </a:ext>
            </a:extLst>
          </p:cNvPr>
          <p:cNvSpPr txBox="1"/>
          <p:nvPr/>
        </p:nvSpPr>
        <p:spPr>
          <a:xfrm>
            <a:off x="9976595" y="5518049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trist-</a:t>
            </a:r>
            <a:r>
              <a:rPr lang="en-GB" sz="1400" b="1" dirty="0" err="1"/>
              <a:t>ia</a:t>
            </a:r>
            <a:endParaRPr lang="en-GB" sz="1400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22A00DD-5242-4265-AF1F-345A42393971}"/>
              </a:ext>
            </a:extLst>
          </p:cNvPr>
          <p:cNvSpPr txBox="1"/>
          <p:nvPr/>
        </p:nvSpPr>
        <p:spPr>
          <a:xfrm>
            <a:off x="11274370" y="5243808"/>
            <a:ext cx="75379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err="1"/>
              <a:t>tristis</a:t>
            </a:r>
            <a:r>
              <a:rPr lang="en-GB" sz="1000" i="1" dirty="0"/>
              <a:t>, -e</a:t>
            </a:r>
          </a:p>
          <a:p>
            <a:pPr algn="ctr"/>
            <a:r>
              <a:rPr lang="en-GB" sz="1000" i="1" dirty="0"/>
              <a:t>- sad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9367EE-8660-45B3-B243-5EC2C56EEBC7}"/>
              </a:ext>
            </a:extLst>
          </p:cNvPr>
          <p:cNvSpPr txBox="1"/>
          <p:nvPr/>
        </p:nvSpPr>
        <p:spPr>
          <a:xfrm>
            <a:off x="294640" y="5049628"/>
            <a:ext cx="265481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Adjectives like ‘</a:t>
            </a:r>
            <a:r>
              <a:rPr lang="en-GB" sz="1600" b="1" dirty="0" err="1"/>
              <a:t>tristis</a:t>
            </a:r>
            <a:r>
              <a:rPr lang="en-GB" sz="1600" b="1" dirty="0"/>
              <a:t>, -e’</a:t>
            </a:r>
          </a:p>
          <a:p>
            <a:r>
              <a:rPr lang="en-GB" sz="1400" dirty="0"/>
              <a:t>There is a very common type of 3</a:t>
            </a:r>
            <a:r>
              <a:rPr lang="en-GB" sz="1400" baseline="30000" dirty="0"/>
              <a:t>rd</a:t>
            </a:r>
            <a:r>
              <a:rPr lang="en-GB" sz="1400" dirty="0"/>
              <a:t> Declension adjective which is different in two small respects: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it has no stem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b="1" dirty="0"/>
              <a:t>neuter singular n/v/a</a:t>
            </a:r>
            <a:r>
              <a:rPr lang="en-GB" sz="1400" dirty="0"/>
              <a:t> ends in -e. </a:t>
            </a:r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F05BEE25-1084-4506-A5C6-63DD5A1671C5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2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6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1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500"/>
                            </p:stCondLst>
                            <p:childTnLst>
                              <p:par>
                                <p:cTn id="2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7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7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7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2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7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6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7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5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600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/>
      <p:bldP spid="110" grpId="0"/>
      <p:bldP spid="112" grpId="0" animBg="1"/>
      <p:bldP spid="113" grpId="0"/>
      <p:bldP spid="127" grpId="0"/>
      <p:bldP spid="128" grpId="0"/>
      <p:bldP spid="129" grpId="0"/>
      <p:bldP spid="132" grpId="0" animBg="1"/>
      <p:bldP spid="138" grpId="0" animBg="1"/>
      <p:bldP spid="141" grpId="0" animBg="1"/>
      <p:bldP spid="158" grpId="0" animBg="1"/>
      <p:bldP spid="159" grpId="0" animBg="1"/>
      <p:bldP spid="160" grpId="0" animBg="1"/>
      <p:bldP spid="161" grpId="0" animBg="1"/>
      <p:bldP spid="23" grpId="0"/>
      <p:bldP spid="162" grpId="0"/>
      <p:bldP spid="163" grpId="0"/>
      <p:bldP spid="2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100" grpId="0" animBg="1"/>
      <p:bldP spid="104" grpId="0" animBg="1"/>
      <p:bldP spid="106" grpId="0" animBg="1"/>
      <p:bldP spid="107" grpId="0" animBg="1"/>
      <p:bldP spid="119" grpId="0" animBg="1"/>
      <p:bldP spid="120" grpId="0" animBg="1"/>
      <p:bldP spid="121" grpId="0" animBg="1"/>
      <p:bldP spid="122" grpId="0" animBg="1"/>
      <p:bldP spid="126" grpId="0" animBg="1"/>
      <p:bldP spid="130" grpId="0" animBg="1"/>
      <p:bldP spid="143" grpId="0" animBg="1"/>
      <p:bldP spid="144" grpId="0" animBg="1"/>
      <p:bldP spid="145" grpId="0" animBg="1"/>
      <p:bldP spid="172" grpId="0" animBg="1"/>
      <p:bldP spid="178" grpId="0" animBg="1"/>
      <p:bldP spid="181" grpId="0" animBg="1"/>
      <p:bldP spid="188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9949"/>
            <a:ext cx="9367521" cy="768113"/>
          </a:xfrm>
          <a:solidFill>
            <a:srgbClr val="FFEBFF"/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Indicative Active: </a:t>
            </a:r>
            <a:r>
              <a:rPr lang="en-GB" sz="2800" b="1" dirty="0">
                <a:latin typeface="+mn-lt"/>
              </a:rPr>
              <a:t>Present, Future and Imperfect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29" y="732537"/>
            <a:ext cx="8293395" cy="510748"/>
          </a:xfrm>
          <a:solidFill>
            <a:srgbClr val="FFFFD5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Indicative verbs forms have a </a:t>
            </a:r>
            <a:r>
              <a:rPr lang="en-GB" sz="1400" b="1" dirty="0"/>
              <a:t>Person</a:t>
            </a:r>
            <a:r>
              <a:rPr lang="en-GB" sz="1400" dirty="0"/>
              <a:t> (1</a:t>
            </a:r>
            <a:r>
              <a:rPr lang="en-GB" sz="1400" baseline="30000" dirty="0"/>
              <a:t>st</a:t>
            </a:r>
            <a:r>
              <a:rPr lang="en-GB" sz="1400" dirty="0"/>
              <a:t>, 2</a:t>
            </a:r>
            <a:r>
              <a:rPr lang="en-GB" sz="1400" baseline="30000" dirty="0"/>
              <a:t>nd</a:t>
            </a:r>
            <a:r>
              <a:rPr lang="en-GB" sz="1400" dirty="0"/>
              <a:t> or 3</a:t>
            </a:r>
            <a:r>
              <a:rPr lang="en-GB" sz="1400" baseline="30000" dirty="0"/>
              <a:t>rd</a:t>
            </a:r>
            <a:r>
              <a:rPr lang="en-GB" sz="1400" dirty="0"/>
              <a:t>, Singular or Plural) and </a:t>
            </a:r>
            <a:r>
              <a:rPr lang="en-GB" sz="1400" b="1" dirty="0"/>
              <a:t>Tense</a:t>
            </a:r>
            <a:r>
              <a:rPr lang="en-GB" sz="1400" dirty="0"/>
              <a:t>. They can be Active or Passive Latin Verbs come in groups or </a:t>
            </a:r>
            <a:r>
              <a:rPr lang="en-GB" sz="1400" b="1" dirty="0"/>
              <a:t>Conjugations, </a:t>
            </a:r>
            <a:r>
              <a:rPr lang="en-GB" sz="1400" dirty="0"/>
              <a:t>with slight differences in how they are formed.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1328341" y="1289287"/>
            <a:ext cx="3245036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First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Present, Future, Imperfect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237894" y="1793298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233896" y="2103022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231821" y="2396849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239176" y="2817699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239175" y="3130013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239176" y="3429163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1333242" y="178678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am-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2371297" y="178885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bō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1333241" y="209387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1333241" y="2401762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1344740" y="280080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mus</a:t>
            </a:r>
            <a:endParaRPr lang="en-GB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1348445" y="311043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1344739" y="341619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A75B-D058-48A9-A1AF-0AAF8B6D4592}"/>
              </a:ext>
            </a:extLst>
          </p:cNvPr>
          <p:cNvSpPr txBox="1"/>
          <p:nvPr/>
        </p:nvSpPr>
        <p:spPr>
          <a:xfrm>
            <a:off x="2371297" y="209314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bis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2371299" y="3418209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bunt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2371296" y="3110432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bitis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2371297" y="2401763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bit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2371297" y="280265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bimus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924057" y="3741978"/>
            <a:ext cx="2053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amō</a:t>
            </a:r>
            <a:r>
              <a:rPr lang="en-GB" sz="1000" b="1" i="1" dirty="0"/>
              <a:t>,, </a:t>
            </a:r>
            <a:r>
              <a:rPr lang="en-GB" sz="1000" b="1" i="1" dirty="0" err="1"/>
              <a:t>amāre</a:t>
            </a:r>
            <a:r>
              <a:rPr lang="en-GB" sz="1000" i="1" dirty="0"/>
              <a:t>, </a:t>
            </a:r>
            <a:r>
              <a:rPr lang="en-GB" sz="1000" i="1" dirty="0" err="1"/>
              <a:t>amāvī</a:t>
            </a:r>
            <a:r>
              <a:rPr lang="en-GB" sz="1000" i="1" dirty="0"/>
              <a:t>, </a:t>
            </a:r>
            <a:r>
              <a:rPr lang="en-GB" sz="1000" i="1" dirty="0" err="1"/>
              <a:t>amātus</a:t>
            </a:r>
            <a:r>
              <a:rPr lang="en-GB" sz="1000" i="1" dirty="0"/>
              <a:t>  - love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4914728" y="1271399"/>
            <a:ext cx="3406520" cy="477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Second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Present, Future, Imperfect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5931101" y="1805112"/>
            <a:ext cx="117273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bo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148192" y="1809759"/>
            <a:ext cx="117305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bam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5931630" y="2119412"/>
            <a:ext cx="117220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bis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5931101" y="2420314"/>
            <a:ext cx="11687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bit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5952012" y="2785529"/>
            <a:ext cx="115181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bimus</a:t>
            </a:r>
            <a:endParaRPr lang="en-GB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5956001" y="3091244"/>
            <a:ext cx="1143859" cy="3135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bitis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5959840" y="3404733"/>
            <a:ext cx="114357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bunt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148193" y="2114527"/>
            <a:ext cx="11730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bās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142604" y="3404734"/>
            <a:ext cx="116426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bant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148192" y="3089602"/>
            <a:ext cx="116307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bātis</a:t>
            </a:r>
            <a:endParaRPr lang="en-GB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7148192" y="2431896"/>
            <a:ext cx="117305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bat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148192" y="2784834"/>
            <a:ext cx="116307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bāmus</a:t>
            </a:r>
            <a:endParaRPr lang="en-GB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0E2A2F-22D0-42A6-8DD2-EB33D2AA1417}"/>
              </a:ext>
            </a:extLst>
          </p:cNvPr>
          <p:cNvSpPr txBox="1"/>
          <p:nvPr/>
        </p:nvSpPr>
        <p:spPr>
          <a:xfrm>
            <a:off x="233887" y="4575852"/>
            <a:ext cx="96723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347F4-6BE7-471B-A8BF-BD3E0064B9B3}"/>
              </a:ext>
            </a:extLst>
          </p:cNvPr>
          <p:cNvSpPr txBox="1"/>
          <p:nvPr/>
        </p:nvSpPr>
        <p:spPr>
          <a:xfrm>
            <a:off x="231821" y="4855742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F8FB7-23B6-4BFC-A89D-30D71C602B06}"/>
              </a:ext>
            </a:extLst>
          </p:cNvPr>
          <p:cNvSpPr txBox="1"/>
          <p:nvPr/>
        </p:nvSpPr>
        <p:spPr>
          <a:xfrm>
            <a:off x="231821" y="5146266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A953C9-614F-455A-81F6-855BD2522EA9}"/>
              </a:ext>
            </a:extLst>
          </p:cNvPr>
          <p:cNvSpPr txBox="1"/>
          <p:nvPr/>
        </p:nvSpPr>
        <p:spPr>
          <a:xfrm>
            <a:off x="252539" y="5548814"/>
            <a:ext cx="96122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C392F8-192F-4551-988D-A2414F60D1EE}"/>
              </a:ext>
            </a:extLst>
          </p:cNvPr>
          <p:cNvSpPr txBox="1"/>
          <p:nvPr/>
        </p:nvSpPr>
        <p:spPr>
          <a:xfrm>
            <a:off x="249999" y="5864697"/>
            <a:ext cx="9612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7120E-9E28-4CC8-8C3F-3D3C8F4E1EEE}"/>
              </a:ext>
            </a:extLst>
          </p:cNvPr>
          <p:cNvSpPr txBox="1"/>
          <p:nvPr/>
        </p:nvSpPr>
        <p:spPr>
          <a:xfrm>
            <a:off x="239176" y="6184363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9CDB3B-054C-4204-AB58-BF47E6A4CB06}"/>
              </a:ext>
            </a:extLst>
          </p:cNvPr>
          <p:cNvSpPr txBox="1"/>
          <p:nvPr/>
        </p:nvSpPr>
        <p:spPr>
          <a:xfrm>
            <a:off x="1331167" y="4029734"/>
            <a:ext cx="3341148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Third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Present, </a:t>
            </a:r>
            <a:r>
              <a:rPr lang="en-GB" sz="1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Sneaky</a:t>
            </a:r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Future, Imperfect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970877-8D60-451C-B220-DB0368C40D77}"/>
              </a:ext>
            </a:extLst>
          </p:cNvPr>
          <p:cNvSpPr txBox="1"/>
          <p:nvPr/>
        </p:nvSpPr>
        <p:spPr>
          <a:xfrm>
            <a:off x="1344739" y="457090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719F55-3315-4EAE-BAEC-73D1E0179E1A}"/>
              </a:ext>
            </a:extLst>
          </p:cNvPr>
          <p:cNvSpPr txBox="1"/>
          <p:nvPr/>
        </p:nvSpPr>
        <p:spPr>
          <a:xfrm>
            <a:off x="2403305" y="4570906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am</a:t>
            </a:r>
            <a:endParaRPr lang="en-GB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8B5FA-E8ED-40B9-964A-C9287FE53801}"/>
              </a:ext>
            </a:extLst>
          </p:cNvPr>
          <p:cNvSpPr txBox="1"/>
          <p:nvPr/>
        </p:nvSpPr>
        <p:spPr>
          <a:xfrm>
            <a:off x="1344739" y="4878684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is</a:t>
            </a:r>
            <a:endParaRPr lang="en-GB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EE4646-E75F-49AD-82B8-9A2970E70C97}"/>
              </a:ext>
            </a:extLst>
          </p:cNvPr>
          <p:cNvSpPr txBox="1"/>
          <p:nvPr/>
        </p:nvSpPr>
        <p:spPr>
          <a:xfrm>
            <a:off x="1349573" y="518918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it</a:t>
            </a:r>
            <a:endParaRPr lang="en-GB" sz="1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2503CC-8B85-4AD1-9D0D-6D4C598B5A96}"/>
              </a:ext>
            </a:extLst>
          </p:cNvPr>
          <p:cNvSpPr txBox="1"/>
          <p:nvPr/>
        </p:nvSpPr>
        <p:spPr>
          <a:xfrm>
            <a:off x="1354326" y="5556724"/>
            <a:ext cx="986896" cy="3177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imus</a:t>
            </a:r>
            <a:endParaRPr lang="en-GB" sz="1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5DC131-6AD7-4161-B5CA-AC8EB02C9650}"/>
              </a:ext>
            </a:extLst>
          </p:cNvPr>
          <p:cNvSpPr txBox="1"/>
          <p:nvPr/>
        </p:nvSpPr>
        <p:spPr>
          <a:xfrm>
            <a:off x="1328341" y="5874492"/>
            <a:ext cx="1012881" cy="3178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itis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8237E1-FEBF-4DC3-852D-AC11951EC4F3}"/>
              </a:ext>
            </a:extLst>
          </p:cNvPr>
          <p:cNvSpPr txBox="1"/>
          <p:nvPr/>
        </p:nvSpPr>
        <p:spPr>
          <a:xfrm>
            <a:off x="1351347" y="6184363"/>
            <a:ext cx="9898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unt</a:t>
            </a:r>
            <a:endParaRPr lang="en-GB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8054C4-F868-47CA-BA20-537805F878A9}"/>
              </a:ext>
            </a:extLst>
          </p:cNvPr>
          <p:cNvSpPr txBox="1"/>
          <p:nvPr/>
        </p:nvSpPr>
        <p:spPr>
          <a:xfrm>
            <a:off x="2403304" y="4889645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es</a:t>
            </a:r>
            <a:endParaRPr lang="en-GB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B8F2C8-6CC0-4214-89C6-924F58EE6128}"/>
              </a:ext>
            </a:extLst>
          </p:cNvPr>
          <p:cNvSpPr txBox="1"/>
          <p:nvPr/>
        </p:nvSpPr>
        <p:spPr>
          <a:xfrm>
            <a:off x="2416912" y="6164369"/>
            <a:ext cx="103208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ent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3E7902-EA04-4CC2-A3FB-F7309B63EA51}"/>
              </a:ext>
            </a:extLst>
          </p:cNvPr>
          <p:cNvSpPr txBox="1"/>
          <p:nvPr/>
        </p:nvSpPr>
        <p:spPr>
          <a:xfrm>
            <a:off x="2411249" y="5864623"/>
            <a:ext cx="10320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ētis</a:t>
            </a:r>
            <a:endParaRPr lang="en-GB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D8A16C-6925-4FF2-A4BE-32A2E2CFE782}"/>
              </a:ext>
            </a:extLst>
          </p:cNvPr>
          <p:cNvSpPr txBox="1"/>
          <p:nvPr/>
        </p:nvSpPr>
        <p:spPr>
          <a:xfrm>
            <a:off x="2403305" y="5197819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/>
              <a:t>et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468BA93-F377-4A1C-B567-8A63FDF995C4}"/>
              </a:ext>
            </a:extLst>
          </p:cNvPr>
          <p:cNvSpPr txBox="1"/>
          <p:nvPr/>
        </p:nvSpPr>
        <p:spPr>
          <a:xfrm>
            <a:off x="2412012" y="5556449"/>
            <a:ext cx="10323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</a:t>
            </a:r>
            <a:r>
              <a:rPr lang="en-GB" sz="1400" b="1" dirty="0" err="1"/>
              <a:t>ēmus</a:t>
            </a:r>
            <a:endParaRPr lang="en-GB" sz="1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10333515" y="4550896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/>
              <a:t>bam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10333515" y="4872697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bās</a:t>
            </a:r>
            <a:endParaRPr lang="en-GB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4AED70-A228-4F44-8B9B-30F317755F06}"/>
              </a:ext>
            </a:extLst>
          </p:cNvPr>
          <p:cNvSpPr txBox="1"/>
          <p:nvPr/>
        </p:nvSpPr>
        <p:spPr>
          <a:xfrm>
            <a:off x="10333515" y="5174772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/>
              <a:t>bat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10333514" y="5548815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bāmus</a:t>
            </a:r>
            <a:endParaRPr lang="en-GB" sz="14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10334561" y="5856592"/>
            <a:ext cx="118729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bātis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10339567" y="6169253"/>
            <a:ext cx="118228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-ē-</a:t>
            </a:r>
            <a:r>
              <a:rPr lang="en-GB" sz="1400" b="1" dirty="0" err="1"/>
              <a:t>bant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50B2FF-3CA9-49DA-A977-5CA3E4B5DB25}"/>
              </a:ext>
            </a:extLst>
          </p:cNvPr>
          <p:cNvSpPr txBox="1"/>
          <p:nvPr/>
        </p:nvSpPr>
        <p:spPr>
          <a:xfrm>
            <a:off x="5277806" y="4037782"/>
            <a:ext cx="1728758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The 3½ 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FF8AFC-83F3-4F06-812E-34581A663AAB}"/>
              </a:ext>
            </a:extLst>
          </p:cNvPr>
          <p:cNvSpPr txBox="1"/>
          <p:nvPr/>
        </p:nvSpPr>
        <p:spPr>
          <a:xfrm>
            <a:off x="3521513" y="4570905"/>
            <a:ext cx="11431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/>
              <a:t>bam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6F5E48-D906-41E8-B98E-1316F4287AD8}"/>
              </a:ext>
            </a:extLst>
          </p:cNvPr>
          <p:cNvSpPr txBox="1"/>
          <p:nvPr/>
        </p:nvSpPr>
        <p:spPr>
          <a:xfrm>
            <a:off x="5701181" y="4561498"/>
            <a:ext cx="1047442" cy="31489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73DD31-1F7E-461A-8E5F-CA854B177C72}"/>
              </a:ext>
            </a:extLst>
          </p:cNvPr>
          <p:cNvSpPr txBox="1"/>
          <p:nvPr/>
        </p:nvSpPr>
        <p:spPr>
          <a:xfrm>
            <a:off x="3512670" y="4890042"/>
            <a:ext cx="1152000" cy="3153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bās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4CAE04-510A-4763-9C5B-4BBAB02C092F}"/>
              </a:ext>
            </a:extLst>
          </p:cNvPr>
          <p:cNvSpPr txBox="1"/>
          <p:nvPr/>
        </p:nvSpPr>
        <p:spPr>
          <a:xfrm>
            <a:off x="3504913" y="5196720"/>
            <a:ext cx="11597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/>
              <a:t>bat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11A423-3115-4700-8B8E-AE42E260702D}"/>
              </a:ext>
            </a:extLst>
          </p:cNvPr>
          <p:cNvSpPr txBox="1"/>
          <p:nvPr/>
        </p:nvSpPr>
        <p:spPr>
          <a:xfrm>
            <a:off x="3519789" y="5548814"/>
            <a:ext cx="116137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bāmus</a:t>
            </a:r>
            <a:endParaRPr lang="en-GB" sz="14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5F84BF-D48D-4B9B-ABBF-6300DAE4D3DF}"/>
              </a:ext>
            </a:extLst>
          </p:cNvPr>
          <p:cNvSpPr txBox="1"/>
          <p:nvPr/>
        </p:nvSpPr>
        <p:spPr>
          <a:xfrm>
            <a:off x="3521512" y="5856592"/>
            <a:ext cx="115252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bātis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DF1A58-B7F1-4D71-9C10-C3F6DD045E2C}"/>
              </a:ext>
            </a:extLst>
          </p:cNvPr>
          <p:cNvSpPr txBox="1"/>
          <p:nvPr/>
        </p:nvSpPr>
        <p:spPr>
          <a:xfrm>
            <a:off x="3526416" y="6155521"/>
            <a:ext cx="115252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reg-ē-</a:t>
            </a:r>
            <a:r>
              <a:rPr lang="en-GB" sz="1400" b="1" dirty="0" err="1"/>
              <a:t>bant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6208C-410F-466F-853C-58EAAC339FF9}"/>
              </a:ext>
            </a:extLst>
          </p:cNvPr>
          <p:cNvSpPr txBox="1"/>
          <p:nvPr/>
        </p:nvSpPr>
        <p:spPr>
          <a:xfrm>
            <a:off x="5701181" y="4876388"/>
            <a:ext cx="10474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8DEEE22-2797-48DD-89F6-CE7C1425BFB7}"/>
              </a:ext>
            </a:extLst>
          </p:cNvPr>
          <p:cNvSpPr txBox="1"/>
          <p:nvPr/>
        </p:nvSpPr>
        <p:spPr>
          <a:xfrm>
            <a:off x="5701180" y="6169950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capi-</a:t>
            </a:r>
            <a:r>
              <a:rPr lang="en-GB" sz="1400" b="1" dirty="0" err="1"/>
              <a:t>unt</a:t>
            </a:r>
            <a:endParaRPr lang="en-GB" sz="14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F023DD-4282-401B-A6B6-3FB2AE258EF8}"/>
              </a:ext>
            </a:extLst>
          </p:cNvPr>
          <p:cNvSpPr txBox="1"/>
          <p:nvPr/>
        </p:nvSpPr>
        <p:spPr>
          <a:xfrm>
            <a:off x="5703425" y="586422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41EEA5-9B92-4C45-A2D4-24A8D3E15323}"/>
              </a:ext>
            </a:extLst>
          </p:cNvPr>
          <p:cNvSpPr txBox="1"/>
          <p:nvPr/>
        </p:nvSpPr>
        <p:spPr>
          <a:xfrm>
            <a:off x="5701180" y="5183843"/>
            <a:ext cx="105417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BB5B4B-759D-4983-9B8B-E7BF42FF3A3B}"/>
              </a:ext>
            </a:extLst>
          </p:cNvPr>
          <p:cNvSpPr txBox="1"/>
          <p:nvPr/>
        </p:nvSpPr>
        <p:spPr>
          <a:xfrm>
            <a:off x="5703427" y="556885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capi-</a:t>
            </a:r>
            <a:r>
              <a:rPr lang="en-GB" sz="1400" b="1" dirty="0" err="1"/>
              <a:t>mus</a:t>
            </a:r>
            <a:endParaRPr lang="en-GB" sz="14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4548BE1-D56E-4F13-B569-3E00DAD00369}"/>
              </a:ext>
            </a:extLst>
          </p:cNvPr>
          <p:cNvSpPr txBox="1"/>
          <p:nvPr/>
        </p:nvSpPr>
        <p:spPr>
          <a:xfrm>
            <a:off x="7979885" y="4033769"/>
            <a:ext cx="3541971" cy="4770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Fourth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50000"/>
                  </a:schemeClr>
                </a:solidFill>
              </a:rPr>
              <a:t>Present, Sneaky Future, Imperfect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249D164-126E-41EC-903A-3C9C63D60529}"/>
              </a:ext>
            </a:extLst>
          </p:cNvPr>
          <p:cNvSpPr txBox="1"/>
          <p:nvPr/>
        </p:nvSpPr>
        <p:spPr>
          <a:xfrm>
            <a:off x="7979886" y="456705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3532699-7BBE-41B6-B6BA-41AC06517D9C}"/>
              </a:ext>
            </a:extLst>
          </p:cNvPr>
          <p:cNvSpPr txBox="1"/>
          <p:nvPr/>
        </p:nvSpPr>
        <p:spPr>
          <a:xfrm>
            <a:off x="9209715" y="4550765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</a:t>
            </a:r>
            <a:r>
              <a:rPr lang="en-GB" sz="1400" b="1" dirty="0"/>
              <a:t>am</a:t>
            </a:r>
            <a:endParaRPr lang="en-GB" sz="14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852AED2-153C-4B7C-A24C-8BA499FFDE94}"/>
              </a:ext>
            </a:extLst>
          </p:cNvPr>
          <p:cNvSpPr txBox="1"/>
          <p:nvPr/>
        </p:nvSpPr>
        <p:spPr>
          <a:xfrm>
            <a:off x="7980663" y="487517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D205540-DA1B-4E9F-8AB4-443892A3AAB1}"/>
              </a:ext>
            </a:extLst>
          </p:cNvPr>
          <p:cNvSpPr txBox="1"/>
          <p:nvPr/>
        </p:nvSpPr>
        <p:spPr>
          <a:xfrm>
            <a:off x="7979885" y="518047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071F4CC-9504-437D-BE92-AEB33B51B4BE}"/>
              </a:ext>
            </a:extLst>
          </p:cNvPr>
          <p:cNvSpPr txBox="1"/>
          <p:nvPr/>
        </p:nvSpPr>
        <p:spPr>
          <a:xfrm>
            <a:off x="7979884" y="5573973"/>
            <a:ext cx="98333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audī-mu</a:t>
            </a:r>
            <a:r>
              <a:rPr lang="en-GB" sz="1400" b="1" dirty="0" err="1"/>
              <a:t>s</a:t>
            </a:r>
            <a:endParaRPr lang="en-GB" sz="1400" b="1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96CF00F-3E79-4D56-8F1B-F3FC5DAA6A65}"/>
              </a:ext>
            </a:extLst>
          </p:cNvPr>
          <p:cNvSpPr txBox="1"/>
          <p:nvPr/>
        </p:nvSpPr>
        <p:spPr>
          <a:xfrm>
            <a:off x="7988631" y="5864225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audī</a:t>
            </a:r>
            <a:r>
              <a:rPr lang="en-GB" sz="1400" dirty="0"/>
              <a:t>-ti</a:t>
            </a:r>
            <a:r>
              <a:rPr lang="en-GB" sz="1400" b="1" dirty="0"/>
              <a:t>s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75E5F8F-BD97-4F76-8CF8-D8230D4961E2}"/>
              </a:ext>
            </a:extLst>
          </p:cNvPr>
          <p:cNvSpPr txBox="1"/>
          <p:nvPr/>
        </p:nvSpPr>
        <p:spPr>
          <a:xfrm>
            <a:off x="7988631" y="616436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unt</a:t>
            </a:r>
            <a:endParaRPr lang="en-GB" sz="1400" b="1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8AE2571-50CA-4B05-889A-B7CFBFA3B23D}"/>
              </a:ext>
            </a:extLst>
          </p:cNvPr>
          <p:cNvSpPr txBox="1"/>
          <p:nvPr/>
        </p:nvSpPr>
        <p:spPr>
          <a:xfrm>
            <a:off x="9206287" y="4861053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ēs</a:t>
            </a:r>
            <a:endParaRPr lang="en-GB" sz="140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686A6F0-31CB-4AEE-8312-56EDF35C8B2B}"/>
              </a:ext>
            </a:extLst>
          </p:cNvPr>
          <p:cNvSpPr txBox="1"/>
          <p:nvPr/>
        </p:nvSpPr>
        <p:spPr>
          <a:xfrm>
            <a:off x="9206290" y="6169890"/>
            <a:ext cx="10265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ent</a:t>
            </a:r>
            <a:endParaRPr lang="en-GB" sz="140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E5172EC-15F1-4699-ABDD-2FE60E371117}"/>
              </a:ext>
            </a:extLst>
          </p:cNvPr>
          <p:cNvSpPr txBox="1"/>
          <p:nvPr/>
        </p:nvSpPr>
        <p:spPr>
          <a:xfrm>
            <a:off x="9206287" y="5864225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ētis</a:t>
            </a:r>
            <a:endParaRPr lang="en-GB" sz="14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AA76552-3E33-4B59-97A4-F02AAF0E7AB6}"/>
              </a:ext>
            </a:extLst>
          </p:cNvPr>
          <p:cNvSpPr txBox="1"/>
          <p:nvPr/>
        </p:nvSpPr>
        <p:spPr>
          <a:xfrm>
            <a:off x="9206287" y="5161851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</a:t>
            </a:r>
            <a:r>
              <a:rPr lang="en-GB" sz="1400" dirty="0"/>
              <a:t>-</a:t>
            </a:r>
            <a:r>
              <a:rPr lang="en-GB" sz="1400" b="1" dirty="0"/>
              <a:t>et</a:t>
            </a:r>
            <a:endParaRPr lang="en-GB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8D1ABAF-B138-43FD-92EC-0790710513D1}"/>
              </a:ext>
            </a:extLst>
          </p:cNvPr>
          <p:cNvSpPr txBox="1"/>
          <p:nvPr/>
        </p:nvSpPr>
        <p:spPr>
          <a:xfrm>
            <a:off x="9206287" y="5560391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audi-</a:t>
            </a:r>
            <a:r>
              <a:rPr lang="en-GB" sz="1400" b="1" dirty="0" err="1"/>
              <a:t>ēmus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142227" y="195667"/>
            <a:ext cx="115865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F287C2-691D-4608-A681-29DCFF151321}"/>
              </a:ext>
            </a:extLst>
          </p:cNvPr>
          <p:cNvSpPr txBox="1"/>
          <p:nvPr/>
        </p:nvSpPr>
        <p:spPr>
          <a:xfrm>
            <a:off x="4917303" y="179783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mone</a:t>
            </a:r>
            <a:r>
              <a:rPr lang="en-GB" sz="1400" dirty="0"/>
              <a:t>-</a:t>
            </a:r>
            <a:r>
              <a:rPr lang="en-GB" sz="1400" b="1" dirty="0"/>
              <a:t>ō</a:t>
            </a:r>
            <a:endParaRPr lang="en-GB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C08F00-24D0-4559-9DBB-C61871C68F52}"/>
              </a:ext>
            </a:extLst>
          </p:cNvPr>
          <p:cNvSpPr txBox="1"/>
          <p:nvPr/>
        </p:nvSpPr>
        <p:spPr>
          <a:xfrm>
            <a:off x="4919233" y="2106478"/>
            <a:ext cx="972657" cy="315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s</a:t>
            </a:r>
            <a:endParaRPr lang="en-GB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FFDE957-C97F-47D0-8115-539C6826CE45}"/>
              </a:ext>
            </a:extLst>
          </p:cNvPr>
          <p:cNvSpPr txBox="1"/>
          <p:nvPr/>
        </p:nvSpPr>
        <p:spPr>
          <a:xfrm>
            <a:off x="4923812" y="242482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mone</a:t>
            </a:r>
            <a:r>
              <a:rPr lang="en-GB" sz="1400" dirty="0"/>
              <a:t>-</a:t>
            </a:r>
            <a:r>
              <a:rPr lang="en-GB" sz="1400" b="1" dirty="0"/>
              <a:t>t</a:t>
            </a:r>
            <a:endParaRPr lang="en-GB" sz="1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6685A6-F8A2-4327-9BC4-C6A8635EC5ED}"/>
              </a:ext>
            </a:extLst>
          </p:cNvPr>
          <p:cNvSpPr txBox="1"/>
          <p:nvPr/>
        </p:nvSpPr>
        <p:spPr>
          <a:xfrm>
            <a:off x="4929092" y="281770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monē-</a:t>
            </a:r>
            <a:r>
              <a:rPr lang="en-GB" sz="1400" b="1" dirty="0" err="1"/>
              <a:t>mus</a:t>
            </a:r>
            <a:endParaRPr lang="en-GB" sz="1400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3E5AAFF-3143-4818-AC2C-6334D240865D}"/>
              </a:ext>
            </a:extLst>
          </p:cNvPr>
          <p:cNvSpPr txBox="1"/>
          <p:nvPr/>
        </p:nvSpPr>
        <p:spPr>
          <a:xfrm>
            <a:off x="4929092" y="3101536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monē</a:t>
            </a:r>
            <a:r>
              <a:rPr lang="en-GB" sz="1400" dirty="0"/>
              <a:t>-</a:t>
            </a:r>
            <a:r>
              <a:rPr lang="en-GB" sz="1400" b="1" dirty="0"/>
              <a:t>tis</a:t>
            </a:r>
            <a:endParaRPr lang="en-GB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DF9F62-1F9A-4294-9940-92676A0B50EF}"/>
              </a:ext>
            </a:extLst>
          </p:cNvPr>
          <p:cNvSpPr txBox="1"/>
          <p:nvPr/>
        </p:nvSpPr>
        <p:spPr>
          <a:xfrm>
            <a:off x="4929092" y="342730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mone-</a:t>
            </a:r>
            <a:r>
              <a:rPr lang="en-GB" sz="1400" b="1" dirty="0" err="1"/>
              <a:t>nt</a:t>
            </a:r>
            <a:endParaRPr lang="en-GB" sz="1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F26C99-FB4E-4980-B6FA-16DCD00BB872}"/>
              </a:ext>
            </a:extLst>
          </p:cNvPr>
          <p:cNvSpPr txBox="1"/>
          <p:nvPr/>
        </p:nvSpPr>
        <p:spPr>
          <a:xfrm>
            <a:off x="3484481" y="1805113"/>
            <a:ext cx="10782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bam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902331-4AE9-4F9A-B4BD-0B8A52418B9C}"/>
              </a:ext>
            </a:extLst>
          </p:cNvPr>
          <p:cNvSpPr txBox="1"/>
          <p:nvPr/>
        </p:nvSpPr>
        <p:spPr>
          <a:xfrm>
            <a:off x="3492857" y="2102621"/>
            <a:ext cx="1069884" cy="3070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bās</a:t>
            </a:r>
            <a:endParaRPr lang="en-GB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05EFD4F-367C-4116-9698-9B85DCFCDAA5}"/>
              </a:ext>
            </a:extLst>
          </p:cNvPr>
          <p:cNvSpPr txBox="1"/>
          <p:nvPr/>
        </p:nvSpPr>
        <p:spPr>
          <a:xfrm>
            <a:off x="3493417" y="2410112"/>
            <a:ext cx="106070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</a:t>
            </a:r>
            <a:r>
              <a:rPr lang="en-GB" sz="1400" dirty="0"/>
              <a:t>-</a:t>
            </a:r>
            <a:r>
              <a:rPr lang="en-GB" sz="1400" b="1" dirty="0"/>
              <a:t>bat</a:t>
            </a:r>
            <a:endParaRPr lang="en-GB" sz="1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B519495-15E8-4231-B3E7-10D6674CBDCA}"/>
              </a:ext>
            </a:extLst>
          </p:cNvPr>
          <p:cNvSpPr txBox="1"/>
          <p:nvPr/>
        </p:nvSpPr>
        <p:spPr>
          <a:xfrm>
            <a:off x="3512670" y="2802656"/>
            <a:ext cx="1060707" cy="3198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bamus</a:t>
            </a:r>
            <a:endParaRPr lang="en-GB" sz="1400" b="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51DA8A5-787B-4FD3-8423-C87AAD277A32}"/>
              </a:ext>
            </a:extLst>
          </p:cNvPr>
          <p:cNvSpPr txBox="1"/>
          <p:nvPr/>
        </p:nvSpPr>
        <p:spPr>
          <a:xfrm>
            <a:off x="3504914" y="3118782"/>
            <a:ext cx="10684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batis</a:t>
            </a:r>
            <a:endParaRPr lang="en-GB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10B4A4-CA74-46FF-B75F-5A7CFC53D4CA}"/>
              </a:ext>
            </a:extLst>
          </p:cNvPr>
          <p:cNvSpPr txBox="1"/>
          <p:nvPr/>
        </p:nvSpPr>
        <p:spPr>
          <a:xfrm>
            <a:off x="3504915" y="3424545"/>
            <a:ext cx="106846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amā-</a:t>
            </a:r>
            <a:r>
              <a:rPr lang="en-GB" sz="1400" b="1" dirty="0" err="1"/>
              <a:t>bant</a:t>
            </a:r>
            <a:endParaRPr lang="en-GB" sz="1400" b="1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4703123-E622-43FF-8390-0AAED12B7307}"/>
              </a:ext>
            </a:extLst>
          </p:cNvPr>
          <p:cNvSpPr txBox="1"/>
          <p:nvPr/>
        </p:nvSpPr>
        <p:spPr>
          <a:xfrm>
            <a:off x="5277805" y="3724233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moneō</a:t>
            </a:r>
            <a:r>
              <a:rPr lang="en-GB" sz="1000" b="1" i="1" dirty="0"/>
              <a:t>, </a:t>
            </a:r>
            <a:r>
              <a:rPr lang="en-GB" sz="1000" b="1" i="1" dirty="0" err="1"/>
              <a:t>monēre</a:t>
            </a:r>
            <a:r>
              <a:rPr lang="en-GB" sz="1000" i="1" dirty="0"/>
              <a:t>, </a:t>
            </a:r>
            <a:r>
              <a:rPr lang="en-GB" sz="1000" i="1" dirty="0" err="1"/>
              <a:t>monuī</a:t>
            </a:r>
            <a:r>
              <a:rPr lang="en-GB" sz="1000" i="1" dirty="0"/>
              <a:t>, </a:t>
            </a:r>
            <a:r>
              <a:rPr lang="en-GB" sz="1000" i="1" dirty="0" err="1"/>
              <a:t>monītus</a:t>
            </a:r>
            <a:r>
              <a:rPr lang="en-GB" sz="1000" i="1" dirty="0"/>
              <a:t>  - warn, advise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56470E9-2F2F-4FEF-B339-C9CD7E146A6C}"/>
              </a:ext>
            </a:extLst>
          </p:cNvPr>
          <p:cNvSpPr txBox="1"/>
          <p:nvPr/>
        </p:nvSpPr>
        <p:spPr>
          <a:xfrm>
            <a:off x="1764070" y="6439412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regō</a:t>
            </a:r>
            <a:r>
              <a:rPr lang="en-GB" sz="1000" b="1" i="1" dirty="0"/>
              <a:t>, </a:t>
            </a:r>
            <a:r>
              <a:rPr lang="en-GB" sz="1000" b="1" i="1" dirty="0" err="1"/>
              <a:t>regere</a:t>
            </a:r>
            <a:r>
              <a:rPr lang="en-GB" sz="1000" i="1" dirty="0"/>
              <a:t>, </a:t>
            </a:r>
            <a:r>
              <a:rPr lang="en-GB" sz="1000" i="1" dirty="0" err="1"/>
              <a:t>rēxī</a:t>
            </a:r>
            <a:r>
              <a:rPr lang="en-GB" sz="1000" i="1" dirty="0"/>
              <a:t>, rectus  - rule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E5B7E89-24BB-4A0E-A177-74F5E73DE73A}"/>
              </a:ext>
            </a:extLst>
          </p:cNvPr>
          <p:cNvSpPr txBox="1"/>
          <p:nvPr/>
        </p:nvSpPr>
        <p:spPr>
          <a:xfrm>
            <a:off x="5113253" y="6421498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capiō</a:t>
            </a:r>
            <a:r>
              <a:rPr lang="en-GB" sz="1000" b="1" i="1" dirty="0"/>
              <a:t>, </a:t>
            </a:r>
            <a:r>
              <a:rPr lang="en-GB" sz="1000" b="1" i="1" dirty="0" err="1"/>
              <a:t>capere</a:t>
            </a:r>
            <a:r>
              <a:rPr lang="en-GB" sz="1000" i="1" dirty="0"/>
              <a:t>, </a:t>
            </a:r>
            <a:r>
              <a:rPr lang="en-GB" sz="1000" i="1" dirty="0" err="1"/>
              <a:t>cēpī</a:t>
            </a:r>
            <a:r>
              <a:rPr lang="en-GB" sz="1000" i="1" dirty="0"/>
              <a:t>, </a:t>
            </a:r>
            <a:r>
              <a:rPr lang="en-GB" sz="1000" i="1" dirty="0" err="1"/>
              <a:t>captus</a:t>
            </a:r>
            <a:r>
              <a:rPr lang="en-GB" sz="1000" i="1" dirty="0"/>
              <a:t>  - take, capture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367F028-25AD-4407-AC1A-97EE5D1D47E6}"/>
              </a:ext>
            </a:extLst>
          </p:cNvPr>
          <p:cNvSpPr txBox="1"/>
          <p:nvPr/>
        </p:nvSpPr>
        <p:spPr>
          <a:xfrm>
            <a:off x="8471551" y="6452436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audiō</a:t>
            </a:r>
            <a:r>
              <a:rPr lang="en-GB" sz="1000" b="1" i="1" dirty="0"/>
              <a:t>, </a:t>
            </a:r>
            <a:r>
              <a:rPr lang="en-GB" sz="1000" b="1" i="1" dirty="0" err="1"/>
              <a:t>audīre</a:t>
            </a:r>
            <a:r>
              <a:rPr lang="en-GB" sz="1000" i="1" dirty="0"/>
              <a:t>, </a:t>
            </a:r>
            <a:r>
              <a:rPr lang="en-GB" sz="1000" i="1" dirty="0" err="1"/>
              <a:t>audīvī</a:t>
            </a:r>
            <a:r>
              <a:rPr lang="en-GB" sz="1000" i="1" dirty="0"/>
              <a:t>, </a:t>
            </a:r>
            <a:r>
              <a:rPr lang="en-GB" sz="1000" i="1" dirty="0" err="1"/>
              <a:t>audītus</a:t>
            </a:r>
            <a:r>
              <a:rPr lang="en-GB" sz="1000" i="1" dirty="0"/>
              <a:t>  - hear, listen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2E5C10-1C4E-4EAB-A2CF-AA4E199A4901}"/>
              </a:ext>
            </a:extLst>
          </p:cNvPr>
          <p:cNvSpPr txBox="1"/>
          <p:nvPr/>
        </p:nvSpPr>
        <p:spPr>
          <a:xfrm>
            <a:off x="6944548" y="4855742"/>
            <a:ext cx="840190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Future and Imperfect tenses are the same as for the 4</a:t>
            </a:r>
            <a:r>
              <a:rPr lang="en-GB" sz="1000" baseline="30000" dirty="0"/>
              <a:t>th</a:t>
            </a:r>
            <a:r>
              <a:rPr lang="en-GB" sz="1000" dirty="0"/>
              <a:t> Conjugation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948C29-A203-422D-A82B-F86770EFB1B1}"/>
              </a:ext>
            </a:extLst>
          </p:cNvPr>
          <p:cNvSpPr txBox="1"/>
          <p:nvPr/>
        </p:nvSpPr>
        <p:spPr>
          <a:xfrm>
            <a:off x="1498041" y="1527176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EA5F889-4DFB-45AE-A4F2-AD1D4CB1D67D}"/>
              </a:ext>
            </a:extLst>
          </p:cNvPr>
          <p:cNvSpPr txBox="1"/>
          <p:nvPr/>
        </p:nvSpPr>
        <p:spPr>
          <a:xfrm>
            <a:off x="3444282" y="1547320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</a:t>
            </a:r>
            <a:r>
              <a:rPr lang="en-GB" sz="800" i="1" dirty="0">
                <a:solidFill>
                  <a:schemeClr val="bg1"/>
                </a:solidFill>
              </a:rPr>
              <a:t>was/were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2F9333A-BC76-4ED5-946D-5708BC2697A4}"/>
              </a:ext>
            </a:extLst>
          </p:cNvPr>
          <p:cNvSpPr txBox="1"/>
          <p:nvPr/>
        </p:nvSpPr>
        <p:spPr>
          <a:xfrm>
            <a:off x="2499164" y="1526488"/>
            <a:ext cx="77081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3D60B4C-8C50-4335-A303-18B88D27E6CF}"/>
              </a:ext>
            </a:extLst>
          </p:cNvPr>
          <p:cNvSpPr txBox="1"/>
          <p:nvPr/>
        </p:nvSpPr>
        <p:spPr>
          <a:xfrm>
            <a:off x="5102948" y="1508877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67EE8DD-7B3A-4ED3-88EB-B2D4F86ACCCB}"/>
              </a:ext>
            </a:extLst>
          </p:cNvPr>
          <p:cNvSpPr txBox="1"/>
          <p:nvPr/>
        </p:nvSpPr>
        <p:spPr>
          <a:xfrm>
            <a:off x="1549057" y="4263130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37B45A3-A357-42DB-9E91-AD323FE8A74E}"/>
              </a:ext>
            </a:extLst>
          </p:cNvPr>
          <p:cNvSpPr txBox="1"/>
          <p:nvPr/>
        </p:nvSpPr>
        <p:spPr>
          <a:xfrm>
            <a:off x="5892435" y="4295247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38A6D74-EC1A-4C3A-B06A-0E2413F011CD}"/>
              </a:ext>
            </a:extLst>
          </p:cNvPr>
          <p:cNvSpPr txBox="1"/>
          <p:nvPr/>
        </p:nvSpPr>
        <p:spPr>
          <a:xfrm>
            <a:off x="8184203" y="4282650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5953BFE-1E20-467E-92B1-72E15ADC8D01}"/>
              </a:ext>
            </a:extLst>
          </p:cNvPr>
          <p:cNvSpPr txBox="1"/>
          <p:nvPr/>
        </p:nvSpPr>
        <p:spPr>
          <a:xfrm>
            <a:off x="6072976" y="1540815"/>
            <a:ext cx="77081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022389-3F80-468B-9053-65CB80ABDD74}"/>
              </a:ext>
            </a:extLst>
          </p:cNvPr>
          <p:cNvSpPr txBox="1"/>
          <p:nvPr/>
        </p:nvSpPr>
        <p:spPr>
          <a:xfrm>
            <a:off x="2412604" y="4283671"/>
            <a:ext cx="1026555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i="1" dirty="0"/>
              <a:t>Sneaky</a:t>
            </a:r>
            <a:r>
              <a:rPr lang="en-GB" sz="800" dirty="0"/>
              <a:t> 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87C07E9-397B-4EFD-BCD3-B1286B755E5F}"/>
              </a:ext>
            </a:extLst>
          </p:cNvPr>
          <p:cNvSpPr txBox="1"/>
          <p:nvPr/>
        </p:nvSpPr>
        <p:spPr>
          <a:xfrm>
            <a:off x="9206286" y="4297890"/>
            <a:ext cx="1026555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i="1" dirty="0"/>
              <a:t>Sneaky </a:t>
            </a:r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BCC47C2-ADAE-43AB-9D77-CC577B4C4404}"/>
              </a:ext>
            </a:extLst>
          </p:cNvPr>
          <p:cNvSpPr txBox="1"/>
          <p:nvPr/>
        </p:nvSpPr>
        <p:spPr>
          <a:xfrm>
            <a:off x="7155583" y="1529770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was/were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563540-9153-4559-81C6-7A3EF99B3B9B}"/>
              </a:ext>
            </a:extLst>
          </p:cNvPr>
          <p:cNvSpPr txBox="1"/>
          <p:nvPr/>
        </p:nvSpPr>
        <p:spPr>
          <a:xfrm rot="10800000" flipV="1">
            <a:off x="3504913" y="4297723"/>
            <a:ext cx="11597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was/were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D82CA4-BDBC-438E-AEC8-9334E07F91D2}"/>
              </a:ext>
            </a:extLst>
          </p:cNvPr>
          <p:cNvSpPr txBox="1"/>
          <p:nvPr/>
        </p:nvSpPr>
        <p:spPr>
          <a:xfrm>
            <a:off x="10360293" y="4294575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</a:t>
            </a:r>
            <a:r>
              <a:rPr lang="en-GB" sz="800" i="1" dirty="0">
                <a:solidFill>
                  <a:schemeClr val="bg1"/>
                </a:solidFill>
              </a:rPr>
              <a:t>was/were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0FF9CCCE-7029-4463-B41A-DD3299822DD3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0"/>
                            </p:stCondLst>
                            <p:childTnLst>
                              <p:par>
                                <p:cTn id="9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8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8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4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4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8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63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"/>
                            </p:stCondLst>
                            <p:childTnLst>
                              <p:par>
                                <p:cTn id="2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2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200"/>
                            </p:stCondLst>
                            <p:childTnLst>
                              <p:par>
                                <p:cTn id="3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60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100"/>
                            </p:stCondLst>
                            <p:childTnLst>
                              <p:par>
                                <p:cTn id="3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60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63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68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0"/>
                            </p:stCondLst>
                            <p:childTnLst>
                              <p:par>
                                <p:cTn id="4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1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6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10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5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00"/>
                            </p:stCondLst>
                            <p:childTnLst>
                              <p:par>
                                <p:cTn id="4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000"/>
                            </p:stCondLst>
                            <p:childTnLst>
                              <p:par>
                                <p:cTn id="4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2500"/>
                            </p:stCondLst>
                            <p:childTnLst>
                              <p:par>
                                <p:cTn id="4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6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4200"/>
                            </p:stCondLst>
                            <p:childTnLst>
                              <p:par>
                                <p:cTn id="4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700"/>
                            </p:stCondLst>
                            <p:childTnLst>
                              <p:par>
                                <p:cTn id="4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6200"/>
                            </p:stCondLst>
                            <p:childTnLst>
                              <p:par>
                                <p:cTn id="50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6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8100"/>
                            </p:stCondLst>
                            <p:childTnLst>
                              <p:par>
                                <p:cTn id="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8600"/>
                            </p:stCondLst>
                            <p:childTnLst>
                              <p:par>
                                <p:cTn id="518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7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47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52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83" grpId="0"/>
      <p:bldP spid="184" grpId="0"/>
      <p:bldP spid="185" grpId="0"/>
      <p:bldP spid="186" grpId="0"/>
      <p:bldP spid="25" grpId="0" animBg="1"/>
      <p:bldP spid="40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B928BB-5442-4A03-B2E5-AF38FFEE0F88}"/>
              </a:ext>
            </a:extLst>
          </p:cNvPr>
          <p:cNvSpPr txBox="1">
            <a:spLocks/>
          </p:cNvSpPr>
          <p:nvPr/>
        </p:nvSpPr>
        <p:spPr>
          <a:xfrm>
            <a:off x="334929" y="965200"/>
            <a:ext cx="10607391" cy="436881"/>
          </a:xfrm>
          <a:prstGeom prst="rect">
            <a:avLst/>
          </a:prstGeom>
          <a:solidFill>
            <a:srgbClr val="FFFFD5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To change from Active to Passive for any of these three tenses, simply switch the ending from Active to Passive: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9ACF58-2537-4C10-9BCB-51D277F0FB23}"/>
              </a:ext>
            </a:extLst>
          </p:cNvPr>
          <p:cNvSpPr/>
          <p:nvPr/>
        </p:nvSpPr>
        <p:spPr>
          <a:xfrm>
            <a:off x="71120" y="-1"/>
            <a:ext cx="9255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Passive:</a:t>
            </a:r>
            <a:r>
              <a:rPr lang="en-GB" sz="2800" b="1" dirty="0"/>
              <a:t> Present, Future and Imperfect 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2AD98-ACCB-4E24-A136-ABAAD6B99664}"/>
              </a:ext>
            </a:extLst>
          </p:cNvPr>
          <p:cNvSpPr/>
          <p:nvPr/>
        </p:nvSpPr>
        <p:spPr>
          <a:xfrm>
            <a:off x="2560321" y="1590485"/>
            <a:ext cx="1290319" cy="680720"/>
          </a:xfrm>
          <a:prstGeom prst="rect">
            <a:avLst/>
          </a:prstGeom>
          <a:solidFill>
            <a:srgbClr val="FF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C9FF0-B5FC-4CAE-97ED-EAB94B12EB7C}"/>
              </a:ext>
            </a:extLst>
          </p:cNvPr>
          <p:cNvSpPr txBox="1"/>
          <p:nvPr/>
        </p:nvSpPr>
        <p:spPr>
          <a:xfrm>
            <a:off x="237893" y="1623068"/>
            <a:ext cx="130642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5B9C9-1D5F-4C4A-8AAF-63001FF9E51D}"/>
              </a:ext>
            </a:extLst>
          </p:cNvPr>
          <p:cNvSpPr txBox="1"/>
          <p:nvPr/>
        </p:nvSpPr>
        <p:spPr>
          <a:xfrm>
            <a:off x="224466" y="2321578"/>
            <a:ext cx="131249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D2264-128B-4A13-95A0-4D39DB621874}"/>
              </a:ext>
            </a:extLst>
          </p:cNvPr>
          <p:cNvSpPr txBox="1"/>
          <p:nvPr/>
        </p:nvSpPr>
        <p:spPr>
          <a:xfrm>
            <a:off x="224466" y="3081318"/>
            <a:ext cx="131249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42911-DEC1-488C-8687-E6492DA41C26}"/>
              </a:ext>
            </a:extLst>
          </p:cNvPr>
          <p:cNvSpPr txBox="1"/>
          <p:nvPr/>
        </p:nvSpPr>
        <p:spPr>
          <a:xfrm>
            <a:off x="224466" y="3962079"/>
            <a:ext cx="13051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22554-672C-42CD-9918-5B510C57496A}"/>
              </a:ext>
            </a:extLst>
          </p:cNvPr>
          <p:cNvSpPr txBox="1"/>
          <p:nvPr/>
        </p:nvSpPr>
        <p:spPr>
          <a:xfrm>
            <a:off x="239175" y="4698655"/>
            <a:ext cx="130514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89AFF-F1E8-46B9-AA8D-166391ABAC45}"/>
              </a:ext>
            </a:extLst>
          </p:cNvPr>
          <p:cNvSpPr txBox="1"/>
          <p:nvPr/>
        </p:nvSpPr>
        <p:spPr>
          <a:xfrm>
            <a:off x="231820" y="5458395"/>
            <a:ext cx="130514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189B85-ADDA-42E9-B580-190C9070AA01}"/>
              </a:ext>
            </a:extLst>
          </p:cNvPr>
          <p:cNvSpPr/>
          <p:nvPr/>
        </p:nvSpPr>
        <p:spPr>
          <a:xfrm>
            <a:off x="2560321" y="2271205"/>
            <a:ext cx="1290319" cy="680720"/>
          </a:xfrm>
          <a:prstGeom prst="rect">
            <a:avLst/>
          </a:prstGeom>
          <a:solidFill>
            <a:srgbClr val="FF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2F802-7BBD-4667-9323-231A3D0ADCE2}"/>
              </a:ext>
            </a:extLst>
          </p:cNvPr>
          <p:cNvSpPr/>
          <p:nvPr/>
        </p:nvSpPr>
        <p:spPr>
          <a:xfrm>
            <a:off x="2560320" y="2951925"/>
            <a:ext cx="1290319" cy="680720"/>
          </a:xfrm>
          <a:prstGeom prst="rect">
            <a:avLst/>
          </a:prstGeom>
          <a:solidFill>
            <a:srgbClr val="FF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357F91-D989-4F58-9B60-40125B6245E9}"/>
              </a:ext>
            </a:extLst>
          </p:cNvPr>
          <p:cNvSpPr/>
          <p:nvPr/>
        </p:nvSpPr>
        <p:spPr>
          <a:xfrm>
            <a:off x="2560321" y="3821049"/>
            <a:ext cx="1305144" cy="680720"/>
          </a:xfrm>
          <a:prstGeom prst="rect">
            <a:avLst/>
          </a:prstGeom>
          <a:solidFill>
            <a:srgbClr val="FF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</a:t>
            </a:r>
            <a:r>
              <a:rPr lang="en-GB" sz="4000" dirty="0" err="1">
                <a:solidFill>
                  <a:schemeClr val="tx1"/>
                </a:solidFill>
              </a:rPr>
              <a:t>mus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A3BEE4-4842-4E08-B68A-04CBFC26AD3A}"/>
              </a:ext>
            </a:extLst>
          </p:cNvPr>
          <p:cNvSpPr/>
          <p:nvPr/>
        </p:nvSpPr>
        <p:spPr>
          <a:xfrm>
            <a:off x="2560321" y="4501769"/>
            <a:ext cx="1305144" cy="680720"/>
          </a:xfrm>
          <a:prstGeom prst="rect">
            <a:avLst/>
          </a:prstGeom>
          <a:solidFill>
            <a:srgbClr val="FF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-tis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467DD7-E118-4297-9A9A-4BEACF67FDFC}"/>
              </a:ext>
            </a:extLst>
          </p:cNvPr>
          <p:cNvSpPr/>
          <p:nvPr/>
        </p:nvSpPr>
        <p:spPr>
          <a:xfrm>
            <a:off x="2560321" y="5182489"/>
            <a:ext cx="1305144" cy="680720"/>
          </a:xfrm>
          <a:prstGeom prst="rect">
            <a:avLst/>
          </a:prstGeom>
          <a:solidFill>
            <a:srgbClr val="FF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</a:t>
            </a:r>
            <a:r>
              <a:rPr lang="en-GB" sz="4000" dirty="0" err="1">
                <a:solidFill>
                  <a:schemeClr val="tx1"/>
                </a:solidFill>
              </a:rPr>
              <a:t>nt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C4BEC02-2C47-42FD-BB7A-7C65C07B6F99}"/>
              </a:ext>
            </a:extLst>
          </p:cNvPr>
          <p:cNvSpPr/>
          <p:nvPr/>
        </p:nvSpPr>
        <p:spPr>
          <a:xfrm>
            <a:off x="4439920" y="1696719"/>
            <a:ext cx="812800" cy="436881"/>
          </a:xfrm>
          <a:prstGeom prst="rightArrow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3ACA39F-E16B-4896-8AFF-99126E4507D0}"/>
              </a:ext>
            </a:extLst>
          </p:cNvPr>
          <p:cNvSpPr/>
          <p:nvPr/>
        </p:nvSpPr>
        <p:spPr>
          <a:xfrm>
            <a:off x="4439920" y="2410914"/>
            <a:ext cx="812800" cy="436881"/>
          </a:xfrm>
          <a:prstGeom prst="rightArrow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F273E34-E7C7-4634-9FCB-7BB018EF80FD}"/>
              </a:ext>
            </a:extLst>
          </p:cNvPr>
          <p:cNvSpPr/>
          <p:nvPr/>
        </p:nvSpPr>
        <p:spPr>
          <a:xfrm>
            <a:off x="4439920" y="3096576"/>
            <a:ext cx="812800" cy="436881"/>
          </a:xfrm>
          <a:prstGeom prst="rightArrow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4FAA6A-2D96-458B-BF55-89AD7DBF8946}"/>
              </a:ext>
            </a:extLst>
          </p:cNvPr>
          <p:cNvSpPr/>
          <p:nvPr/>
        </p:nvSpPr>
        <p:spPr>
          <a:xfrm>
            <a:off x="5842000" y="1624062"/>
            <a:ext cx="1305144" cy="680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FE745-9B7F-4B55-BE88-298D3E5CE808}"/>
              </a:ext>
            </a:extLst>
          </p:cNvPr>
          <p:cNvSpPr/>
          <p:nvPr/>
        </p:nvSpPr>
        <p:spPr>
          <a:xfrm>
            <a:off x="5842000" y="2304782"/>
            <a:ext cx="1305144" cy="680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</a:t>
            </a:r>
            <a:r>
              <a:rPr lang="en-GB" sz="4000" dirty="0" err="1">
                <a:solidFill>
                  <a:schemeClr val="tx1"/>
                </a:solidFill>
              </a:rPr>
              <a:t>ris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20226CB-D828-4AC7-90E1-44191157B8CB}"/>
              </a:ext>
            </a:extLst>
          </p:cNvPr>
          <p:cNvSpPr/>
          <p:nvPr/>
        </p:nvSpPr>
        <p:spPr>
          <a:xfrm>
            <a:off x="4439920" y="3872498"/>
            <a:ext cx="812800" cy="436881"/>
          </a:xfrm>
          <a:prstGeom prst="rightArrow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F594F19-5677-4D39-92DB-8F4231C07C43}"/>
              </a:ext>
            </a:extLst>
          </p:cNvPr>
          <p:cNvSpPr/>
          <p:nvPr/>
        </p:nvSpPr>
        <p:spPr>
          <a:xfrm>
            <a:off x="4439920" y="4586693"/>
            <a:ext cx="812800" cy="436881"/>
          </a:xfrm>
          <a:prstGeom prst="rightArrow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92DCA50-4E09-4F8D-870F-B76DB7762712}"/>
              </a:ext>
            </a:extLst>
          </p:cNvPr>
          <p:cNvSpPr/>
          <p:nvPr/>
        </p:nvSpPr>
        <p:spPr>
          <a:xfrm>
            <a:off x="4439920" y="5272355"/>
            <a:ext cx="812800" cy="436881"/>
          </a:xfrm>
          <a:prstGeom prst="rightArrow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0B3896-AD90-4073-A190-A6E60CFEA956}"/>
              </a:ext>
            </a:extLst>
          </p:cNvPr>
          <p:cNvSpPr/>
          <p:nvPr/>
        </p:nvSpPr>
        <p:spPr>
          <a:xfrm>
            <a:off x="5842000" y="3799841"/>
            <a:ext cx="1305144" cy="680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</a:t>
            </a:r>
            <a:r>
              <a:rPr lang="en-GB" sz="4000" dirty="0" err="1">
                <a:solidFill>
                  <a:schemeClr val="tx1"/>
                </a:solidFill>
              </a:rPr>
              <a:t>mur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BFE441-EF53-40CA-B4D3-4D68D15ED493}"/>
              </a:ext>
            </a:extLst>
          </p:cNvPr>
          <p:cNvSpPr/>
          <p:nvPr/>
        </p:nvSpPr>
        <p:spPr>
          <a:xfrm>
            <a:off x="5842000" y="4480561"/>
            <a:ext cx="1305144" cy="680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</a:t>
            </a:r>
            <a:r>
              <a:rPr lang="en-GB" sz="4000" dirty="0" err="1">
                <a:solidFill>
                  <a:schemeClr val="tx1"/>
                </a:solidFill>
              </a:rPr>
              <a:t>minī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82358D-3861-46FA-B0B4-7DBD9412F6C9}"/>
              </a:ext>
            </a:extLst>
          </p:cNvPr>
          <p:cNvSpPr/>
          <p:nvPr/>
        </p:nvSpPr>
        <p:spPr>
          <a:xfrm>
            <a:off x="5842000" y="2985502"/>
            <a:ext cx="1305144" cy="680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-tur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24BB56-8A02-4C4C-A37C-64C6DAB691F9}"/>
              </a:ext>
            </a:extLst>
          </p:cNvPr>
          <p:cNvSpPr/>
          <p:nvPr/>
        </p:nvSpPr>
        <p:spPr>
          <a:xfrm>
            <a:off x="5842000" y="5150435"/>
            <a:ext cx="1305144" cy="680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-</a:t>
            </a:r>
            <a:r>
              <a:rPr lang="en-GB" sz="4000" dirty="0" err="1">
                <a:solidFill>
                  <a:schemeClr val="tx1"/>
                </a:solidFill>
              </a:rPr>
              <a:t>ntur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Romulus and Remus - Ancient History Encyclopedia">
            <a:extLst>
              <a:ext uri="{FF2B5EF4-FFF2-40B4-BE49-F238E27FC236}">
                <a16:creationId xmlns:a16="http://schemas.microsoft.com/office/drawing/2014/main" id="{25185413-EF7D-4BA8-9115-BBEF3A505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13169" r="14148" b="4780"/>
          <a:stretch/>
        </p:blipFill>
        <p:spPr bwMode="auto">
          <a:xfrm>
            <a:off x="8133347" y="1696719"/>
            <a:ext cx="3384886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409DED3-EA21-4820-BEE8-C64EFB6D8FD6}"/>
              </a:ext>
            </a:extLst>
          </p:cNvPr>
          <p:cNvSpPr txBox="1"/>
          <p:nvPr/>
        </p:nvSpPr>
        <p:spPr>
          <a:xfrm>
            <a:off x="8040171" y="5490795"/>
            <a:ext cx="382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Romulus and Remus </a:t>
            </a:r>
            <a:r>
              <a:rPr lang="en-GB" sz="1400" b="1" u="sng" dirty="0"/>
              <a:t>are being fed </a:t>
            </a:r>
            <a:r>
              <a:rPr lang="en-GB" sz="1400" dirty="0"/>
              <a:t>by the wolf</a:t>
            </a:r>
          </a:p>
        </p:txBody>
      </p:sp>
      <p:sp>
        <p:nvSpPr>
          <p:cNvPr id="30" name="Oval 29">
            <a:hlinkClick r:id="rId3" action="ppaction://hlinksldjump"/>
            <a:extLst>
              <a:ext uri="{FF2B5EF4-FFF2-40B4-BE49-F238E27FC236}">
                <a16:creationId xmlns:a16="http://schemas.microsoft.com/office/drawing/2014/main" id="{6781CBEE-FC53-4B6B-80BF-D894F12F38B9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E6319-9D7B-4FEC-88E0-E3B18F856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6" t="8421" r="21184" b="39181"/>
          <a:stretch/>
        </p:blipFill>
        <p:spPr>
          <a:xfrm>
            <a:off x="2727158" y="889158"/>
            <a:ext cx="7106653" cy="3593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4377A-D065-48DB-9E67-52734692D18D}"/>
              </a:ext>
            </a:extLst>
          </p:cNvPr>
          <p:cNvSpPr txBox="1"/>
          <p:nvPr/>
        </p:nvSpPr>
        <p:spPr>
          <a:xfrm>
            <a:off x="2907632" y="4592053"/>
            <a:ext cx="2630904" cy="400110"/>
          </a:xfrm>
          <a:prstGeom prst="rect">
            <a:avLst/>
          </a:prstGeom>
          <a:solidFill>
            <a:srgbClr val="FFEB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servī </a:t>
            </a:r>
            <a:r>
              <a:rPr lang="en-GB" sz="2000" dirty="0" err="1"/>
              <a:t>Iūlium</a:t>
            </a:r>
            <a:r>
              <a:rPr lang="en-GB" sz="2000" dirty="0"/>
              <a:t> </a:t>
            </a:r>
            <a:r>
              <a:rPr lang="en-GB" sz="2000" dirty="0" err="1"/>
              <a:t>portant</a:t>
            </a:r>
            <a:r>
              <a:rPr lang="en-GB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6E91F-6475-424C-8DE4-D527A28D58A4}"/>
              </a:ext>
            </a:extLst>
          </p:cNvPr>
          <p:cNvSpPr txBox="1"/>
          <p:nvPr/>
        </p:nvSpPr>
        <p:spPr>
          <a:xfrm>
            <a:off x="2907632" y="5366084"/>
            <a:ext cx="2630905" cy="400110"/>
          </a:xfrm>
          <a:prstGeom prst="rect">
            <a:avLst/>
          </a:prstGeom>
          <a:solidFill>
            <a:srgbClr val="FFEB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servī </a:t>
            </a:r>
            <a:r>
              <a:rPr lang="en-GB" sz="2000" dirty="0" err="1"/>
              <a:t>sacculōs</a:t>
            </a:r>
            <a:r>
              <a:rPr lang="en-GB" sz="2000" dirty="0"/>
              <a:t> </a:t>
            </a:r>
            <a:r>
              <a:rPr lang="en-GB" sz="2000" dirty="0" err="1"/>
              <a:t>portant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08F76-71D8-4D1B-87A3-37D22CBFC822}"/>
              </a:ext>
            </a:extLst>
          </p:cNvPr>
          <p:cNvSpPr txBox="1"/>
          <p:nvPr/>
        </p:nvSpPr>
        <p:spPr>
          <a:xfrm>
            <a:off x="6653464" y="4643718"/>
            <a:ext cx="263090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Iūlius ā servīs </a:t>
            </a:r>
            <a:r>
              <a:rPr lang="en-GB" sz="2000" dirty="0" err="1"/>
              <a:t>portā</a:t>
            </a:r>
            <a:r>
              <a:rPr lang="en-GB" sz="2000" b="1" dirty="0" err="1"/>
              <a:t>tur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32A73-5939-4AA3-B321-B8B84E50CEE9}"/>
              </a:ext>
            </a:extLst>
          </p:cNvPr>
          <p:cNvSpPr txBox="1"/>
          <p:nvPr/>
        </p:nvSpPr>
        <p:spPr>
          <a:xfrm>
            <a:off x="6653464" y="5366084"/>
            <a:ext cx="283143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/>
              <a:t>sacculī</a:t>
            </a:r>
            <a:r>
              <a:rPr lang="en-GB" sz="2000" dirty="0"/>
              <a:t> ā servīs </a:t>
            </a:r>
            <a:r>
              <a:rPr lang="en-GB" sz="2000" dirty="0" err="1"/>
              <a:t>porta</a:t>
            </a:r>
            <a:r>
              <a:rPr lang="en-GB" sz="2000" b="1" dirty="0" err="1"/>
              <a:t>ntur</a:t>
            </a:r>
            <a:r>
              <a:rPr lang="en-GB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B5305-1ACE-450B-ADFC-F6E739014879}"/>
              </a:ext>
            </a:extLst>
          </p:cNvPr>
          <p:cNvSpPr txBox="1"/>
          <p:nvPr/>
        </p:nvSpPr>
        <p:spPr>
          <a:xfrm>
            <a:off x="3509210" y="222849"/>
            <a:ext cx="1427748" cy="584775"/>
          </a:xfrm>
          <a:prstGeom prst="rect">
            <a:avLst/>
          </a:prstGeom>
          <a:solidFill>
            <a:srgbClr val="FFEBF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/>
              <a:t>ACTIVE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1C0CC-5A42-461A-AE4B-4D5C3B12399D}"/>
              </a:ext>
            </a:extLst>
          </p:cNvPr>
          <p:cNvSpPr txBox="1"/>
          <p:nvPr/>
        </p:nvSpPr>
        <p:spPr>
          <a:xfrm>
            <a:off x="7255044" y="222849"/>
            <a:ext cx="17526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PASSIVE</a:t>
            </a: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4C0587C8-C763-4E84-85F0-C754AAE35F76}"/>
              </a:ext>
            </a:extLst>
          </p:cNvPr>
          <p:cNvSpPr/>
          <p:nvPr/>
        </p:nvSpPr>
        <p:spPr>
          <a:xfrm>
            <a:off x="11521857" y="185372"/>
            <a:ext cx="38100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5267</Words>
  <Application>Microsoft Office PowerPoint</Application>
  <PresentationFormat>Widescreen</PresentationFormat>
  <Paragraphs>1698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Grammar Review</vt:lpstr>
      <vt:lpstr>PowerPoint Presentation</vt:lpstr>
      <vt:lpstr>Nouns</vt:lpstr>
      <vt:lpstr>Adjectives</vt:lpstr>
      <vt:lpstr>Adjectives</vt:lpstr>
      <vt:lpstr>Verbs: Indicative Active: Present, Future and Imperfect </vt:lpstr>
      <vt:lpstr>PowerPoint Presentation</vt:lpstr>
      <vt:lpstr>PowerPoint Presentation</vt:lpstr>
      <vt:lpstr>Verbs: Indicative Passive: Present, Future and Imperfect </vt:lpstr>
      <vt:lpstr>PowerPoint Presentation</vt:lpstr>
      <vt:lpstr>Verbs: Indicative Active: Perfect and Pluperfect </vt:lpstr>
      <vt:lpstr>PowerPoint Presentation</vt:lpstr>
      <vt:lpstr>Verbs: Indicative Passive: Perfect and Pluperfect </vt:lpstr>
      <vt:lpstr>PowerPoint Presentation</vt:lpstr>
      <vt:lpstr>PowerPoint Presentation</vt:lpstr>
      <vt:lpstr>PowerPoint Presentation</vt:lpstr>
      <vt:lpstr>Participles: The Present Participle</vt:lpstr>
      <vt:lpstr>Verbs: Subjunctive: The Imperfect Subjunctive</vt:lpstr>
      <vt:lpstr>Verbs: Subjunctive: The Pluperfect Subjunctive</vt:lpstr>
      <vt:lpstr>PowerPoint Presentation</vt:lpstr>
      <vt:lpstr>Pronouns 1</vt:lpstr>
      <vt:lpstr>Pronouns 2</vt:lpstr>
      <vt:lpstr>Pronouns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Preview</dc:title>
  <dc:creator>Judith Letchford</dc:creator>
  <cp:lastModifiedBy>Judith Affleck</cp:lastModifiedBy>
  <cp:revision>253</cp:revision>
  <dcterms:created xsi:type="dcterms:W3CDTF">2020-05-23T10:08:23Z</dcterms:created>
  <dcterms:modified xsi:type="dcterms:W3CDTF">2021-01-12T14:03:17Z</dcterms:modified>
</cp:coreProperties>
</file>