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1" r:id="rId2"/>
    <p:sldId id="262" r:id="rId3"/>
    <p:sldId id="271" r:id="rId4"/>
    <p:sldId id="274" r:id="rId5"/>
    <p:sldId id="256" r:id="rId6"/>
    <p:sldId id="258" r:id="rId7"/>
    <p:sldId id="272" r:id="rId8"/>
    <p:sldId id="263" r:id="rId9"/>
    <p:sldId id="264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599" autoAdjust="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C038A-16A0-F74B-ACB7-7C29799E1F74}" type="datetimeFigureOut">
              <a:rPr lang="en-US" smtClean="0"/>
              <a:t>11/10/2017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D0B15-1D04-D141-A528-18E8A4C45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6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5B4-3208-417F-BC8E-0733F5FD949C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4B8C76-E376-4B42-8057-624A876E36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5B4-3208-417F-BC8E-0733F5FD949C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C76-E376-4B42-8057-624A876E36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5B4-3208-417F-BC8E-0733F5FD949C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C76-E376-4B42-8057-624A876E36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5B4-3208-417F-BC8E-0733F5FD949C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4B8C76-E376-4B42-8057-624A876E36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5B4-3208-417F-BC8E-0733F5FD949C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C76-E376-4B42-8057-624A876E36A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5B4-3208-417F-BC8E-0733F5FD949C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C76-E376-4B42-8057-624A876E36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5B4-3208-417F-BC8E-0733F5FD949C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4B8C76-E376-4B42-8057-624A876E36A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5B4-3208-417F-BC8E-0733F5FD949C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C76-E376-4B42-8057-624A876E36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5B4-3208-417F-BC8E-0733F5FD949C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C76-E376-4B42-8057-624A876E36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5B4-3208-417F-BC8E-0733F5FD949C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C76-E376-4B42-8057-624A876E36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5B4-3208-417F-BC8E-0733F5FD949C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C76-E376-4B42-8057-624A876E36A3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0AD5B4-3208-417F-BC8E-0733F5FD949C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4B8C76-E376-4B42-8057-624A876E36A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57200" y="381000"/>
            <a:ext cx="8153400" cy="1447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/>
              <a:t>Short term and long term problems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28600" y="1447800"/>
            <a:ext cx="5410200" cy="4572000"/>
          </a:xfrm>
          <a:prstGeom prst="irregularSeal2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200" dirty="0"/>
              <a:t>Short term problems </a:t>
            </a:r>
          </a:p>
          <a:p>
            <a:r>
              <a:rPr lang="en-GB" sz="2200" dirty="0"/>
              <a:t>are problems which </a:t>
            </a:r>
          </a:p>
          <a:p>
            <a:r>
              <a:rPr lang="en-GB" sz="2200" dirty="0"/>
              <a:t>need to be dealt </a:t>
            </a:r>
          </a:p>
          <a:p>
            <a:r>
              <a:rPr lang="en-GB" sz="2200" dirty="0"/>
              <a:t>with immediately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343400" y="1524000"/>
            <a:ext cx="5105400" cy="53340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200" dirty="0"/>
              <a:t>Long term problems are </a:t>
            </a:r>
          </a:p>
          <a:p>
            <a:pPr algn="ctr"/>
            <a:r>
              <a:rPr lang="en-GB" sz="2200" dirty="0"/>
              <a:t>problems which will</a:t>
            </a:r>
          </a:p>
          <a:p>
            <a:pPr algn="ctr"/>
            <a:r>
              <a:rPr lang="en-GB" sz="2200" dirty="0"/>
              <a:t>take longer to </a:t>
            </a:r>
          </a:p>
          <a:p>
            <a:pPr algn="ctr"/>
            <a:r>
              <a:rPr lang="en-GB" sz="2200" dirty="0"/>
              <a:t>sort out.</a:t>
            </a:r>
          </a:p>
        </p:txBody>
      </p:sp>
    </p:spTree>
    <p:extLst>
      <p:ext uri="{BB962C8B-B14F-4D97-AF65-F5344CB8AC3E}">
        <p14:creationId xmlns:p14="http://schemas.microsoft.com/office/powerpoint/2010/main" val="17283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9" grpId="0" animBg="1" autoUpdateAnimBg="0"/>
      <p:bldP spid="615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solidFill>
                  <a:srgbClr val="FF0000"/>
                </a:solidFill>
                <a:latin typeface="Calibri" charset="0"/>
              </a:rPr>
              <a:t>TASK:</a:t>
            </a:r>
            <a:endParaRPr lang="en-GB" sz="32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50245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GB" sz="2800" dirty="0">
                <a:latin typeface="Comic Sans MS" charset="0"/>
              </a:rPr>
              <a:t>Draw a simple triangle diagram to show how the feudal system </a:t>
            </a:r>
            <a:r>
              <a:rPr lang="en-GB" sz="2800" dirty="0" smtClean="0">
                <a:latin typeface="Comic Sans MS" charset="0"/>
              </a:rPr>
              <a:t>worked.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GB" sz="2800" dirty="0" smtClean="0">
                <a:latin typeface="Comic Sans MS" charset="0"/>
              </a:rPr>
              <a:t>Why </a:t>
            </a:r>
            <a:r>
              <a:rPr lang="en-GB" sz="2800" dirty="0">
                <a:latin typeface="Comic Sans MS" charset="0"/>
              </a:rPr>
              <a:t>did William ensure his Barons land </a:t>
            </a:r>
            <a:r>
              <a:rPr lang="en-GB" sz="2800" dirty="0" smtClean="0">
                <a:latin typeface="Comic Sans MS" charset="0"/>
              </a:rPr>
              <a:t>was </a:t>
            </a:r>
            <a:r>
              <a:rPr lang="en-GB" sz="2800" dirty="0">
                <a:latin typeface="Comic Sans MS" charset="0"/>
              </a:rPr>
              <a:t>dotted around rather than all </a:t>
            </a:r>
            <a:r>
              <a:rPr lang="en-GB" sz="2800" dirty="0" smtClean="0">
                <a:latin typeface="Comic Sans MS" charset="0"/>
              </a:rPr>
              <a:t>in one </a:t>
            </a:r>
            <a:r>
              <a:rPr lang="en-GB" sz="2800" dirty="0">
                <a:latin typeface="Comic Sans MS" charset="0"/>
              </a:rPr>
              <a:t>place</a:t>
            </a:r>
            <a:r>
              <a:rPr lang="en-GB" sz="2800" dirty="0" smtClean="0">
                <a:latin typeface="Comic Sans MS" charset="0"/>
              </a:rPr>
              <a:t>?</a:t>
            </a:r>
            <a:r>
              <a:rPr lang="en-GB" sz="2800" dirty="0">
                <a:solidFill>
                  <a:srgbClr val="00B0F0"/>
                </a:solidFill>
                <a:latin typeface="Comic Sans MS" charset="0"/>
              </a:rPr>
              <a:t> William made sure his Barons land was dotted around </a:t>
            </a:r>
            <a:r>
              <a:rPr lang="en-GB" sz="2800" dirty="0" err="1" smtClean="0">
                <a:solidFill>
                  <a:srgbClr val="00B0F0"/>
                </a:solidFill>
                <a:latin typeface="Comic Sans MS" charset="0"/>
              </a:rPr>
              <a:t>sothat</a:t>
            </a:r>
            <a:r>
              <a:rPr lang="en-GB" sz="2800" dirty="0" smtClean="0">
                <a:solidFill>
                  <a:srgbClr val="00B0F0"/>
                </a:solidFill>
                <a:latin typeface="Comic Sans MS" charset="0"/>
              </a:rPr>
              <a:t>...</a:t>
            </a:r>
            <a:endParaRPr lang="en-GB" sz="3600" dirty="0" smtClean="0">
              <a:latin typeface="Comic Sans MS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800" dirty="0" smtClean="0">
                <a:latin typeface="Comic Sans MS" charset="0"/>
              </a:rPr>
              <a:t>Make </a:t>
            </a:r>
            <a:r>
              <a:rPr lang="en-GB" sz="2800" dirty="0">
                <a:latin typeface="Comic Sans MS" charset="0"/>
              </a:rPr>
              <a:t>a list of the ways a Lord could make money from his </a:t>
            </a:r>
            <a:r>
              <a:rPr lang="en-GB" sz="2800" dirty="0" err="1" smtClean="0">
                <a:latin typeface="Comic Sans MS" charset="0"/>
              </a:rPr>
              <a:t>villeins</a:t>
            </a:r>
            <a:r>
              <a:rPr lang="en-GB" sz="2800" dirty="0" smtClean="0">
                <a:latin typeface="Comic Sans MS" charset="0"/>
              </a:rPr>
              <a:t>. </a:t>
            </a:r>
            <a:r>
              <a:rPr lang="en-GB" sz="2000" dirty="0" smtClean="0">
                <a:solidFill>
                  <a:srgbClr val="00B0F0"/>
                </a:solidFill>
                <a:latin typeface="Comic Sans MS" charset="0"/>
              </a:rPr>
              <a:t>Lords </a:t>
            </a:r>
            <a:r>
              <a:rPr lang="en-GB" sz="2000" dirty="0">
                <a:solidFill>
                  <a:srgbClr val="00B0F0"/>
                </a:solidFill>
                <a:latin typeface="Comic Sans MS" charset="0"/>
              </a:rPr>
              <a:t>could make money from their </a:t>
            </a:r>
            <a:r>
              <a:rPr lang="en-GB" sz="2000" dirty="0" err="1">
                <a:solidFill>
                  <a:srgbClr val="00B0F0"/>
                </a:solidFill>
                <a:latin typeface="Comic Sans MS" charset="0"/>
              </a:rPr>
              <a:t>villeins</a:t>
            </a:r>
            <a:r>
              <a:rPr lang="en-GB" sz="2000" dirty="0">
                <a:solidFill>
                  <a:srgbClr val="00B0F0"/>
                </a:solidFill>
                <a:latin typeface="Comic Sans MS" charset="0"/>
              </a:rPr>
              <a:t> because </a:t>
            </a:r>
            <a:r>
              <a:rPr lang="en-GB" sz="2000" dirty="0" err="1">
                <a:solidFill>
                  <a:srgbClr val="00B0F0"/>
                </a:solidFill>
                <a:latin typeface="Comic Sans MS" charset="0"/>
              </a:rPr>
              <a:t>villeins</a:t>
            </a:r>
            <a:r>
              <a:rPr lang="en-GB" sz="2000" dirty="0">
                <a:solidFill>
                  <a:srgbClr val="00B0F0"/>
                </a:solidFill>
                <a:latin typeface="Comic Sans MS" charset="0"/>
              </a:rPr>
              <a:t> had to pay to</a:t>
            </a:r>
            <a:r>
              <a:rPr lang="en-GB" sz="2000" dirty="0" smtClean="0">
                <a:solidFill>
                  <a:srgbClr val="00B0F0"/>
                </a:solidFill>
                <a:latin typeface="Comic Sans MS" charset="0"/>
              </a:rPr>
              <a:t>...</a:t>
            </a:r>
            <a:endParaRPr lang="en-GB" sz="2800" dirty="0">
              <a:latin typeface="Comic Sans MS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800" dirty="0" smtClean="0">
                <a:latin typeface="Comic Sans MS" charset="0"/>
              </a:rPr>
              <a:t>Do </a:t>
            </a:r>
            <a:r>
              <a:rPr lang="en-GB" sz="2800" dirty="0">
                <a:latin typeface="Comic Sans MS" charset="0"/>
              </a:rPr>
              <a:t>you think the feudal system was fair? </a:t>
            </a:r>
            <a:r>
              <a:rPr lang="en-GB" sz="2800" dirty="0" smtClean="0">
                <a:latin typeface="Comic Sans MS" charset="0"/>
              </a:rPr>
              <a:t>Why? </a:t>
            </a:r>
            <a:r>
              <a:rPr lang="en-GB" sz="2000" dirty="0" smtClean="0">
                <a:solidFill>
                  <a:srgbClr val="00B0F0"/>
                </a:solidFill>
                <a:latin typeface="Comic Sans MS" charset="0"/>
              </a:rPr>
              <a:t>I </a:t>
            </a:r>
            <a:r>
              <a:rPr lang="en-GB" sz="2000" dirty="0">
                <a:solidFill>
                  <a:srgbClr val="00B0F0"/>
                </a:solidFill>
                <a:latin typeface="Comic Sans MS" charset="0"/>
              </a:rPr>
              <a:t>think the feudal system was/was not fair </a:t>
            </a:r>
            <a:r>
              <a:rPr lang="en-GB" sz="2000" dirty="0" smtClean="0">
                <a:solidFill>
                  <a:srgbClr val="00B0F0"/>
                </a:solidFill>
                <a:latin typeface="Comic Sans MS" charset="0"/>
              </a:rPr>
              <a:t>because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800" dirty="0">
                <a:latin typeface="Comic Sans MS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0684" y="5445224"/>
            <a:ext cx="80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err="1" smtClean="0">
                <a:latin typeface="Comic Sans MS" panose="030F0702030302020204" pitchFamily="66" charset="0"/>
              </a:rPr>
              <a:t>Villeins</a:t>
            </a:r>
            <a:r>
              <a:rPr lang="en-GB" sz="2400" i="1" dirty="0" smtClean="0">
                <a:latin typeface="Comic Sans MS" panose="030F0702030302020204" pitchFamily="66" charset="0"/>
              </a:rPr>
              <a:t>: People who worked without pay, for their lord, in return for land</a:t>
            </a:r>
            <a:endParaRPr lang="en-GB" sz="2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" r="8602" b="7066"/>
          <a:stretch/>
        </p:blipFill>
        <p:spPr bwMode="auto">
          <a:xfrm>
            <a:off x="4663564" y="332656"/>
            <a:ext cx="4480436" cy="608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1638" y="0"/>
            <a:ext cx="4464050" cy="260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75656" y="188640"/>
            <a:ext cx="2018373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  <a:ea typeface="+mn-ea"/>
                <a:cs typeface="Century Gothic"/>
              </a:rPr>
              <a:t>TASK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52736"/>
            <a:ext cx="4321175" cy="5355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ea typeface="+mn-ea"/>
              </a:rPr>
              <a:t>YOU MUST COLOUR YOUR MAP BY FOLLOWING THE INSTRUCTIONS BELOW:</a:t>
            </a:r>
          </a:p>
          <a:p>
            <a:pPr>
              <a:defRPr/>
            </a:pPr>
            <a:endParaRPr lang="en-GB" b="1" dirty="0"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b="1" dirty="0">
                <a:latin typeface="Comic Sans MS" pitchFamily="66" charset="0"/>
                <a:ea typeface="+mn-ea"/>
              </a:rPr>
              <a:t>The land must be divided in the following proportions.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GB" b="1" dirty="0">
              <a:latin typeface="Comic Sans MS" pitchFamily="66" charset="0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b="1" dirty="0">
              <a:latin typeface="Comic Sans MS" pitchFamily="66" charset="0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b="1" dirty="0">
              <a:latin typeface="Comic Sans MS" pitchFamily="66" charset="0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b="1" dirty="0">
              <a:latin typeface="Comic Sans MS" pitchFamily="66" charset="0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b="1" dirty="0">
              <a:latin typeface="Comic Sans MS" pitchFamily="66" charset="0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b="1" dirty="0">
              <a:latin typeface="Comic Sans MS" pitchFamily="66" charset="0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b="1" dirty="0">
              <a:latin typeface="Comic Sans MS" pitchFamily="66" charset="0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b="1" dirty="0">
              <a:latin typeface="Comic Sans MS" pitchFamily="66" charset="0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b="1" dirty="0">
                <a:latin typeface="Comic Sans MS" pitchFamily="66" charset="0"/>
                <a:ea typeface="+mn-ea"/>
              </a:rPr>
              <a:t>The King needs to keep the forests.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GB" b="1" dirty="0">
              <a:latin typeface="Comic Sans MS" pitchFamily="66" charset="0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b="1" dirty="0">
                <a:latin typeface="Comic Sans MS" pitchFamily="66" charset="0"/>
                <a:ea typeface="+mn-ea"/>
              </a:rPr>
              <a:t>Nobody should have 2 bits of land close together.</a:t>
            </a:r>
          </a:p>
          <a:p>
            <a:pPr>
              <a:defRPr/>
            </a:pPr>
            <a:endParaRPr lang="en-GB" b="1" dirty="0">
              <a:latin typeface="Comic Sans MS" pitchFamily="66" charset="0"/>
              <a:ea typeface="+mn-e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87276" y="2564904"/>
            <a:ext cx="2160588" cy="1944688"/>
            <a:chOff x="-2700808" y="2492896"/>
            <a:chExt cx="2160588" cy="1944688"/>
          </a:xfrm>
        </p:grpSpPr>
        <p:sp>
          <p:nvSpPr>
            <p:cNvPr id="8" name="Flowchart: Or 7"/>
            <p:cNvSpPr/>
            <p:nvPr/>
          </p:nvSpPr>
          <p:spPr>
            <a:xfrm>
              <a:off x="-2700808" y="2492896"/>
              <a:ext cx="2160588" cy="1944688"/>
            </a:xfrm>
            <a:prstGeom prst="flowChar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1620688" y="3429000"/>
              <a:ext cx="1008112" cy="21602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1" name="Straight Connector 10"/>
            <p:cNvCxnSpPr>
              <a:stCxn id="8" idx="0"/>
              <a:endCxn id="8" idx="4"/>
            </p:cNvCxnSpPr>
            <p:nvPr/>
          </p:nvCxnSpPr>
          <p:spPr>
            <a:xfrm>
              <a:off x="-1620514" y="2492896"/>
              <a:ext cx="0" cy="19446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3" name="TextBox 15"/>
            <p:cNvSpPr txBox="1">
              <a:spLocks noChangeArrowheads="1"/>
            </p:cNvSpPr>
            <p:nvPr/>
          </p:nvSpPr>
          <p:spPr bwMode="auto">
            <a:xfrm>
              <a:off x="-2412776" y="2996952"/>
              <a:ext cx="647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dirty="0"/>
                <a:t>king</a:t>
              </a:r>
            </a:p>
          </p:txBody>
        </p:sp>
        <p:sp>
          <p:nvSpPr>
            <p:cNvPr id="8204" name="TextBox 16"/>
            <p:cNvSpPr txBox="1">
              <a:spLocks noChangeArrowheads="1"/>
            </p:cNvSpPr>
            <p:nvPr/>
          </p:nvSpPr>
          <p:spPr bwMode="auto">
            <a:xfrm>
              <a:off x="-2556792" y="3573016"/>
              <a:ext cx="936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church</a:t>
              </a:r>
            </a:p>
          </p:txBody>
        </p:sp>
        <p:sp>
          <p:nvSpPr>
            <p:cNvPr id="8205" name="TextBox 17"/>
            <p:cNvSpPr txBox="1">
              <a:spLocks noChangeArrowheads="1"/>
            </p:cNvSpPr>
            <p:nvPr/>
          </p:nvSpPr>
          <p:spPr bwMode="auto">
            <a:xfrm>
              <a:off x="-1548680" y="3275136"/>
              <a:ext cx="936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dirty="0"/>
                <a:t>barons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01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1.deviantart.net/fs50/f/2009/299/6/8/Medieval_society_piramid_by_Trip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705" y="0"/>
            <a:ext cx="968023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275856" y="2348880"/>
            <a:ext cx="3048000" cy="1676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dirty="0"/>
              <a:t>William</a:t>
            </a:r>
            <a:r>
              <a:rPr lang="ja-JP" altLang="en-GB" dirty="0">
                <a:latin typeface="Arial"/>
              </a:rPr>
              <a:t>’</a:t>
            </a:r>
            <a:r>
              <a:rPr lang="en-GB" dirty="0"/>
              <a:t>s problems </a:t>
            </a:r>
          </a:p>
          <a:p>
            <a:pPr algn="ctr"/>
            <a:r>
              <a:rPr lang="en-GB" dirty="0"/>
              <a:t>as the new King of </a:t>
            </a:r>
          </a:p>
          <a:p>
            <a:pPr algn="ctr"/>
            <a:r>
              <a:rPr lang="en-GB" dirty="0"/>
              <a:t>England.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67544" y="188640"/>
            <a:ext cx="4195192" cy="18322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indent="-457200" algn="ctr"/>
            <a:endParaRPr lang="en-GB" sz="1800" dirty="0"/>
          </a:p>
          <a:p>
            <a:pPr marL="457200" indent="-457200" algn="ctr"/>
            <a:r>
              <a:rPr lang="en-GB" sz="1800" dirty="0"/>
              <a:t>Many English Lords did not want </a:t>
            </a:r>
          </a:p>
          <a:p>
            <a:pPr marL="457200" indent="-457200" algn="ctr"/>
            <a:r>
              <a:rPr lang="en-GB" sz="1800" dirty="0"/>
              <a:t>William to be King. They could not</a:t>
            </a:r>
          </a:p>
          <a:p>
            <a:pPr marL="457200" indent="-457200" algn="ctr"/>
            <a:r>
              <a:rPr lang="en-GB" sz="1800" dirty="0"/>
              <a:t>be trusted to keep their parts of </a:t>
            </a:r>
          </a:p>
          <a:p>
            <a:pPr marL="457200" indent="-457200" algn="ctr"/>
            <a:r>
              <a:rPr lang="en-GB" sz="1800" dirty="0"/>
              <a:t>the country under control. William </a:t>
            </a:r>
          </a:p>
          <a:p>
            <a:pPr marL="457200" indent="-457200" algn="ctr"/>
            <a:r>
              <a:rPr lang="en-GB" sz="1800" dirty="0"/>
              <a:t>needed their support to control </a:t>
            </a:r>
          </a:p>
          <a:p>
            <a:pPr marL="457200" indent="-457200" algn="ctr"/>
            <a:r>
              <a:rPr lang="en-GB" sz="1800" dirty="0"/>
              <a:t>the land</a:t>
            </a:r>
          </a:p>
          <a:p>
            <a:pPr marL="457200" indent="-457200" algn="ctr"/>
            <a:r>
              <a:rPr lang="en-GB" sz="1400" dirty="0"/>
              <a:t> </a:t>
            </a:r>
          </a:p>
          <a:p>
            <a:pPr marL="457200" indent="-457200" algn="ctr"/>
            <a:endParaRPr lang="en-GB" sz="1400" dirty="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004048" y="404664"/>
            <a:ext cx="3960440" cy="18280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1800" dirty="0"/>
              <a:t>William needed to collect taxes</a:t>
            </a:r>
          </a:p>
          <a:p>
            <a:pPr algn="ctr"/>
            <a:r>
              <a:rPr lang="en-GB" sz="1800" dirty="0"/>
              <a:t>but he had to find out how much</a:t>
            </a:r>
          </a:p>
          <a:p>
            <a:pPr algn="ctr"/>
            <a:r>
              <a:rPr lang="en-GB" sz="1800" dirty="0"/>
              <a:t>money England had and who owned</a:t>
            </a:r>
          </a:p>
          <a:p>
            <a:pPr algn="ctr"/>
            <a:r>
              <a:rPr lang="en-GB" sz="1800" dirty="0" smtClean="0"/>
              <a:t>what.</a:t>
            </a:r>
            <a:endParaRPr lang="en-GB" sz="1800" dirty="0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004048" y="5013176"/>
            <a:ext cx="3886200" cy="1600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1800" dirty="0"/>
              <a:t>London is the capital city and</a:t>
            </a:r>
          </a:p>
          <a:p>
            <a:pPr algn="ctr"/>
            <a:r>
              <a:rPr lang="en-GB" sz="1800" dirty="0"/>
              <a:t>William really needed to take </a:t>
            </a:r>
          </a:p>
          <a:p>
            <a:pPr algn="ctr"/>
            <a:r>
              <a:rPr lang="en-GB" sz="1800" dirty="0"/>
              <a:t>control of it quickly. Also, many of</a:t>
            </a:r>
          </a:p>
          <a:p>
            <a:pPr algn="ctr"/>
            <a:r>
              <a:rPr lang="en-GB" sz="1800" dirty="0"/>
              <a:t>Harold</a:t>
            </a:r>
            <a:r>
              <a:rPr lang="ja-JP" altLang="en-GB" sz="1800" dirty="0">
                <a:latin typeface="Arial"/>
              </a:rPr>
              <a:t>’</a:t>
            </a:r>
            <a:r>
              <a:rPr lang="en-GB" sz="1800" dirty="0"/>
              <a:t>s surviving troops were </a:t>
            </a:r>
          </a:p>
          <a:p>
            <a:pPr algn="ctr"/>
            <a:r>
              <a:rPr lang="en-GB" sz="1800" dirty="0"/>
              <a:t>still in London.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04800" y="4267200"/>
            <a:ext cx="3886200" cy="2362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1800" dirty="0"/>
              <a:t>At Dover Castle in the south of </a:t>
            </a:r>
          </a:p>
          <a:p>
            <a:pPr algn="ctr"/>
            <a:r>
              <a:rPr lang="en-GB" sz="1800" dirty="0"/>
              <a:t>England, many English soldiers</a:t>
            </a:r>
          </a:p>
          <a:p>
            <a:pPr algn="ctr"/>
            <a:r>
              <a:rPr lang="en-GB" sz="1800" dirty="0"/>
              <a:t>were still taking a stand against</a:t>
            </a:r>
          </a:p>
          <a:p>
            <a:pPr algn="ctr"/>
            <a:r>
              <a:rPr lang="en-GB" sz="1800" dirty="0"/>
              <a:t>William. They were also blocking </a:t>
            </a:r>
          </a:p>
          <a:p>
            <a:pPr algn="ctr"/>
            <a:r>
              <a:rPr lang="en-GB" sz="1800" dirty="0"/>
              <a:t>the Norman</a:t>
            </a:r>
            <a:r>
              <a:rPr lang="ja-JP" altLang="en-GB" sz="1800" dirty="0">
                <a:latin typeface="Arial"/>
              </a:rPr>
              <a:t>’</a:t>
            </a:r>
            <a:r>
              <a:rPr lang="en-GB" sz="1800" dirty="0"/>
              <a:t>s route back to </a:t>
            </a:r>
          </a:p>
          <a:p>
            <a:pPr algn="ctr"/>
            <a:r>
              <a:rPr lang="en-GB" sz="1800" dirty="0"/>
              <a:t>Normandy, should they need to</a:t>
            </a:r>
          </a:p>
          <a:p>
            <a:pPr algn="ctr"/>
            <a:r>
              <a:rPr lang="en-GB" sz="1800" dirty="0"/>
              <a:t>return. 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6444208" y="2564904"/>
            <a:ext cx="2438400" cy="2057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1800" dirty="0"/>
              <a:t>There was still a </a:t>
            </a:r>
          </a:p>
          <a:p>
            <a:pPr algn="ctr"/>
            <a:r>
              <a:rPr lang="en-GB" sz="1800" dirty="0"/>
              <a:t>threat of invasion </a:t>
            </a:r>
          </a:p>
          <a:p>
            <a:pPr algn="ctr"/>
            <a:r>
              <a:rPr lang="en-GB" sz="1800" dirty="0"/>
              <a:t>from Norway, along </a:t>
            </a:r>
          </a:p>
          <a:p>
            <a:pPr algn="ctr"/>
            <a:r>
              <a:rPr lang="en-GB" sz="1800" dirty="0"/>
              <a:t>with an English </a:t>
            </a:r>
          </a:p>
          <a:p>
            <a:pPr algn="ctr"/>
            <a:r>
              <a:rPr lang="en-GB" sz="1800" dirty="0"/>
              <a:t>rebellion in the north</a:t>
            </a:r>
          </a:p>
          <a:p>
            <a:pPr algn="ctr"/>
            <a:r>
              <a:rPr lang="en-GB" sz="1800" dirty="0"/>
              <a:t>of England.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-411088" y="1901552"/>
            <a:ext cx="4191000" cy="2895600"/>
          </a:xfrm>
          <a:prstGeom prst="irregularSeal2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GB" sz="1800" b="1" dirty="0"/>
              <a:t>Sort these problems</a:t>
            </a:r>
          </a:p>
          <a:p>
            <a:r>
              <a:rPr lang="en-GB" sz="1800" b="1" dirty="0"/>
              <a:t>in to long term </a:t>
            </a:r>
          </a:p>
          <a:p>
            <a:r>
              <a:rPr lang="en-GB" sz="1800" b="1" dirty="0"/>
              <a:t>problems and short </a:t>
            </a:r>
          </a:p>
          <a:p>
            <a:r>
              <a:rPr lang="en-GB" sz="1800" b="1" dirty="0"/>
              <a:t>term problems</a:t>
            </a:r>
          </a:p>
        </p:txBody>
      </p:sp>
    </p:spTree>
    <p:extLst>
      <p:ext uri="{BB962C8B-B14F-4D97-AF65-F5344CB8AC3E}">
        <p14:creationId xmlns:p14="http://schemas.microsoft.com/office/powerpoint/2010/main" val="37327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68232"/>
            <a:ext cx="8917613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How did William </a:t>
            </a:r>
            <a:r>
              <a:rPr lang="en-US" sz="5400" b="1" dirty="0" err="1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organise</a:t>
            </a:r>
            <a:r>
              <a:rPr lang="en-US" sz="54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 the unruly Saxons?</a:t>
            </a:r>
            <a:endParaRPr lang="en-US" sz="54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51519" y="2420888"/>
            <a:ext cx="5616625" cy="4320480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latin typeface="Century Gothic" panose="020B0502020202020204" pitchFamily="34" charset="0"/>
              </a:rPr>
              <a:t>Learning Objectives:</a:t>
            </a:r>
          </a:p>
          <a:p>
            <a:endParaRPr lang="en-GB" sz="2400" b="1" u="sng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charset="2"/>
              <a:buChar char="v"/>
            </a:pPr>
            <a:r>
              <a:rPr lang="en-GB" sz="2400" dirty="0" smtClean="0">
                <a:latin typeface="Century Gothic" panose="020B0502020202020204" pitchFamily="34" charset="0"/>
              </a:rPr>
              <a:t>Recap the problems facing him after the Battle of Hastings.</a:t>
            </a:r>
          </a:p>
          <a:p>
            <a:pPr marL="342900" indent="-342900">
              <a:buFont typeface="Wingdings" charset="2"/>
              <a:buChar char="v"/>
            </a:pPr>
            <a:r>
              <a:rPr lang="en-GB" sz="2400" dirty="0" smtClean="0">
                <a:latin typeface="Century Gothic" panose="020B0502020202020204" pitchFamily="34" charset="0"/>
              </a:rPr>
              <a:t>Describe how the feudal system worked.</a:t>
            </a:r>
          </a:p>
          <a:p>
            <a:pPr marL="342900" indent="-342900">
              <a:buFont typeface="Wingdings" charset="2"/>
              <a:buChar char="v"/>
            </a:pPr>
            <a:r>
              <a:rPr lang="en-GB" sz="2400" dirty="0" smtClean="0">
                <a:latin typeface="Century Gothic" panose="020B0502020202020204" pitchFamily="34" charset="0"/>
              </a:rPr>
              <a:t>Explain why William introduced the feudal system to England.</a:t>
            </a:r>
          </a:p>
        </p:txBody>
      </p:sp>
      <p:pic>
        <p:nvPicPr>
          <p:cNvPr id="1026" name="Picture 2" descr="http://www.abcteach.com/free/k/knight_mounted_2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17" b="99250" l="3583" r="97000">
                        <a14:foregroundMark x1="53250" y1="35750" x2="53250" y2="35750"/>
                        <a14:foregroundMark x1="51417" y1="44417" x2="51417" y2="44417"/>
                        <a14:foregroundMark x1="50083" y1="48000" x2="50083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24" y="3068960"/>
            <a:ext cx="378904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c01.deviantart.net/fs50/f/2009/299/6/8/Medieval_society_piramid_by_Tripi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0" b="94027" l="67608" r="83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29" t="73819" r="14265" b="5110"/>
          <a:stretch/>
        </p:blipFill>
        <p:spPr bwMode="auto">
          <a:xfrm>
            <a:off x="-324544" y="1124744"/>
            <a:ext cx="2880320" cy="21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9" descr="ho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43688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500063" y="928688"/>
            <a:ext cx="3357562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i="1" dirty="0">
                <a:latin typeface="Century Gothic"/>
                <a:cs typeface="Century Gothic"/>
              </a:rPr>
              <a:t>Can you identify the man sitting down?</a:t>
            </a:r>
          </a:p>
          <a:p>
            <a:pPr eaLnBrk="1" hangingPunct="1">
              <a:spcBef>
                <a:spcPct val="50000"/>
              </a:spcBef>
            </a:pPr>
            <a:endParaRPr lang="en-GB" i="1" dirty="0">
              <a:latin typeface="Century Gothic"/>
              <a:cs typeface="Century Gothic"/>
            </a:endParaRPr>
          </a:p>
          <a:p>
            <a:pPr eaLnBrk="1" hangingPunct="1">
              <a:spcBef>
                <a:spcPct val="50000"/>
              </a:spcBef>
            </a:pPr>
            <a:endParaRPr lang="en-GB" i="1" dirty="0">
              <a:latin typeface="Century Gothic"/>
              <a:cs typeface="Century Gothic"/>
            </a:endParaRPr>
          </a:p>
          <a:p>
            <a:pPr eaLnBrk="1" hangingPunct="1">
              <a:spcBef>
                <a:spcPct val="50000"/>
              </a:spcBef>
            </a:pPr>
            <a:endParaRPr lang="en-GB" i="1" dirty="0">
              <a:latin typeface="Century Gothic"/>
              <a:cs typeface="Century Gothic"/>
            </a:endParaRPr>
          </a:p>
          <a:p>
            <a:pPr eaLnBrk="1" hangingPunct="1">
              <a:spcBef>
                <a:spcPct val="50000"/>
              </a:spcBef>
            </a:pPr>
            <a:endParaRPr lang="en-GB" i="1" dirty="0">
              <a:latin typeface="Century Gothic"/>
              <a:cs typeface="Century Gothic"/>
            </a:endParaRPr>
          </a:p>
          <a:p>
            <a:pPr eaLnBrk="1" hangingPunct="1">
              <a:spcBef>
                <a:spcPct val="50000"/>
              </a:spcBef>
            </a:pPr>
            <a:endParaRPr lang="en-GB" i="1" dirty="0">
              <a:latin typeface="Century Gothic"/>
              <a:cs typeface="Century Gothic"/>
            </a:endParaRPr>
          </a:p>
          <a:p>
            <a:pPr eaLnBrk="1" hangingPunct="1">
              <a:spcBef>
                <a:spcPct val="50000"/>
              </a:spcBef>
            </a:pPr>
            <a:endParaRPr lang="en-GB" i="1" dirty="0">
              <a:latin typeface="Century Gothic"/>
              <a:cs typeface="Century Gothic"/>
            </a:endParaRPr>
          </a:p>
          <a:p>
            <a:pPr eaLnBrk="1" hangingPunct="1">
              <a:spcBef>
                <a:spcPct val="50000"/>
              </a:spcBef>
            </a:pPr>
            <a:r>
              <a:rPr lang="en-GB" i="1" dirty="0">
                <a:latin typeface="Century Gothic"/>
                <a:cs typeface="Century Gothic"/>
              </a:rPr>
              <a:t> What is happening in this picture?</a:t>
            </a:r>
            <a:endParaRPr lang="en-US" i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" y="1928813"/>
            <a:ext cx="3500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0000"/>
                </a:solidFill>
                <a:latin typeface="Century Gothic"/>
                <a:cs typeface="Century Gothic"/>
              </a:rPr>
              <a:t>The man sitting down in King William I – William the Conqueror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857750"/>
            <a:ext cx="35004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0000"/>
                </a:solidFill>
                <a:latin typeface="Century Gothic"/>
                <a:cs typeface="Century Gothic"/>
              </a:rPr>
              <a:t>The man kneeling down is a Norman lord – he is swearing to be loyal to William.</a:t>
            </a:r>
          </a:p>
        </p:txBody>
      </p:sp>
    </p:spTree>
    <p:extLst>
      <p:ext uri="{BB962C8B-B14F-4D97-AF65-F5344CB8AC3E}">
        <p14:creationId xmlns:p14="http://schemas.microsoft.com/office/powerpoint/2010/main" val="12642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51519" y="2007224"/>
            <a:ext cx="6192689" cy="4734144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latin typeface="Century Gothic" panose="020B0502020202020204" pitchFamily="34" charset="0"/>
              </a:rPr>
              <a:t>Starter Activity:</a:t>
            </a:r>
          </a:p>
          <a:p>
            <a:endParaRPr lang="en-GB" sz="2400" b="1" u="sng" dirty="0">
              <a:latin typeface="Century Gothic" panose="020B0502020202020204" pitchFamily="34" charset="0"/>
            </a:endParaRP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Study the card I have given you. Stick it into your book.</a:t>
            </a:r>
          </a:p>
          <a:p>
            <a:endParaRPr lang="en-GB" sz="2400" b="1" dirty="0" smtClean="0">
              <a:latin typeface="Century Gothic" panose="020B0502020202020204" pitchFamily="34" charset="0"/>
            </a:endParaRP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Answer the following questions in your books in </a:t>
            </a:r>
            <a:r>
              <a:rPr lang="en-GB" sz="2400" b="1" u="sng" dirty="0" smtClean="0">
                <a:latin typeface="Century Gothic" panose="020B0502020202020204" pitchFamily="34" charset="0"/>
              </a:rPr>
              <a:t>full sentences</a:t>
            </a:r>
            <a:r>
              <a:rPr lang="en-GB" sz="2400" b="1" dirty="0" smtClean="0">
                <a:latin typeface="Century Gothic" panose="020B0502020202020204" pitchFamily="34" charset="0"/>
              </a:rPr>
              <a:t>: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pPr marL="514350" indent="-514350">
              <a:buAutoNum type="arabicParenR"/>
            </a:pPr>
            <a:r>
              <a:rPr lang="en-GB" sz="2400" b="1" dirty="0" smtClean="0">
                <a:latin typeface="Century Gothic" panose="020B0502020202020204" pitchFamily="34" charset="0"/>
              </a:rPr>
              <a:t>Who are you and what do you do?</a:t>
            </a:r>
          </a:p>
          <a:p>
            <a:pPr marL="514350" indent="-514350">
              <a:buAutoNum type="arabicParenR"/>
            </a:pPr>
            <a:r>
              <a:rPr lang="en-GB" sz="2400" b="1" dirty="0" smtClean="0">
                <a:latin typeface="Century Gothic" panose="020B0502020202020204" pitchFamily="34" charset="0"/>
              </a:rPr>
              <a:t>Do you have a high place in society?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abcteach.com/free/k/knight_mounted_2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17" b="99250" l="3583" r="97000">
                        <a14:foregroundMark x1="53250" y1="35750" x2="53250" y2="35750"/>
                        <a14:foregroundMark x1="51417" y1="44417" x2="51417" y2="44417"/>
                        <a14:foregroundMark x1="50083" y1="48000" x2="50083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24" y="3068960"/>
            <a:ext cx="378904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496" y="68232"/>
            <a:ext cx="8917613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How did William </a:t>
            </a:r>
            <a:r>
              <a:rPr lang="en-US" sz="5400" b="1" dirty="0" err="1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organise</a:t>
            </a:r>
            <a:r>
              <a:rPr lang="en-US" sz="54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 the unruly Saxons?</a:t>
            </a:r>
            <a:endParaRPr lang="en-US" sz="54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c01.deviantart.net/fs50/f/2009/299/6/8/Medieval_society_piramid_by_Trip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665"/>
            <a:ext cx="9109039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97" y="68232"/>
            <a:ext cx="302433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Can you see your group?</a:t>
            </a:r>
            <a:endParaRPr lang="en-US" sz="44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6300726" y="188640"/>
            <a:ext cx="2808312" cy="43924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The basic government and society in Europe during the middle </a:t>
            </a:r>
            <a:r>
              <a:rPr lang="en-GB" sz="2400" b="1" dirty="0" smtClean="0">
                <a:latin typeface="Century Gothic" panose="020B0502020202020204" pitchFamily="34" charset="0"/>
              </a:rPr>
              <a:t>ages.</a:t>
            </a:r>
          </a:p>
          <a:p>
            <a:pPr algn="ctr"/>
            <a:endParaRPr lang="en-GB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L</a:t>
            </a:r>
            <a:r>
              <a:rPr lang="en-GB" sz="2400" b="1" dirty="0" smtClean="0">
                <a:latin typeface="Century Gothic" panose="020B0502020202020204" pitchFamily="34" charset="0"/>
              </a:rPr>
              <a:t>and </a:t>
            </a:r>
            <a:r>
              <a:rPr lang="en-GB" sz="2400" b="1" dirty="0">
                <a:latin typeface="Century Gothic" panose="020B0502020202020204" pitchFamily="34" charset="0"/>
              </a:rPr>
              <a:t>was granted to people for </a:t>
            </a:r>
            <a:r>
              <a:rPr lang="en-GB" sz="2400" b="1" dirty="0" smtClean="0">
                <a:latin typeface="Century Gothic" panose="020B0502020202020204" pitchFamily="34" charset="0"/>
              </a:rPr>
              <a:t>services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5497" y="-99392"/>
            <a:ext cx="8352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Feudalism</a:t>
            </a:r>
            <a:endParaRPr lang="en-US" sz="72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c01.deviantart.net/fs50/f/2009/299/6/8/Medieval_society_piramid_by_Trip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665"/>
            <a:ext cx="9109039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6300726" y="188640"/>
            <a:ext cx="2808312" cy="2232248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Century Gothic" panose="020B0502020202020204" pitchFamily="34" charset="0"/>
              </a:rPr>
              <a:t>Who’s missing from this diagram?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5497" y="-99392"/>
            <a:ext cx="8352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Feudalism</a:t>
            </a:r>
            <a:endParaRPr lang="en-US" sz="72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7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352800" y="381000"/>
            <a:ext cx="1905000" cy="129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/>
              <a:t>Headmaster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09800" y="1981200"/>
            <a:ext cx="43434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/>
              <a:t>Deputy heads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143000" y="3581400"/>
            <a:ext cx="6477000" cy="1371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/>
              <a:t>TEACHERS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28600" y="5257800"/>
            <a:ext cx="8686800" cy="1371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/>
              <a:t>PUPILS</a:t>
            </a:r>
          </a:p>
        </p:txBody>
      </p:sp>
    </p:spTree>
    <p:extLst>
      <p:ext uri="{BB962C8B-B14F-4D97-AF65-F5344CB8AC3E}">
        <p14:creationId xmlns:p14="http://schemas.microsoft.com/office/powerpoint/2010/main" val="1098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  <p:bldP spid="7171" grpId="0" animBg="1" autoUpdateAnimBg="0"/>
      <p:bldP spid="7173" grpId="0" animBg="1" autoUpdateAnimBg="0"/>
      <p:bldP spid="717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581400" y="228600"/>
            <a:ext cx="1676400" cy="129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b="1"/>
              <a:t>KING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86000" y="1676400"/>
            <a:ext cx="44196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b="1" dirty="0"/>
              <a:t>BARONS (</a:t>
            </a:r>
            <a:r>
              <a:rPr lang="en-GB" b="1" dirty="0" err="1"/>
              <a:t>Tennants</a:t>
            </a:r>
            <a:r>
              <a:rPr lang="en-GB" b="1" dirty="0"/>
              <a:t> in chief)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0" y="3124200"/>
            <a:ext cx="6019800" cy="129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b="1"/>
              <a:t>KNIGHTS (Under tennants)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04800" y="4572000"/>
            <a:ext cx="8458200" cy="1371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b="1"/>
              <a:t>PEASANTS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4953000" y="0"/>
            <a:ext cx="25908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Promise..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324600" y="1143000"/>
            <a:ext cx="25908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Promise..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6705600" y="2667000"/>
            <a:ext cx="25908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Promise..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553200" y="4495800"/>
            <a:ext cx="25908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Promise..</a:t>
            </a:r>
          </a:p>
        </p:txBody>
      </p:sp>
      <p:pic>
        <p:nvPicPr>
          <p:cNvPr id="13323" name="Picture 11" descr="C:\Program Files\Microsoft Office\Clipart\standard\stddir1\bd04871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831850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C:\Program Files\Microsoft Office\Clipart\standard\stddir1\an01154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15240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C:\Program Files\Microsoft Office\Clipart\standard\stddir3\hh00751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995363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C:\Program Files\Microsoft Office\Clipart\WebArt\hh01483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1143000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3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269</TotalTime>
  <Words>550</Words>
  <Application>Microsoft Office PowerPoint</Application>
  <PresentationFormat>On-screen Show (4:3)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ＭＳ Ｐゴシック</vt:lpstr>
      <vt:lpstr>Arial</vt:lpstr>
      <vt:lpstr>Calibri</vt:lpstr>
      <vt:lpstr>Century Gothic</vt:lpstr>
      <vt:lpstr>Comic Sans MS</vt:lpstr>
      <vt:lpstr>Franklin Gothic Book</vt:lpstr>
      <vt:lpstr>Franklin Gothic Medium</vt:lpstr>
      <vt:lpstr>HGｺﾞｼｯｸE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Tassy</dc:creator>
  <cp:lastModifiedBy>Anastasia Galvin</cp:lastModifiedBy>
  <cp:revision>30</cp:revision>
  <dcterms:created xsi:type="dcterms:W3CDTF">2014-11-25T21:37:54Z</dcterms:created>
  <dcterms:modified xsi:type="dcterms:W3CDTF">2017-11-10T12:17:59Z</dcterms:modified>
</cp:coreProperties>
</file>