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45" r:id="rId4"/>
  </p:sldMasterIdLst>
  <p:notesMasterIdLst>
    <p:notesMasterId r:id="rId27"/>
  </p:notesMasterIdLst>
  <p:sldIdLst>
    <p:sldId id="328" r:id="rId5"/>
    <p:sldId id="257" r:id="rId6"/>
    <p:sldId id="283" r:id="rId7"/>
    <p:sldId id="284" r:id="rId8"/>
    <p:sldId id="258" r:id="rId9"/>
    <p:sldId id="259" r:id="rId10"/>
    <p:sldId id="260" r:id="rId11"/>
    <p:sldId id="261" r:id="rId12"/>
    <p:sldId id="262" r:id="rId13"/>
    <p:sldId id="263" r:id="rId14"/>
    <p:sldId id="264" r:id="rId15"/>
    <p:sldId id="265" r:id="rId16"/>
    <p:sldId id="266" r:id="rId17"/>
    <p:sldId id="267" r:id="rId18"/>
    <p:sldId id="269" r:id="rId19"/>
    <p:sldId id="325" r:id="rId20"/>
    <p:sldId id="326" r:id="rId21"/>
    <p:sldId id="327" r:id="rId22"/>
    <p:sldId id="329" r:id="rId23"/>
    <p:sldId id="330" r:id="rId24"/>
    <p:sldId id="331" r:id="rId25"/>
    <p:sldId id="33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904"/>
    <a:srgbClr val="FF9B9B"/>
    <a:srgbClr val="FF0000"/>
    <a:srgbClr val="FD8275"/>
    <a:srgbClr val="96F280"/>
    <a:srgbClr val="00CCFF"/>
    <a:srgbClr val="FFAA01"/>
    <a:srgbClr val="EAFC04"/>
    <a:srgbClr val="DAD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9A62D3-BB90-4A6D-9A22-5C10CD93C64C}" type="datetimeFigureOut">
              <a:rPr lang="en-GB" smtClean="0"/>
              <a:t>03/09/2015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BCAA7-1130-4AF6-B41D-C30367612ED0}" type="slidenum">
              <a:rPr lang="en-GB" smtClean="0"/>
              <a:t>‹#›</a:t>
            </a:fld>
            <a:endParaRPr lang="en-GB"/>
          </a:p>
        </p:txBody>
      </p:sp>
    </p:spTree>
    <p:extLst>
      <p:ext uri="{BB962C8B-B14F-4D97-AF65-F5344CB8AC3E}">
        <p14:creationId xmlns:p14="http://schemas.microsoft.com/office/powerpoint/2010/main" val="82376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50ACF1-3C79-4592-B398-EE7EFE586AE7}"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95573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t>03/09/2015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0EC31-3937-4C9A-8FB5-08F49CA3EE2C}" type="slidenum">
              <a:rPr lang="en-GB" smtClean="0"/>
              <a:t>‹#›</a:t>
            </a:fld>
            <a:endParaRPr lang="en-GB"/>
          </a:p>
        </p:txBody>
      </p:sp>
    </p:spTree>
    <p:extLst>
      <p:ext uri="{BB962C8B-B14F-4D97-AF65-F5344CB8AC3E}">
        <p14:creationId xmlns:p14="http://schemas.microsoft.com/office/powerpoint/2010/main" val="154097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t>03/09/2015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0EC31-3937-4C9A-8FB5-08F49CA3EE2C}" type="slidenum">
              <a:rPr lang="en-GB" smtClean="0"/>
              <a:t>‹#›</a:t>
            </a:fld>
            <a:endParaRPr lang="en-GB"/>
          </a:p>
        </p:txBody>
      </p:sp>
    </p:spTree>
    <p:extLst>
      <p:ext uri="{BB962C8B-B14F-4D97-AF65-F5344CB8AC3E}">
        <p14:creationId xmlns:p14="http://schemas.microsoft.com/office/powerpoint/2010/main" val="258065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t>03/09/2015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0EC31-3937-4C9A-8FB5-08F49CA3EE2C}" type="slidenum">
              <a:rPr lang="en-GB" smtClean="0"/>
              <a:t>‹#›</a:t>
            </a:fld>
            <a:endParaRPr lang="en-GB"/>
          </a:p>
        </p:txBody>
      </p:sp>
    </p:spTree>
    <p:extLst>
      <p:ext uri="{BB962C8B-B14F-4D97-AF65-F5344CB8AC3E}">
        <p14:creationId xmlns:p14="http://schemas.microsoft.com/office/powerpoint/2010/main" val="156730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5000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8481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4238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2074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877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115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9150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809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t>03/09/2015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0EC31-3937-4C9A-8FB5-08F49CA3EE2C}" type="slidenum">
              <a:rPr lang="en-GB" smtClean="0"/>
              <a:t>‹#›</a:t>
            </a:fld>
            <a:endParaRPr lang="en-GB"/>
          </a:p>
        </p:txBody>
      </p:sp>
    </p:spTree>
    <p:extLst>
      <p:ext uri="{BB962C8B-B14F-4D97-AF65-F5344CB8AC3E}">
        <p14:creationId xmlns:p14="http://schemas.microsoft.com/office/powerpoint/2010/main" val="2500929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9840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1019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5730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5788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5632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6886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2437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4272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1005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981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5B3D08-2B8C-4BA0-9828-31280351E915}" type="datetimeFigureOut">
              <a:rPr lang="en-GB" smtClean="0"/>
              <a:t>03/09/2015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60EC31-3937-4C9A-8FB5-08F49CA3EE2C}" type="slidenum">
              <a:rPr lang="en-GB" smtClean="0"/>
              <a:t>‹#›</a:t>
            </a:fld>
            <a:endParaRPr lang="en-GB"/>
          </a:p>
        </p:txBody>
      </p:sp>
    </p:spTree>
    <p:extLst>
      <p:ext uri="{BB962C8B-B14F-4D97-AF65-F5344CB8AC3E}">
        <p14:creationId xmlns:p14="http://schemas.microsoft.com/office/powerpoint/2010/main" val="2726255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3671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5012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1510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124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0153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204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4094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0073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7626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44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5B3D08-2B8C-4BA0-9828-31280351E915}" type="datetimeFigureOut">
              <a:rPr lang="en-GB" smtClean="0"/>
              <a:t>03/09/2015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60EC31-3937-4C9A-8FB5-08F49CA3EE2C}" type="slidenum">
              <a:rPr lang="en-GB" smtClean="0"/>
              <a:t>‹#›</a:t>
            </a:fld>
            <a:endParaRPr lang="en-GB"/>
          </a:p>
        </p:txBody>
      </p:sp>
    </p:spTree>
    <p:extLst>
      <p:ext uri="{BB962C8B-B14F-4D97-AF65-F5344CB8AC3E}">
        <p14:creationId xmlns:p14="http://schemas.microsoft.com/office/powerpoint/2010/main" val="1061328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983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1271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2537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0689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94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5B3D08-2B8C-4BA0-9828-31280351E915}" type="datetimeFigureOut">
              <a:rPr lang="en-GB" smtClean="0"/>
              <a:t>03/09/2015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60EC31-3937-4C9A-8FB5-08F49CA3EE2C}" type="slidenum">
              <a:rPr lang="en-GB" smtClean="0"/>
              <a:t>‹#›</a:t>
            </a:fld>
            <a:endParaRPr lang="en-GB"/>
          </a:p>
        </p:txBody>
      </p:sp>
    </p:spTree>
    <p:extLst>
      <p:ext uri="{BB962C8B-B14F-4D97-AF65-F5344CB8AC3E}">
        <p14:creationId xmlns:p14="http://schemas.microsoft.com/office/powerpoint/2010/main" val="368968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5B3D08-2B8C-4BA0-9828-31280351E915}" type="datetimeFigureOut">
              <a:rPr lang="en-GB" smtClean="0"/>
              <a:t>03/09/2015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60EC31-3937-4C9A-8FB5-08F49CA3EE2C}" type="slidenum">
              <a:rPr lang="en-GB" smtClean="0"/>
              <a:t>‹#›</a:t>
            </a:fld>
            <a:endParaRPr lang="en-GB"/>
          </a:p>
        </p:txBody>
      </p:sp>
    </p:spTree>
    <p:extLst>
      <p:ext uri="{BB962C8B-B14F-4D97-AF65-F5344CB8AC3E}">
        <p14:creationId xmlns:p14="http://schemas.microsoft.com/office/powerpoint/2010/main" val="195275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B3D08-2B8C-4BA0-9828-31280351E915}" type="datetimeFigureOut">
              <a:rPr lang="en-GB" smtClean="0"/>
              <a:t>03/09/2015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60EC31-3937-4C9A-8FB5-08F49CA3EE2C}" type="slidenum">
              <a:rPr lang="en-GB" smtClean="0"/>
              <a:t>‹#›</a:t>
            </a:fld>
            <a:endParaRPr lang="en-GB"/>
          </a:p>
        </p:txBody>
      </p:sp>
    </p:spTree>
    <p:extLst>
      <p:ext uri="{BB962C8B-B14F-4D97-AF65-F5344CB8AC3E}">
        <p14:creationId xmlns:p14="http://schemas.microsoft.com/office/powerpoint/2010/main" val="141785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B3D08-2B8C-4BA0-9828-31280351E915}" type="datetimeFigureOut">
              <a:rPr lang="en-GB" smtClean="0"/>
              <a:t>03/09/2015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60EC31-3937-4C9A-8FB5-08F49CA3EE2C}" type="slidenum">
              <a:rPr lang="en-GB" smtClean="0"/>
              <a:t>‹#›</a:t>
            </a:fld>
            <a:endParaRPr lang="en-GB"/>
          </a:p>
        </p:txBody>
      </p:sp>
    </p:spTree>
    <p:extLst>
      <p:ext uri="{BB962C8B-B14F-4D97-AF65-F5344CB8AC3E}">
        <p14:creationId xmlns:p14="http://schemas.microsoft.com/office/powerpoint/2010/main" val="165190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B3D08-2B8C-4BA0-9828-31280351E915}" type="datetimeFigureOut">
              <a:rPr lang="en-GB" smtClean="0"/>
              <a:t>03/09/2015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60EC31-3937-4C9A-8FB5-08F49CA3EE2C}" type="slidenum">
              <a:rPr lang="en-GB" smtClean="0"/>
              <a:t>‹#›</a:t>
            </a:fld>
            <a:endParaRPr lang="en-GB"/>
          </a:p>
        </p:txBody>
      </p:sp>
    </p:spTree>
    <p:extLst>
      <p:ext uri="{BB962C8B-B14F-4D97-AF65-F5344CB8AC3E}">
        <p14:creationId xmlns:p14="http://schemas.microsoft.com/office/powerpoint/2010/main" val="127273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66">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B3D08-2B8C-4BA0-9828-31280351E915}" type="datetimeFigureOut">
              <a:rPr lang="en-GB" smtClean="0"/>
              <a:t>03/09/2015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0EC31-3937-4C9A-8FB5-08F49CA3EE2C}" type="slidenum">
              <a:rPr lang="en-GB" smtClean="0"/>
              <a:t>‹#›</a:t>
            </a:fld>
            <a:endParaRPr lang="en-GB"/>
          </a:p>
        </p:txBody>
      </p:sp>
    </p:spTree>
    <p:extLst>
      <p:ext uri="{BB962C8B-B14F-4D97-AF65-F5344CB8AC3E}">
        <p14:creationId xmlns:p14="http://schemas.microsoft.com/office/powerpoint/2010/main" val="1334816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0066">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9536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0066">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F01F1-F1D6-416A-9F47-6F0A32F82DD1}"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1CE72-1044-401F-9B2D-DE664C21D0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6576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0066">
            <a:alpha val="9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B3D08-2B8C-4BA0-9828-31280351E915}" type="datetimeFigureOut">
              <a:rPr lang="en-GB" smtClean="0">
                <a:solidFill>
                  <a:prstClr val="black">
                    <a:tint val="75000"/>
                  </a:prstClr>
                </a:solidFill>
              </a:rPr>
              <a:pPr/>
              <a:t>03/09/2015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0EC31-3937-4C9A-8FB5-08F49CA3EE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148936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0067" y="0"/>
            <a:ext cx="5328592" cy="2006129"/>
          </a:xfrm>
        </p:spPr>
        <p:txBody>
          <a:bodyPr>
            <a:normAutofit fontScale="90000"/>
          </a:bodyPr>
          <a:lstStyle/>
          <a:p>
            <a:r>
              <a:rPr lang="en-GB" sz="2700" dirty="0" smtClean="0">
                <a:latin typeface="Comic Sans MS" panose="030F0702030302020204" pitchFamily="66" charset="0"/>
              </a:rPr>
              <a:t>Title: </a:t>
            </a:r>
            <a:r>
              <a:rPr lang="en-GB" dirty="0" smtClean="0">
                <a:latin typeface="Comic Sans MS" panose="030F0702030302020204" pitchFamily="66" charset="0"/>
              </a:rPr>
              <a:t>What is memory?</a:t>
            </a:r>
            <a:br>
              <a:rPr lang="en-GB" dirty="0" smtClean="0">
                <a:latin typeface="Comic Sans MS" panose="030F0702030302020204" pitchFamily="66" charset="0"/>
              </a:rPr>
            </a:br>
            <a:r>
              <a:rPr lang="en-GB" dirty="0" smtClean="0">
                <a:latin typeface="Comic Sans MS" panose="030F0702030302020204" pitchFamily="66" charset="0"/>
              </a:rPr>
              <a:t>And how good is yours?!</a:t>
            </a:r>
            <a:endParaRPr lang="en-GB" dirty="0">
              <a:latin typeface="Comic Sans MS" panose="030F0702030302020204" pitchFamily="66" charset="0"/>
            </a:endParaRPr>
          </a:p>
        </p:txBody>
      </p:sp>
      <p:sp>
        <p:nvSpPr>
          <p:cNvPr id="3" name="Subtitle 2"/>
          <p:cNvSpPr>
            <a:spLocks noGrp="1"/>
          </p:cNvSpPr>
          <p:nvPr>
            <p:ph type="subTitle" idx="1"/>
          </p:nvPr>
        </p:nvSpPr>
        <p:spPr>
          <a:xfrm>
            <a:off x="3635896" y="2852936"/>
            <a:ext cx="5320680" cy="2304256"/>
          </a:xfrm>
          <a:solidFill>
            <a:schemeClr val="bg1"/>
          </a:solidFill>
          <a:ln w="63500">
            <a:solidFill>
              <a:schemeClr val="tx1"/>
            </a:solidFill>
          </a:ln>
        </p:spPr>
        <p:txBody>
          <a:bodyPr>
            <a:normAutofit fontScale="77500" lnSpcReduction="20000"/>
          </a:bodyPr>
          <a:lstStyle/>
          <a:p>
            <a:r>
              <a:rPr lang="en-GB" b="1" dirty="0" smtClean="0">
                <a:solidFill>
                  <a:schemeClr val="tx1"/>
                </a:solidFill>
                <a:latin typeface="Comic Sans MS" panose="030F0702030302020204" pitchFamily="66" charset="0"/>
              </a:rPr>
              <a:t>Starter</a:t>
            </a:r>
            <a:r>
              <a:rPr lang="en-GB" dirty="0" smtClean="0">
                <a:solidFill>
                  <a:schemeClr val="tx1"/>
                </a:solidFill>
                <a:latin typeface="Comic Sans MS" panose="030F0702030302020204" pitchFamily="66" charset="0"/>
              </a:rPr>
              <a:t>: What’s </a:t>
            </a:r>
            <a:r>
              <a:rPr lang="en-GB" dirty="0">
                <a:solidFill>
                  <a:schemeClr val="tx1"/>
                </a:solidFill>
                <a:latin typeface="Comic Sans MS" panose="030F0702030302020204" pitchFamily="66" charset="0"/>
              </a:rPr>
              <a:t>your earliest memory? Have a think for a couple of minutes about some detail e.g. Where were you? Who with? Why? How old were you? Smell? Sound? What could you see? Etc.</a:t>
            </a:r>
          </a:p>
          <a:p>
            <a:endParaRPr lang="en-GB" dirty="0">
              <a:solidFill>
                <a:schemeClr val="tx1"/>
              </a:solidFill>
              <a:latin typeface="Comic Sans MS" panose="030F0702030302020204" pitchFamily="66" charset="0"/>
            </a:endParaRP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86" y="228600"/>
            <a:ext cx="3057525"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Subtitle 2"/>
          <p:cNvSpPr txBox="1">
            <a:spLocks/>
          </p:cNvSpPr>
          <p:nvPr/>
        </p:nvSpPr>
        <p:spPr>
          <a:xfrm>
            <a:off x="3524819" y="2060848"/>
            <a:ext cx="5616624" cy="3168352"/>
          </a:xfrm>
          <a:prstGeom prst="rect">
            <a:avLst/>
          </a:prstGeom>
          <a:solidFill>
            <a:srgbClr val="FFFF00"/>
          </a:solidFill>
          <a:ln w="63500">
            <a:solidFill>
              <a:schemeClr val="tx1"/>
            </a:solidFill>
          </a:ln>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smtClean="0">
              <a:solidFill>
                <a:prstClr val="black"/>
              </a:solidFill>
              <a:latin typeface="Comic Sans MS" panose="030F0702030302020204" pitchFamily="66" charset="0"/>
            </a:endParaRPr>
          </a:p>
          <a:p>
            <a:r>
              <a:rPr lang="en-GB" dirty="0">
                <a:solidFill>
                  <a:prstClr val="black"/>
                </a:solidFill>
                <a:latin typeface="Comic Sans MS" panose="030F0702030302020204" pitchFamily="66" charset="0"/>
              </a:rPr>
              <a:t>In psychology, memory is the process in which information is </a:t>
            </a:r>
            <a:r>
              <a:rPr lang="en-GB" b="1" dirty="0">
                <a:solidFill>
                  <a:prstClr val="black"/>
                </a:solidFill>
                <a:latin typeface="Comic Sans MS" panose="030F0702030302020204" pitchFamily="66" charset="0"/>
              </a:rPr>
              <a:t>encoded, stored, and retrieved</a:t>
            </a:r>
            <a:r>
              <a:rPr lang="en-GB" dirty="0" smtClean="0">
                <a:solidFill>
                  <a:prstClr val="black"/>
                </a:solidFill>
                <a:latin typeface="Comic Sans MS" panose="030F0702030302020204" pitchFamily="66" charset="0"/>
              </a:rPr>
              <a:t>.</a:t>
            </a:r>
          </a:p>
          <a:p>
            <a:endParaRPr lang="en-GB" dirty="0">
              <a:solidFill>
                <a:prstClr val="black"/>
              </a:solidFill>
              <a:latin typeface="Comic Sans MS" panose="030F0702030302020204" pitchFamily="66" charset="0"/>
            </a:endParaRPr>
          </a:p>
          <a:p>
            <a:r>
              <a:rPr lang="en-GB" dirty="0" smtClean="0">
                <a:solidFill>
                  <a:prstClr val="black"/>
                </a:solidFill>
                <a:latin typeface="Comic Sans MS" panose="030F0702030302020204" pitchFamily="66" charset="0"/>
              </a:rPr>
              <a:t>Memories are thought to have a </a:t>
            </a:r>
            <a:r>
              <a:rPr lang="en-GB" b="1" dirty="0" smtClean="0">
                <a:solidFill>
                  <a:prstClr val="black"/>
                </a:solidFill>
                <a:latin typeface="Comic Sans MS" panose="030F0702030302020204" pitchFamily="66" charset="0"/>
              </a:rPr>
              <a:t>physical </a:t>
            </a:r>
            <a:r>
              <a:rPr lang="en-GB" dirty="0" smtClean="0">
                <a:solidFill>
                  <a:prstClr val="black"/>
                </a:solidFill>
                <a:latin typeface="Comic Sans MS" panose="030F0702030302020204" pitchFamily="66" charset="0"/>
              </a:rPr>
              <a:t>basis in the brain, but not before about two and a half.</a:t>
            </a:r>
          </a:p>
          <a:p>
            <a:endParaRPr lang="en-GB" dirty="0">
              <a:solidFill>
                <a:prstClr val="black"/>
              </a:solidFill>
              <a:latin typeface="Comic Sans MS" panose="030F0702030302020204" pitchFamily="66" charset="0"/>
            </a:endParaRPr>
          </a:p>
        </p:txBody>
      </p:sp>
      <p:sp>
        <p:nvSpPr>
          <p:cNvPr id="7" name="TextBox 6"/>
          <p:cNvSpPr txBox="1"/>
          <p:nvPr/>
        </p:nvSpPr>
        <p:spPr>
          <a:xfrm>
            <a:off x="0" y="5380672"/>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be able to DEFINE sensory, short-term and long-term memory</a:t>
            </a:r>
            <a:r>
              <a:rPr lang="en-GB"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KNOW there are different types of long-term memory.</a:t>
            </a:r>
            <a:endParaRPr lang="en-GB" kern="0" dirty="0">
              <a:solidFill>
                <a:srgbClr val="FFFFFF"/>
              </a:solidFill>
              <a:latin typeface="Comic Sans MS"/>
            </a:endParaRPr>
          </a:p>
          <a:p>
            <a:pPr marL="285750" indent="-285750">
              <a:buFont typeface="Arial" panose="020B0604020202020204" pitchFamily="34" charset="0"/>
              <a:buChar char="•"/>
              <a:defRPr/>
            </a:pPr>
            <a:r>
              <a:rPr lang="en-GB" kern="0" dirty="0" smtClean="0">
                <a:solidFill>
                  <a:srgbClr val="FFFFFF"/>
                </a:solidFill>
                <a:latin typeface="Comic Sans MS"/>
              </a:rPr>
              <a:t>To UNDERSTAND that memory can be considered ‘ reconstructive’.</a:t>
            </a:r>
            <a:endParaRPr lang="en-GB" kern="0" dirty="0">
              <a:solidFill>
                <a:srgbClr val="FFFFFF"/>
              </a:solidFill>
              <a:latin typeface="Comic Sans MS"/>
            </a:endParaRPr>
          </a:p>
        </p:txBody>
      </p:sp>
    </p:spTree>
    <p:extLst>
      <p:ext uri="{BB962C8B-B14F-4D97-AF65-F5344CB8AC3E}">
        <p14:creationId xmlns:p14="http://schemas.microsoft.com/office/powerpoint/2010/main" val="148111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5373216"/>
            <a:ext cx="8229600" cy="1143000"/>
          </a:xfrm>
        </p:spPr>
        <p:txBody>
          <a:bodyPr/>
          <a:lstStyle/>
          <a:p>
            <a:r>
              <a:rPr lang="en-GB" dirty="0" smtClean="0"/>
              <a:t>Drum</a:t>
            </a:r>
            <a:endParaRPr lang="en-GB" dirty="0"/>
          </a:p>
        </p:txBody>
      </p:sp>
      <p:pic>
        <p:nvPicPr>
          <p:cNvPr id="11266" name="Picture 2" descr="http://www.sciencebus.co.uk/images/drum.jpg"/>
          <p:cNvPicPr>
            <a:picLocks noChangeAspect="1" noChangeArrowheads="1"/>
          </p:cNvPicPr>
          <p:nvPr/>
        </p:nvPicPr>
        <p:blipFill>
          <a:blip r:embed="rId2" cstate="print"/>
          <a:srcRect/>
          <a:stretch>
            <a:fillRect/>
          </a:stretch>
        </p:blipFill>
        <p:spPr bwMode="auto">
          <a:xfrm>
            <a:off x="1475656" y="0"/>
            <a:ext cx="5688632" cy="5688632"/>
          </a:xfrm>
          <a:prstGeom prst="rect">
            <a:avLst/>
          </a:prstGeom>
          <a:noFill/>
        </p:spPr>
      </p:pic>
    </p:spTree>
    <p:extLst>
      <p:ext uri="{BB962C8B-B14F-4D97-AF65-F5344CB8AC3E}">
        <p14:creationId xmlns:p14="http://schemas.microsoft.com/office/powerpoint/2010/main" val="4155455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5373216"/>
            <a:ext cx="8229600" cy="1143000"/>
          </a:xfrm>
        </p:spPr>
        <p:txBody>
          <a:bodyPr/>
          <a:lstStyle/>
          <a:p>
            <a:r>
              <a:rPr lang="en-GB" dirty="0" smtClean="0"/>
              <a:t>Miss </a:t>
            </a:r>
            <a:r>
              <a:rPr lang="en-GB" dirty="0" err="1" smtClean="0"/>
              <a:t>Marple</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571625"/>
            <a:ext cx="2667000" cy="3714750"/>
          </a:xfrm>
          <a:prstGeom prst="rect">
            <a:avLst/>
          </a:prstGeom>
        </p:spPr>
      </p:pic>
    </p:spTree>
    <p:extLst>
      <p:ext uri="{BB962C8B-B14F-4D97-AF65-F5344CB8AC3E}">
        <p14:creationId xmlns:p14="http://schemas.microsoft.com/office/powerpoint/2010/main" val="888468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5373216"/>
            <a:ext cx="8229600" cy="1143000"/>
          </a:xfrm>
        </p:spPr>
        <p:txBody>
          <a:bodyPr/>
          <a:lstStyle/>
          <a:p>
            <a:r>
              <a:rPr lang="en-GB" dirty="0" smtClean="0"/>
              <a:t>Dinosaur</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16632"/>
            <a:ext cx="5472608" cy="5297204"/>
          </a:xfrm>
          <a:prstGeom prst="rect">
            <a:avLst/>
          </a:prstGeom>
        </p:spPr>
      </p:pic>
    </p:spTree>
    <p:extLst>
      <p:ext uri="{BB962C8B-B14F-4D97-AF65-F5344CB8AC3E}">
        <p14:creationId xmlns:p14="http://schemas.microsoft.com/office/powerpoint/2010/main" val="1503033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cybergecko.com/njpabga/baby.jpg"/>
          <p:cNvPicPr>
            <a:picLocks noChangeAspect="1" noChangeArrowheads="1"/>
          </p:cNvPicPr>
          <p:nvPr/>
        </p:nvPicPr>
        <p:blipFill>
          <a:blip r:embed="rId2" cstate="print"/>
          <a:srcRect/>
          <a:stretch>
            <a:fillRect/>
          </a:stretch>
        </p:blipFill>
        <p:spPr bwMode="auto">
          <a:xfrm>
            <a:off x="1835696" y="0"/>
            <a:ext cx="4810267" cy="6237312"/>
          </a:xfrm>
          <a:prstGeom prst="rect">
            <a:avLst/>
          </a:prstGeom>
          <a:noFill/>
        </p:spPr>
      </p:pic>
      <p:sp>
        <p:nvSpPr>
          <p:cNvPr id="7" name="Title 6"/>
          <p:cNvSpPr>
            <a:spLocks noGrp="1"/>
          </p:cNvSpPr>
          <p:nvPr>
            <p:ph type="title"/>
          </p:nvPr>
        </p:nvSpPr>
        <p:spPr>
          <a:xfrm>
            <a:off x="467544" y="5373216"/>
            <a:ext cx="8229600" cy="1143000"/>
          </a:xfrm>
        </p:spPr>
        <p:txBody>
          <a:bodyPr/>
          <a:lstStyle/>
          <a:p>
            <a:r>
              <a:rPr lang="en-GB" dirty="0" smtClean="0"/>
              <a:t>Baby</a:t>
            </a:r>
            <a:endParaRPr lang="en-GB" dirty="0"/>
          </a:p>
        </p:txBody>
      </p:sp>
    </p:spTree>
    <p:extLst>
      <p:ext uri="{BB962C8B-B14F-4D97-AF65-F5344CB8AC3E}">
        <p14:creationId xmlns:p14="http://schemas.microsoft.com/office/powerpoint/2010/main" val="416995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5373216"/>
            <a:ext cx="8229600" cy="1143000"/>
          </a:xfrm>
        </p:spPr>
        <p:txBody>
          <a:bodyPr/>
          <a:lstStyle/>
          <a:p>
            <a:r>
              <a:rPr lang="en-GB" dirty="0" smtClean="0"/>
              <a:t>Church</a:t>
            </a:r>
            <a:endParaRPr lang="en-GB" dirty="0"/>
          </a:p>
        </p:txBody>
      </p:sp>
      <p:pic>
        <p:nvPicPr>
          <p:cNvPr id="33794" name="Picture 2" descr="http://louandjim.com/images/church.jpg"/>
          <p:cNvPicPr>
            <a:picLocks noChangeAspect="1" noChangeArrowheads="1"/>
          </p:cNvPicPr>
          <p:nvPr/>
        </p:nvPicPr>
        <p:blipFill>
          <a:blip r:embed="rId2" cstate="print"/>
          <a:srcRect/>
          <a:stretch>
            <a:fillRect/>
          </a:stretch>
        </p:blipFill>
        <p:spPr bwMode="auto">
          <a:xfrm>
            <a:off x="755576" y="0"/>
            <a:ext cx="7632848" cy="5720872"/>
          </a:xfrm>
          <a:prstGeom prst="rect">
            <a:avLst/>
          </a:prstGeom>
          <a:noFill/>
        </p:spPr>
      </p:pic>
    </p:spTree>
    <p:extLst>
      <p:ext uri="{BB962C8B-B14F-4D97-AF65-F5344CB8AC3E}">
        <p14:creationId xmlns:p14="http://schemas.microsoft.com/office/powerpoint/2010/main" val="1444379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4941662"/>
            <a:ext cx="8229600" cy="1143000"/>
          </a:xfrm>
        </p:spPr>
        <p:txBody>
          <a:bodyPr>
            <a:normAutofit fontScale="90000"/>
          </a:bodyPr>
          <a:lstStyle/>
          <a:p>
            <a:r>
              <a:rPr lang="en-GB" dirty="0">
                <a:latin typeface="Comic Sans MS" panose="030F0702030302020204" pitchFamily="66" charset="0"/>
              </a:rPr>
              <a:t>Task: Write down as many of the pictures as you can</a:t>
            </a:r>
            <a:r>
              <a:rPr lang="en-GB" dirty="0" smtClean="0">
                <a:latin typeface="Comic Sans MS" panose="030F0702030302020204" pitchFamily="66" charset="0"/>
              </a:rPr>
              <a:t>……..</a:t>
            </a:r>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8175699" cy="480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622" y="5085184"/>
            <a:ext cx="9144000" cy="1569660"/>
          </a:xfrm>
          <a:prstGeom prst="rect">
            <a:avLst/>
          </a:prstGeom>
          <a:solidFill>
            <a:srgbClr val="FFFF00"/>
          </a:solidFill>
          <a:ln w="50800">
            <a:solidFill>
              <a:schemeClr val="tx1"/>
            </a:solidFill>
          </a:ln>
        </p:spPr>
        <p:txBody>
          <a:bodyPr wrap="square">
            <a:spAutoFit/>
          </a:bodyPr>
          <a:lstStyle/>
          <a:p>
            <a:pPr marL="342900" indent="-342900">
              <a:buFont typeface="Wingdings" panose="05000000000000000000" pitchFamily="2" charset="2"/>
              <a:buChar char="q"/>
            </a:pPr>
            <a:r>
              <a:rPr lang="en-GB" sz="2400" dirty="0">
                <a:latin typeface="Comic Sans MS" panose="030F0702030302020204" pitchFamily="66" charset="0"/>
              </a:rPr>
              <a:t>How did you </a:t>
            </a:r>
            <a:r>
              <a:rPr lang="en-GB" sz="2400" dirty="0" smtClean="0">
                <a:latin typeface="Comic Sans MS" panose="030F0702030302020204" pitchFamily="66" charset="0"/>
              </a:rPr>
              <a:t>do in comparison to the first task?</a:t>
            </a:r>
          </a:p>
          <a:p>
            <a:pPr marL="342900" indent="-342900">
              <a:buFont typeface="Wingdings" panose="05000000000000000000" pitchFamily="2" charset="2"/>
              <a:buChar char="q"/>
            </a:pPr>
            <a:r>
              <a:rPr lang="en-GB" sz="2400" dirty="0">
                <a:latin typeface="Comic Sans MS" panose="030F0702030302020204" pitchFamily="66" charset="0"/>
              </a:rPr>
              <a:t>Why do you think this was?</a:t>
            </a:r>
          </a:p>
          <a:p>
            <a:pPr marL="342900" indent="-342900">
              <a:buFont typeface="Wingdings" panose="05000000000000000000" pitchFamily="2" charset="2"/>
              <a:buChar char="q"/>
            </a:pPr>
            <a:r>
              <a:rPr lang="en-GB" sz="2400" dirty="0">
                <a:latin typeface="Comic Sans MS" panose="030F0702030302020204" pitchFamily="66" charset="0"/>
              </a:rPr>
              <a:t>Were there any strategies you used to try to help you remember</a:t>
            </a:r>
            <a:r>
              <a:rPr lang="en-GB" sz="2400" dirty="0" smtClean="0">
                <a:latin typeface="Comic Sans MS" panose="030F0702030302020204" pitchFamily="66" charset="0"/>
              </a:rPr>
              <a:t>?</a:t>
            </a:r>
            <a:endParaRPr lang="en-GB" sz="2400" dirty="0">
              <a:latin typeface="Comic Sans MS" panose="030F0702030302020204" pitchFamily="66" charset="0"/>
            </a:endParaRPr>
          </a:p>
        </p:txBody>
      </p:sp>
    </p:spTree>
    <p:extLst>
      <p:ext uri="{BB962C8B-B14F-4D97-AF65-F5344CB8AC3E}">
        <p14:creationId xmlns:p14="http://schemas.microsoft.com/office/powerpoint/2010/main" val="3109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10" presetClass="exit" presetSubtype="0" fill="hold" grpId="0" nodeType="with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chemeClr val="bg1"/>
          </a:solidFill>
          <a:ln w="63500">
            <a:solidFill>
              <a:schemeClr val="tx1"/>
            </a:solidFill>
          </a:ln>
        </p:spPr>
        <p:txBody>
          <a:bodyPr>
            <a:normAutofit fontScale="90000"/>
          </a:bodyPr>
          <a:lstStyle/>
          <a:p>
            <a:r>
              <a:rPr lang="en-GB" dirty="0" smtClean="0">
                <a:latin typeface="Comic Sans MS" panose="030F0702030302020204" pitchFamily="66" charset="0"/>
              </a:rPr>
              <a:t>There are three types of memory…</a:t>
            </a:r>
            <a:endParaRPr lang="en-GB" dirty="0">
              <a:latin typeface="Comic Sans MS" panose="030F0702030302020204" pitchFamily="66" charset="0"/>
            </a:endParaRPr>
          </a:p>
        </p:txBody>
      </p:sp>
      <p:sp>
        <p:nvSpPr>
          <p:cNvPr id="5" name="Content Placeholder 4"/>
          <p:cNvSpPr>
            <a:spLocks noGrp="1"/>
          </p:cNvSpPr>
          <p:nvPr>
            <p:ph idx="1"/>
          </p:nvPr>
        </p:nvSpPr>
        <p:spPr>
          <a:xfrm>
            <a:off x="0" y="971956"/>
            <a:ext cx="4716016" cy="4525963"/>
          </a:xfrm>
        </p:spPr>
        <p:txBody>
          <a:bodyPr/>
          <a:lstStyle/>
          <a:p>
            <a:pPr>
              <a:buFont typeface="Wingdings" panose="05000000000000000000" pitchFamily="2" charset="2"/>
              <a:buChar char="Ø"/>
            </a:pPr>
            <a:r>
              <a:rPr lang="en-GB" dirty="0" smtClean="0">
                <a:latin typeface="Comic Sans MS" panose="030F0702030302020204" pitchFamily="66" charset="0"/>
              </a:rPr>
              <a:t>Sensory memory (SM)</a:t>
            </a:r>
          </a:p>
          <a:p>
            <a:pPr>
              <a:buFont typeface="Wingdings" panose="05000000000000000000" pitchFamily="2" charset="2"/>
              <a:buChar char="Ø"/>
            </a:pPr>
            <a:r>
              <a:rPr lang="en-GB" dirty="0" smtClean="0">
                <a:latin typeface="Comic Sans MS" panose="030F0702030302020204" pitchFamily="66" charset="0"/>
              </a:rPr>
              <a:t>Short-term (</a:t>
            </a:r>
            <a:r>
              <a:rPr lang="en-GB" dirty="0" err="1" smtClean="0">
                <a:latin typeface="Comic Sans MS" panose="030F0702030302020204" pitchFamily="66" charset="0"/>
              </a:rPr>
              <a:t>a.k.a</a:t>
            </a:r>
            <a:r>
              <a:rPr lang="en-GB" dirty="0" smtClean="0">
                <a:latin typeface="Comic Sans MS" panose="030F0702030302020204" pitchFamily="66" charset="0"/>
              </a:rPr>
              <a:t> </a:t>
            </a:r>
            <a:r>
              <a:rPr lang="en-GB" dirty="0" smtClean="0">
                <a:latin typeface="Comic Sans MS" panose="030F0702030302020204" pitchFamily="66" charset="0"/>
              </a:rPr>
              <a:t>working) memory (STM)</a:t>
            </a:r>
          </a:p>
          <a:p>
            <a:pPr>
              <a:buFont typeface="Wingdings" panose="05000000000000000000" pitchFamily="2" charset="2"/>
              <a:buChar char="Ø"/>
            </a:pPr>
            <a:r>
              <a:rPr lang="en-GB" dirty="0" smtClean="0">
                <a:latin typeface="Comic Sans MS" panose="030F0702030302020204" pitchFamily="66" charset="0"/>
              </a:rPr>
              <a:t>Long-term memory (LTM)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1675">
            <a:off x="4735815" y="1147220"/>
            <a:ext cx="3966609" cy="3807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be able to DEFINE sensory, short-term and long-term memory</a:t>
            </a:r>
            <a:r>
              <a:rPr lang="en-GB"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KNOW there are different types of long-term memory.</a:t>
            </a:r>
            <a:endParaRPr lang="en-GB" kern="0" dirty="0">
              <a:solidFill>
                <a:srgbClr val="FFFFFF"/>
              </a:solidFill>
              <a:latin typeface="Comic Sans MS"/>
            </a:endParaRPr>
          </a:p>
          <a:p>
            <a:pPr marL="285750" indent="-285750">
              <a:buFont typeface="Arial" panose="020B0604020202020204" pitchFamily="34" charset="0"/>
              <a:buChar char="•"/>
              <a:defRPr/>
            </a:pPr>
            <a:r>
              <a:rPr lang="en-GB" kern="0" dirty="0" smtClean="0">
                <a:solidFill>
                  <a:srgbClr val="FFFFFF"/>
                </a:solidFill>
                <a:latin typeface="Comic Sans MS"/>
              </a:rPr>
              <a:t>To UNDERSTAND that memory can be considered ‘ reconstructive’.</a:t>
            </a:r>
            <a:endParaRPr lang="en-GB" kern="0" dirty="0">
              <a:solidFill>
                <a:srgbClr val="FFFFFF"/>
              </a:solidFill>
              <a:latin typeface="Comic Sans MS"/>
            </a:endParaRPr>
          </a:p>
        </p:txBody>
      </p:sp>
    </p:spTree>
    <p:extLst>
      <p:ext uri="{BB962C8B-B14F-4D97-AF65-F5344CB8AC3E}">
        <p14:creationId xmlns:p14="http://schemas.microsoft.com/office/powerpoint/2010/main" val="14421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59988"/>
            <a:ext cx="7224883" cy="3699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0" y="0"/>
            <a:ext cx="9144000" cy="1124744"/>
          </a:xfrm>
          <a:prstGeom prst="rect">
            <a:avLst/>
          </a:prstGeom>
          <a:solidFill>
            <a:schemeClr val="bg1"/>
          </a:solidFill>
          <a:ln w="635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Comic Sans MS" panose="030F0702030302020204" pitchFamily="66" charset="0"/>
              </a:rPr>
              <a:t>LTM can be broken down further into different types…</a:t>
            </a:r>
            <a:endParaRPr lang="en-GB" sz="3600" dirty="0">
              <a:latin typeface="Comic Sans MS" panose="030F0702030302020204" pitchFamily="66" charset="0"/>
            </a:endParaRPr>
          </a:p>
        </p:txBody>
      </p:sp>
      <p:sp>
        <p:nvSpPr>
          <p:cNvPr id="6" name="TextBox 5"/>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be able to DEFINE sensory, short-term and long-term memory</a:t>
            </a:r>
            <a:r>
              <a:rPr lang="en-GB"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KNOW there are different types of long-term memory.</a:t>
            </a:r>
            <a:endParaRPr lang="en-GB" kern="0" dirty="0">
              <a:solidFill>
                <a:srgbClr val="FFFFFF"/>
              </a:solidFill>
              <a:latin typeface="Comic Sans MS"/>
            </a:endParaRPr>
          </a:p>
          <a:p>
            <a:pPr marL="285750" indent="-285750">
              <a:buFont typeface="Arial" panose="020B0604020202020204" pitchFamily="34" charset="0"/>
              <a:buChar char="•"/>
              <a:defRPr/>
            </a:pPr>
            <a:r>
              <a:rPr lang="en-GB" kern="0" dirty="0" smtClean="0">
                <a:solidFill>
                  <a:srgbClr val="FFFFFF"/>
                </a:solidFill>
                <a:latin typeface="Comic Sans MS"/>
              </a:rPr>
              <a:t>To UNDERSTAND that memory can be considered ‘ reconstructive’.</a:t>
            </a:r>
            <a:endParaRPr lang="en-GB" kern="0" dirty="0">
              <a:solidFill>
                <a:srgbClr val="FFFFFF"/>
              </a:solidFill>
              <a:latin typeface="Comic Sans MS"/>
            </a:endParaRPr>
          </a:p>
        </p:txBody>
      </p:sp>
      <p:cxnSp>
        <p:nvCxnSpPr>
          <p:cNvPr id="9" name="Straight Arrow Connector 8"/>
          <p:cNvCxnSpPr/>
          <p:nvPr/>
        </p:nvCxnSpPr>
        <p:spPr>
          <a:xfrm>
            <a:off x="1763688" y="2063873"/>
            <a:ext cx="936104" cy="1"/>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28184" y="4233785"/>
            <a:ext cx="999728" cy="112650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469930" y="4407501"/>
            <a:ext cx="550614" cy="974099"/>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572000" y="4959002"/>
            <a:ext cx="3312368" cy="980432"/>
          </a:xfrm>
          <a:prstGeom prst="ellipse">
            <a:avLst/>
          </a:prstGeom>
          <a:solidFill>
            <a:srgbClr val="00206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Both ‘</a:t>
            </a:r>
            <a:r>
              <a:rPr lang="en-GB" sz="2000" b="1" dirty="0" smtClean="0"/>
              <a:t>explicit</a:t>
            </a:r>
            <a:r>
              <a:rPr lang="en-GB" sz="2000" dirty="0" smtClean="0"/>
              <a:t>’ (</a:t>
            </a:r>
            <a:r>
              <a:rPr lang="en-GB" sz="2000" i="1" dirty="0" smtClean="0"/>
              <a:t>conscious</a:t>
            </a:r>
            <a:r>
              <a:rPr lang="en-GB" sz="2000" dirty="0" smtClean="0"/>
              <a:t> memory types)</a:t>
            </a:r>
            <a:endParaRPr lang="en-GB" sz="2000" dirty="0"/>
          </a:p>
        </p:txBody>
      </p:sp>
      <p:sp>
        <p:nvSpPr>
          <p:cNvPr id="8" name="Oval 7"/>
          <p:cNvSpPr/>
          <p:nvPr/>
        </p:nvSpPr>
        <p:spPr>
          <a:xfrm>
            <a:off x="13676" y="1346818"/>
            <a:ext cx="2182060" cy="1434110"/>
          </a:xfrm>
          <a:prstGeom prst="ellipse">
            <a:avLst/>
          </a:prstGeom>
          <a:solidFill>
            <a:srgbClr val="0070C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a:t>
            </a:r>
            <a:r>
              <a:rPr lang="en-GB" sz="2000" b="1" dirty="0" smtClean="0"/>
              <a:t>Implicit</a:t>
            </a:r>
            <a:r>
              <a:rPr lang="en-GB" sz="2000" dirty="0" smtClean="0"/>
              <a:t>’ (</a:t>
            </a:r>
            <a:r>
              <a:rPr lang="en-GB" sz="2000" i="1" dirty="0" smtClean="0"/>
              <a:t>unconscious</a:t>
            </a:r>
            <a:r>
              <a:rPr lang="en-GB" sz="2000" dirty="0" smtClean="0"/>
              <a:t> memory type)</a:t>
            </a:r>
            <a:endParaRPr lang="en-GB" sz="2000" dirty="0"/>
          </a:p>
        </p:txBody>
      </p:sp>
    </p:spTree>
    <p:extLst>
      <p:ext uri="{BB962C8B-B14F-4D97-AF65-F5344CB8AC3E}">
        <p14:creationId xmlns:p14="http://schemas.microsoft.com/office/powerpoint/2010/main" val="41280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268"/>
          <a:stretch/>
        </p:blipFill>
        <p:spPr bwMode="auto">
          <a:xfrm>
            <a:off x="1104900" y="260648"/>
            <a:ext cx="6934200" cy="523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be able to DEFINE sensory, short-term and long-term memory</a:t>
            </a:r>
            <a:r>
              <a:rPr lang="en-GB"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KNOW there are different types of long-term memory.</a:t>
            </a:r>
            <a:endParaRPr lang="en-GB" kern="0" dirty="0">
              <a:solidFill>
                <a:srgbClr val="FFFFFF"/>
              </a:solidFill>
              <a:latin typeface="Comic Sans MS"/>
            </a:endParaRPr>
          </a:p>
          <a:p>
            <a:pPr marL="285750" indent="-285750">
              <a:buFont typeface="Arial" panose="020B0604020202020204" pitchFamily="34" charset="0"/>
              <a:buChar char="•"/>
              <a:defRPr/>
            </a:pPr>
            <a:r>
              <a:rPr lang="en-GB" kern="0" dirty="0" smtClean="0">
                <a:solidFill>
                  <a:srgbClr val="FFFFFF"/>
                </a:solidFill>
                <a:latin typeface="Comic Sans MS"/>
              </a:rPr>
              <a:t>To UNDERSTAND that memory can be considered ‘ reconstructive’.</a:t>
            </a:r>
            <a:endParaRPr lang="en-GB" kern="0" dirty="0">
              <a:solidFill>
                <a:srgbClr val="FFFFFF"/>
              </a:solidFill>
              <a:latin typeface="Comic Sans MS"/>
            </a:endParaRPr>
          </a:p>
        </p:txBody>
      </p:sp>
      <p:sp>
        <p:nvSpPr>
          <p:cNvPr id="6" name="TextBox 5"/>
          <p:cNvSpPr txBox="1"/>
          <p:nvPr/>
        </p:nvSpPr>
        <p:spPr>
          <a:xfrm rot="508122">
            <a:off x="6507491" y="4325783"/>
            <a:ext cx="2520504" cy="1631216"/>
          </a:xfrm>
          <a:prstGeom prst="rect">
            <a:avLst/>
          </a:prstGeom>
          <a:solidFill>
            <a:schemeClr val="bg1"/>
          </a:solidFill>
          <a:ln w="31750">
            <a:solidFill>
              <a:schemeClr val="tx1"/>
            </a:solidFill>
          </a:ln>
        </p:spPr>
        <p:txBody>
          <a:bodyPr wrap="square" rtlCol="0">
            <a:spAutoFit/>
          </a:bodyPr>
          <a:lstStyle/>
          <a:p>
            <a:r>
              <a:rPr lang="en-GB" sz="2000" u="sng" dirty="0" smtClean="0">
                <a:solidFill>
                  <a:srgbClr val="000000"/>
                </a:solidFill>
                <a:latin typeface="Comic Sans MS" panose="030F0702030302020204" pitchFamily="66" charset="0"/>
              </a:rPr>
              <a:t>Keywords</a:t>
            </a:r>
          </a:p>
          <a:p>
            <a:r>
              <a:rPr lang="en-GB" sz="2000" dirty="0" smtClean="0">
                <a:solidFill>
                  <a:srgbClr val="000000"/>
                </a:solidFill>
                <a:latin typeface="Comic Sans MS" panose="030F0702030302020204" pitchFamily="66" charset="0"/>
              </a:rPr>
              <a:t>Semantic memory</a:t>
            </a:r>
          </a:p>
          <a:p>
            <a:r>
              <a:rPr lang="en-GB" sz="2000" dirty="0" smtClean="0">
                <a:solidFill>
                  <a:srgbClr val="000000"/>
                </a:solidFill>
                <a:latin typeface="Comic Sans MS" panose="030F0702030302020204" pitchFamily="66" charset="0"/>
              </a:rPr>
              <a:t>Procedural memory</a:t>
            </a:r>
          </a:p>
          <a:p>
            <a:r>
              <a:rPr lang="en-GB" sz="2000" dirty="0" smtClean="0">
                <a:solidFill>
                  <a:srgbClr val="000000"/>
                </a:solidFill>
                <a:latin typeface="Comic Sans MS" panose="030F0702030302020204" pitchFamily="66" charset="0"/>
              </a:rPr>
              <a:t>Recall</a:t>
            </a:r>
          </a:p>
          <a:p>
            <a:r>
              <a:rPr lang="en-GB" sz="2000" dirty="0" smtClean="0">
                <a:solidFill>
                  <a:srgbClr val="000000"/>
                </a:solidFill>
                <a:latin typeface="Comic Sans MS" panose="030F0702030302020204" pitchFamily="66" charset="0"/>
              </a:rPr>
              <a:t>Sensory memory</a:t>
            </a:r>
            <a:endParaRPr lang="en-GB" sz="20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470348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430" y="5657670"/>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be able to DEFINE sensory, short-term and long-term memory</a:t>
            </a:r>
            <a:r>
              <a:rPr lang="en-GB"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KNOW there are different types of long-term memory.</a:t>
            </a:r>
            <a:endParaRPr lang="en-GB" kern="0" dirty="0">
              <a:solidFill>
                <a:srgbClr val="FFFFFF"/>
              </a:solidFill>
              <a:latin typeface="Comic Sans MS"/>
            </a:endParaRPr>
          </a:p>
          <a:p>
            <a:pPr marL="285750" indent="-285750">
              <a:buFont typeface="Arial" panose="020B0604020202020204" pitchFamily="34" charset="0"/>
              <a:buChar char="•"/>
              <a:defRPr/>
            </a:pPr>
            <a:r>
              <a:rPr lang="en-GB" kern="0" dirty="0" smtClean="0">
                <a:solidFill>
                  <a:srgbClr val="FFFFFF"/>
                </a:solidFill>
                <a:latin typeface="Comic Sans MS"/>
              </a:rPr>
              <a:t>To UNDERSTAND that memory can be considered ‘ reconstructive’.</a:t>
            </a:r>
            <a:endParaRPr lang="en-GB" kern="0" dirty="0">
              <a:solidFill>
                <a:srgbClr val="FFFFFF"/>
              </a:solidFill>
              <a:latin typeface="Comic Sans MS"/>
            </a:endParaRPr>
          </a:p>
        </p:txBody>
      </p:sp>
      <p:sp>
        <p:nvSpPr>
          <p:cNvPr id="2" name="Title 1"/>
          <p:cNvSpPr>
            <a:spLocks noGrp="1"/>
          </p:cNvSpPr>
          <p:nvPr>
            <p:ph type="title"/>
          </p:nvPr>
        </p:nvSpPr>
        <p:spPr>
          <a:xfrm>
            <a:off x="0" y="274638"/>
            <a:ext cx="9144000" cy="706090"/>
          </a:xfrm>
          <a:solidFill>
            <a:schemeClr val="bg1"/>
          </a:solidFill>
          <a:ln w="63500">
            <a:solidFill>
              <a:schemeClr val="tx1"/>
            </a:solidFill>
          </a:ln>
        </p:spPr>
        <p:txBody>
          <a:bodyPr>
            <a:normAutofit fontScale="90000"/>
          </a:bodyPr>
          <a:lstStyle/>
          <a:p>
            <a:r>
              <a:rPr lang="en-GB" dirty="0" smtClean="0">
                <a:latin typeface="Comic Sans MS" panose="030F0702030302020204" pitchFamily="66" charset="0"/>
              </a:rPr>
              <a:t>What happens to memory over time?</a:t>
            </a:r>
            <a:endParaRPr lang="en-GB" dirty="0">
              <a:latin typeface="Comic Sans MS" panose="030F0702030302020204" pitchFamily="66" charset="0"/>
            </a:endParaRPr>
          </a:p>
        </p:txBody>
      </p:sp>
      <p:sp>
        <p:nvSpPr>
          <p:cNvPr id="3" name="Content Placeholder 2"/>
          <p:cNvSpPr>
            <a:spLocks noGrp="1"/>
          </p:cNvSpPr>
          <p:nvPr>
            <p:ph idx="1"/>
          </p:nvPr>
        </p:nvSpPr>
        <p:spPr>
          <a:xfrm>
            <a:off x="251520" y="1340768"/>
            <a:ext cx="8724336" cy="2332855"/>
          </a:xfrm>
        </p:spPr>
        <p:txBody>
          <a:bodyPr>
            <a:normAutofit/>
          </a:bodyPr>
          <a:lstStyle/>
          <a:p>
            <a:pPr marL="0" indent="0">
              <a:buNone/>
            </a:pPr>
            <a:r>
              <a:rPr lang="en-GB" b="1" dirty="0" smtClean="0">
                <a:latin typeface="Comic Sans MS" panose="030F0702030302020204" pitchFamily="66" charset="0"/>
              </a:rPr>
              <a:t>Over time memory degrades. I have now removed two items from the tray.</a:t>
            </a:r>
          </a:p>
          <a:p>
            <a:pPr marL="0" indent="0">
              <a:buNone/>
            </a:pPr>
            <a:endParaRPr lang="en-GB" b="1" dirty="0">
              <a:latin typeface="Comic Sans MS" panose="030F0702030302020204" pitchFamily="66" charset="0"/>
            </a:endParaRPr>
          </a:p>
          <a:p>
            <a:pPr marL="0" indent="0">
              <a:buNone/>
            </a:pPr>
            <a:r>
              <a:rPr lang="en-GB" b="1" dirty="0" smtClean="0">
                <a:latin typeface="Comic Sans MS" panose="030F0702030302020204" pitchFamily="66" charset="0"/>
              </a:rPr>
              <a:t>Can you remember which ones?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95" t="17440" r="5772" b="13885"/>
          <a:stretch/>
        </p:blipFill>
        <p:spPr bwMode="auto">
          <a:xfrm rot="21182549">
            <a:off x="471509" y="3729253"/>
            <a:ext cx="3315805" cy="1455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508122">
            <a:off x="6529553" y="4253775"/>
            <a:ext cx="2520504" cy="1631216"/>
          </a:xfrm>
          <a:prstGeom prst="rect">
            <a:avLst/>
          </a:prstGeom>
          <a:solidFill>
            <a:schemeClr val="bg1"/>
          </a:solidFill>
          <a:ln w="31750">
            <a:solidFill>
              <a:schemeClr val="tx1"/>
            </a:solidFill>
          </a:ln>
        </p:spPr>
        <p:txBody>
          <a:bodyPr wrap="square" rtlCol="0">
            <a:spAutoFit/>
          </a:bodyPr>
          <a:lstStyle/>
          <a:p>
            <a:r>
              <a:rPr lang="en-GB" sz="2000" u="sng" dirty="0" smtClean="0">
                <a:solidFill>
                  <a:srgbClr val="000000"/>
                </a:solidFill>
                <a:latin typeface="Comic Sans MS" panose="030F0702030302020204" pitchFamily="66" charset="0"/>
              </a:rPr>
              <a:t>Keywords</a:t>
            </a:r>
          </a:p>
          <a:p>
            <a:r>
              <a:rPr lang="en-GB" sz="2000" dirty="0" smtClean="0">
                <a:solidFill>
                  <a:srgbClr val="000000"/>
                </a:solidFill>
                <a:latin typeface="Comic Sans MS" panose="030F0702030302020204" pitchFamily="66" charset="0"/>
              </a:rPr>
              <a:t>Semantic memory</a:t>
            </a:r>
          </a:p>
          <a:p>
            <a:r>
              <a:rPr lang="en-GB" sz="2000" dirty="0" smtClean="0">
                <a:solidFill>
                  <a:srgbClr val="000000"/>
                </a:solidFill>
                <a:latin typeface="Comic Sans MS" panose="030F0702030302020204" pitchFamily="66" charset="0"/>
              </a:rPr>
              <a:t>Procedural memory</a:t>
            </a:r>
          </a:p>
          <a:p>
            <a:r>
              <a:rPr lang="en-GB" sz="2000" dirty="0" smtClean="0">
                <a:solidFill>
                  <a:srgbClr val="000000"/>
                </a:solidFill>
                <a:latin typeface="Comic Sans MS" panose="030F0702030302020204" pitchFamily="66" charset="0"/>
              </a:rPr>
              <a:t>Recall</a:t>
            </a:r>
          </a:p>
          <a:p>
            <a:r>
              <a:rPr lang="en-GB" sz="2000" dirty="0" smtClean="0">
                <a:solidFill>
                  <a:srgbClr val="000000"/>
                </a:solidFill>
                <a:latin typeface="Comic Sans MS" panose="030F0702030302020204" pitchFamily="66" charset="0"/>
              </a:rPr>
              <a:t>Sensory memory</a:t>
            </a:r>
            <a:endParaRPr lang="en-GB" sz="20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6564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04" y="116632"/>
            <a:ext cx="3322712" cy="1368152"/>
          </a:xfrm>
          <a:solidFill>
            <a:schemeClr val="bg1"/>
          </a:solidFill>
          <a:ln w="63500">
            <a:solidFill>
              <a:schemeClr val="tx1"/>
            </a:solidFill>
          </a:ln>
        </p:spPr>
        <p:txBody>
          <a:bodyPr>
            <a:noAutofit/>
          </a:bodyPr>
          <a:lstStyle/>
          <a:p>
            <a:r>
              <a:rPr lang="en-GB" b="1" dirty="0" smtClean="0">
                <a:latin typeface="Comic Sans MS" panose="030F0702030302020204" pitchFamily="66" charset="0"/>
              </a:rPr>
              <a:t>Have a think.....</a:t>
            </a:r>
            <a:endParaRPr lang="en-GB" b="1" dirty="0">
              <a:latin typeface="Comic Sans MS" panose="030F0702030302020204" pitchFamily="66" charset="0"/>
            </a:endParaRPr>
          </a:p>
        </p:txBody>
      </p:sp>
      <p:sp>
        <p:nvSpPr>
          <p:cNvPr id="3" name="Content Placeholder 2"/>
          <p:cNvSpPr>
            <a:spLocks noGrp="1"/>
          </p:cNvSpPr>
          <p:nvPr>
            <p:ph idx="1"/>
          </p:nvPr>
        </p:nvSpPr>
        <p:spPr>
          <a:xfrm>
            <a:off x="5076056" y="1700808"/>
            <a:ext cx="4067944" cy="4569371"/>
          </a:xfrm>
        </p:spPr>
        <p:txBody>
          <a:bodyPr>
            <a:normAutofit/>
          </a:bodyPr>
          <a:lstStyle/>
          <a:p>
            <a:r>
              <a:rPr lang="en-GB" sz="3600" dirty="0" smtClean="0">
                <a:latin typeface="Comic Sans MS" panose="030F0702030302020204" pitchFamily="66" charset="0"/>
              </a:rPr>
              <a:t>What would life be like with no memory?</a:t>
            </a:r>
            <a:endParaRPr lang="en-GB" sz="3600" dirty="0">
              <a:latin typeface="Comic Sans MS" panose="030F0702030302020204" pitchFamily="66" charset="0"/>
            </a:endParaRPr>
          </a:p>
        </p:txBody>
      </p:sp>
      <p:pic>
        <p:nvPicPr>
          <p:cNvPr id="46082" name="Picture 2" descr="http://blogs.theage.com.au/screenplay/chimpanzee_thinking.jpg"/>
          <p:cNvPicPr>
            <a:picLocks noChangeAspect="1" noChangeArrowheads="1"/>
          </p:cNvPicPr>
          <p:nvPr/>
        </p:nvPicPr>
        <p:blipFill>
          <a:blip r:embed="rId2" cstate="print"/>
          <a:srcRect/>
          <a:stretch>
            <a:fillRect/>
          </a:stretch>
        </p:blipFill>
        <p:spPr bwMode="auto">
          <a:xfrm>
            <a:off x="0" y="0"/>
            <a:ext cx="5353896" cy="6858000"/>
          </a:xfrm>
          <a:prstGeom prst="rect">
            <a:avLst/>
          </a:prstGeom>
          <a:noFill/>
        </p:spPr>
      </p:pic>
      <p:sp>
        <p:nvSpPr>
          <p:cNvPr id="4" name="TextBox 3"/>
          <p:cNvSpPr txBox="1"/>
          <p:nvPr/>
        </p:nvSpPr>
        <p:spPr>
          <a:xfrm>
            <a:off x="5508104" y="3789040"/>
            <a:ext cx="3456384" cy="2862322"/>
          </a:xfrm>
          <a:prstGeom prst="rect">
            <a:avLst/>
          </a:prstGeom>
          <a:noFill/>
        </p:spPr>
        <p:txBody>
          <a:bodyPr wrap="square" rtlCol="0">
            <a:spAutoFit/>
          </a:bodyPr>
          <a:lstStyle/>
          <a:p>
            <a:r>
              <a:rPr lang="en-GB" sz="3600" dirty="0">
                <a:solidFill>
                  <a:prstClr val="black"/>
                </a:solidFill>
                <a:latin typeface="Comic Sans MS" panose="030F0702030302020204" pitchFamily="66" charset="0"/>
              </a:rPr>
              <a:t>So how good do you think your memory is on a scale of 1 – 10?</a:t>
            </a:r>
          </a:p>
        </p:txBody>
      </p:sp>
    </p:spTree>
    <p:extLst>
      <p:ext uri="{BB962C8B-B14F-4D97-AF65-F5344CB8AC3E}">
        <p14:creationId xmlns:p14="http://schemas.microsoft.com/office/powerpoint/2010/main" val="349572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430" y="5657670"/>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be able to DEFINE sensory, short-term and long-term memory</a:t>
            </a:r>
            <a:r>
              <a:rPr lang="en-GB"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KNOW there are different types of long-term memory.</a:t>
            </a:r>
            <a:endParaRPr lang="en-GB" kern="0" dirty="0">
              <a:solidFill>
                <a:srgbClr val="FFFFFF"/>
              </a:solidFill>
              <a:latin typeface="Comic Sans MS"/>
            </a:endParaRPr>
          </a:p>
          <a:p>
            <a:pPr marL="285750" indent="-285750">
              <a:buFont typeface="Arial" panose="020B0604020202020204" pitchFamily="34" charset="0"/>
              <a:buChar char="•"/>
              <a:defRPr/>
            </a:pPr>
            <a:r>
              <a:rPr lang="en-GB" kern="0" dirty="0" smtClean="0">
                <a:solidFill>
                  <a:srgbClr val="FFFFFF"/>
                </a:solidFill>
                <a:latin typeface="Comic Sans MS"/>
              </a:rPr>
              <a:t>To UNDERSTAND that memory can be considered ‘ reconstructive’.</a:t>
            </a:r>
            <a:endParaRPr lang="en-GB" kern="0" dirty="0">
              <a:solidFill>
                <a:srgbClr val="FFFFFF"/>
              </a:solidFill>
              <a:latin typeface="Comic Sans MS"/>
            </a:endParaRPr>
          </a:p>
        </p:txBody>
      </p:sp>
      <p:sp>
        <p:nvSpPr>
          <p:cNvPr id="2" name="Title 1"/>
          <p:cNvSpPr>
            <a:spLocks noGrp="1"/>
          </p:cNvSpPr>
          <p:nvPr>
            <p:ph type="title"/>
          </p:nvPr>
        </p:nvSpPr>
        <p:spPr>
          <a:xfrm>
            <a:off x="0" y="0"/>
            <a:ext cx="9144000" cy="1080120"/>
          </a:xfrm>
          <a:solidFill>
            <a:schemeClr val="bg1"/>
          </a:solidFill>
          <a:ln w="63500">
            <a:solidFill>
              <a:schemeClr val="tx1"/>
            </a:solidFill>
          </a:ln>
        </p:spPr>
        <p:txBody>
          <a:bodyPr>
            <a:noAutofit/>
          </a:bodyPr>
          <a:lstStyle/>
          <a:p>
            <a:r>
              <a:rPr lang="en-GB" sz="3200" dirty="0" smtClean="0">
                <a:latin typeface="Comic Sans MS" panose="030F0702030302020204" pitchFamily="66" charset="0"/>
              </a:rPr>
              <a:t>A </a:t>
            </a:r>
            <a:r>
              <a:rPr lang="en-GB" sz="3200" dirty="0" smtClean="0">
                <a:latin typeface="Comic Sans MS" panose="030F0702030302020204" pitchFamily="66" charset="0"/>
              </a:rPr>
              <a:t>key </a:t>
            </a:r>
            <a:r>
              <a:rPr lang="en-GB" sz="3200" dirty="0" smtClean="0">
                <a:latin typeface="Comic Sans MS" panose="030F0702030302020204" pitchFamily="66" charset="0"/>
              </a:rPr>
              <a:t>factor about the ‘nature’ of memory…</a:t>
            </a:r>
            <a:endParaRPr lang="en-GB" sz="3200" dirty="0">
              <a:latin typeface="Comic Sans MS" panose="030F0702030302020204" pitchFamily="66" charset="0"/>
            </a:endParaRPr>
          </a:p>
        </p:txBody>
      </p:sp>
      <p:sp>
        <p:nvSpPr>
          <p:cNvPr id="3" name="Content Placeholder 2"/>
          <p:cNvSpPr>
            <a:spLocks noGrp="1"/>
          </p:cNvSpPr>
          <p:nvPr>
            <p:ph idx="1"/>
          </p:nvPr>
        </p:nvSpPr>
        <p:spPr>
          <a:xfrm>
            <a:off x="251520" y="1340768"/>
            <a:ext cx="8724336" cy="2332855"/>
          </a:xfrm>
        </p:spPr>
        <p:txBody>
          <a:bodyPr>
            <a:normAutofit fontScale="70000" lnSpcReduction="20000"/>
          </a:bodyPr>
          <a:lstStyle/>
          <a:p>
            <a:pPr marL="0" indent="0">
              <a:buNone/>
            </a:pPr>
            <a:r>
              <a:rPr lang="en-GB" b="1" dirty="0" smtClean="0">
                <a:latin typeface="Comic Sans MS" panose="030F0702030302020204" pitchFamily="66" charset="0"/>
              </a:rPr>
              <a:t>1. Read </a:t>
            </a:r>
            <a:r>
              <a:rPr lang="en-GB" b="1" dirty="0">
                <a:latin typeface="Comic Sans MS" panose="030F0702030302020204" pitchFamily="66" charset="0"/>
              </a:rPr>
              <a:t>the story </a:t>
            </a:r>
            <a:r>
              <a:rPr lang="en-GB" b="1" dirty="0" smtClean="0">
                <a:latin typeface="Comic Sans MS" panose="030F0702030302020204" pitchFamily="66" charset="0"/>
              </a:rPr>
              <a:t>‘</a:t>
            </a:r>
            <a:r>
              <a:rPr lang="en-GB" b="1" i="1" dirty="0" smtClean="0">
                <a:latin typeface="Comic Sans MS" panose="030F0702030302020204" pitchFamily="66" charset="0"/>
              </a:rPr>
              <a:t>War </a:t>
            </a:r>
            <a:r>
              <a:rPr lang="en-GB" b="1" i="1" dirty="0">
                <a:latin typeface="Comic Sans MS" panose="030F0702030302020204" pitchFamily="66" charset="0"/>
              </a:rPr>
              <a:t>of </a:t>
            </a:r>
            <a:r>
              <a:rPr lang="en-GB" b="1" i="1" dirty="0" smtClean="0">
                <a:latin typeface="Comic Sans MS" panose="030F0702030302020204" pitchFamily="66" charset="0"/>
              </a:rPr>
              <a:t>Ghosts</a:t>
            </a:r>
            <a:r>
              <a:rPr lang="en-GB" b="1" dirty="0" smtClean="0">
                <a:latin typeface="Comic Sans MS" panose="030F0702030302020204" pitchFamily="66" charset="0"/>
              </a:rPr>
              <a:t>’ that you have been given.</a:t>
            </a:r>
            <a:endParaRPr lang="en-GB" b="1" dirty="0">
              <a:latin typeface="Comic Sans MS" panose="030F0702030302020204" pitchFamily="66" charset="0"/>
            </a:endParaRPr>
          </a:p>
          <a:p>
            <a:pPr marL="0" indent="0">
              <a:buNone/>
            </a:pPr>
            <a:r>
              <a:rPr lang="en-GB" b="1" dirty="0" smtClean="0">
                <a:latin typeface="Comic Sans MS" panose="030F0702030302020204" pitchFamily="66" charset="0"/>
              </a:rPr>
              <a:t>2. Three of you are going to leave the room without the story, then come in one by one and retell it to the best of your ability. </a:t>
            </a:r>
            <a:endParaRPr lang="en-GB" b="1" dirty="0">
              <a:latin typeface="Comic Sans MS" panose="030F0702030302020204" pitchFamily="66" charset="0"/>
            </a:endParaRPr>
          </a:p>
          <a:p>
            <a:pPr marL="0" indent="0">
              <a:buNone/>
            </a:pPr>
            <a:r>
              <a:rPr lang="en-GB" b="1" dirty="0" smtClean="0">
                <a:latin typeface="Comic Sans MS" panose="030F0702030302020204" pitchFamily="66" charset="0"/>
              </a:rPr>
              <a:t>3. The rest of the class are going to listen carefully and make note of any changes from the original the person inadvertently makes.</a:t>
            </a:r>
          </a:p>
        </p:txBody>
      </p:sp>
      <p:sp>
        <p:nvSpPr>
          <p:cNvPr id="4" name="Rectangle 3"/>
          <p:cNvSpPr/>
          <p:nvPr/>
        </p:nvSpPr>
        <p:spPr>
          <a:xfrm>
            <a:off x="107504" y="3429000"/>
            <a:ext cx="7130768" cy="23762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a:t>
            </a:r>
            <a:r>
              <a:rPr lang="en-GB" sz="2000" dirty="0" smtClean="0">
                <a:solidFill>
                  <a:schemeClr val="tx1"/>
                </a:solidFill>
              </a:rPr>
              <a:t>is that it is </a:t>
            </a:r>
            <a:r>
              <a:rPr lang="en-GB" sz="2000" dirty="0" smtClean="0">
                <a:solidFill>
                  <a:schemeClr val="tx1"/>
                </a:solidFill>
              </a:rPr>
              <a:t>often </a:t>
            </a:r>
            <a:r>
              <a:rPr lang="en-GB" sz="2000" b="1" i="1" dirty="0" smtClean="0">
                <a:solidFill>
                  <a:schemeClr val="tx1"/>
                </a:solidFill>
              </a:rPr>
              <a:t>distorted</a:t>
            </a:r>
            <a:r>
              <a:rPr lang="en-GB" sz="2000" dirty="0" smtClean="0">
                <a:solidFill>
                  <a:schemeClr val="tx1"/>
                </a:solidFill>
              </a:rPr>
              <a:t> by things like a reordering of events in our minds, our own cultural expectations and times.</a:t>
            </a:r>
          </a:p>
          <a:p>
            <a:pPr algn="ctr"/>
            <a:endParaRPr lang="en-GB" sz="2000" dirty="0"/>
          </a:p>
          <a:p>
            <a:pPr algn="ctr"/>
            <a:r>
              <a:rPr lang="en-GB" sz="2000" b="1" dirty="0" smtClean="0">
                <a:solidFill>
                  <a:schemeClr val="tx1"/>
                </a:solidFill>
              </a:rPr>
              <a:t>The findings from Bartlett’s original experiment using this story were that the story tended to become more succinct with the British participants cultural expectations, and that the overall length and order of the story tended to become muddled.</a:t>
            </a:r>
            <a:endParaRPr lang="en-GB" sz="2000" b="1"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272" y="4725144"/>
            <a:ext cx="1905728" cy="1396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87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430" y="5657670"/>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be able to DEFINE sensory, short-term and long-term memory</a:t>
            </a:r>
            <a:r>
              <a:rPr lang="en-GB"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KNOW there are different types of long-term memory.</a:t>
            </a:r>
            <a:endParaRPr lang="en-GB" kern="0" dirty="0">
              <a:solidFill>
                <a:srgbClr val="FFFFFF"/>
              </a:solidFill>
              <a:latin typeface="Comic Sans MS"/>
            </a:endParaRPr>
          </a:p>
          <a:p>
            <a:pPr marL="285750" indent="-285750">
              <a:buFont typeface="Arial" panose="020B0604020202020204" pitchFamily="34" charset="0"/>
              <a:buChar char="•"/>
              <a:defRPr/>
            </a:pPr>
            <a:r>
              <a:rPr lang="en-GB" kern="0" dirty="0" smtClean="0">
                <a:solidFill>
                  <a:srgbClr val="FFFFFF"/>
                </a:solidFill>
                <a:latin typeface="Comic Sans MS"/>
              </a:rPr>
              <a:t>To UNDERSTAND that memory can be considered ‘ reconstructive’.</a:t>
            </a:r>
            <a:endParaRPr lang="en-GB" kern="0" dirty="0">
              <a:solidFill>
                <a:srgbClr val="FFFFFF"/>
              </a:solidFill>
              <a:latin typeface="Comic Sans MS"/>
            </a:endParaRPr>
          </a:p>
        </p:txBody>
      </p:sp>
      <p:sp>
        <p:nvSpPr>
          <p:cNvPr id="2" name="Title 1"/>
          <p:cNvSpPr>
            <a:spLocks noGrp="1"/>
          </p:cNvSpPr>
          <p:nvPr>
            <p:ph type="title"/>
          </p:nvPr>
        </p:nvSpPr>
        <p:spPr>
          <a:xfrm>
            <a:off x="0" y="0"/>
            <a:ext cx="9144000" cy="1080120"/>
          </a:xfrm>
          <a:solidFill>
            <a:schemeClr val="bg1"/>
          </a:solidFill>
          <a:ln w="63500">
            <a:solidFill>
              <a:schemeClr val="tx1"/>
            </a:solidFill>
          </a:ln>
        </p:spPr>
        <p:txBody>
          <a:bodyPr>
            <a:noAutofit/>
          </a:bodyPr>
          <a:lstStyle/>
          <a:p>
            <a:r>
              <a:rPr lang="en-GB" sz="3200" dirty="0" smtClean="0">
                <a:latin typeface="Comic Sans MS" panose="030F0702030302020204" pitchFamily="66" charset="0"/>
              </a:rPr>
              <a:t>A final key factor about the ‘nature’ of memory…</a:t>
            </a:r>
            <a:endParaRPr lang="en-GB" sz="3200" dirty="0">
              <a:latin typeface="Comic Sans MS" panose="030F0702030302020204" pitchFamily="66" charset="0"/>
            </a:endParaRPr>
          </a:p>
        </p:txBody>
      </p:sp>
      <p:sp>
        <p:nvSpPr>
          <p:cNvPr id="3" name="Content Placeholder 2"/>
          <p:cNvSpPr>
            <a:spLocks noGrp="1"/>
          </p:cNvSpPr>
          <p:nvPr>
            <p:ph idx="1"/>
          </p:nvPr>
        </p:nvSpPr>
        <p:spPr>
          <a:xfrm>
            <a:off x="251520" y="1340768"/>
            <a:ext cx="8724336" cy="2332855"/>
          </a:xfrm>
        </p:spPr>
        <p:txBody>
          <a:bodyPr>
            <a:normAutofit fontScale="70000" lnSpcReduction="20000"/>
          </a:bodyPr>
          <a:lstStyle/>
          <a:p>
            <a:pPr marL="0" indent="0">
              <a:buNone/>
            </a:pPr>
            <a:r>
              <a:rPr lang="en-GB" b="1" dirty="0" smtClean="0">
                <a:latin typeface="Comic Sans MS" panose="030F0702030302020204" pitchFamily="66" charset="0"/>
              </a:rPr>
              <a:t>Memory is ‘</a:t>
            </a:r>
            <a:r>
              <a:rPr lang="en-GB" sz="4000" b="1" dirty="0" smtClean="0">
                <a:solidFill>
                  <a:srgbClr val="FFC000"/>
                </a:solidFill>
                <a:latin typeface="Comic Sans MS" panose="030F0702030302020204" pitchFamily="66" charset="0"/>
              </a:rPr>
              <a:t>reconstructive</a:t>
            </a:r>
            <a:r>
              <a:rPr lang="en-GB" b="1" dirty="0" smtClean="0">
                <a:latin typeface="Comic Sans MS" panose="030F0702030302020204" pitchFamily="66" charset="0"/>
              </a:rPr>
              <a:t>’!</a:t>
            </a:r>
          </a:p>
          <a:p>
            <a:pPr marL="0" indent="0">
              <a:buNone/>
            </a:pPr>
            <a:endParaRPr lang="en-GB" b="1" dirty="0">
              <a:latin typeface="Comic Sans MS" panose="030F0702030302020204" pitchFamily="66" charset="0"/>
            </a:endParaRPr>
          </a:p>
          <a:p>
            <a:pPr marL="0" indent="0">
              <a:buNone/>
            </a:pPr>
            <a:r>
              <a:rPr lang="en-GB" dirty="0" smtClean="0">
                <a:latin typeface="Comic Sans MS" panose="030F0702030302020204" pitchFamily="66" charset="0"/>
              </a:rPr>
              <a:t>It is a not a perfect replication of what the person has actually seen, heard etc.</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What </a:t>
            </a:r>
            <a:r>
              <a:rPr lang="en-GB" dirty="0" smtClean="0">
                <a:latin typeface="Comic Sans MS" panose="030F0702030302020204" pitchFamily="66" charset="0"/>
              </a:rPr>
              <a:t>key areas might this be problematic for in real life?</a:t>
            </a:r>
          </a:p>
        </p:txBody>
      </p:sp>
      <p:sp>
        <p:nvSpPr>
          <p:cNvPr id="8" name="TextBox 7"/>
          <p:cNvSpPr txBox="1"/>
          <p:nvPr/>
        </p:nvSpPr>
        <p:spPr>
          <a:xfrm rot="508122">
            <a:off x="6529553" y="4253775"/>
            <a:ext cx="2520504" cy="1631216"/>
          </a:xfrm>
          <a:prstGeom prst="rect">
            <a:avLst/>
          </a:prstGeom>
          <a:solidFill>
            <a:schemeClr val="bg1"/>
          </a:solidFill>
          <a:ln w="31750">
            <a:solidFill>
              <a:schemeClr val="tx1"/>
            </a:solidFill>
          </a:ln>
        </p:spPr>
        <p:txBody>
          <a:bodyPr wrap="square" rtlCol="0">
            <a:spAutoFit/>
          </a:bodyPr>
          <a:lstStyle/>
          <a:p>
            <a:r>
              <a:rPr lang="en-GB" sz="2000" u="sng" dirty="0" smtClean="0">
                <a:solidFill>
                  <a:srgbClr val="000000"/>
                </a:solidFill>
                <a:latin typeface="Comic Sans MS" panose="030F0702030302020204" pitchFamily="66" charset="0"/>
              </a:rPr>
              <a:t>Keywords</a:t>
            </a:r>
          </a:p>
          <a:p>
            <a:r>
              <a:rPr lang="en-GB" sz="2000" dirty="0" smtClean="0">
                <a:solidFill>
                  <a:srgbClr val="000000"/>
                </a:solidFill>
                <a:latin typeface="Comic Sans MS" panose="030F0702030302020204" pitchFamily="66" charset="0"/>
              </a:rPr>
              <a:t>Semantic memory</a:t>
            </a:r>
          </a:p>
          <a:p>
            <a:r>
              <a:rPr lang="en-GB" sz="2000" dirty="0" smtClean="0">
                <a:solidFill>
                  <a:srgbClr val="000000"/>
                </a:solidFill>
                <a:latin typeface="Comic Sans MS" panose="030F0702030302020204" pitchFamily="66" charset="0"/>
              </a:rPr>
              <a:t>Procedural memory</a:t>
            </a:r>
          </a:p>
          <a:p>
            <a:r>
              <a:rPr lang="en-GB" sz="2000" dirty="0" smtClean="0">
                <a:solidFill>
                  <a:srgbClr val="000000"/>
                </a:solidFill>
                <a:latin typeface="Comic Sans MS" panose="030F0702030302020204" pitchFamily="66" charset="0"/>
              </a:rPr>
              <a:t>Recall</a:t>
            </a:r>
          </a:p>
          <a:p>
            <a:r>
              <a:rPr lang="en-GB" sz="2000" dirty="0" smtClean="0">
                <a:solidFill>
                  <a:srgbClr val="000000"/>
                </a:solidFill>
                <a:latin typeface="Comic Sans MS" panose="030F0702030302020204" pitchFamily="66" charset="0"/>
              </a:rPr>
              <a:t>Sensory memory</a:t>
            </a:r>
            <a:endParaRPr lang="en-GB" sz="2000" dirty="0">
              <a:solidFill>
                <a:srgbClr val="000000"/>
              </a:solidFill>
              <a:latin typeface="Comic Sans MS" panose="030F0702030302020204" pitchFamily="66"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2687" y="3734892"/>
            <a:ext cx="3631726" cy="189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08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1000"/>
                                        <p:tgtEl>
                                          <p:spTgt spid="3074"/>
                                        </p:tgtEl>
                                      </p:cBhvr>
                                    </p:animEffect>
                                    <p:anim calcmode="lin" valueType="num">
                                      <p:cBhvr>
                                        <p:cTn id="24" dur="1000" fill="hold"/>
                                        <p:tgtEl>
                                          <p:spTgt spid="3074"/>
                                        </p:tgtEl>
                                        <p:attrNameLst>
                                          <p:attrName>ppt_x</p:attrName>
                                        </p:attrNameLst>
                                      </p:cBhvr>
                                      <p:tavLst>
                                        <p:tav tm="0">
                                          <p:val>
                                            <p:strVal val="#ppt_x"/>
                                          </p:val>
                                        </p:tav>
                                        <p:tav tm="100000">
                                          <p:val>
                                            <p:strVal val="#ppt_x"/>
                                          </p:val>
                                        </p:tav>
                                      </p:tavLst>
                                    </p:anim>
                                    <p:anim calcmode="lin" valueType="num">
                                      <p:cBhvr>
                                        <p:cTn id="2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430" y="5657670"/>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be able to DEFINE sensory, short-term and long-term memory</a:t>
            </a:r>
            <a:r>
              <a:rPr lang="en-GB"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KNOW there are different types of long-term memory.</a:t>
            </a:r>
            <a:endParaRPr lang="en-GB" kern="0" dirty="0">
              <a:solidFill>
                <a:srgbClr val="FFFFFF"/>
              </a:solidFill>
              <a:latin typeface="Comic Sans MS"/>
            </a:endParaRPr>
          </a:p>
          <a:p>
            <a:pPr marL="285750" indent="-285750">
              <a:buFont typeface="Arial" panose="020B0604020202020204" pitchFamily="34" charset="0"/>
              <a:buChar char="•"/>
              <a:defRPr/>
            </a:pPr>
            <a:r>
              <a:rPr lang="en-GB" kern="0" dirty="0" smtClean="0">
                <a:solidFill>
                  <a:srgbClr val="FFFFFF"/>
                </a:solidFill>
                <a:latin typeface="Comic Sans MS"/>
              </a:rPr>
              <a:t>To UNDERSTAND that memory can be considered ‘ reconstructive’.</a:t>
            </a:r>
            <a:endParaRPr lang="en-GB" kern="0" dirty="0">
              <a:solidFill>
                <a:srgbClr val="FFFFFF"/>
              </a:solidFill>
              <a:latin typeface="Comic Sans MS"/>
            </a:endParaRPr>
          </a:p>
        </p:txBody>
      </p:sp>
      <p:sp>
        <p:nvSpPr>
          <p:cNvPr id="2" name="Title 1"/>
          <p:cNvSpPr>
            <a:spLocks noGrp="1"/>
          </p:cNvSpPr>
          <p:nvPr>
            <p:ph type="title"/>
          </p:nvPr>
        </p:nvSpPr>
        <p:spPr>
          <a:xfrm>
            <a:off x="0" y="0"/>
            <a:ext cx="9144000" cy="836712"/>
          </a:xfrm>
          <a:solidFill>
            <a:schemeClr val="bg1"/>
          </a:solidFill>
          <a:ln w="63500">
            <a:solidFill>
              <a:schemeClr val="tx1"/>
            </a:solidFill>
          </a:ln>
        </p:spPr>
        <p:txBody>
          <a:bodyPr>
            <a:noAutofit/>
          </a:bodyPr>
          <a:lstStyle/>
          <a:p>
            <a:r>
              <a:rPr lang="en-GB" sz="3200" dirty="0" smtClean="0">
                <a:latin typeface="Comic Sans MS" panose="030F0702030302020204" pitchFamily="66" charset="0"/>
              </a:rPr>
              <a:t>Home Learning</a:t>
            </a:r>
            <a:endParaRPr lang="en-GB" sz="3200" dirty="0">
              <a:latin typeface="Comic Sans MS" panose="030F0702030302020204" pitchFamily="66" charset="0"/>
            </a:endParaRPr>
          </a:p>
        </p:txBody>
      </p:sp>
      <p:sp>
        <p:nvSpPr>
          <p:cNvPr id="3" name="Content Placeholder 2"/>
          <p:cNvSpPr>
            <a:spLocks noGrp="1"/>
          </p:cNvSpPr>
          <p:nvPr>
            <p:ph idx="1"/>
          </p:nvPr>
        </p:nvSpPr>
        <p:spPr>
          <a:xfrm>
            <a:off x="251520" y="1011382"/>
            <a:ext cx="8724336" cy="3857778"/>
          </a:xfrm>
        </p:spPr>
        <p:txBody>
          <a:bodyPr>
            <a:normAutofit fontScale="77500" lnSpcReduction="20000"/>
          </a:bodyPr>
          <a:lstStyle/>
          <a:p>
            <a:pPr marL="0" indent="0">
              <a:buNone/>
            </a:pPr>
            <a:r>
              <a:rPr lang="en-GB" dirty="0" smtClean="0">
                <a:latin typeface="Comic Sans MS" panose="030F0702030302020204" pitchFamily="66" charset="0"/>
              </a:rPr>
              <a:t>Making the best use of your memory is a very important factor in exam success.</a:t>
            </a:r>
          </a:p>
          <a:p>
            <a:pPr marL="0" indent="0">
              <a:buNone/>
            </a:pPr>
            <a:r>
              <a:rPr lang="en-GB" dirty="0" smtClean="0">
                <a:latin typeface="Comic Sans MS" panose="030F0702030302020204" pitchFamily="66" charset="0"/>
              </a:rPr>
              <a:t>You can maximise learning and revision techniques if you know the way your brain learns best.</a:t>
            </a:r>
          </a:p>
          <a:p>
            <a:pPr marL="0" indent="0">
              <a:buNone/>
            </a:pPr>
            <a:endParaRPr lang="en-GB" b="1" u="sng" dirty="0">
              <a:latin typeface="Comic Sans MS" panose="030F0702030302020204" pitchFamily="66" charset="0"/>
            </a:endParaRPr>
          </a:p>
          <a:p>
            <a:pPr marL="0" indent="0">
              <a:buNone/>
            </a:pPr>
            <a:r>
              <a:rPr lang="en-GB" b="1" u="sng" dirty="0" smtClean="0">
                <a:latin typeface="Comic Sans MS" panose="030F0702030302020204" pitchFamily="66" charset="0"/>
              </a:rPr>
              <a:t>Task: </a:t>
            </a:r>
          </a:p>
          <a:p>
            <a:r>
              <a:rPr lang="en-GB" dirty="0" smtClean="0">
                <a:latin typeface="Comic Sans MS" panose="030F0702030302020204" pitchFamily="66" charset="0"/>
              </a:rPr>
              <a:t>Complete the questionnaire to find out which type of learner you are.</a:t>
            </a:r>
          </a:p>
          <a:p>
            <a:r>
              <a:rPr lang="en-GB" smtClean="0">
                <a:latin typeface="Comic Sans MS" panose="030F0702030302020204" pitchFamily="66" charset="0"/>
              </a:rPr>
              <a:t>Then </a:t>
            </a:r>
            <a:r>
              <a:rPr lang="en-GB" dirty="0" smtClean="0">
                <a:latin typeface="Comic Sans MS" panose="030F0702030302020204" pitchFamily="66" charset="0"/>
              </a:rPr>
              <a:t>use the internet to research what type of learning strategies are best for your type of learning preference.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465638"/>
            <a:ext cx="2206551" cy="161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21197366">
            <a:off x="386231" y="1460784"/>
            <a:ext cx="8396396" cy="3070744"/>
          </a:xfrm>
          <a:prstGeom prst="rect">
            <a:avLst/>
          </a:prstGeom>
          <a:solidFill>
            <a:srgbClr val="FCD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smtClean="0">
                <a:solidFill>
                  <a:schemeClr val="tx2">
                    <a:lumMod val="50000"/>
                  </a:schemeClr>
                </a:solidFill>
              </a:rPr>
              <a:t>Homework guidelines psychology:</a:t>
            </a:r>
          </a:p>
          <a:p>
            <a:pPr marL="285750" indent="-285750" algn="ctr">
              <a:buFont typeface="Arial" panose="020B0604020202020204" pitchFamily="34" charset="0"/>
              <a:buChar char="•"/>
            </a:pPr>
            <a:r>
              <a:rPr lang="en-GB" sz="2000" dirty="0" smtClean="0">
                <a:solidFill>
                  <a:schemeClr val="tx2">
                    <a:lumMod val="50000"/>
                  </a:schemeClr>
                </a:solidFill>
              </a:rPr>
              <a:t>If </a:t>
            </a:r>
            <a:r>
              <a:rPr lang="en-GB" sz="2000" i="1" dirty="0" smtClean="0">
                <a:solidFill>
                  <a:schemeClr val="tx2">
                    <a:lumMod val="50000"/>
                  </a:schemeClr>
                </a:solidFill>
              </a:rPr>
              <a:t>essays</a:t>
            </a:r>
            <a:r>
              <a:rPr lang="en-GB" sz="2000" dirty="0" smtClean="0">
                <a:solidFill>
                  <a:schemeClr val="tx2">
                    <a:lumMod val="50000"/>
                  </a:schemeClr>
                </a:solidFill>
              </a:rPr>
              <a:t> and </a:t>
            </a:r>
            <a:r>
              <a:rPr lang="en-GB" sz="2000" i="1" dirty="0" smtClean="0">
                <a:solidFill>
                  <a:schemeClr val="tx2">
                    <a:lumMod val="50000"/>
                  </a:schemeClr>
                </a:solidFill>
              </a:rPr>
              <a:t>past exam questions </a:t>
            </a:r>
            <a:r>
              <a:rPr lang="en-GB" sz="2000" dirty="0" smtClean="0">
                <a:solidFill>
                  <a:schemeClr val="tx2">
                    <a:lumMod val="50000"/>
                  </a:schemeClr>
                </a:solidFill>
              </a:rPr>
              <a:t>are set, a </a:t>
            </a:r>
            <a:r>
              <a:rPr lang="en-GB" sz="2000" b="1" dirty="0" smtClean="0">
                <a:solidFill>
                  <a:schemeClr val="tx2">
                    <a:lumMod val="50000"/>
                  </a:schemeClr>
                </a:solidFill>
              </a:rPr>
              <a:t>formal date </a:t>
            </a:r>
            <a:r>
              <a:rPr lang="en-GB" sz="2000" dirty="0" smtClean="0">
                <a:solidFill>
                  <a:schemeClr val="tx2">
                    <a:lumMod val="50000"/>
                  </a:schemeClr>
                </a:solidFill>
              </a:rPr>
              <a:t>will be given when these are to be given in to be marked (usually at least a week will be given).</a:t>
            </a:r>
          </a:p>
          <a:p>
            <a:pPr marL="285750" indent="-285750" algn="ctr">
              <a:buFont typeface="Arial" panose="020B0604020202020204" pitchFamily="34" charset="0"/>
              <a:buChar char="•"/>
            </a:pPr>
            <a:r>
              <a:rPr lang="en-GB" sz="2000" dirty="0" smtClean="0">
                <a:solidFill>
                  <a:schemeClr val="tx2">
                    <a:lumMod val="50000"/>
                  </a:schemeClr>
                </a:solidFill>
              </a:rPr>
              <a:t>Tasks (such as this) that require you to </a:t>
            </a:r>
            <a:r>
              <a:rPr lang="en-GB" sz="2000" i="1" dirty="0" smtClean="0">
                <a:solidFill>
                  <a:schemeClr val="tx2">
                    <a:lumMod val="50000"/>
                  </a:schemeClr>
                </a:solidFill>
              </a:rPr>
              <a:t>read/watch and make notes, or worksheet based tasks </a:t>
            </a:r>
            <a:r>
              <a:rPr lang="en-GB" sz="2000" dirty="0" smtClean="0">
                <a:solidFill>
                  <a:schemeClr val="tx2">
                    <a:lumMod val="50000"/>
                  </a:schemeClr>
                </a:solidFill>
              </a:rPr>
              <a:t>will be checked in </a:t>
            </a:r>
            <a:r>
              <a:rPr lang="en-GB" sz="2000" b="1" dirty="0" smtClean="0">
                <a:solidFill>
                  <a:schemeClr val="tx2">
                    <a:lumMod val="50000"/>
                  </a:schemeClr>
                </a:solidFill>
              </a:rPr>
              <a:t>half-termly folder checks</a:t>
            </a:r>
            <a:r>
              <a:rPr lang="en-GB" sz="2000" dirty="0" smtClean="0">
                <a:solidFill>
                  <a:schemeClr val="tx2">
                    <a:lumMod val="50000"/>
                  </a:schemeClr>
                </a:solidFill>
              </a:rPr>
              <a:t>. If they are not present you will need to attend catch up until they are.</a:t>
            </a:r>
          </a:p>
          <a:p>
            <a:pPr marL="285750" indent="-285750" algn="ctr">
              <a:buFont typeface="Arial" panose="020B0604020202020204" pitchFamily="34" charset="0"/>
              <a:buChar char="•"/>
            </a:pPr>
            <a:r>
              <a:rPr lang="en-GB" sz="2000" dirty="0" smtClean="0">
                <a:solidFill>
                  <a:schemeClr val="tx2">
                    <a:lumMod val="50000"/>
                  </a:schemeClr>
                </a:solidFill>
              </a:rPr>
              <a:t>Some home learning will not be checked (such as merely listening to a podcast). It is expected that you do this, you will be behind if you do not.</a:t>
            </a:r>
            <a:endParaRPr lang="en-GB" sz="2000" dirty="0">
              <a:solidFill>
                <a:schemeClr val="tx2">
                  <a:lumMod val="50000"/>
                </a:schemeClr>
              </a:solidFill>
            </a:endParaRPr>
          </a:p>
        </p:txBody>
      </p:sp>
    </p:spTree>
    <p:extLst>
      <p:ext uri="{BB962C8B-B14F-4D97-AF65-F5344CB8AC3E}">
        <p14:creationId xmlns:p14="http://schemas.microsoft.com/office/powerpoint/2010/main" val="178608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6"/>
                                        </p:tgtEl>
                                      </p:cBhvr>
                                    </p:animEffect>
                                    <p:anim calcmode="lin" valueType="num">
                                      <p:cBhvr>
                                        <p:cTn id="7"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14" dur="26">
                                          <p:stCondLst>
                                            <p:cond delay="620"/>
                                          </p:stCondLst>
                                        </p:cTn>
                                        <p:tgtEl>
                                          <p:spTgt spid="6"/>
                                        </p:tgtEl>
                                      </p:cBhvr>
                                      <p:to x="100000" y="60000"/>
                                    </p:animScale>
                                    <p:animScale>
                                      <p:cBhvr>
                                        <p:cTn id="15" dur="166" decel="50000">
                                          <p:stCondLst>
                                            <p:cond delay="646"/>
                                          </p:stCondLst>
                                        </p:cTn>
                                        <p:tgtEl>
                                          <p:spTgt spid="6"/>
                                        </p:tgtEl>
                                      </p:cBhvr>
                                      <p:to x="100000" y="100000"/>
                                    </p:animScale>
                                    <p:animScale>
                                      <p:cBhvr>
                                        <p:cTn id="16" dur="26">
                                          <p:stCondLst>
                                            <p:cond delay="1312"/>
                                          </p:stCondLst>
                                        </p:cTn>
                                        <p:tgtEl>
                                          <p:spTgt spid="6"/>
                                        </p:tgtEl>
                                      </p:cBhvr>
                                      <p:to x="100000" y="80000"/>
                                    </p:animScale>
                                    <p:animScale>
                                      <p:cBhvr>
                                        <p:cTn id="17" dur="166" decel="50000">
                                          <p:stCondLst>
                                            <p:cond delay="1338"/>
                                          </p:stCondLst>
                                        </p:cTn>
                                        <p:tgtEl>
                                          <p:spTgt spid="6"/>
                                        </p:tgtEl>
                                      </p:cBhvr>
                                      <p:to x="100000" y="100000"/>
                                    </p:animScale>
                                    <p:animScale>
                                      <p:cBhvr>
                                        <p:cTn id="18" dur="26">
                                          <p:stCondLst>
                                            <p:cond delay="1642"/>
                                          </p:stCondLst>
                                        </p:cTn>
                                        <p:tgtEl>
                                          <p:spTgt spid="6"/>
                                        </p:tgtEl>
                                      </p:cBhvr>
                                      <p:to x="100000" y="90000"/>
                                    </p:animScale>
                                    <p:animScale>
                                      <p:cBhvr>
                                        <p:cTn id="19" dur="166" decel="50000">
                                          <p:stCondLst>
                                            <p:cond delay="1668"/>
                                          </p:stCondLst>
                                        </p:cTn>
                                        <p:tgtEl>
                                          <p:spTgt spid="6"/>
                                        </p:tgtEl>
                                      </p:cBhvr>
                                      <p:to x="100000" y="100000"/>
                                    </p:animScale>
                                    <p:animScale>
                                      <p:cBhvr>
                                        <p:cTn id="20" dur="26">
                                          <p:stCondLst>
                                            <p:cond delay="1808"/>
                                          </p:stCondLst>
                                        </p:cTn>
                                        <p:tgtEl>
                                          <p:spTgt spid="6"/>
                                        </p:tgtEl>
                                      </p:cBhvr>
                                      <p:to x="100000" y="95000"/>
                                    </p:animScale>
                                    <p:animScale>
                                      <p:cBhvr>
                                        <p:cTn id="21" dur="166" decel="50000">
                                          <p:stCondLst>
                                            <p:cond delay="1834"/>
                                          </p:stCondLst>
                                        </p:cTn>
                                        <p:tgtEl>
                                          <p:spTgt spid="6"/>
                                        </p:tgtEl>
                                      </p:cBhvr>
                                      <p:to x="100000" y="100000"/>
                                    </p:animScale>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bg1"/>
          </a:solidFill>
          <a:ln w="63500">
            <a:solidFill>
              <a:schemeClr val="tx1"/>
            </a:solidFill>
          </a:ln>
        </p:spPr>
        <p:txBody>
          <a:bodyPr>
            <a:normAutofit fontScale="90000"/>
          </a:bodyPr>
          <a:lstStyle/>
          <a:p>
            <a:r>
              <a:rPr lang="en-GB" dirty="0" smtClean="0">
                <a:latin typeface="Comic Sans MS" panose="030F0702030302020204" pitchFamily="66" charset="0"/>
              </a:rPr>
              <a:t>How good is your memory?</a:t>
            </a:r>
            <a:br>
              <a:rPr lang="en-GB" dirty="0" smtClean="0">
                <a:latin typeface="Comic Sans MS" panose="030F0702030302020204" pitchFamily="66" charset="0"/>
              </a:rPr>
            </a:br>
            <a:r>
              <a:rPr lang="en-GB" dirty="0" smtClean="0">
                <a:latin typeface="Comic Sans MS" panose="030F0702030302020204" pitchFamily="66" charset="0"/>
              </a:rPr>
              <a:t>Memory test 1…</a:t>
            </a:r>
            <a:endParaRPr lang="en-GB" dirty="0">
              <a:latin typeface="Comic Sans MS" panose="030F0702030302020204" pitchFamily="66" charset="0"/>
            </a:endParaRPr>
          </a:p>
        </p:txBody>
      </p:sp>
      <p:sp>
        <p:nvSpPr>
          <p:cNvPr id="3" name="Content Placeholder 2"/>
          <p:cNvSpPr>
            <a:spLocks noGrp="1"/>
          </p:cNvSpPr>
          <p:nvPr>
            <p:ph idx="1"/>
          </p:nvPr>
        </p:nvSpPr>
        <p:spPr>
          <a:xfrm>
            <a:off x="251520" y="1340768"/>
            <a:ext cx="8724336" cy="2332855"/>
          </a:xfrm>
        </p:spPr>
        <p:txBody>
          <a:bodyPr>
            <a:normAutofit fontScale="92500" lnSpcReduction="10000"/>
          </a:bodyPr>
          <a:lstStyle/>
          <a:p>
            <a:pPr marL="0" indent="0">
              <a:buNone/>
            </a:pPr>
            <a:r>
              <a:rPr lang="en-GB" dirty="0" smtClean="0">
                <a:latin typeface="Comic Sans MS" panose="030F0702030302020204" pitchFamily="66" charset="0"/>
              </a:rPr>
              <a:t>Look at the objects in the tray. Feel free to pick them up if you want. You have 2 </a:t>
            </a:r>
            <a:r>
              <a:rPr lang="en-GB" dirty="0" err="1" smtClean="0">
                <a:latin typeface="Comic Sans MS" panose="030F0702030302020204" pitchFamily="66" charset="0"/>
              </a:rPr>
              <a:t>mins</a:t>
            </a:r>
            <a:r>
              <a:rPr lang="en-GB" dirty="0" smtClean="0">
                <a:latin typeface="Comic Sans MS" panose="030F0702030302020204" pitchFamily="66" charset="0"/>
              </a:rPr>
              <a:t>.</a:t>
            </a:r>
          </a:p>
          <a:p>
            <a:endParaRPr lang="en-GB" dirty="0">
              <a:latin typeface="Comic Sans MS" panose="030F0702030302020204" pitchFamily="66" charset="0"/>
            </a:endParaRPr>
          </a:p>
          <a:p>
            <a:pPr marL="0" indent="0">
              <a:buNone/>
            </a:pPr>
            <a:r>
              <a:rPr lang="en-GB" b="1" dirty="0" smtClean="0">
                <a:latin typeface="Comic Sans MS" panose="030F0702030302020204" pitchFamily="66" charset="0"/>
              </a:rPr>
              <a:t>Task: Write down as many of the objects as you can……..</a:t>
            </a:r>
          </a:p>
        </p:txBody>
      </p:sp>
      <p:sp>
        <p:nvSpPr>
          <p:cNvPr id="4" name="TextBox 3"/>
          <p:cNvSpPr txBox="1"/>
          <p:nvPr/>
        </p:nvSpPr>
        <p:spPr>
          <a:xfrm>
            <a:off x="0" y="5380672"/>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be able to DEFINE sensory, short-term and long-term memory</a:t>
            </a:r>
            <a:r>
              <a:rPr lang="en-GB"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KNOW there are different types of long-term memory.</a:t>
            </a:r>
            <a:endParaRPr lang="en-GB" kern="0" dirty="0">
              <a:solidFill>
                <a:srgbClr val="FFFFFF"/>
              </a:solidFill>
              <a:latin typeface="Comic Sans MS"/>
            </a:endParaRPr>
          </a:p>
          <a:p>
            <a:pPr marL="285750" indent="-285750">
              <a:buFont typeface="Arial" panose="020B0604020202020204" pitchFamily="34" charset="0"/>
              <a:buChar char="•"/>
              <a:defRPr/>
            </a:pPr>
            <a:r>
              <a:rPr lang="en-GB" kern="0" dirty="0" smtClean="0">
                <a:solidFill>
                  <a:srgbClr val="FFFFFF"/>
                </a:solidFill>
                <a:latin typeface="Comic Sans MS"/>
              </a:rPr>
              <a:t>To UNDERSTAND that memory can be considered ‘ reconstructive’.</a:t>
            </a:r>
            <a:endParaRPr lang="en-GB" kern="0" dirty="0">
              <a:solidFill>
                <a:srgbClr val="FFFFFF"/>
              </a:solidFill>
              <a:latin typeface="Comic Sans M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95" t="17440" r="5772" b="13885"/>
          <a:stretch/>
        </p:blipFill>
        <p:spPr bwMode="auto">
          <a:xfrm rot="21182549">
            <a:off x="1767655" y="3639343"/>
            <a:ext cx="3315805" cy="1455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508122">
            <a:off x="6517124" y="4003682"/>
            <a:ext cx="2520504" cy="1631216"/>
          </a:xfrm>
          <a:prstGeom prst="rect">
            <a:avLst/>
          </a:prstGeom>
          <a:solidFill>
            <a:schemeClr val="bg1"/>
          </a:solidFill>
          <a:ln w="31750">
            <a:solidFill>
              <a:schemeClr val="tx1"/>
            </a:solidFill>
          </a:ln>
        </p:spPr>
        <p:txBody>
          <a:bodyPr wrap="square" rtlCol="0">
            <a:spAutoFit/>
          </a:bodyPr>
          <a:lstStyle/>
          <a:p>
            <a:r>
              <a:rPr lang="en-GB" sz="2000" u="sng" dirty="0" smtClean="0">
                <a:solidFill>
                  <a:srgbClr val="000000"/>
                </a:solidFill>
                <a:latin typeface="Comic Sans MS" panose="030F0702030302020204" pitchFamily="66" charset="0"/>
              </a:rPr>
              <a:t>Keywords</a:t>
            </a:r>
          </a:p>
          <a:p>
            <a:r>
              <a:rPr lang="en-GB" sz="2000" dirty="0" smtClean="0">
                <a:solidFill>
                  <a:srgbClr val="000000"/>
                </a:solidFill>
                <a:latin typeface="Comic Sans MS" panose="030F0702030302020204" pitchFamily="66" charset="0"/>
              </a:rPr>
              <a:t>Semantic memory</a:t>
            </a:r>
          </a:p>
          <a:p>
            <a:r>
              <a:rPr lang="en-GB" sz="2000" dirty="0" smtClean="0">
                <a:solidFill>
                  <a:srgbClr val="000000"/>
                </a:solidFill>
                <a:latin typeface="Comic Sans MS" panose="030F0702030302020204" pitchFamily="66" charset="0"/>
              </a:rPr>
              <a:t>Procedural memory</a:t>
            </a:r>
          </a:p>
          <a:p>
            <a:r>
              <a:rPr lang="en-GB" sz="2000" dirty="0" smtClean="0">
                <a:solidFill>
                  <a:srgbClr val="000000"/>
                </a:solidFill>
                <a:latin typeface="Comic Sans MS" panose="030F0702030302020204" pitchFamily="66" charset="0"/>
              </a:rPr>
              <a:t>Recall</a:t>
            </a:r>
          </a:p>
          <a:p>
            <a:r>
              <a:rPr lang="en-GB" sz="2000" dirty="0" smtClean="0">
                <a:solidFill>
                  <a:srgbClr val="000000"/>
                </a:solidFill>
                <a:latin typeface="Comic Sans MS" panose="030F0702030302020204" pitchFamily="66" charset="0"/>
              </a:rPr>
              <a:t>Sensory memory</a:t>
            </a:r>
            <a:endParaRPr lang="en-GB" sz="20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405077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a:solidFill>
                  <a:srgbClr val="FFFFFF"/>
                </a:solidFill>
                <a:latin typeface="Comic Sans MS"/>
              </a:rPr>
              <a:t>To be able to DEFINE sensory, short-term and long-term memory</a:t>
            </a:r>
            <a:r>
              <a:rPr lang="en-GB" kern="0" dirty="0" smtClean="0">
                <a:solidFill>
                  <a:srgbClr val="FFFFFF"/>
                </a:solidFill>
                <a:latin typeface="Comic Sans MS"/>
              </a:rPr>
              <a:t>.</a:t>
            </a:r>
          </a:p>
          <a:p>
            <a:pPr marL="285750" indent="-285750">
              <a:buFont typeface="Arial" panose="020B0604020202020204" pitchFamily="34" charset="0"/>
              <a:buChar char="•"/>
              <a:defRPr/>
            </a:pPr>
            <a:r>
              <a:rPr lang="en-GB" kern="0" dirty="0" smtClean="0">
                <a:solidFill>
                  <a:srgbClr val="FFFFFF"/>
                </a:solidFill>
                <a:latin typeface="Comic Sans MS"/>
              </a:rPr>
              <a:t>To KNOW there are different types of long-term memory.</a:t>
            </a:r>
            <a:endParaRPr lang="en-GB" kern="0" dirty="0">
              <a:solidFill>
                <a:srgbClr val="FFFFFF"/>
              </a:solidFill>
              <a:latin typeface="Comic Sans MS"/>
            </a:endParaRPr>
          </a:p>
          <a:p>
            <a:pPr marL="285750" indent="-285750">
              <a:buFont typeface="Arial" panose="020B0604020202020204" pitchFamily="34" charset="0"/>
              <a:buChar char="•"/>
              <a:defRPr/>
            </a:pPr>
            <a:r>
              <a:rPr lang="en-GB" kern="0" dirty="0" smtClean="0">
                <a:solidFill>
                  <a:srgbClr val="FFFFFF"/>
                </a:solidFill>
                <a:latin typeface="Comic Sans MS"/>
              </a:rPr>
              <a:t>To UNDERSTAND that memory can be considered ‘ reconstructive’.</a:t>
            </a:r>
            <a:endParaRPr lang="en-GB" kern="0" dirty="0">
              <a:solidFill>
                <a:srgbClr val="FFFFFF"/>
              </a:solidFill>
              <a:latin typeface="Comic Sans MS"/>
            </a:endParaRPr>
          </a:p>
        </p:txBody>
      </p:sp>
      <p:sp>
        <p:nvSpPr>
          <p:cNvPr id="2" name="Title 1"/>
          <p:cNvSpPr>
            <a:spLocks noGrp="1"/>
          </p:cNvSpPr>
          <p:nvPr>
            <p:ph type="title"/>
          </p:nvPr>
        </p:nvSpPr>
        <p:spPr>
          <a:xfrm>
            <a:off x="0" y="274638"/>
            <a:ext cx="9144000" cy="706090"/>
          </a:xfrm>
          <a:solidFill>
            <a:schemeClr val="bg1"/>
          </a:solidFill>
          <a:ln w="63500">
            <a:solidFill>
              <a:schemeClr val="tx1"/>
            </a:solidFill>
          </a:ln>
        </p:spPr>
        <p:txBody>
          <a:bodyPr>
            <a:normAutofit fontScale="90000"/>
          </a:bodyPr>
          <a:lstStyle/>
          <a:p>
            <a:r>
              <a:rPr lang="en-GB" dirty="0" smtClean="0">
                <a:latin typeface="Comic Sans MS" panose="030F0702030302020204" pitchFamily="66" charset="0"/>
              </a:rPr>
              <a:t>Memory test 2…</a:t>
            </a:r>
            <a:endParaRPr lang="en-GB" dirty="0">
              <a:latin typeface="Comic Sans MS" panose="030F0702030302020204" pitchFamily="66" charset="0"/>
            </a:endParaRPr>
          </a:p>
        </p:txBody>
      </p:sp>
      <p:sp>
        <p:nvSpPr>
          <p:cNvPr id="3" name="Content Placeholder 2"/>
          <p:cNvSpPr>
            <a:spLocks noGrp="1"/>
          </p:cNvSpPr>
          <p:nvPr>
            <p:ph idx="1"/>
          </p:nvPr>
        </p:nvSpPr>
        <p:spPr>
          <a:xfrm>
            <a:off x="251520" y="1340768"/>
            <a:ext cx="8724336" cy="2332855"/>
          </a:xfrm>
        </p:spPr>
        <p:txBody>
          <a:bodyPr>
            <a:normAutofit/>
          </a:bodyPr>
          <a:lstStyle/>
          <a:p>
            <a:pPr marL="0" indent="0">
              <a:buNone/>
            </a:pPr>
            <a:r>
              <a:rPr lang="en-GB" dirty="0" smtClean="0">
                <a:latin typeface="Comic Sans MS" panose="030F0702030302020204" pitchFamily="66" charset="0"/>
              </a:rPr>
              <a:t>You are going to be shown a series of pictures….</a:t>
            </a:r>
          </a:p>
        </p:txBody>
      </p:sp>
      <p:sp>
        <p:nvSpPr>
          <p:cNvPr id="7" name="TextBox 6"/>
          <p:cNvSpPr txBox="1"/>
          <p:nvPr/>
        </p:nvSpPr>
        <p:spPr>
          <a:xfrm rot="508122">
            <a:off x="6517123" y="4325783"/>
            <a:ext cx="2520504" cy="1631216"/>
          </a:xfrm>
          <a:prstGeom prst="rect">
            <a:avLst/>
          </a:prstGeom>
          <a:solidFill>
            <a:schemeClr val="bg1"/>
          </a:solidFill>
          <a:ln w="31750">
            <a:solidFill>
              <a:schemeClr val="tx1"/>
            </a:solidFill>
          </a:ln>
        </p:spPr>
        <p:txBody>
          <a:bodyPr wrap="square" rtlCol="0">
            <a:spAutoFit/>
          </a:bodyPr>
          <a:lstStyle/>
          <a:p>
            <a:r>
              <a:rPr lang="en-GB" sz="2000" u="sng" dirty="0" smtClean="0">
                <a:solidFill>
                  <a:srgbClr val="000000"/>
                </a:solidFill>
                <a:latin typeface="Comic Sans MS" panose="030F0702030302020204" pitchFamily="66" charset="0"/>
              </a:rPr>
              <a:t>Keywords</a:t>
            </a:r>
          </a:p>
          <a:p>
            <a:r>
              <a:rPr lang="en-GB" sz="2000" dirty="0" smtClean="0">
                <a:solidFill>
                  <a:srgbClr val="000000"/>
                </a:solidFill>
                <a:latin typeface="Comic Sans MS" panose="030F0702030302020204" pitchFamily="66" charset="0"/>
              </a:rPr>
              <a:t>Semantic memory</a:t>
            </a:r>
          </a:p>
          <a:p>
            <a:r>
              <a:rPr lang="en-GB" sz="2000" dirty="0" smtClean="0">
                <a:solidFill>
                  <a:srgbClr val="000000"/>
                </a:solidFill>
                <a:latin typeface="Comic Sans MS" panose="030F0702030302020204" pitchFamily="66" charset="0"/>
              </a:rPr>
              <a:t>Procedural memory</a:t>
            </a:r>
          </a:p>
          <a:p>
            <a:r>
              <a:rPr lang="en-GB" sz="2000" dirty="0" smtClean="0">
                <a:solidFill>
                  <a:srgbClr val="000000"/>
                </a:solidFill>
                <a:latin typeface="Comic Sans MS" panose="030F0702030302020204" pitchFamily="66" charset="0"/>
              </a:rPr>
              <a:t>Recall</a:t>
            </a:r>
          </a:p>
          <a:p>
            <a:r>
              <a:rPr lang="en-GB" sz="2000" dirty="0" smtClean="0">
                <a:solidFill>
                  <a:srgbClr val="000000"/>
                </a:solidFill>
                <a:latin typeface="Comic Sans MS" panose="030F0702030302020204" pitchFamily="66" charset="0"/>
              </a:rPr>
              <a:t>Sensory memory</a:t>
            </a:r>
            <a:endParaRPr lang="en-GB" sz="20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406999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5373216"/>
            <a:ext cx="8229600" cy="1143000"/>
          </a:xfrm>
        </p:spPr>
        <p:txBody>
          <a:bodyPr/>
          <a:lstStyle/>
          <a:p>
            <a:r>
              <a:rPr lang="en-GB" dirty="0" smtClean="0"/>
              <a:t>Potato</a:t>
            </a:r>
            <a:endParaRPr lang="en-GB" dirty="0"/>
          </a:p>
        </p:txBody>
      </p:sp>
      <p:pic>
        <p:nvPicPr>
          <p:cNvPr id="25602" name="Picture 2" descr="http://naturalskintreatmentguide.com/images/potato.jpg"/>
          <p:cNvPicPr>
            <a:picLocks noChangeAspect="1" noChangeArrowheads="1"/>
          </p:cNvPicPr>
          <p:nvPr/>
        </p:nvPicPr>
        <p:blipFill>
          <a:blip r:embed="rId3" cstate="print"/>
          <a:srcRect/>
          <a:stretch>
            <a:fillRect/>
          </a:stretch>
        </p:blipFill>
        <p:spPr bwMode="auto">
          <a:xfrm>
            <a:off x="467544" y="260648"/>
            <a:ext cx="8002373" cy="5445224"/>
          </a:xfrm>
          <a:prstGeom prst="rect">
            <a:avLst/>
          </a:prstGeom>
          <a:noFill/>
        </p:spPr>
      </p:pic>
    </p:spTree>
    <p:extLst>
      <p:ext uri="{BB962C8B-B14F-4D97-AF65-F5344CB8AC3E}">
        <p14:creationId xmlns:p14="http://schemas.microsoft.com/office/powerpoint/2010/main" val="4226648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5373216"/>
            <a:ext cx="8229600" cy="1143000"/>
          </a:xfrm>
        </p:spPr>
        <p:txBody>
          <a:bodyPr/>
          <a:lstStyle/>
          <a:p>
            <a:r>
              <a:rPr lang="en-GB" dirty="0" smtClean="0"/>
              <a:t>Grass</a:t>
            </a:r>
            <a:endParaRPr lang="en-GB" dirty="0"/>
          </a:p>
        </p:txBody>
      </p:sp>
      <p:pic>
        <p:nvPicPr>
          <p:cNvPr id="15362" name="Picture 2" descr="http://www.pacificpieco.com/uploads/grass.jpg"/>
          <p:cNvPicPr>
            <a:picLocks noChangeAspect="1" noChangeArrowheads="1"/>
          </p:cNvPicPr>
          <p:nvPr/>
        </p:nvPicPr>
        <p:blipFill>
          <a:blip r:embed="rId2" cstate="print"/>
          <a:srcRect/>
          <a:stretch>
            <a:fillRect/>
          </a:stretch>
        </p:blipFill>
        <p:spPr bwMode="auto">
          <a:xfrm>
            <a:off x="251520" y="0"/>
            <a:ext cx="8604448" cy="5721958"/>
          </a:xfrm>
          <a:prstGeom prst="rect">
            <a:avLst/>
          </a:prstGeom>
          <a:noFill/>
        </p:spPr>
      </p:pic>
    </p:spTree>
    <p:extLst>
      <p:ext uri="{BB962C8B-B14F-4D97-AF65-F5344CB8AC3E}">
        <p14:creationId xmlns:p14="http://schemas.microsoft.com/office/powerpoint/2010/main" val="3401043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waxmansrugs.com/images/bluecar.jpg"/>
          <p:cNvPicPr>
            <a:picLocks noChangeAspect="1" noChangeArrowheads="1"/>
          </p:cNvPicPr>
          <p:nvPr/>
        </p:nvPicPr>
        <p:blipFill>
          <a:blip r:embed="rId2" cstate="print"/>
          <a:srcRect/>
          <a:stretch>
            <a:fillRect/>
          </a:stretch>
        </p:blipFill>
        <p:spPr bwMode="auto">
          <a:xfrm>
            <a:off x="294512" y="0"/>
            <a:ext cx="8849488" cy="5805264"/>
          </a:xfrm>
          <a:prstGeom prst="rect">
            <a:avLst/>
          </a:prstGeom>
          <a:noFill/>
        </p:spPr>
      </p:pic>
      <p:sp>
        <p:nvSpPr>
          <p:cNvPr id="7" name="Title 6"/>
          <p:cNvSpPr>
            <a:spLocks noGrp="1"/>
          </p:cNvSpPr>
          <p:nvPr>
            <p:ph type="title"/>
          </p:nvPr>
        </p:nvSpPr>
        <p:spPr>
          <a:xfrm>
            <a:off x="467544" y="5373216"/>
            <a:ext cx="8229600" cy="1143000"/>
          </a:xfrm>
        </p:spPr>
        <p:txBody>
          <a:bodyPr/>
          <a:lstStyle/>
          <a:p>
            <a:r>
              <a:rPr lang="en-GB" dirty="0" smtClean="0"/>
              <a:t>Blue Car</a:t>
            </a:r>
            <a:endParaRPr lang="en-GB" dirty="0"/>
          </a:p>
        </p:txBody>
      </p:sp>
    </p:spTree>
    <p:extLst>
      <p:ext uri="{BB962C8B-B14F-4D97-AF65-F5344CB8AC3E}">
        <p14:creationId xmlns:p14="http://schemas.microsoft.com/office/powerpoint/2010/main" val="2011712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5373216"/>
            <a:ext cx="8229600" cy="1143000"/>
          </a:xfrm>
        </p:spPr>
        <p:txBody>
          <a:bodyPr/>
          <a:lstStyle/>
          <a:p>
            <a:r>
              <a:rPr lang="en-GB" dirty="0" smtClean="0"/>
              <a:t>Mouse</a:t>
            </a:r>
            <a:endParaRPr lang="en-GB" dirty="0"/>
          </a:p>
        </p:txBody>
      </p:sp>
      <p:pic>
        <p:nvPicPr>
          <p:cNvPr id="13314" name="Picture 2" descr="http://img.dailymail.co.uk/i/pix/2008/02_01/mouseDM0302_468x311.jpg"/>
          <p:cNvPicPr>
            <a:picLocks noChangeAspect="1" noChangeArrowheads="1"/>
          </p:cNvPicPr>
          <p:nvPr/>
        </p:nvPicPr>
        <p:blipFill>
          <a:blip r:embed="rId2" cstate="print"/>
          <a:srcRect/>
          <a:stretch>
            <a:fillRect/>
          </a:stretch>
        </p:blipFill>
        <p:spPr bwMode="auto">
          <a:xfrm>
            <a:off x="323528" y="188640"/>
            <a:ext cx="8352928" cy="5550770"/>
          </a:xfrm>
          <a:prstGeom prst="rect">
            <a:avLst/>
          </a:prstGeom>
          <a:noFill/>
        </p:spPr>
      </p:pic>
    </p:spTree>
    <p:extLst>
      <p:ext uri="{BB962C8B-B14F-4D97-AF65-F5344CB8AC3E}">
        <p14:creationId xmlns:p14="http://schemas.microsoft.com/office/powerpoint/2010/main" val="733740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bombayharbor.com/productImage/Steel_Panel_Radiator_For_Home_Use_Only__/Steel_Panel_Radiator_For_Home_Use_Only.jpg"/>
          <p:cNvPicPr>
            <a:picLocks noChangeAspect="1" noChangeArrowheads="1"/>
          </p:cNvPicPr>
          <p:nvPr/>
        </p:nvPicPr>
        <p:blipFill>
          <a:blip r:embed="rId2" cstate="print"/>
          <a:srcRect/>
          <a:stretch>
            <a:fillRect/>
          </a:stretch>
        </p:blipFill>
        <p:spPr bwMode="auto">
          <a:xfrm>
            <a:off x="323528" y="0"/>
            <a:ext cx="7740352" cy="6102970"/>
          </a:xfrm>
          <a:prstGeom prst="rect">
            <a:avLst/>
          </a:prstGeom>
          <a:noFill/>
        </p:spPr>
      </p:pic>
      <p:sp>
        <p:nvSpPr>
          <p:cNvPr id="7" name="Title 6"/>
          <p:cNvSpPr>
            <a:spLocks noGrp="1"/>
          </p:cNvSpPr>
          <p:nvPr>
            <p:ph type="title"/>
          </p:nvPr>
        </p:nvSpPr>
        <p:spPr>
          <a:xfrm>
            <a:off x="467544" y="5373216"/>
            <a:ext cx="8229600" cy="1143000"/>
          </a:xfrm>
        </p:spPr>
        <p:txBody>
          <a:bodyPr/>
          <a:lstStyle/>
          <a:p>
            <a:r>
              <a:rPr lang="en-GB" dirty="0" smtClean="0"/>
              <a:t>Radiator</a:t>
            </a:r>
            <a:endParaRPr lang="en-GB" dirty="0"/>
          </a:p>
        </p:txBody>
      </p:sp>
    </p:spTree>
    <p:extLst>
      <p:ext uri="{BB962C8B-B14F-4D97-AF65-F5344CB8AC3E}">
        <p14:creationId xmlns:p14="http://schemas.microsoft.com/office/powerpoint/2010/main" val="1645773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1086</Words>
  <Application>Microsoft Office PowerPoint</Application>
  <PresentationFormat>On-screen Show (4:3)</PresentationFormat>
  <Paragraphs>130</Paragraphs>
  <Slides>22</Slides>
  <Notes>1</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1_Office Theme</vt:lpstr>
      <vt:lpstr>2_Office Theme</vt:lpstr>
      <vt:lpstr>6_Office Theme</vt:lpstr>
      <vt:lpstr>Title: What is memory? And how good is yours?!</vt:lpstr>
      <vt:lpstr>Have a think.....</vt:lpstr>
      <vt:lpstr>How good is your memory? Memory test 1…</vt:lpstr>
      <vt:lpstr>Memory test 2…</vt:lpstr>
      <vt:lpstr>Potato</vt:lpstr>
      <vt:lpstr>Grass</vt:lpstr>
      <vt:lpstr>Blue Car</vt:lpstr>
      <vt:lpstr>Mouse</vt:lpstr>
      <vt:lpstr>Radiator</vt:lpstr>
      <vt:lpstr>Drum</vt:lpstr>
      <vt:lpstr>Miss Marple</vt:lpstr>
      <vt:lpstr>Dinosaur</vt:lpstr>
      <vt:lpstr>Baby</vt:lpstr>
      <vt:lpstr>Church</vt:lpstr>
      <vt:lpstr>Task: Write down as many of the pictures as you can……..</vt:lpstr>
      <vt:lpstr>There are three types of memory…</vt:lpstr>
      <vt:lpstr>PowerPoint Presentation</vt:lpstr>
      <vt:lpstr>PowerPoint Presentation</vt:lpstr>
      <vt:lpstr>What happens to memory over time?</vt:lpstr>
      <vt:lpstr>A key factor about the ‘nature’ of memory…</vt:lpstr>
      <vt:lpstr>A final key factor about the ‘nature’ of memory…</vt:lpstr>
      <vt:lpstr>Home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49</cp:revision>
  <dcterms:created xsi:type="dcterms:W3CDTF">2014-07-27T14:36:06Z</dcterms:created>
  <dcterms:modified xsi:type="dcterms:W3CDTF">2015-09-03T16:27:20Z</dcterms:modified>
</cp:coreProperties>
</file>