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7" r:id="rId2"/>
    <p:sldId id="258" r:id="rId3"/>
    <p:sldId id="260" r:id="rId4"/>
    <p:sldId id="261" r:id="rId5"/>
    <p:sldId id="262" r:id="rId6"/>
    <p:sldId id="259"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6617EF-5593-4F76-B2CD-2F4D29480514}" type="datetimeFigureOut">
              <a:rPr lang="en-GB" smtClean="0"/>
              <a:t>02/03/2016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6E62C8-5457-4944-B2B6-2D072C52E726}" type="slidenum">
              <a:rPr lang="en-GB" smtClean="0"/>
              <a:t>‹#›</a:t>
            </a:fld>
            <a:endParaRPr lang="en-GB"/>
          </a:p>
        </p:txBody>
      </p:sp>
    </p:spTree>
    <p:extLst>
      <p:ext uri="{BB962C8B-B14F-4D97-AF65-F5344CB8AC3E}">
        <p14:creationId xmlns:p14="http://schemas.microsoft.com/office/powerpoint/2010/main" val="5044046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https</a:t>
            </a:r>
            <a:r>
              <a:rPr lang="en-GB" smtClean="0"/>
              <a:t>://</a:t>
            </a:r>
            <a:r>
              <a:rPr lang="en-GB" smtClean="0"/>
              <a:t>vimeo.com/94644039          http://www.documentarytube.com/videos/biology-of-dads</a:t>
            </a:r>
            <a:endParaRPr lang="en-GB" dirty="0"/>
          </a:p>
        </p:txBody>
      </p:sp>
      <p:sp>
        <p:nvSpPr>
          <p:cNvPr id="4" name="Slide Number Placeholder 3"/>
          <p:cNvSpPr>
            <a:spLocks noGrp="1"/>
          </p:cNvSpPr>
          <p:nvPr>
            <p:ph type="sldNum" sz="quarter" idx="10"/>
          </p:nvPr>
        </p:nvSpPr>
        <p:spPr/>
        <p:txBody>
          <a:bodyPr/>
          <a:lstStyle/>
          <a:p>
            <a:fld id="{DE6E62C8-5457-4944-B2B6-2D072C52E726}" type="slidenum">
              <a:rPr lang="en-GB" smtClean="0"/>
              <a:t>6</a:t>
            </a:fld>
            <a:endParaRPr lang="en-GB"/>
          </a:p>
        </p:txBody>
      </p:sp>
    </p:spTree>
    <p:extLst>
      <p:ext uri="{BB962C8B-B14F-4D97-AF65-F5344CB8AC3E}">
        <p14:creationId xmlns:p14="http://schemas.microsoft.com/office/powerpoint/2010/main" val="3499106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4B62E50-F122-4525-8B6E-267F3F3DE205}" type="datetimeFigureOut">
              <a:rPr lang="en-GB" smtClean="0">
                <a:solidFill>
                  <a:prstClr val="black">
                    <a:tint val="75000"/>
                  </a:prstClr>
                </a:solidFill>
              </a:rPr>
              <a:pPr/>
              <a:t>02/03/2016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27B1BCA8-F9A0-4AD5-BFE7-1647E26821B1}"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638757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4B62E50-F122-4525-8B6E-267F3F3DE205}" type="datetimeFigureOut">
              <a:rPr lang="en-GB" smtClean="0">
                <a:solidFill>
                  <a:prstClr val="black">
                    <a:tint val="75000"/>
                  </a:prstClr>
                </a:solidFill>
              </a:rPr>
              <a:pPr/>
              <a:t>02/03/2016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27B1BCA8-F9A0-4AD5-BFE7-1647E26821B1}"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84279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4B62E50-F122-4525-8B6E-267F3F3DE205}" type="datetimeFigureOut">
              <a:rPr lang="en-GB" smtClean="0">
                <a:solidFill>
                  <a:prstClr val="black">
                    <a:tint val="75000"/>
                  </a:prstClr>
                </a:solidFill>
              </a:rPr>
              <a:pPr/>
              <a:t>02/03/2016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27B1BCA8-F9A0-4AD5-BFE7-1647E26821B1}"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663803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4B62E50-F122-4525-8B6E-267F3F3DE205}" type="datetimeFigureOut">
              <a:rPr lang="en-GB" smtClean="0">
                <a:solidFill>
                  <a:prstClr val="black">
                    <a:tint val="75000"/>
                  </a:prstClr>
                </a:solidFill>
              </a:rPr>
              <a:pPr/>
              <a:t>02/03/2016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27B1BCA8-F9A0-4AD5-BFE7-1647E26821B1}"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293301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B62E50-F122-4525-8B6E-267F3F3DE205}" type="datetimeFigureOut">
              <a:rPr lang="en-GB" smtClean="0">
                <a:solidFill>
                  <a:prstClr val="black">
                    <a:tint val="75000"/>
                  </a:prstClr>
                </a:solidFill>
              </a:rPr>
              <a:pPr/>
              <a:t>02/03/2016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27B1BCA8-F9A0-4AD5-BFE7-1647E26821B1}"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595882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4B62E50-F122-4525-8B6E-267F3F3DE205}" type="datetimeFigureOut">
              <a:rPr lang="en-GB" smtClean="0">
                <a:solidFill>
                  <a:prstClr val="black">
                    <a:tint val="75000"/>
                  </a:prstClr>
                </a:solidFill>
              </a:rPr>
              <a:pPr/>
              <a:t>02/03/2016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27B1BCA8-F9A0-4AD5-BFE7-1647E26821B1}"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6951591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4B62E50-F122-4525-8B6E-267F3F3DE205}" type="datetimeFigureOut">
              <a:rPr lang="en-GB" smtClean="0">
                <a:solidFill>
                  <a:prstClr val="black">
                    <a:tint val="75000"/>
                  </a:prstClr>
                </a:solidFill>
              </a:rPr>
              <a:pPr/>
              <a:t>02/03/2016</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27B1BCA8-F9A0-4AD5-BFE7-1647E26821B1}"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6923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4B62E50-F122-4525-8B6E-267F3F3DE205}" type="datetimeFigureOut">
              <a:rPr lang="en-GB" smtClean="0">
                <a:solidFill>
                  <a:prstClr val="black">
                    <a:tint val="75000"/>
                  </a:prstClr>
                </a:solidFill>
              </a:rPr>
              <a:pPr/>
              <a:t>02/03/2016</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27B1BCA8-F9A0-4AD5-BFE7-1647E26821B1}"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646337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B62E50-F122-4525-8B6E-267F3F3DE205}" type="datetimeFigureOut">
              <a:rPr lang="en-GB" smtClean="0">
                <a:solidFill>
                  <a:prstClr val="black">
                    <a:tint val="75000"/>
                  </a:prstClr>
                </a:solidFill>
              </a:rPr>
              <a:pPr/>
              <a:t>02/03/2016</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27B1BCA8-F9A0-4AD5-BFE7-1647E26821B1}"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936913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B62E50-F122-4525-8B6E-267F3F3DE205}" type="datetimeFigureOut">
              <a:rPr lang="en-GB" smtClean="0">
                <a:solidFill>
                  <a:prstClr val="black">
                    <a:tint val="75000"/>
                  </a:prstClr>
                </a:solidFill>
              </a:rPr>
              <a:pPr/>
              <a:t>02/03/2016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27B1BCA8-F9A0-4AD5-BFE7-1647E26821B1}"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53597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B62E50-F122-4525-8B6E-267F3F3DE205}" type="datetimeFigureOut">
              <a:rPr lang="en-GB" smtClean="0">
                <a:solidFill>
                  <a:prstClr val="black">
                    <a:tint val="75000"/>
                  </a:prstClr>
                </a:solidFill>
              </a:rPr>
              <a:pPr/>
              <a:t>02/03/2016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27B1BCA8-F9A0-4AD5-BFE7-1647E26821B1}"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438530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B62E50-F122-4525-8B6E-267F3F3DE205}" type="datetimeFigureOut">
              <a:rPr lang="en-GB" smtClean="0">
                <a:solidFill>
                  <a:prstClr val="black">
                    <a:tint val="75000"/>
                  </a:prstClr>
                </a:solidFill>
              </a:rPr>
              <a:pPr/>
              <a:t>02/03/2016</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B1BCA8-F9A0-4AD5-BFE7-1647E26821B1}"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114286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vimeo.com/94644039"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0980" y="260648"/>
            <a:ext cx="8784419" cy="2088232"/>
          </a:xfrm>
          <a:solidFill>
            <a:schemeClr val="accent4">
              <a:lumMod val="20000"/>
              <a:lumOff val="80000"/>
            </a:schemeClr>
          </a:solidFill>
          <a:ln w="63500">
            <a:solidFill>
              <a:schemeClr val="tx1"/>
            </a:solidFill>
          </a:ln>
        </p:spPr>
        <p:txBody>
          <a:bodyPr>
            <a:normAutofit/>
          </a:bodyPr>
          <a:lstStyle/>
          <a:p>
            <a:r>
              <a:rPr lang="en-GB" sz="3600" dirty="0" smtClean="0">
                <a:latin typeface="Century Schoolbook" panose="02040604050505020304" pitchFamily="18" charset="0"/>
              </a:rPr>
              <a:t>Title: </a:t>
            </a:r>
            <a:r>
              <a:rPr lang="en-GB" dirty="0" smtClean="0">
                <a:latin typeface="Comic Sans MS" panose="030F0702030302020204" pitchFamily="66" charset="0"/>
              </a:rPr>
              <a:t>What is the role of the father in development?</a:t>
            </a:r>
            <a:endParaRPr lang="en-GB" dirty="0">
              <a:latin typeface="Comic Sans MS" panose="030F0702030302020204" pitchFamily="66" charset="0"/>
            </a:endParaRPr>
          </a:p>
        </p:txBody>
      </p:sp>
      <p:sp>
        <p:nvSpPr>
          <p:cNvPr id="3" name="Subtitle 2"/>
          <p:cNvSpPr>
            <a:spLocks noGrp="1"/>
          </p:cNvSpPr>
          <p:nvPr>
            <p:ph type="subTitle" idx="1"/>
          </p:nvPr>
        </p:nvSpPr>
        <p:spPr>
          <a:xfrm>
            <a:off x="4343400" y="2971800"/>
            <a:ext cx="4648200" cy="1905000"/>
          </a:xfrm>
        </p:spPr>
        <p:txBody>
          <a:bodyPr>
            <a:normAutofit fontScale="92500" lnSpcReduction="10000"/>
          </a:bodyPr>
          <a:lstStyle/>
          <a:p>
            <a:r>
              <a:rPr lang="en-GB" b="1" dirty="0" smtClean="0">
                <a:solidFill>
                  <a:schemeClr val="tx1"/>
                </a:solidFill>
              </a:rPr>
              <a:t>Starter</a:t>
            </a:r>
            <a:r>
              <a:rPr lang="en-GB" dirty="0" smtClean="0">
                <a:solidFill>
                  <a:schemeClr val="tx1"/>
                </a:solidFill>
              </a:rPr>
              <a:t>: In pairs, one person read on article, one read the other. Summarise your article to your partner</a:t>
            </a:r>
            <a:endParaRPr lang="en-GB" dirty="0">
              <a:solidFill>
                <a:schemeClr val="tx1"/>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1339630">
            <a:off x="335312" y="2514599"/>
            <a:ext cx="3990975" cy="29718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0" y="5646939"/>
            <a:ext cx="9144000" cy="1200329"/>
          </a:xfrm>
          <a:prstGeom prst="rect">
            <a:avLst/>
          </a:prstGeom>
          <a:solidFill>
            <a:sysClr val="windowText" lastClr="000000"/>
          </a:solidFill>
          <a:ln w="25400">
            <a:solidFill>
              <a:schemeClr val="bg1"/>
            </a:solidFill>
          </a:ln>
        </p:spPr>
        <p:txBody>
          <a:bodyPr wrap="square" rtlCol="0">
            <a:spAutoFit/>
          </a:bodyPr>
          <a:lstStyle/>
          <a:p>
            <a:pPr>
              <a:defRPr/>
            </a:pPr>
            <a:r>
              <a:rPr lang="en-GB" i="1" u="sng" kern="0" dirty="0">
                <a:solidFill>
                  <a:srgbClr val="FFFFFF"/>
                </a:solidFill>
                <a:latin typeface="Comic Sans MS"/>
              </a:rPr>
              <a:t>Learning objectives:</a:t>
            </a:r>
          </a:p>
          <a:p>
            <a:pPr marL="285750" indent="-285750">
              <a:buFont typeface="Arial" panose="020B0604020202020204" pitchFamily="34" charset="0"/>
              <a:buChar char="•"/>
              <a:defRPr/>
            </a:pPr>
            <a:r>
              <a:rPr lang="en-GB" kern="0" dirty="0">
                <a:solidFill>
                  <a:srgbClr val="FFFFFF"/>
                </a:solidFill>
                <a:latin typeface="Comic Sans MS"/>
              </a:rPr>
              <a:t>To </a:t>
            </a:r>
            <a:r>
              <a:rPr lang="en-GB" kern="0" dirty="0" smtClean="0">
                <a:solidFill>
                  <a:srgbClr val="FFFFFF"/>
                </a:solidFill>
                <a:latin typeface="Comic Sans MS"/>
              </a:rPr>
              <a:t>UNDERSTAND how the role of fathers changes by culture and over time.</a:t>
            </a:r>
          </a:p>
          <a:p>
            <a:pPr marL="285750" indent="-285750">
              <a:buFont typeface="Arial" panose="020B0604020202020204" pitchFamily="34" charset="0"/>
              <a:buChar char="•"/>
              <a:defRPr/>
            </a:pPr>
            <a:r>
              <a:rPr lang="en-GB" kern="0" dirty="0" smtClean="0">
                <a:solidFill>
                  <a:srgbClr val="FFFFFF"/>
                </a:solidFill>
                <a:latin typeface="Comic Sans MS"/>
              </a:rPr>
              <a:t>To EXPLAIN the factors that affect relationships between fathers and infants.</a:t>
            </a:r>
          </a:p>
          <a:p>
            <a:pPr marL="285750" indent="-285750">
              <a:buFont typeface="Arial" panose="020B0604020202020204" pitchFamily="34" charset="0"/>
              <a:buChar char="•"/>
              <a:defRPr/>
            </a:pPr>
            <a:r>
              <a:rPr lang="en-GB" kern="0" dirty="0" smtClean="0">
                <a:solidFill>
                  <a:srgbClr val="FFFFFF"/>
                </a:solidFill>
                <a:latin typeface="Comic Sans MS"/>
              </a:rPr>
              <a:t>To OUTLINE and EVALUATE research into the role of fathers.</a:t>
            </a:r>
            <a:endParaRPr lang="en-GB" kern="0" dirty="0">
              <a:solidFill>
                <a:srgbClr val="FFFFFF"/>
              </a:solidFill>
              <a:latin typeface="Comic Sans MS"/>
            </a:endParaRPr>
          </a:p>
        </p:txBody>
      </p:sp>
    </p:spTree>
    <p:extLst>
      <p:ext uri="{BB962C8B-B14F-4D97-AF65-F5344CB8AC3E}">
        <p14:creationId xmlns:p14="http://schemas.microsoft.com/office/powerpoint/2010/main" val="4802146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4572000" y="1524000"/>
            <a:ext cx="4572000" cy="3970539"/>
          </a:xfrm>
        </p:spPr>
        <p:txBody>
          <a:bodyPr>
            <a:normAutofit fontScale="92500" lnSpcReduction="20000"/>
          </a:bodyPr>
          <a:lstStyle/>
          <a:p>
            <a:pPr>
              <a:buFontTx/>
              <a:buChar char="-"/>
            </a:pPr>
            <a:r>
              <a:rPr lang="en-GB" dirty="0" smtClean="0"/>
              <a:t>Minor role.</a:t>
            </a:r>
          </a:p>
          <a:p>
            <a:pPr>
              <a:buFontTx/>
              <a:buChar char="-"/>
            </a:pPr>
            <a:r>
              <a:rPr lang="en-GB" dirty="0" smtClean="0"/>
              <a:t>Women ‘should’ stay home with children, man goes out to work.</a:t>
            </a:r>
          </a:p>
          <a:p>
            <a:pPr>
              <a:buFontTx/>
              <a:buChar char="-"/>
            </a:pPr>
            <a:r>
              <a:rPr lang="en-GB" dirty="0" smtClean="0"/>
              <a:t>Father is more of a ‘</a:t>
            </a:r>
            <a:r>
              <a:rPr lang="en-GB" b="1" dirty="0" smtClean="0"/>
              <a:t>play mate</a:t>
            </a:r>
            <a:r>
              <a:rPr lang="en-GB" dirty="0" smtClean="0"/>
              <a:t>’ for children, </a:t>
            </a:r>
            <a:r>
              <a:rPr lang="en-GB" b="1" dirty="0" smtClean="0"/>
              <a:t>‘nurturing’ </a:t>
            </a:r>
            <a:r>
              <a:rPr lang="en-GB" dirty="0" smtClean="0"/>
              <a:t>done by mothers who demonstrate more </a:t>
            </a:r>
            <a:r>
              <a:rPr lang="en-GB" i="1" dirty="0" smtClean="0"/>
              <a:t>‘sensitive responsiveness’.</a:t>
            </a:r>
            <a:endParaRPr lang="en-GB" i="1" dirty="0"/>
          </a:p>
        </p:txBody>
      </p:sp>
      <p:sp>
        <p:nvSpPr>
          <p:cNvPr id="5" name="Title 1"/>
          <p:cNvSpPr txBox="1">
            <a:spLocks/>
          </p:cNvSpPr>
          <p:nvPr/>
        </p:nvSpPr>
        <p:spPr>
          <a:xfrm>
            <a:off x="457200" y="274638"/>
            <a:ext cx="8229600" cy="1143000"/>
          </a:xfrm>
          <a:prstGeom prst="rect">
            <a:avLst/>
          </a:prstGeom>
          <a:solidFill>
            <a:schemeClr val="accent4">
              <a:lumMod val="20000"/>
              <a:lumOff val="80000"/>
            </a:schemeClr>
          </a:solidFill>
          <a:ln w="63500">
            <a:solidFill>
              <a:schemeClr val="tx1"/>
            </a:solidFill>
          </a:ln>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dirty="0" smtClean="0">
                <a:solidFill>
                  <a:prstClr val="black"/>
                </a:solidFill>
                <a:latin typeface="Comic Sans MS" panose="030F0702030302020204" pitchFamily="66" charset="0"/>
              </a:rPr>
              <a:t>What have traditional views on the </a:t>
            </a:r>
            <a:r>
              <a:rPr lang="en-GB" i="1" dirty="0" smtClean="0">
                <a:solidFill>
                  <a:prstClr val="black"/>
                </a:solidFill>
                <a:latin typeface="Comic Sans MS" panose="030F0702030302020204" pitchFamily="66" charset="0"/>
              </a:rPr>
              <a:t>‘role of the father’ </a:t>
            </a:r>
            <a:r>
              <a:rPr lang="en-GB" dirty="0" smtClean="0">
                <a:solidFill>
                  <a:prstClr val="black"/>
                </a:solidFill>
                <a:latin typeface="Comic Sans MS" panose="030F0702030302020204" pitchFamily="66" charset="0"/>
              </a:rPr>
              <a:t>been?</a:t>
            </a:r>
            <a:endParaRPr lang="en-GB" dirty="0">
              <a:solidFill>
                <a:prstClr val="black"/>
              </a:solidFill>
              <a:latin typeface="Comic Sans MS" panose="030F0702030302020204" pitchFamily="66" charset="0"/>
            </a:endParaRPr>
          </a:p>
        </p:txBody>
      </p:sp>
      <p:sp>
        <p:nvSpPr>
          <p:cNvPr id="6" name="TextBox 5"/>
          <p:cNvSpPr txBox="1"/>
          <p:nvPr/>
        </p:nvSpPr>
        <p:spPr>
          <a:xfrm>
            <a:off x="0" y="5646939"/>
            <a:ext cx="9144000" cy="1200329"/>
          </a:xfrm>
          <a:prstGeom prst="rect">
            <a:avLst/>
          </a:prstGeom>
          <a:solidFill>
            <a:sysClr val="windowText" lastClr="000000"/>
          </a:solidFill>
          <a:ln w="25400">
            <a:solidFill>
              <a:schemeClr val="bg1"/>
            </a:solidFill>
          </a:ln>
        </p:spPr>
        <p:txBody>
          <a:bodyPr wrap="square" rtlCol="0">
            <a:spAutoFit/>
          </a:bodyPr>
          <a:lstStyle/>
          <a:p>
            <a:pPr>
              <a:defRPr/>
            </a:pPr>
            <a:r>
              <a:rPr lang="en-GB" i="1" u="sng" kern="0" dirty="0">
                <a:solidFill>
                  <a:srgbClr val="FFFFFF"/>
                </a:solidFill>
                <a:latin typeface="Comic Sans MS"/>
              </a:rPr>
              <a:t>Learning objectives:</a:t>
            </a:r>
          </a:p>
          <a:p>
            <a:pPr marL="285750" indent="-285750">
              <a:buFont typeface="Arial" panose="020B0604020202020204" pitchFamily="34" charset="0"/>
              <a:buChar char="•"/>
              <a:defRPr/>
            </a:pPr>
            <a:r>
              <a:rPr lang="en-GB" kern="0" dirty="0">
                <a:solidFill>
                  <a:srgbClr val="FFFFFF"/>
                </a:solidFill>
                <a:latin typeface="Comic Sans MS"/>
              </a:rPr>
              <a:t>To </a:t>
            </a:r>
            <a:r>
              <a:rPr lang="en-GB" kern="0" dirty="0" smtClean="0">
                <a:solidFill>
                  <a:srgbClr val="FFFFFF"/>
                </a:solidFill>
                <a:latin typeface="Comic Sans MS"/>
              </a:rPr>
              <a:t>UNDERSTAND how the role of fathers changes by culture and over time.</a:t>
            </a:r>
          </a:p>
          <a:p>
            <a:pPr marL="285750" indent="-285750">
              <a:buFont typeface="Arial" panose="020B0604020202020204" pitchFamily="34" charset="0"/>
              <a:buChar char="•"/>
              <a:defRPr/>
            </a:pPr>
            <a:r>
              <a:rPr lang="en-GB" kern="0" dirty="0" smtClean="0">
                <a:solidFill>
                  <a:srgbClr val="FFFFFF"/>
                </a:solidFill>
                <a:latin typeface="Comic Sans MS"/>
              </a:rPr>
              <a:t>To EXPLAIN the factors that affect relationships between fathers and infants.</a:t>
            </a:r>
          </a:p>
          <a:p>
            <a:pPr marL="285750" indent="-285750">
              <a:buFont typeface="Arial" panose="020B0604020202020204" pitchFamily="34" charset="0"/>
              <a:buChar char="•"/>
              <a:defRPr/>
            </a:pPr>
            <a:r>
              <a:rPr lang="en-GB" kern="0" dirty="0" smtClean="0">
                <a:solidFill>
                  <a:srgbClr val="FFFFFF"/>
                </a:solidFill>
                <a:latin typeface="Comic Sans MS"/>
              </a:rPr>
              <a:t>To OUTLINE and EVALUATE research into the role of fathers.</a:t>
            </a:r>
            <a:endParaRPr lang="en-GB" kern="0" dirty="0">
              <a:solidFill>
                <a:srgbClr val="FFFFFF"/>
              </a:solidFill>
              <a:latin typeface="Comic Sans MS"/>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750" y="2000250"/>
            <a:ext cx="4286250" cy="2857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45807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76236" y="0"/>
            <a:ext cx="3967764" cy="3810000"/>
          </a:xfrm>
        </p:spPr>
        <p:txBody>
          <a:bodyPr>
            <a:normAutofit fontScale="85000" lnSpcReduction="20000"/>
          </a:bodyPr>
          <a:lstStyle/>
          <a:p>
            <a:pPr>
              <a:buFont typeface="Wingdings" panose="05000000000000000000" pitchFamily="2" charset="2"/>
              <a:buChar char="q"/>
            </a:pPr>
            <a:r>
              <a:rPr lang="en-GB" dirty="0" smtClean="0"/>
              <a:t>Changes in society mean that more and more men involved in child care.</a:t>
            </a:r>
          </a:p>
          <a:p>
            <a:pPr>
              <a:buFont typeface="Wingdings" panose="05000000000000000000" pitchFamily="2" charset="2"/>
              <a:buChar char="q"/>
            </a:pPr>
            <a:r>
              <a:rPr lang="en-GB" dirty="0" smtClean="0"/>
              <a:t>Father’s demonstrate </a:t>
            </a:r>
            <a:r>
              <a:rPr lang="en-GB" b="1" dirty="0" smtClean="0"/>
              <a:t>‘sensitive responsiveness’ </a:t>
            </a:r>
            <a:r>
              <a:rPr lang="en-GB" dirty="0" smtClean="0"/>
              <a:t>when spend time with infant, and assume main caregiver role.</a:t>
            </a:r>
            <a:endParaRPr lang="en-GB"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327564"/>
            <a:ext cx="5155454" cy="3319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0"/>
            <a:ext cx="2438400" cy="2438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TextBox 9"/>
          <p:cNvSpPr txBox="1"/>
          <p:nvPr/>
        </p:nvSpPr>
        <p:spPr>
          <a:xfrm>
            <a:off x="0" y="5646939"/>
            <a:ext cx="9144000" cy="1200329"/>
          </a:xfrm>
          <a:prstGeom prst="rect">
            <a:avLst/>
          </a:prstGeom>
          <a:solidFill>
            <a:sysClr val="windowText" lastClr="000000"/>
          </a:solidFill>
          <a:ln w="25400">
            <a:solidFill>
              <a:schemeClr val="bg1"/>
            </a:solidFill>
          </a:ln>
        </p:spPr>
        <p:txBody>
          <a:bodyPr wrap="square" rtlCol="0">
            <a:spAutoFit/>
          </a:bodyPr>
          <a:lstStyle/>
          <a:p>
            <a:pPr>
              <a:defRPr/>
            </a:pPr>
            <a:r>
              <a:rPr lang="en-GB" i="1" u="sng" kern="0" dirty="0">
                <a:solidFill>
                  <a:srgbClr val="FFFFFF"/>
                </a:solidFill>
                <a:latin typeface="Comic Sans MS"/>
              </a:rPr>
              <a:t>Learning objectives:</a:t>
            </a:r>
          </a:p>
          <a:p>
            <a:pPr marL="285750" indent="-285750">
              <a:buFont typeface="Arial" panose="020B0604020202020204" pitchFamily="34" charset="0"/>
              <a:buChar char="•"/>
              <a:defRPr/>
            </a:pPr>
            <a:r>
              <a:rPr lang="en-GB" kern="0" dirty="0">
                <a:solidFill>
                  <a:srgbClr val="FFFFFF"/>
                </a:solidFill>
                <a:latin typeface="Comic Sans MS"/>
              </a:rPr>
              <a:t>To </a:t>
            </a:r>
            <a:r>
              <a:rPr lang="en-GB" kern="0" dirty="0" smtClean="0">
                <a:solidFill>
                  <a:srgbClr val="FFFFFF"/>
                </a:solidFill>
                <a:latin typeface="Comic Sans MS"/>
              </a:rPr>
              <a:t>UNDERSTAND how the role of fathers changes by culture and over time.</a:t>
            </a:r>
          </a:p>
          <a:p>
            <a:pPr marL="285750" indent="-285750">
              <a:buFont typeface="Arial" panose="020B0604020202020204" pitchFamily="34" charset="0"/>
              <a:buChar char="•"/>
              <a:defRPr/>
            </a:pPr>
            <a:r>
              <a:rPr lang="en-GB" kern="0" dirty="0" smtClean="0">
                <a:solidFill>
                  <a:srgbClr val="FFFFFF"/>
                </a:solidFill>
                <a:latin typeface="Comic Sans MS"/>
              </a:rPr>
              <a:t>To EXPLAIN the factors that affect relationships between fathers and infants.</a:t>
            </a:r>
          </a:p>
          <a:p>
            <a:pPr marL="285750" indent="-285750">
              <a:buFont typeface="Arial" panose="020B0604020202020204" pitchFamily="34" charset="0"/>
              <a:buChar char="•"/>
              <a:defRPr/>
            </a:pPr>
            <a:r>
              <a:rPr lang="en-GB" kern="0" dirty="0" smtClean="0">
                <a:solidFill>
                  <a:srgbClr val="FFFFFF"/>
                </a:solidFill>
                <a:latin typeface="Comic Sans MS"/>
              </a:rPr>
              <a:t>To OUTLINE and EVALUATE research into the role of fathers.</a:t>
            </a:r>
            <a:endParaRPr lang="en-GB" kern="0" dirty="0">
              <a:solidFill>
                <a:srgbClr val="FFFFFF"/>
              </a:solidFill>
              <a:latin typeface="Comic Sans MS"/>
            </a:endParaRPr>
          </a:p>
        </p:txBody>
      </p:sp>
      <p:sp>
        <p:nvSpPr>
          <p:cNvPr id="11" name="Rounded Rectangle 10"/>
          <p:cNvSpPr/>
          <p:nvPr/>
        </p:nvSpPr>
        <p:spPr>
          <a:xfrm>
            <a:off x="5334000" y="3429000"/>
            <a:ext cx="3657600" cy="2065539"/>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sz="2000" dirty="0" smtClean="0"/>
              <a:t>Role of father also drastically </a:t>
            </a:r>
            <a:r>
              <a:rPr lang="en-GB" sz="2000" b="1" dirty="0" smtClean="0"/>
              <a:t>determined by culture.</a:t>
            </a:r>
            <a:r>
              <a:rPr lang="en-GB" sz="2000" dirty="0" smtClean="0"/>
              <a:t> For example, Aka tribe (nomadic African tribe) child rearing equal, and no gender roles.</a:t>
            </a:r>
            <a:endParaRPr lang="en-GB" sz="2000" dirty="0"/>
          </a:p>
        </p:txBody>
      </p:sp>
      <p:pic>
        <p:nvPicPr>
          <p:cNvPr id="3078"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7364" y="2032894"/>
            <a:ext cx="4572000" cy="3429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66192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078"/>
                                        </p:tgtEl>
                                        <p:attrNameLst>
                                          <p:attrName>style.visibility</p:attrName>
                                        </p:attrNameLst>
                                      </p:cBhvr>
                                      <p:to>
                                        <p:strVal val="visible"/>
                                      </p:to>
                                    </p:set>
                                    <p:anim calcmode="lin" valueType="num">
                                      <p:cBhvr additive="base">
                                        <p:cTn id="21" dur="500" fill="hold"/>
                                        <p:tgtEl>
                                          <p:spTgt spid="3078"/>
                                        </p:tgtEl>
                                        <p:attrNameLst>
                                          <p:attrName>ppt_x</p:attrName>
                                        </p:attrNameLst>
                                      </p:cBhvr>
                                      <p:tavLst>
                                        <p:tav tm="0">
                                          <p:val>
                                            <p:strVal val="#ppt_x"/>
                                          </p:val>
                                        </p:tav>
                                        <p:tav tm="100000">
                                          <p:val>
                                            <p:strVal val="#ppt_x"/>
                                          </p:val>
                                        </p:tav>
                                      </p:tavLst>
                                    </p:anim>
                                    <p:anim calcmode="lin" valueType="num">
                                      <p:cBhvr additive="base">
                                        <p:cTn id="22" dur="500" fill="hold"/>
                                        <p:tgtEl>
                                          <p:spTgt spid="3078"/>
                                        </p:tgtEl>
                                        <p:attrNameLst>
                                          <p:attrName>ppt_y</p:attrName>
                                        </p:attrNameLst>
                                      </p:cBhvr>
                                      <p:tavLst>
                                        <p:tav tm="0">
                                          <p:val>
                                            <p:strVal val="1+#ppt_h/2"/>
                                          </p:val>
                                        </p:tav>
                                        <p:tav tm="100000">
                                          <p:val>
                                            <p:strVal val="#ppt_y"/>
                                          </p:val>
                                        </p:tav>
                                      </p:tavLst>
                                    </p:anim>
                                  </p:childTnLst>
                                </p:cTn>
                              </p:par>
                              <p:par>
                                <p:cTn id="23" presetID="6" presetClass="entr" presetSubtype="16"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circle(in)">
                                      <p:cBhvr>
                                        <p:cTn id="25"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rot="20902730">
            <a:off x="284997" y="294064"/>
            <a:ext cx="3517127" cy="1674392"/>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GB" sz="2400" dirty="0" smtClean="0"/>
              <a:t>Several factors </a:t>
            </a:r>
            <a:r>
              <a:rPr lang="en-GB" sz="2400" i="1" dirty="0" smtClean="0"/>
              <a:t>affect</a:t>
            </a:r>
            <a:r>
              <a:rPr lang="en-GB" sz="2400" dirty="0" smtClean="0"/>
              <a:t> the </a:t>
            </a:r>
            <a:r>
              <a:rPr lang="en-GB" sz="2400" b="1" dirty="0" smtClean="0"/>
              <a:t>relationship</a:t>
            </a:r>
            <a:r>
              <a:rPr lang="en-GB" sz="2400" dirty="0" smtClean="0"/>
              <a:t> between fathers and children…</a:t>
            </a:r>
            <a:endParaRPr lang="en-GB" sz="2400" dirty="0"/>
          </a:p>
        </p:txBody>
      </p:sp>
      <p:sp>
        <p:nvSpPr>
          <p:cNvPr id="7" name="Content Placeholder 6"/>
          <p:cNvSpPr>
            <a:spLocks noGrp="1"/>
          </p:cNvSpPr>
          <p:nvPr>
            <p:ph idx="1"/>
          </p:nvPr>
        </p:nvSpPr>
        <p:spPr>
          <a:xfrm>
            <a:off x="377476" y="2340176"/>
            <a:ext cx="8229600" cy="3306763"/>
          </a:xfrm>
        </p:spPr>
        <p:txBody>
          <a:bodyPr>
            <a:normAutofit/>
          </a:bodyPr>
          <a:lstStyle/>
          <a:p>
            <a:r>
              <a:rPr lang="en-GB" dirty="0" smtClean="0"/>
              <a:t>Type of attachment with own parents</a:t>
            </a:r>
          </a:p>
          <a:p>
            <a:r>
              <a:rPr lang="en-GB" dirty="0" smtClean="0"/>
              <a:t>Marital intimacy</a:t>
            </a:r>
          </a:p>
          <a:p>
            <a:r>
              <a:rPr lang="en-GB" dirty="0" smtClean="0"/>
              <a:t>Supportive co-parenting</a:t>
            </a:r>
          </a:p>
          <a:p>
            <a:endParaRPr lang="en-GB" dirty="0"/>
          </a:p>
          <a:p>
            <a:pPr marL="0" indent="0">
              <a:buNone/>
            </a:pPr>
            <a:endParaRPr lang="en-GB" dirty="0"/>
          </a:p>
        </p:txBody>
      </p:sp>
      <p:sp>
        <p:nvSpPr>
          <p:cNvPr id="11" name="TextBox 10"/>
          <p:cNvSpPr txBox="1"/>
          <p:nvPr/>
        </p:nvSpPr>
        <p:spPr>
          <a:xfrm>
            <a:off x="0" y="5646939"/>
            <a:ext cx="9144000" cy="1200329"/>
          </a:xfrm>
          <a:prstGeom prst="rect">
            <a:avLst/>
          </a:prstGeom>
          <a:solidFill>
            <a:sysClr val="windowText" lastClr="000000"/>
          </a:solidFill>
          <a:ln w="25400">
            <a:solidFill>
              <a:schemeClr val="bg1"/>
            </a:solidFill>
          </a:ln>
        </p:spPr>
        <p:txBody>
          <a:bodyPr wrap="square" rtlCol="0">
            <a:spAutoFit/>
          </a:bodyPr>
          <a:lstStyle/>
          <a:p>
            <a:pPr>
              <a:defRPr/>
            </a:pPr>
            <a:r>
              <a:rPr lang="en-GB" i="1" u="sng" kern="0" dirty="0">
                <a:solidFill>
                  <a:srgbClr val="FFFFFF"/>
                </a:solidFill>
                <a:latin typeface="Comic Sans MS"/>
              </a:rPr>
              <a:t>Learning objectives:</a:t>
            </a:r>
          </a:p>
          <a:p>
            <a:pPr marL="285750" indent="-285750">
              <a:buFont typeface="Arial" panose="020B0604020202020204" pitchFamily="34" charset="0"/>
              <a:buChar char="•"/>
              <a:defRPr/>
            </a:pPr>
            <a:r>
              <a:rPr lang="en-GB" kern="0" dirty="0">
                <a:solidFill>
                  <a:srgbClr val="FFFFFF"/>
                </a:solidFill>
                <a:latin typeface="Comic Sans MS"/>
              </a:rPr>
              <a:t>To UNDERSTAND how the role of fathers changes by culture and over time.</a:t>
            </a:r>
          </a:p>
          <a:p>
            <a:pPr marL="285750" indent="-285750">
              <a:buFont typeface="Arial" panose="020B0604020202020204" pitchFamily="34" charset="0"/>
              <a:buChar char="•"/>
              <a:defRPr/>
            </a:pPr>
            <a:r>
              <a:rPr lang="en-GB" kern="0" dirty="0">
                <a:solidFill>
                  <a:srgbClr val="FFFFFF"/>
                </a:solidFill>
                <a:latin typeface="Comic Sans MS"/>
              </a:rPr>
              <a:t>To EXPLAIN the factors that affect relationships between fathers and infants.</a:t>
            </a:r>
          </a:p>
          <a:p>
            <a:pPr marL="285750" indent="-285750">
              <a:buFont typeface="Arial" panose="020B0604020202020204" pitchFamily="34" charset="0"/>
              <a:buChar char="•"/>
              <a:defRPr/>
            </a:pPr>
            <a:r>
              <a:rPr lang="en-GB" kern="0" dirty="0">
                <a:solidFill>
                  <a:srgbClr val="FFFFFF"/>
                </a:solidFill>
                <a:latin typeface="Comic Sans MS"/>
              </a:rPr>
              <a:t>To OUTLINE and EVALUATE research into the role of fathers.</a:t>
            </a:r>
          </a:p>
        </p:txBody>
      </p:sp>
      <p:pic>
        <p:nvPicPr>
          <p:cNvPr id="5121"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90432">
            <a:off x="6040582" y="3455633"/>
            <a:ext cx="2514600" cy="18288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08512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381000" y="1524000"/>
            <a:ext cx="8763000" cy="3970539"/>
          </a:xfrm>
        </p:spPr>
        <p:txBody>
          <a:bodyPr>
            <a:normAutofit fontScale="77500" lnSpcReduction="20000"/>
          </a:bodyPr>
          <a:lstStyle/>
          <a:p>
            <a:pPr>
              <a:buFont typeface="Wingdings" panose="05000000000000000000" pitchFamily="2" charset="2"/>
              <a:buChar char="Ø"/>
            </a:pPr>
            <a:r>
              <a:rPr lang="en-GB" i="1" dirty="0"/>
              <a:t> </a:t>
            </a:r>
            <a:r>
              <a:rPr lang="en-GB" i="1" dirty="0" smtClean="0"/>
              <a:t>Better peer relationships.</a:t>
            </a:r>
          </a:p>
          <a:p>
            <a:pPr>
              <a:buFont typeface="Wingdings" panose="05000000000000000000" pitchFamily="2" charset="2"/>
              <a:buChar char="Ø"/>
            </a:pPr>
            <a:r>
              <a:rPr lang="en-GB" i="1" dirty="0" smtClean="0"/>
              <a:t>Less behavioural problems, less aggressive and less criminality later in life (especially boys).</a:t>
            </a:r>
          </a:p>
          <a:p>
            <a:pPr>
              <a:buFont typeface="Wingdings" panose="05000000000000000000" pitchFamily="2" charset="2"/>
              <a:buChar char="Ø"/>
            </a:pPr>
            <a:r>
              <a:rPr lang="en-GB" i="1" dirty="0" smtClean="0"/>
              <a:t>Do better academically.</a:t>
            </a:r>
          </a:p>
          <a:p>
            <a:pPr>
              <a:buFont typeface="Wingdings" panose="05000000000000000000" pitchFamily="2" charset="2"/>
              <a:buChar char="Ø"/>
            </a:pPr>
            <a:r>
              <a:rPr lang="en-GB" i="1" dirty="0" smtClean="0"/>
              <a:t>Less likely to become a single mother, and more likely to delay first pregnancy.</a:t>
            </a:r>
          </a:p>
          <a:p>
            <a:pPr marL="0" indent="0">
              <a:buNone/>
            </a:pPr>
            <a:endParaRPr lang="en-GB" i="1" dirty="0" smtClean="0"/>
          </a:p>
          <a:p>
            <a:pPr marL="0" indent="0">
              <a:buNone/>
            </a:pPr>
            <a:r>
              <a:rPr lang="en-GB" dirty="0" smtClean="0"/>
              <a:t>HOWEVER, much of the research into these factors are conducted in deprived areas, as these are areas more likely to have absent fathers. Therefore could be the result of poverty factors, rather than father explicitly.</a:t>
            </a:r>
          </a:p>
        </p:txBody>
      </p:sp>
      <p:sp>
        <p:nvSpPr>
          <p:cNvPr id="5" name="Title 1"/>
          <p:cNvSpPr txBox="1">
            <a:spLocks/>
          </p:cNvSpPr>
          <p:nvPr/>
        </p:nvSpPr>
        <p:spPr>
          <a:xfrm>
            <a:off x="457200" y="274638"/>
            <a:ext cx="8229600" cy="1143000"/>
          </a:xfrm>
          <a:prstGeom prst="rect">
            <a:avLst/>
          </a:prstGeom>
          <a:solidFill>
            <a:schemeClr val="accent4">
              <a:lumMod val="20000"/>
              <a:lumOff val="80000"/>
            </a:schemeClr>
          </a:solidFill>
          <a:ln w="63500">
            <a:solidFill>
              <a:schemeClr val="tx1"/>
            </a:solidFill>
          </a:ln>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dirty="0" smtClean="0">
                <a:solidFill>
                  <a:prstClr val="black"/>
                </a:solidFill>
                <a:latin typeface="Comic Sans MS" panose="030F0702030302020204" pitchFamily="66" charset="0"/>
              </a:rPr>
              <a:t>What does a secure attachment with your father lead to?</a:t>
            </a:r>
            <a:endParaRPr lang="en-GB" dirty="0">
              <a:solidFill>
                <a:prstClr val="black"/>
              </a:solidFill>
              <a:latin typeface="Comic Sans MS" panose="030F0702030302020204" pitchFamily="66" charset="0"/>
            </a:endParaRPr>
          </a:p>
        </p:txBody>
      </p:sp>
      <p:sp>
        <p:nvSpPr>
          <p:cNvPr id="6" name="TextBox 5"/>
          <p:cNvSpPr txBox="1"/>
          <p:nvPr/>
        </p:nvSpPr>
        <p:spPr>
          <a:xfrm>
            <a:off x="0" y="5646939"/>
            <a:ext cx="9144000" cy="1200329"/>
          </a:xfrm>
          <a:prstGeom prst="rect">
            <a:avLst/>
          </a:prstGeom>
          <a:solidFill>
            <a:sysClr val="windowText" lastClr="000000"/>
          </a:solidFill>
          <a:ln w="25400">
            <a:solidFill>
              <a:schemeClr val="bg1"/>
            </a:solidFill>
          </a:ln>
        </p:spPr>
        <p:txBody>
          <a:bodyPr wrap="square" rtlCol="0">
            <a:spAutoFit/>
          </a:bodyPr>
          <a:lstStyle/>
          <a:p>
            <a:pPr>
              <a:defRPr/>
            </a:pPr>
            <a:r>
              <a:rPr lang="en-GB" i="1" u="sng" kern="0" dirty="0">
                <a:solidFill>
                  <a:srgbClr val="FFFFFF"/>
                </a:solidFill>
                <a:latin typeface="Comic Sans MS"/>
              </a:rPr>
              <a:t>Learning objectives:</a:t>
            </a:r>
          </a:p>
          <a:p>
            <a:pPr marL="285750" indent="-285750">
              <a:buFont typeface="Arial" panose="020B0604020202020204" pitchFamily="34" charset="0"/>
              <a:buChar char="•"/>
              <a:defRPr/>
            </a:pPr>
            <a:r>
              <a:rPr lang="en-GB" kern="0" dirty="0">
                <a:solidFill>
                  <a:srgbClr val="FFFFFF"/>
                </a:solidFill>
                <a:latin typeface="Comic Sans MS"/>
              </a:rPr>
              <a:t>To UNDERSTAND how the role of fathers changes by culture and over time.</a:t>
            </a:r>
          </a:p>
          <a:p>
            <a:pPr marL="285750" indent="-285750">
              <a:buFont typeface="Arial" panose="020B0604020202020204" pitchFamily="34" charset="0"/>
              <a:buChar char="•"/>
              <a:defRPr/>
            </a:pPr>
            <a:r>
              <a:rPr lang="en-GB" kern="0" dirty="0">
                <a:solidFill>
                  <a:srgbClr val="FFFFFF"/>
                </a:solidFill>
                <a:latin typeface="Comic Sans MS"/>
              </a:rPr>
              <a:t>To EXPLAIN the factors that affect relationships between fathers and infants.</a:t>
            </a:r>
          </a:p>
          <a:p>
            <a:pPr marL="285750" indent="-285750">
              <a:buFont typeface="Arial" panose="020B0604020202020204" pitchFamily="34" charset="0"/>
              <a:buChar char="•"/>
              <a:defRPr/>
            </a:pPr>
            <a:r>
              <a:rPr lang="en-GB" kern="0" dirty="0">
                <a:solidFill>
                  <a:srgbClr val="FFFFFF"/>
                </a:solidFill>
                <a:latin typeface="Comic Sans MS"/>
              </a:rPr>
              <a:t>To OUTLINE and EVALUATE research into the role of fathers.</a:t>
            </a:r>
          </a:p>
        </p:txBody>
      </p:sp>
    </p:spTree>
    <p:extLst>
      <p:ext uri="{BB962C8B-B14F-4D97-AF65-F5344CB8AC3E}">
        <p14:creationId xmlns:p14="http://schemas.microsoft.com/office/powerpoint/2010/main" val="481394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smtClean="0"/>
              <a:t>Watch the documentary about research into </a:t>
            </a:r>
            <a:r>
              <a:rPr lang="en-GB" dirty="0" smtClean="0">
                <a:hlinkClick r:id="rId3"/>
              </a:rPr>
              <a:t>fathers and infants.</a:t>
            </a:r>
            <a:r>
              <a:rPr lang="en-GB" dirty="0" smtClean="0"/>
              <a:t> </a:t>
            </a:r>
          </a:p>
          <a:p>
            <a:pPr marL="0" indent="0">
              <a:buNone/>
            </a:pPr>
            <a:endParaRPr lang="en-GB" dirty="0"/>
          </a:p>
          <a:p>
            <a:pPr marL="0" indent="0">
              <a:buNone/>
            </a:pPr>
            <a:r>
              <a:rPr lang="en-GB" dirty="0" smtClean="0"/>
              <a:t>Make appropriate notes.</a:t>
            </a:r>
            <a:endParaRPr lang="en-GB" dirty="0"/>
          </a:p>
        </p:txBody>
      </p:sp>
      <p:sp>
        <p:nvSpPr>
          <p:cNvPr id="4" name="Rounded Rectangle 3"/>
          <p:cNvSpPr/>
          <p:nvPr/>
        </p:nvSpPr>
        <p:spPr>
          <a:xfrm>
            <a:off x="5029200" y="4191000"/>
            <a:ext cx="3733800" cy="1066800"/>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GB" sz="3200" dirty="0" smtClean="0"/>
              <a:t>To be finished for homework.</a:t>
            </a:r>
            <a:endParaRPr lang="en-GB" sz="3200" dirty="0"/>
          </a:p>
        </p:txBody>
      </p:sp>
      <p:sp>
        <p:nvSpPr>
          <p:cNvPr id="5" name="TextBox 4"/>
          <p:cNvSpPr txBox="1"/>
          <p:nvPr/>
        </p:nvSpPr>
        <p:spPr>
          <a:xfrm>
            <a:off x="0" y="5646939"/>
            <a:ext cx="9144000" cy="1200329"/>
          </a:xfrm>
          <a:prstGeom prst="rect">
            <a:avLst/>
          </a:prstGeom>
          <a:solidFill>
            <a:sysClr val="windowText" lastClr="000000"/>
          </a:solidFill>
          <a:ln w="25400">
            <a:solidFill>
              <a:schemeClr val="bg1"/>
            </a:solidFill>
          </a:ln>
        </p:spPr>
        <p:txBody>
          <a:bodyPr wrap="square" rtlCol="0">
            <a:spAutoFit/>
          </a:bodyPr>
          <a:lstStyle/>
          <a:p>
            <a:pPr>
              <a:defRPr/>
            </a:pPr>
            <a:r>
              <a:rPr lang="en-GB" i="1" u="sng" kern="0" dirty="0">
                <a:solidFill>
                  <a:srgbClr val="FFFFFF"/>
                </a:solidFill>
                <a:latin typeface="Comic Sans MS"/>
              </a:rPr>
              <a:t>Learning objectives:</a:t>
            </a:r>
          </a:p>
          <a:p>
            <a:pPr marL="285750" indent="-285750">
              <a:buFont typeface="Arial" panose="020B0604020202020204" pitchFamily="34" charset="0"/>
              <a:buChar char="•"/>
              <a:defRPr/>
            </a:pPr>
            <a:r>
              <a:rPr lang="en-GB" kern="0" dirty="0">
                <a:solidFill>
                  <a:srgbClr val="FFFFFF"/>
                </a:solidFill>
                <a:latin typeface="Comic Sans MS"/>
              </a:rPr>
              <a:t>To UNDERSTAND how the role of fathers changes by culture and over time.</a:t>
            </a:r>
          </a:p>
          <a:p>
            <a:pPr marL="285750" indent="-285750">
              <a:buFont typeface="Arial" panose="020B0604020202020204" pitchFamily="34" charset="0"/>
              <a:buChar char="•"/>
              <a:defRPr/>
            </a:pPr>
            <a:r>
              <a:rPr lang="en-GB" kern="0" dirty="0">
                <a:solidFill>
                  <a:srgbClr val="FFFFFF"/>
                </a:solidFill>
                <a:latin typeface="Comic Sans MS"/>
              </a:rPr>
              <a:t>To EXPLAIN the factors that affect relationships between fathers and infants.</a:t>
            </a:r>
          </a:p>
          <a:p>
            <a:pPr marL="285750" indent="-285750">
              <a:buFont typeface="Arial" panose="020B0604020202020204" pitchFamily="34" charset="0"/>
              <a:buChar char="•"/>
              <a:defRPr/>
            </a:pPr>
            <a:r>
              <a:rPr lang="en-GB" kern="0" dirty="0">
                <a:solidFill>
                  <a:srgbClr val="FFFFFF"/>
                </a:solidFill>
                <a:latin typeface="Comic Sans MS"/>
              </a:rPr>
              <a:t>To OUTLINE and EVALUATE research into the role of fathers.</a:t>
            </a:r>
          </a:p>
        </p:txBody>
      </p:sp>
    </p:spTree>
    <p:extLst>
      <p:ext uri="{BB962C8B-B14F-4D97-AF65-F5344CB8AC3E}">
        <p14:creationId xmlns:p14="http://schemas.microsoft.com/office/powerpoint/2010/main" val="1672855917"/>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438</TotalTime>
  <Words>530</Words>
  <Application>Microsoft Office PowerPoint</Application>
  <PresentationFormat>On-screen Show (4:3)</PresentationFormat>
  <Paragraphs>50</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1_Office Theme</vt:lpstr>
      <vt:lpstr>Title: What is the role of the father in development?</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the role of the father in development?</dc:title>
  <dc:creator>Kirsty</dc:creator>
  <cp:lastModifiedBy>Kirsty</cp:lastModifiedBy>
  <cp:revision>13</cp:revision>
  <dcterms:created xsi:type="dcterms:W3CDTF">2016-03-02T11:26:08Z</dcterms:created>
  <dcterms:modified xsi:type="dcterms:W3CDTF">2016-03-02T18:54:06Z</dcterms:modified>
</cp:coreProperties>
</file>