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1"/>
  </p:notesMasterIdLst>
  <p:sldIdLst>
    <p:sldId id="256" r:id="rId3"/>
    <p:sldId id="260" r:id="rId4"/>
    <p:sldId id="261" r:id="rId5"/>
    <p:sldId id="273" r:id="rId6"/>
    <p:sldId id="274" r:id="rId7"/>
    <p:sldId id="275" r:id="rId8"/>
    <p:sldId id="276" r:id="rId9"/>
    <p:sldId id="277" r:id="rId10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5pPr>
    <a:lvl6pPr marL="2286000" algn="l" defTabSz="914400" rtl="0" eaLnBrk="1" latinLnBrk="0" hangingPunct="1"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6pPr>
    <a:lvl7pPr marL="2743200" algn="l" defTabSz="914400" rtl="0" eaLnBrk="1" latinLnBrk="0" hangingPunct="1"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7pPr>
    <a:lvl8pPr marL="3200400" algn="l" defTabSz="914400" rtl="0" eaLnBrk="1" latinLnBrk="0" hangingPunct="1"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8pPr>
    <a:lvl9pPr marL="3657600" algn="l" defTabSz="914400" rtl="0" eaLnBrk="1" latinLnBrk="0" hangingPunct="1">
      <a:defRPr sz="3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812" autoAdjust="0"/>
  </p:normalViewPr>
  <p:slideViewPr>
    <p:cSldViewPr>
      <p:cViewPr varScale="1">
        <p:scale>
          <a:sx n="58" d="100"/>
          <a:sy n="58" d="100"/>
        </p:scale>
        <p:origin x="-786" y="-8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6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latin typeface="Helvetica" charset="0"/>
                <a:cs typeface="Helvetica" charset="0"/>
                <a:sym typeface="Helvetica" charset="0"/>
              </a:rPr>
              <a:t>Ask - how many calories your body uses day to day, just to stay alive?</a:t>
            </a:r>
          </a:p>
          <a:p>
            <a:r>
              <a:rPr lang="en-US" sz="1600">
                <a:latin typeface="Helvetica" charset="0"/>
                <a:cs typeface="Helvetica" charset="0"/>
                <a:sym typeface="Helvetica" charset="0"/>
              </a:rPr>
              <a:t>2,800</a:t>
            </a:r>
          </a:p>
          <a:p>
            <a:endParaRPr lang="en-US" sz="1600">
              <a:latin typeface="Helvetica" charset="0"/>
              <a:cs typeface="Helvetica" charset="0"/>
              <a:sym typeface="Helvetica" charset="0"/>
            </a:endParaRPr>
          </a:p>
          <a:p>
            <a:r>
              <a:rPr lang="en-US" sz="1600">
                <a:latin typeface="Helvetica" charset="0"/>
                <a:cs typeface="Helvetica" charset="0"/>
                <a:sym typeface="Helvetica" charset="0"/>
              </a:rPr>
              <a:t>Ask - how many calories do you burn per hour on expedition?</a:t>
            </a:r>
          </a:p>
          <a:p>
            <a:r>
              <a:rPr lang="en-US" sz="1600">
                <a:latin typeface="Helvetica" charset="0"/>
                <a:cs typeface="Helvetica" charset="0"/>
                <a:sym typeface="Helvetica" charset="0"/>
              </a:rPr>
              <a:t>400</a:t>
            </a:r>
          </a:p>
          <a:p>
            <a:endParaRPr lang="en-US" sz="1600">
              <a:latin typeface="Helvetica" charset="0"/>
              <a:cs typeface="Helvetica" charset="0"/>
              <a:sym typeface="Helvetica" charset="0"/>
            </a:endParaRPr>
          </a:p>
          <a:p>
            <a:r>
              <a:rPr lang="en-US" sz="1600">
                <a:latin typeface="Helvetica" charset="0"/>
                <a:cs typeface="Helvetica" charset="0"/>
                <a:sym typeface="Helvetica" charset="0"/>
              </a:rPr>
              <a:t>Do the maths!!!</a:t>
            </a:r>
          </a:p>
          <a:p>
            <a:endParaRPr lang="en-US" sz="1600">
              <a:latin typeface="Helvetica" charset="0"/>
              <a:cs typeface="Helvetica" charset="0"/>
              <a:sym typeface="Helvetica" charset="0"/>
            </a:endParaRPr>
          </a:p>
          <a:p>
            <a:r>
              <a:rPr lang="en-US" sz="1600">
                <a:latin typeface="Helvetica" charset="0"/>
                <a:cs typeface="Helvetica" charset="0"/>
                <a:sym typeface="Helvetica" charset="0"/>
              </a:rPr>
              <a:t>Based on average person and 6hrs walking, this equates to 2400 + 2800 = 5200 per day!!!</a:t>
            </a:r>
          </a:p>
          <a:p>
            <a:endParaRPr lang="en-US" sz="1600">
              <a:latin typeface="Helvetica" charset="0"/>
              <a:cs typeface="Helvetica" charset="0"/>
              <a:sym typeface="Helvetica" charset="0"/>
            </a:endParaRPr>
          </a:p>
          <a:p>
            <a:r>
              <a:rPr lang="en-US" sz="1600" b="1">
                <a:solidFill>
                  <a:srgbClr val="FF0000"/>
                </a:solidFill>
                <a:latin typeface="Helvetica" charset="0"/>
                <a:cs typeface="Helvetica" charset="0"/>
                <a:sym typeface="Helvetica" charset="0"/>
              </a:rPr>
              <a:t>Write down this number</a:t>
            </a:r>
          </a:p>
          <a:p>
            <a:endParaRPr lang="en-US" sz="1600">
              <a:latin typeface="Helvetica" charset="0"/>
              <a:cs typeface="Helvetica" charset="0"/>
              <a:sym typeface="Helvetica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Nutrition breakdown - main food groups</a:t>
            </a:r>
          </a:p>
          <a:p>
            <a:endParaRPr lang="en-US" sz="1800">
              <a:solidFill>
                <a:srgbClr val="000000"/>
              </a:solidFill>
              <a:latin typeface="Trebuchet MS" charset="0"/>
              <a:ea typeface="Trebuchet MS" charset="0"/>
              <a:cs typeface="Trebuchet MS" charset="0"/>
              <a:sym typeface="Trebuchet MS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Carbohydrates</a:t>
            </a: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 are the body's immediate energy source - stored as glycogen in the muscles.</a:t>
            </a:r>
          </a:p>
          <a:p>
            <a:r>
              <a:rPr lang="en-US" sz="1800">
                <a:solidFill>
                  <a:srgbClr val="00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Proteins</a:t>
            </a: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 are mainly used for construction work in the body, building new cells, muscle cells for example.</a:t>
            </a:r>
          </a:p>
          <a:p>
            <a:r>
              <a:rPr lang="en-US" sz="1800">
                <a:solidFill>
                  <a:srgbClr val="00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Fats</a:t>
            </a: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 are the second energy source for the body; they are most commonly stored under the skin.  The body uses fat as an energy store as when you exercise you will soon expand the energy in the carbohydrates. </a:t>
            </a:r>
          </a:p>
          <a:p>
            <a:r>
              <a:rPr lang="en-US" sz="1800">
                <a:solidFill>
                  <a:srgbClr val="00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Vitamins</a:t>
            </a: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 help chemical processes</a:t>
            </a:r>
          </a:p>
          <a:p>
            <a:r>
              <a:rPr lang="en-US" sz="1800">
                <a:solidFill>
                  <a:srgbClr val="00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Water</a:t>
            </a: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 keeps you healthy</a:t>
            </a:r>
          </a:p>
          <a:p>
            <a:pPr>
              <a:lnSpc>
                <a:spcPts val="1500"/>
              </a:lnSpc>
              <a:spcBef>
                <a:spcPts val="900"/>
              </a:spcBef>
            </a:pPr>
            <a:r>
              <a:rPr lang="en-US" sz="180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Fibre</a:t>
            </a:r>
            <a:r>
              <a:rPr lang="en-US" sz="1800"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 keeps things moving!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quantity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volume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weight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nutritional value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quantity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volume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weight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nutritional value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packing foods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freezer bags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pre mixed porridge/ready brek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bags of food ‘per day’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easy access for snacks</a:t>
            </a:r>
          </a:p>
          <a:p>
            <a:pPr marL="39688">
              <a:spcBef>
                <a:spcPts val="1400"/>
              </a:spcBef>
            </a:pPr>
            <a:r>
              <a:rPr lang="en-US" sz="1800">
                <a:solidFill>
                  <a:srgbClr val="000000"/>
                </a:solidFill>
                <a:latin typeface="Trebuchet MS" charset="0"/>
                <a:ea typeface="Trebuchet MS" charset="0"/>
                <a:cs typeface="Trebuchet MS" charset="0"/>
                <a:sym typeface="Trebuchet MS" charset="0"/>
              </a:rPr>
              <a:t>Water!!!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65D6F2-1818-496A-A09C-23A61B7803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9A846BC-1C21-4B7A-A249-06964A71D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64650" y="546100"/>
            <a:ext cx="2762250" cy="9207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7900" y="546100"/>
            <a:ext cx="8134350" cy="9207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9A5524B-66DA-4D28-86DC-157B32FA6E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5A654BD-E5C5-439C-988D-C1230780F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8FC26CE-14E1-4C03-8CA2-139836EF30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ADA10E-BEB7-4E16-B051-B525092DFF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7900" y="2819400"/>
            <a:ext cx="5448300" cy="693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819400"/>
            <a:ext cx="5448300" cy="693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0F66DA-1788-4ACE-8E19-866BC5EC5F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1D58D6-605C-4871-A972-28ED64AA8E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A2D363-46C7-417A-B7FC-B8C9338390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FC8F33-69F1-4A66-A719-118516829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F63191-8E04-4135-B653-9E6BFB7F6A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BE6D37-E73C-4879-AC29-2FB912CA0C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83D5D6-D579-416C-913C-5E9CD56731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0E99E8-1584-461F-AB65-33C8F3DF55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64650" y="546100"/>
            <a:ext cx="2762250" cy="9207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7900" y="546100"/>
            <a:ext cx="8134350" cy="9207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72E2FA-1323-43F7-B545-5221C7610F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D260EF-092A-418B-84B0-9AF8A2B3FC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7900" y="2819400"/>
            <a:ext cx="5448300" cy="693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819400"/>
            <a:ext cx="5448300" cy="693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7B2F71-3729-4FB8-93AA-7808BC814E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DD988B-3DEB-4479-832C-CB8734C721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40AF5BC-8D6D-41D7-9787-0DD14F4B49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01DE67-6404-4972-AE29-A731AC01AD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B95074-C28A-4E6E-86CF-52F1E8169B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CD7E991-DBED-4D79-8CB8-25BDBA916D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546100"/>
            <a:ext cx="11049000" cy="227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108599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mes New Roman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2819400"/>
            <a:ext cx="11049000" cy="693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108599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mes New Roman" charset="0"/>
              </a:rPr>
              <a:t>Click to edit Master text styles</a:t>
            </a:r>
          </a:p>
          <a:p>
            <a:pPr lvl="1"/>
            <a:r>
              <a:rPr lang="en-US" smtClean="0">
                <a:sym typeface="Times New Roman" charset="0"/>
              </a:rPr>
              <a:t>Second level</a:t>
            </a:r>
          </a:p>
          <a:p>
            <a:pPr lvl="2"/>
            <a:r>
              <a:rPr lang="en-US" smtClean="0">
                <a:sym typeface="Times New Roman" charset="0"/>
              </a:rPr>
              <a:t>Third level</a:t>
            </a:r>
          </a:p>
          <a:p>
            <a:pPr lvl="3"/>
            <a:r>
              <a:rPr lang="en-US" smtClean="0">
                <a:sym typeface="Times New Roman" charset="0"/>
              </a:rPr>
              <a:t>Fourth level</a:t>
            </a:r>
          </a:p>
          <a:p>
            <a:pPr lvl="4"/>
            <a:r>
              <a:rPr lang="en-US" smtClean="0">
                <a:sym typeface="Times New Roman" charset="0"/>
              </a:rPr>
              <a:t>Fifth level</a:t>
            </a:r>
          </a:p>
        </p:txBody>
      </p:sp>
      <p:sp>
        <p:nvSpPr>
          <p:cNvPr id="1027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0504488" y="8890000"/>
            <a:ext cx="342900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tx1"/>
                </a:solidFill>
                <a:cs typeface="Times New Roman" charset="0"/>
              </a:defRPr>
            </a:lvl1pPr>
          </a:lstStyle>
          <a:p>
            <a:fld id="{735634F3-AB2F-48D4-83E9-7714B091BB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hf hdr="0" ftr="0" dt="0"/>
  <p:txStyles>
    <p:titleStyle>
      <a:lvl1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+mj-lt"/>
          <a:ea typeface="+mj-ea"/>
          <a:cs typeface="+mj-cs"/>
          <a:sym typeface="Times New Roman" charset="0"/>
        </a:defRPr>
      </a:lvl1pPr>
      <a:lvl2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2pPr>
      <a:lvl3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3pPr>
      <a:lvl4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4pPr>
      <a:lvl5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5pPr>
      <a:lvl6pPr marL="4635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6pPr>
      <a:lvl7pPr marL="9207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7pPr>
      <a:lvl8pPr marL="13779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8pPr>
      <a:lvl9pPr marL="18351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9pPr>
    </p:titleStyle>
    <p:bodyStyle>
      <a:lvl1pPr marL="382588" indent="-342900" algn="l" rtl="0" fontAlgn="base">
        <a:spcBef>
          <a:spcPts val="1100"/>
        </a:spcBef>
        <a:spcAft>
          <a:spcPct val="0"/>
        </a:spcAft>
        <a:buSzPct val="100000"/>
        <a:buFont typeface="Times New Roman" charset="0"/>
        <a:buChar char="•"/>
        <a:defRPr sz="44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1pPr>
      <a:lvl2pPr marL="731838" indent="-285750" algn="l" rtl="0" fontAlgn="base">
        <a:spcBef>
          <a:spcPts val="900"/>
        </a:spcBef>
        <a:spcAft>
          <a:spcPct val="0"/>
        </a:spcAft>
        <a:buSzPct val="100000"/>
        <a:buFont typeface="Times New Roman" charset="0"/>
        <a:buChar char="–"/>
        <a:defRPr sz="3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2pPr>
      <a:lvl3pPr marL="1131888" indent="-228600" algn="l" rtl="0" fontAlgn="base">
        <a:spcBef>
          <a:spcPts val="800"/>
        </a:spcBef>
        <a:spcAft>
          <a:spcPct val="0"/>
        </a:spcAft>
        <a:buSzPct val="100000"/>
        <a:buFont typeface="Times New Roman" charset="0"/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3pPr>
      <a:lvl4pPr marL="15890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4pPr>
      <a:lvl5pPr marL="20462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5pPr>
      <a:lvl6pPr marL="25034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6pPr>
      <a:lvl7pPr marL="29606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7pPr>
      <a:lvl8pPr marL="34178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8pPr>
      <a:lvl9pPr marL="38750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546100"/>
            <a:ext cx="11049000" cy="227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108599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mes New Roman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2819400"/>
            <a:ext cx="11049000" cy="6934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108599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Times New Roman" charset="0"/>
              </a:rPr>
              <a:t>Click to edit Master text styles</a:t>
            </a:r>
          </a:p>
          <a:p>
            <a:pPr lvl="1"/>
            <a:r>
              <a:rPr lang="en-US" smtClean="0">
                <a:sym typeface="Times New Roman" charset="0"/>
              </a:rPr>
              <a:t>Second level</a:t>
            </a:r>
          </a:p>
          <a:p>
            <a:pPr lvl="2"/>
            <a:r>
              <a:rPr lang="en-US" smtClean="0">
                <a:sym typeface="Times New Roman" charset="0"/>
              </a:rPr>
              <a:t>Third level</a:t>
            </a:r>
          </a:p>
          <a:p>
            <a:pPr lvl="3"/>
            <a:r>
              <a:rPr lang="en-US" smtClean="0">
                <a:sym typeface="Times New Roman" charset="0"/>
              </a:rPr>
              <a:t>Fourth level</a:t>
            </a:r>
          </a:p>
          <a:p>
            <a:pPr lvl="4"/>
            <a:r>
              <a:rPr lang="en-US" smtClean="0">
                <a:sym typeface="Times New Roman" charset="0"/>
              </a:rPr>
              <a:t>Fifth level</a:t>
            </a:r>
          </a:p>
        </p:txBody>
      </p:sp>
      <p:sp>
        <p:nvSpPr>
          <p:cNvPr id="205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0504488" y="8890000"/>
            <a:ext cx="342900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tx1"/>
                </a:solidFill>
                <a:cs typeface="Times New Roman" charset="0"/>
              </a:defRPr>
            </a:lvl1pPr>
          </a:lstStyle>
          <a:p>
            <a:fld id="{AEC5E72B-450C-4A2B-BC25-8F6B7074E22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hdr="0" ftr="0" dt="0"/>
  <p:txStyles>
    <p:titleStyle>
      <a:lvl1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+mj-lt"/>
          <a:ea typeface="+mj-ea"/>
          <a:cs typeface="+mj-cs"/>
          <a:sym typeface="Times New Roman" charset="0"/>
        </a:defRPr>
      </a:lvl1pPr>
      <a:lvl2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2pPr>
      <a:lvl3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3pPr>
      <a:lvl4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4pPr>
      <a:lvl5pPr marL="63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5pPr>
      <a:lvl6pPr marL="4635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6pPr>
      <a:lvl7pPr marL="9207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7pPr>
      <a:lvl8pPr marL="13779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8pPr>
      <a:lvl9pPr marL="183515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Times New Roman" charset="0"/>
          <a:ea typeface="ヒラギノ明朝 ProN W3" charset="0"/>
          <a:cs typeface="ヒラギノ明朝 ProN W3" charset="0"/>
          <a:sym typeface="Times New Roman" charset="0"/>
        </a:defRPr>
      </a:lvl9pPr>
    </p:titleStyle>
    <p:bodyStyle>
      <a:lvl1pPr marL="382588" indent="-342900" algn="l" rtl="0" fontAlgn="base">
        <a:spcBef>
          <a:spcPts val="1100"/>
        </a:spcBef>
        <a:spcAft>
          <a:spcPct val="0"/>
        </a:spcAft>
        <a:buSzPct val="100000"/>
        <a:buFont typeface="Times New Roman" charset="0"/>
        <a:buChar char="•"/>
        <a:defRPr sz="44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1pPr>
      <a:lvl2pPr marL="731838" indent="-285750" algn="l" rtl="0" fontAlgn="base">
        <a:spcBef>
          <a:spcPts val="900"/>
        </a:spcBef>
        <a:spcAft>
          <a:spcPct val="0"/>
        </a:spcAft>
        <a:buSzPct val="100000"/>
        <a:buFont typeface="Times New Roman" charset="0"/>
        <a:buChar char="–"/>
        <a:defRPr sz="3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2pPr>
      <a:lvl3pPr marL="1131888" indent="-228600" algn="l" rtl="0" fontAlgn="base">
        <a:spcBef>
          <a:spcPts val="800"/>
        </a:spcBef>
        <a:spcAft>
          <a:spcPct val="0"/>
        </a:spcAft>
        <a:buSzPct val="100000"/>
        <a:buFont typeface="Times New Roman" charset="0"/>
        <a:buChar char="•"/>
        <a:defRPr sz="34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3pPr>
      <a:lvl4pPr marL="15890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4pPr>
      <a:lvl5pPr marL="20462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5pPr>
      <a:lvl6pPr marL="25034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6pPr>
      <a:lvl7pPr marL="29606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7pPr>
      <a:lvl8pPr marL="34178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8pPr>
      <a:lvl9pPr marL="3875088" indent="-228600" algn="l" rtl="0" fontAlgn="base">
        <a:spcBef>
          <a:spcPts val="700"/>
        </a:spcBef>
        <a:spcAft>
          <a:spcPct val="0"/>
        </a:spcAft>
        <a:buSzPct val="100000"/>
        <a:buFont typeface="Times New Roman" charset="0"/>
        <a:buChar char="»"/>
        <a:defRPr sz="2800">
          <a:solidFill>
            <a:schemeClr val="tx1"/>
          </a:solidFill>
          <a:latin typeface="+mn-lt"/>
          <a:ea typeface="+mn-ea"/>
          <a:cs typeface="+mn-cs"/>
          <a:sym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8150" y="1189038"/>
            <a:ext cx="4543425" cy="7208837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90300" y="304800"/>
            <a:ext cx="1473200" cy="1473200"/>
          </a:xfrm>
          <a:prstGeom prst="rect">
            <a:avLst/>
          </a:prstGeom>
          <a:noFill/>
          <a:ln w="19050" cap="flat">
            <a:noFill/>
            <a:round/>
            <a:headEnd/>
            <a:tailEnd/>
          </a:ln>
        </p:spPr>
      </p:pic>
      <p:pic>
        <p:nvPicPr>
          <p:cNvPr id="5122" name="Picture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638" y="260350"/>
            <a:ext cx="977900" cy="15494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/>
          </p:cNvSpPr>
          <p:nvPr/>
        </p:nvSpPr>
        <p:spPr bwMode="auto">
          <a:xfrm>
            <a:off x="3378200" y="482600"/>
            <a:ext cx="6248400" cy="1104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57799" bIns="0"/>
          <a:lstStyle/>
          <a:p>
            <a:pPr marL="57150" algn="ctr"/>
            <a:r>
              <a:rPr lang="en-US" sz="6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Catering</a:t>
            </a:r>
          </a:p>
        </p:txBody>
      </p:sp>
      <p:sp>
        <p:nvSpPr>
          <p:cNvPr id="5124" name="Rectangle 4"/>
          <p:cNvSpPr>
            <a:spLocks/>
          </p:cNvSpPr>
          <p:nvPr/>
        </p:nvSpPr>
        <p:spPr bwMode="auto">
          <a:xfrm>
            <a:off x="3206750" y="3124200"/>
            <a:ext cx="6572250" cy="2311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Why you need to eat</a:t>
            </a:r>
          </a:p>
          <a:p>
            <a:pPr marL="57150" algn="ctr"/>
            <a:endParaRPr lang="en-US" sz="5000">
              <a:solidFill>
                <a:schemeClr val="tx1"/>
              </a:solidFill>
              <a:latin typeface="Trebuchet MS Bold" charset="0"/>
              <a:ea typeface="Trebuchet MS Bold" charset="0"/>
              <a:cs typeface="Trebuchet MS Bold" charset="0"/>
              <a:sym typeface="Trebuchet MS Bold" charset="0"/>
            </a:endParaRPr>
          </a:p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The Science of Eating</a:t>
            </a:r>
          </a:p>
        </p:txBody>
      </p: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0" y="1943100"/>
            <a:ext cx="13004800" cy="152400"/>
            <a:chOff x="0" y="0"/>
            <a:chExt cx="8192" cy="95"/>
          </a:xfrm>
        </p:grpSpPr>
        <p:sp>
          <p:nvSpPr>
            <p:cNvPr id="5126" name="Line 6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8192" cy="3"/>
            </a:xfrm>
            <a:prstGeom prst="line">
              <a:avLst/>
            </a:prstGeom>
            <a:noFill/>
            <a:ln w="38100" cap="flat">
              <a:solidFill>
                <a:srgbClr val="804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 rot="10800000" flipH="1">
              <a:off x="0" y="95"/>
              <a:ext cx="8192" cy="0"/>
            </a:xfrm>
            <a:prstGeom prst="line">
              <a:avLst/>
            </a:prstGeom>
            <a:noFill/>
            <a:ln w="38100" cap="flat">
              <a:solidFill>
                <a:srgbClr val="FFA81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 rot="10800000" flipH="1">
              <a:off x="0" y="47"/>
              <a:ext cx="8192" cy="0"/>
            </a:xfrm>
            <a:prstGeom prst="line">
              <a:avLst/>
            </a:prstGeom>
            <a:noFill/>
            <a:ln w="38100" cap="flat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</p:grpSp>
      <p:sp>
        <p:nvSpPr>
          <p:cNvPr id="5129" name="Rectangle 9"/>
          <p:cNvSpPr>
            <a:spLocks/>
          </p:cNvSpPr>
          <p:nvPr/>
        </p:nvSpPr>
        <p:spPr bwMode="auto">
          <a:xfrm>
            <a:off x="2452688" y="7340600"/>
            <a:ext cx="1893887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2,800</a:t>
            </a:r>
          </a:p>
        </p:txBody>
      </p:sp>
      <p:sp>
        <p:nvSpPr>
          <p:cNvPr id="5130" name="Rectangle 10"/>
          <p:cNvSpPr>
            <a:spLocks/>
          </p:cNvSpPr>
          <p:nvPr/>
        </p:nvSpPr>
        <p:spPr bwMode="auto">
          <a:xfrm>
            <a:off x="5549900" y="7340600"/>
            <a:ext cx="18923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2,400</a:t>
            </a:r>
          </a:p>
        </p:txBody>
      </p:sp>
      <p:sp>
        <p:nvSpPr>
          <p:cNvPr id="5131" name="Rectangle 11"/>
          <p:cNvSpPr>
            <a:spLocks/>
          </p:cNvSpPr>
          <p:nvPr/>
        </p:nvSpPr>
        <p:spPr bwMode="auto">
          <a:xfrm>
            <a:off x="8648700" y="7340600"/>
            <a:ext cx="18923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rgbClr val="FF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5,200</a:t>
            </a:r>
          </a:p>
        </p:txBody>
      </p:sp>
      <p:grpSp>
        <p:nvGrpSpPr>
          <p:cNvPr id="5132" name="Group 12"/>
          <p:cNvGrpSpPr>
            <a:grpSpLocks/>
          </p:cNvGrpSpPr>
          <p:nvPr/>
        </p:nvGrpSpPr>
        <p:grpSpPr bwMode="auto">
          <a:xfrm>
            <a:off x="1206500" y="5969000"/>
            <a:ext cx="10585450" cy="2209800"/>
            <a:chOff x="0" y="0"/>
            <a:chExt cx="6667" cy="1392"/>
          </a:xfrm>
        </p:grpSpPr>
        <p:sp>
          <p:nvSpPr>
            <p:cNvPr id="5133" name="Rectangle 13"/>
            <p:cNvSpPr>
              <a:spLocks/>
            </p:cNvSpPr>
            <p:nvPr/>
          </p:nvSpPr>
          <p:spPr bwMode="auto">
            <a:xfrm>
              <a:off x="0" y="0"/>
              <a:ext cx="6667" cy="528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57799" bIns="0">
              <a:spAutoFit/>
            </a:bodyPr>
            <a:lstStyle/>
            <a:p>
              <a:pPr marL="57150" algn="ctr"/>
              <a:r>
                <a:rPr lang="en-US" sz="5000">
                  <a:solidFill>
                    <a:schemeClr val="tx1"/>
                  </a:solidFill>
                  <a:latin typeface="Trebuchet MS Bold" charset="0"/>
                  <a:ea typeface="Trebuchet MS Bold" charset="0"/>
                  <a:cs typeface="Trebuchet MS Bold" charset="0"/>
                  <a:sym typeface="Trebuchet MS Bold" charset="0"/>
                </a:rPr>
                <a:t>Calorie burn per day on Expedition</a:t>
              </a:r>
            </a:p>
          </p:txBody>
        </p:sp>
        <p:sp>
          <p:nvSpPr>
            <p:cNvPr id="5134" name="Rectangle 14"/>
            <p:cNvSpPr>
              <a:spLocks/>
            </p:cNvSpPr>
            <p:nvPr/>
          </p:nvSpPr>
          <p:spPr bwMode="auto">
            <a:xfrm>
              <a:off x="2047" y="864"/>
              <a:ext cx="616" cy="528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57799" bIns="0"/>
            <a:lstStyle/>
            <a:p>
              <a:pPr marL="57150" algn="ctr"/>
              <a:r>
                <a:rPr lang="en-US" sz="5000">
                  <a:solidFill>
                    <a:schemeClr val="tx1"/>
                  </a:solidFill>
                  <a:latin typeface="Trebuchet MS Bold" charset="0"/>
                  <a:ea typeface="Trebuchet MS Bold" charset="0"/>
                  <a:cs typeface="Trebuchet MS Bold" charset="0"/>
                  <a:sym typeface="Trebuchet MS Bold" charset="0"/>
                </a:rPr>
                <a:t>+</a:t>
              </a:r>
            </a:p>
          </p:txBody>
        </p:sp>
        <p:sp>
          <p:nvSpPr>
            <p:cNvPr id="5135" name="Rectangle 15"/>
            <p:cNvSpPr>
              <a:spLocks/>
            </p:cNvSpPr>
            <p:nvPr/>
          </p:nvSpPr>
          <p:spPr bwMode="auto">
            <a:xfrm>
              <a:off x="3999" y="864"/>
              <a:ext cx="616" cy="528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57799" bIns="0"/>
            <a:lstStyle/>
            <a:p>
              <a:pPr marL="57150" algn="ctr"/>
              <a:r>
                <a:rPr lang="en-US" sz="5000">
                  <a:solidFill>
                    <a:schemeClr val="tx1"/>
                  </a:solidFill>
                  <a:latin typeface="Trebuchet MS Bold" charset="0"/>
                  <a:ea typeface="Trebuchet MS Bold" charset="0"/>
                  <a:cs typeface="Trebuchet MS Bold" charset="0"/>
                  <a:sym typeface="Trebuchet MS Bold" charset="0"/>
                </a:rPr>
                <a:t>=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362176" presetClass="entr" presetSubtype="50120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1362176" presetClass="entr" presetSubtype="5012019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1362176" presetClass="entr" presetSubtype="5012032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1362176" presetClass="entr" presetSubtype="501204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autoUpdateAnimBg="0"/>
      <p:bldP spid="5130" grpId="0" autoUpdateAnimBg="0"/>
      <p:bldP spid="513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90300" y="304800"/>
            <a:ext cx="1473200" cy="1473200"/>
          </a:xfrm>
          <a:prstGeom prst="rect">
            <a:avLst/>
          </a:prstGeom>
          <a:noFill/>
          <a:ln w="19050" cap="flat">
            <a:noFill/>
            <a:round/>
            <a:headEnd/>
            <a:tailEnd/>
          </a:ln>
        </p:spPr>
      </p:pic>
      <p:pic>
        <p:nvPicPr>
          <p:cNvPr id="8194" name="Picture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638" y="260350"/>
            <a:ext cx="977900" cy="15494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/>
          </p:cNvSpPr>
          <p:nvPr/>
        </p:nvSpPr>
        <p:spPr bwMode="auto">
          <a:xfrm>
            <a:off x="3378200" y="482600"/>
            <a:ext cx="6248400" cy="1104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57799" bIns="0"/>
          <a:lstStyle/>
          <a:p>
            <a:pPr marL="57150" algn="ctr"/>
            <a:r>
              <a:rPr lang="en-US" sz="6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Catering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3203575" y="3124200"/>
            <a:ext cx="65786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What you need to eat</a:t>
            </a:r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0" y="1943100"/>
            <a:ext cx="13004800" cy="152400"/>
            <a:chOff x="0" y="0"/>
            <a:chExt cx="8192" cy="95"/>
          </a:xfrm>
        </p:grpSpPr>
        <p:sp>
          <p:nvSpPr>
            <p:cNvPr id="8198" name="Line 6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8192" cy="3"/>
            </a:xfrm>
            <a:prstGeom prst="line">
              <a:avLst/>
            </a:prstGeom>
            <a:noFill/>
            <a:ln w="38100" cap="flat">
              <a:solidFill>
                <a:srgbClr val="804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8199" name="Line 7"/>
            <p:cNvSpPr>
              <a:spLocks noChangeShapeType="1"/>
            </p:cNvSpPr>
            <p:nvPr/>
          </p:nvSpPr>
          <p:spPr bwMode="auto">
            <a:xfrm rot="10800000" flipH="1">
              <a:off x="0" y="95"/>
              <a:ext cx="8192" cy="0"/>
            </a:xfrm>
            <a:prstGeom prst="line">
              <a:avLst/>
            </a:prstGeom>
            <a:noFill/>
            <a:ln w="38100" cap="flat">
              <a:solidFill>
                <a:srgbClr val="FFA81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8200" name="Line 8"/>
            <p:cNvSpPr>
              <a:spLocks noChangeShapeType="1"/>
            </p:cNvSpPr>
            <p:nvPr/>
          </p:nvSpPr>
          <p:spPr bwMode="auto">
            <a:xfrm rot="10800000" flipH="1">
              <a:off x="0" y="47"/>
              <a:ext cx="8192" cy="0"/>
            </a:xfrm>
            <a:prstGeom prst="line">
              <a:avLst/>
            </a:prstGeom>
            <a:noFill/>
            <a:ln w="38100" cap="flat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</p:grpSp>
      <p:sp>
        <p:nvSpPr>
          <p:cNvPr id="8201" name="Rectangle 9"/>
          <p:cNvSpPr>
            <a:spLocks/>
          </p:cNvSpPr>
          <p:nvPr/>
        </p:nvSpPr>
        <p:spPr bwMode="auto">
          <a:xfrm>
            <a:off x="3463925" y="4737100"/>
            <a:ext cx="6073775" cy="3759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Carbohydrates</a:t>
            </a:r>
          </a:p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Protein</a:t>
            </a:r>
          </a:p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Fat</a:t>
            </a:r>
          </a:p>
          <a:p>
            <a:pPr marL="57150" algn="ctr"/>
            <a:endParaRPr lang="en-US" sz="5000">
              <a:solidFill>
                <a:schemeClr val="tx1"/>
              </a:solidFill>
              <a:latin typeface="Trebuchet MS Bold" charset="0"/>
              <a:ea typeface="Trebuchet MS Bold" charset="0"/>
              <a:cs typeface="Trebuchet MS Bold" charset="0"/>
              <a:sym typeface="Trebuchet MS Bold" charset="0"/>
            </a:endParaRPr>
          </a:p>
          <a:p>
            <a:pPr marL="57150" algn="ctr"/>
            <a:r>
              <a:rPr lang="en-US" sz="4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vitamins/water/fibre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1362560" presetClass="entr" presetSubtype="501216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90300" y="304800"/>
            <a:ext cx="1473200" cy="1473200"/>
          </a:xfrm>
          <a:prstGeom prst="rect">
            <a:avLst/>
          </a:prstGeom>
          <a:noFill/>
          <a:ln w="19050" cap="flat">
            <a:noFill/>
            <a:round/>
            <a:headEnd/>
            <a:tailEnd/>
          </a:ln>
        </p:spPr>
      </p:pic>
      <p:pic>
        <p:nvPicPr>
          <p:cNvPr id="31746" name="Picture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638" y="260350"/>
            <a:ext cx="977900" cy="15494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31747" name="Rectangle 3"/>
          <p:cNvSpPr>
            <a:spLocks/>
          </p:cNvSpPr>
          <p:nvPr/>
        </p:nvSpPr>
        <p:spPr bwMode="auto">
          <a:xfrm>
            <a:off x="3378200" y="482600"/>
            <a:ext cx="6248400" cy="1104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57799" bIns="0"/>
          <a:lstStyle/>
          <a:p>
            <a:pPr marL="57150" algn="ctr"/>
            <a:r>
              <a:rPr lang="en-US" sz="6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Catering</a:t>
            </a:r>
          </a:p>
        </p:txBody>
      </p:sp>
      <p:sp>
        <p:nvSpPr>
          <p:cNvPr id="31748" name="Rectangle 4"/>
          <p:cNvSpPr>
            <a:spLocks/>
          </p:cNvSpPr>
          <p:nvPr/>
        </p:nvSpPr>
        <p:spPr bwMode="auto">
          <a:xfrm>
            <a:off x="3046413" y="2146300"/>
            <a:ext cx="6892925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Menu ideas - breakfast</a:t>
            </a:r>
          </a:p>
        </p:txBody>
      </p:sp>
      <p:grpSp>
        <p:nvGrpSpPr>
          <p:cNvPr id="31749" name="Group 5"/>
          <p:cNvGrpSpPr>
            <a:grpSpLocks/>
          </p:cNvGrpSpPr>
          <p:nvPr/>
        </p:nvGrpSpPr>
        <p:grpSpPr bwMode="auto">
          <a:xfrm>
            <a:off x="0" y="1943100"/>
            <a:ext cx="13004800" cy="152400"/>
            <a:chOff x="0" y="0"/>
            <a:chExt cx="8192" cy="95"/>
          </a:xfrm>
        </p:grpSpPr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8192" cy="3"/>
            </a:xfrm>
            <a:prstGeom prst="line">
              <a:avLst/>
            </a:prstGeom>
            <a:noFill/>
            <a:ln w="38100" cap="flat">
              <a:solidFill>
                <a:srgbClr val="804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 rot="10800000" flipH="1">
              <a:off x="0" y="95"/>
              <a:ext cx="8192" cy="0"/>
            </a:xfrm>
            <a:prstGeom prst="line">
              <a:avLst/>
            </a:prstGeom>
            <a:noFill/>
            <a:ln w="38100" cap="flat">
              <a:solidFill>
                <a:srgbClr val="FFA81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1752" name="Line 8"/>
            <p:cNvSpPr>
              <a:spLocks noChangeShapeType="1"/>
            </p:cNvSpPr>
            <p:nvPr/>
          </p:nvSpPr>
          <p:spPr bwMode="auto">
            <a:xfrm rot="10800000" flipH="1">
              <a:off x="0" y="47"/>
              <a:ext cx="8192" cy="0"/>
            </a:xfrm>
            <a:prstGeom prst="line">
              <a:avLst/>
            </a:prstGeom>
            <a:noFill/>
            <a:ln w="38100" cap="flat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</p:grpSp>
      <p:graphicFrame>
        <p:nvGraphicFramePr>
          <p:cNvPr id="31753" name="Group 9"/>
          <p:cNvGraphicFramePr>
            <a:graphicFrameLocks noGrp="1"/>
          </p:cNvGraphicFramePr>
          <p:nvPr/>
        </p:nvGraphicFramePr>
        <p:xfrm>
          <a:off x="812800" y="3340100"/>
          <a:ext cx="11010900" cy="5731830"/>
        </p:xfrm>
        <a:graphic>
          <a:graphicData uri="http://schemas.openxmlformats.org/drawingml/2006/table">
            <a:tbl>
              <a:tblPr/>
              <a:tblGrid>
                <a:gridCol w="4851400"/>
                <a:gridCol w="1143000"/>
                <a:gridCol w="1295400"/>
                <a:gridCol w="1943100"/>
                <a:gridCol w="1778000"/>
              </a:tblGrid>
              <a:tr h="814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Food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Taste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Energy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Packability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Portion Size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Porridge(premixed with dry milk)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75g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Ready Brek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75g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817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Weetabix (premixed with dry milk)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100g (3)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Sausages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100g (3)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814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Eggs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150g(2)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814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Cereal Bar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100g (4)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747008" presetClass="entr" presetSubtype="5010286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747008" presetClass="entr" presetSubtype="647269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90300" y="304800"/>
            <a:ext cx="1473200" cy="1473200"/>
          </a:xfrm>
          <a:prstGeom prst="rect">
            <a:avLst/>
          </a:prstGeom>
          <a:noFill/>
          <a:ln w="19050" cap="flat">
            <a:noFill/>
            <a:round/>
            <a:headEnd/>
            <a:tailEnd/>
          </a:ln>
        </p:spPr>
      </p:pic>
      <p:pic>
        <p:nvPicPr>
          <p:cNvPr id="33794" name="Picture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638" y="260350"/>
            <a:ext cx="977900" cy="15494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33795" name="Rectangle 3"/>
          <p:cNvSpPr>
            <a:spLocks/>
          </p:cNvSpPr>
          <p:nvPr/>
        </p:nvSpPr>
        <p:spPr bwMode="auto">
          <a:xfrm>
            <a:off x="3378200" y="482600"/>
            <a:ext cx="6248400" cy="1104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57799" bIns="0"/>
          <a:lstStyle/>
          <a:p>
            <a:pPr marL="57150" algn="ctr"/>
            <a:r>
              <a:rPr lang="en-US" sz="6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Catering</a:t>
            </a:r>
          </a:p>
        </p:txBody>
      </p:sp>
      <p:sp>
        <p:nvSpPr>
          <p:cNvPr id="33796" name="Rectangle 4"/>
          <p:cNvSpPr>
            <a:spLocks/>
          </p:cNvSpPr>
          <p:nvPr/>
        </p:nvSpPr>
        <p:spPr bwMode="auto">
          <a:xfrm>
            <a:off x="3622675" y="2146300"/>
            <a:ext cx="57404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Menu ideas - lunch</a:t>
            </a:r>
          </a:p>
        </p:txBody>
      </p:sp>
      <p:grpSp>
        <p:nvGrpSpPr>
          <p:cNvPr id="33797" name="Group 5"/>
          <p:cNvGrpSpPr>
            <a:grpSpLocks/>
          </p:cNvGrpSpPr>
          <p:nvPr/>
        </p:nvGrpSpPr>
        <p:grpSpPr bwMode="auto">
          <a:xfrm>
            <a:off x="0" y="1943100"/>
            <a:ext cx="13004800" cy="152400"/>
            <a:chOff x="0" y="0"/>
            <a:chExt cx="8192" cy="95"/>
          </a:xfrm>
        </p:grpSpPr>
        <p:sp>
          <p:nvSpPr>
            <p:cNvPr id="33798" name="Line 6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8192" cy="3"/>
            </a:xfrm>
            <a:prstGeom prst="line">
              <a:avLst/>
            </a:prstGeom>
            <a:noFill/>
            <a:ln w="38100" cap="flat">
              <a:solidFill>
                <a:srgbClr val="804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3799" name="Line 7"/>
            <p:cNvSpPr>
              <a:spLocks noChangeShapeType="1"/>
            </p:cNvSpPr>
            <p:nvPr/>
          </p:nvSpPr>
          <p:spPr bwMode="auto">
            <a:xfrm rot="10800000" flipH="1">
              <a:off x="0" y="95"/>
              <a:ext cx="8192" cy="0"/>
            </a:xfrm>
            <a:prstGeom prst="line">
              <a:avLst/>
            </a:prstGeom>
            <a:noFill/>
            <a:ln w="38100" cap="flat">
              <a:solidFill>
                <a:srgbClr val="FFA81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3800" name="Line 8"/>
            <p:cNvSpPr>
              <a:spLocks noChangeShapeType="1"/>
            </p:cNvSpPr>
            <p:nvPr/>
          </p:nvSpPr>
          <p:spPr bwMode="auto">
            <a:xfrm rot="10800000" flipH="1">
              <a:off x="0" y="47"/>
              <a:ext cx="8192" cy="0"/>
            </a:xfrm>
            <a:prstGeom prst="line">
              <a:avLst/>
            </a:prstGeom>
            <a:noFill/>
            <a:ln w="38100" cap="flat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</p:grpSp>
      <p:graphicFrame>
        <p:nvGraphicFramePr>
          <p:cNvPr id="33801" name="Group 9"/>
          <p:cNvGraphicFramePr>
            <a:graphicFrameLocks noGrp="1"/>
          </p:cNvGraphicFramePr>
          <p:nvPr/>
        </p:nvGraphicFramePr>
        <p:xfrm>
          <a:off x="787400" y="3454400"/>
          <a:ext cx="11390313" cy="5836287"/>
        </p:xfrm>
        <a:graphic>
          <a:graphicData uri="http://schemas.openxmlformats.org/drawingml/2006/table">
            <a:tbl>
              <a:tblPr/>
              <a:tblGrid>
                <a:gridCol w="3695700"/>
                <a:gridCol w="2098675"/>
                <a:gridCol w="1444625"/>
                <a:gridCol w="1827213"/>
                <a:gridCol w="23241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Food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Taste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Energy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Packability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Portion Size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Pitta Bread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180g(2)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Tortilla bread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180g(2)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84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Tuna (in soft sachet)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80g(1sachet)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Primula Cheese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100g (3)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Tuna in Can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80g(1small)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Ham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80g(2 slices)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Malt Loaf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200g (1/2 loaf)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9A00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Tracker Bar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50g (2bar)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Jaffa Cakes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Low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4 cakes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9A00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Pot Noodle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Low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150g (2)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9A00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Peanut Butter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50g (1/8 jar)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747392" presetClass="entr" presetSubtype="6563562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747392" presetClass="entr" presetSubtype="6563579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90300" y="304800"/>
            <a:ext cx="1473200" cy="1473200"/>
          </a:xfrm>
          <a:prstGeom prst="rect">
            <a:avLst/>
          </a:prstGeom>
          <a:noFill/>
          <a:ln w="19050" cap="flat">
            <a:noFill/>
            <a:round/>
            <a:headEnd/>
            <a:tailEnd/>
          </a:ln>
        </p:spPr>
      </p:pic>
      <p:pic>
        <p:nvPicPr>
          <p:cNvPr id="35842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638" y="260350"/>
            <a:ext cx="977900" cy="15494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35843" name="Rectangle 3"/>
          <p:cNvSpPr>
            <a:spLocks/>
          </p:cNvSpPr>
          <p:nvPr/>
        </p:nvSpPr>
        <p:spPr bwMode="auto">
          <a:xfrm>
            <a:off x="3378200" y="482600"/>
            <a:ext cx="6248400" cy="1104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57799" bIns="0"/>
          <a:lstStyle/>
          <a:p>
            <a:pPr marL="57150" algn="ctr"/>
            <a:r>
              <a:rPr lang="en-US" sz="6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Catering</a:t>
            </a: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3470275" y="2146300"/>
            <a:ext cx="60452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Menu ideas - dinner</a:t>
            </a:r>
          </a:p>
        </p:txBody>
      </p:sp>
      <p:grpSp>
        <p:nvGrpSpPr>
          <p:cNvPr id="35845" name="Group 5"/>
          <p:cNvGrpSpPr>
            <a:grpSpLocks/>
          </p:cNvGrpSpPr>
          <p:nvPr/>
        </p:nvGrpSpPr>
        <p:grpSpPr bwMode="auto">
          <a:xfrm>
            <a:off x="0" y="1943100"/>
            <a:ext cx="13004800" cy="152400"/>
            <a:chOff x="0" y="0"/>
            <a:chExt cx="8192" cy="95"/>
          </a:xfrm>
        </p:grpSpPr>
        <p:sp>
          <p:nvSpPr>
            <p:cNvPr id="35846" name="Line 6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8192" cy="3"/>
            </a:xfrm>
            <a:prstGeom prst="line">
              <a:avLst/>
            </a:prstGeom>
            <a:noFill/>
            <a:ln w="38100" cap="flat">
              <a:solidFill>
                <a:srgbClr val="804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5847" name="Line 7"/>
            <p:cNvSpPr>
              <a:spLocks noChangeShapeType="1"/>
            </p:cNvSpPr>
            <p:nvPr/>
          </p:nvSpPr>
          <p:spPr bwMode="auto">
            <a:xfrm rot="10800000" flipH="1">
              <a:off x="0" y="95"/>
              <a:ext cx="8192" cy="0"/>
            </a:xfrm>
            <a:prstGeom prst="line">
              <a:avLst/>
            </a:prstGeom>
            <a:noFill/>
            <a:ln w="38100" cap="flat">
              <a:solidFill>
                <a:srgbClr val="FFA81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5848" name="Line 8"/>
            <p:cNvSpPr>
              <a:spLocks noChangeShapeType="1"/>
            </p:cNvSpPr>
            <p:nvPr/>
          </p:nvSpPr>
          <p:spPr bwMode="auto">
            <a:xfrm rot="10800000" flipH="1">
              <a:off x="0" y="47"/>
              <a:ext cx="8192" cy="0"/>
            </a:xfrm>
            <a:prstGeom prst="line">
              <a:avLst/>
            </a:prstGeom>
            <a:noFill/>
            <a:ln w="38100" cap="flat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</p:grpSp>
      <p:graphicFrame>
        <p:nvGraphicFramePr>
          <p:cNvPr id="35849" name="Group 9"/>
          <p:cNvGraphicFramePr>
            <a:graphicFrameLocks noGrp="1"/>
          </p:cNvGraphicFramePr>
          <p:nvPr/>
        </p:nvGraphicFramePr>
        <p:xfrm>
          <a:off x="368300" y="3338513"/>
          <a:ext cx="11988800" cy="6053140"/>
        </p:xfrm>
        <a:graphic>
          <a:graphicData uri="http://schemas.openxmlformats.org/drawingml/2006/table">
            <a:tbl>
              <a:tblPr/>
              <a:tblGrid>
                <a:gridCol w="3332163"/>
                <a:gridCol w="2700337"/>
                <a:gridCol w="1716088"/>
                <a:gridCol w="1905000"/>
                <a:gridCol w="2335212"/>
              </a:tblGrid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Food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Taste (vs home)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Nutrition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Packability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 Bold" charset="0"/>
                          <a:ea typeface="Trebuchet MS Bold" charset="0"/>
                          <a:cs typeface="Trebuchet MS Bold" charset="0"/>
                          <a:sym typeface="Trebuchet MS Bold" charset="0"/>
                        </a:rPr>
                        <a:t>Portion Size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pasta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150g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rice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High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125g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couscous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110g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smash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50g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pasta sauce (dolmio)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150g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9A00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pasta sauce (cup-a-soup)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 sachet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chicken thai curry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 sachet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LWWF meals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 sachet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lasagne (ready meal)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Bad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271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 pack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chilli con carne (tin)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 tin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steam pudding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half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rice pudding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Med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1/2 tin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A531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custard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1/2 pack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flapjack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Good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Times New Roman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Trebuchet MS" charset="0"/>
                          <a:cs typeface="Trebuchet MS" charset="0"/>
                          <a:sym typeface="Trebuchet MS" charset="0"/>
                        </a:rPr>
                        <a:t>1 each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6CD4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747776" presetClass="entr" presetSubtype="66616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747776" presetClass="entr" presetSubtype="6661670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90300" y="304800"/>
            <a:ext cx="1473200" cy="1473200"/>
          </a:xfrm>
          <a:prstGeom prst="rect">
            <a:avLst/>
          </a:prstGeom>
          <a:noFill/>
          <a:ln w="19050" cap="flat">
            <a:noFill/>
            <a:round/>
            <a:headEnd/>
            <a:tailEnd/>
          </a:ln>
        </p:spPr>
      </p:pic>
      <p:pic>
        <p:nvPicPr>
          <p:cNvPr id="36866" name="Picture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638" y="260350"/>
            <a:ext cx="977900" cy="15494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36867" name="Rectangle 3"/>
          <p:cNvSpPr>
            <a:spLocks/>
          </p:cNvSpPr>
          <p:nvPr/>
        </p:nvSpPr>
        <p:spPr bwMode="auto">
          <a:xfrm>
            <a:off x="3378200" y="482600"/>
            <a:ext cx="6248400" cy="11049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57799" bIns="0"/>
          <a:lstStyle/>
          <a:p>
            <a:pPr marL="57150" algn="ctr"/>
            <a:r>
              <a:rPr lang="en-US" sz="68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Catering</a:t>
            </a: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175125" y="4140200"/>
            <a:ext cx="46355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57799" bIns="0">
            <a:spAutoFit/>
          </a:bodyPr>
          <a:lstStyle/>
          <a:p>
            <a:pPr marL="57150" algn="ctr"/>
            <a:r>
              <a:rPr lang="en-US" sz="5000">
                <a:solidFill>
                  <a:schemeClr val="tx1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How to carry it</a:t>
            </a:r>
          </a:p>
        </p:txBody>
      </p:sp>
      <p:grpSp>
        <p:nvGrpSpPr>
          <p:cNvPr id="36869" name="Group 5"/>
          <p:cNvGrpSpPr>
            <a:grpSpLocks/>
          </p:cNvGrpSpPr>
          <p:nvPr/>
        </p:nvGrpSpPr>
        <p:grpSpPr bwMode="auto">
          <a:xfrm>
            <a:off x="0" y="1943100"/>
            <a:ext cx="13004800" cy="152400"/>
            <a:chOff x="0" y="0"/>
            <a:chExt cx="8192" cy="95"/>
          </a:xfrm>
        </p:grpSpPr>
        <p:sp>
          <p:nvSpPr>
            <p:cNvPr id="36870" name="Line 6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8192" cy="3"/>
            </a:xfrm>
            <a:prstGeom prst="line">
              <a:avLst/>
            </a:prstGeom>
            <a:noFill/>
            <a:ln w="38100" cap="flat">
              <a:solidFill>
                <a:srgbClr val="804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6871" name="Line 7"/>
            <p:cNvSpPr>
              <a:spLocks noChangeShapeType="1"/>
            </p:cNvSpPr>
            <p:nvPr/>
          </p:nvSpPr>
          <p:spPr bwMode="auto">
            <a:xfrm rot="10800000" flipH="1">
              <a:off x="0" y="95"/>
              <a:ext cx="8192" cy="0"/>
            </a:xfrm>
            <a:prstGeom prst="line">
              <a:avLst/>
            </a:prstGeom>
            <a:noFill/>
            <a:ln w="38100" cap="flat">
              <a:solidFill>
                <a:srgbClr val="FFA81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  <p:sp>
          <p:nvSpPr>
            <p:cNvPr id="36872" name="Line 8"/>
            <p:cNvSpPr>
              <a:spLocks noChangeShapeType="1"/>
            </p:cNvSpPr>
            <p:nvPr/>
          </p:nvSpPr>
          <p:spPr bwMode="auto">
            <a:xfrm rot="10800000" flipH="1">
              <a:off x="0" y="47"/>
              <a:ext cx="8192" cy="0"/>
            </a:xfrm>
            <a:prstGeom prst="line">
              <a:avLst/>
            </a:prstGeom>
            <a:noFill/>
            <a:ln w="38100" cap="flat">
              <a:solidFill>
                <a:srgbClr val="666666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GB"/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8150" y="1189038"/>
            <a:ext cx="4543425" cy="7208837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 New Roman"/>
        <a:ea typeface="ヒラギノ明朝 ProN W3"/>
        <a:cs typeface="ヒラギノ明朝 ProN W3"/>
      </a:majorFont>
      <a:minorFont>
        <a:latin typeface="Times New Roman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00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00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 copy">
  <a:themeElements>
    <a:clrScheme name="">
      <a:dk1>
        <a:srgbClr val="000000"/>
      </a:dk1>
      <a:lt1>
        <a:srgbClr val="FFFF99"/>
      </a:lt1>
      <a:dk2>
        <a:srgbClr val="000000"/>
      </a:dk2>
      <a:lt2>
        <a:srgbClr val="000000"/>
      </a:lt2>
      <a:accent1>
        <a:srgbClr val="969696"/>
      </a:accent1>
      <a:accent2>
        <a:srgbClr val="333399"/>
      </a:accent2>
      <a:accent3>
        <a:srgbClr val="FFFFCA"/>
      </a:accent3>
      <a:accent4>
        <a:srgbClr val="000000"/>
      </a:accent4>
      <a:accent5>
        <a:srgbClr val="C9C9C9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copy">
      <a:majorFont>
        <a:latin typeface="Times New Roman"/>
        <a:ea typeface="ヒラギノ明朝 ProN W3"/>
        <a:cs typeface="ヒラギノ明朝 ProN W3"/>
      </a:majorFont>
      <a:minorFont>
        <a:latin typeface="Times New Roman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00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rgbClr val="00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lnDef>
  </a:objectDefaults>
  <a:extraClrSchemeLst>
    <a:extraClrScheme>
      <a:clrScheme name="Title &amp; Bullets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Pages>0</Pages>
  <Words>504</Words>
  <Characters>0</Characters>
  <Application>Microsoft Office PowerPoint</Application>
  <PresentationFormat>Custom</PresentationFormat>
  <Lines>0</Lines>
  <Paragraphs>228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Title &amp; Bullets</vt:lpstr>
      <vt:lpstr>Title &amp; Bullets copy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Rachel's Laptop</dc:creator>
  <cp:lastModifiedBy>rbarfoot</cp:lastModifiedBy>
  <cp:revision>2</cp:revision>
  <dcterms:modified xsi:type="dcterms:W3CDTF">2012-03-13T13:09:56Z</dcterms:modified>
</cp:coreProperties>
</file>