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58" r:id="rId5"/>
    <p:sldId id="259" r:id="rId6"/>
    <p:sldId id="260" r:id="rId7"/>
    <p:sldId id="261" r:id="rId8"/>
    <p:sldId id="265" r:id="rId9"/>
    <p:sldId id="266" r:id="rId10"/>
    <p:sldId id="267" r:id="rId11"/>
    <p:sldId id="268" r:id="rId12"/>
    <p:sldId id="273" r:id="rId13"/>
    <p:sldId id="269" r:id="rId14"/>
    <p:sldId id="270" r:id="rId15"/>
    <p:sldId id="271" r:id="rId16"/>
    <p:sldId id="272" r:id="rId17"/>
    <p:sldId id="274" r:id="rId18"/>
    <p:sldId id="275" r:id="rId19"/>
    <p:sldId id="278" r:id="rId20"/>
    <p:sldId id="279" r:id="rId21"/>
    <p:sldId id="280" r:id="rId22"/>
    <p:sldId id="286" r:id="rId23"/>
    <p:sldId id="281" r:id="rId24"/>
    <p:sldId id="282" r:id="rId25"/>
    <p:sldId id="283" r:id="rId26"/>
    <p:sldId id="284" r:id="rId27"/>
    <p:sldId id="285" r:id="rId28"/>
    <p:sldId id="276" r:id="rId29"/>
    <p:sldId id="277" r:id="rId30"/>
    <p:sldId id="287" r:id="rId31"/>
    <p:sldId id="288" r:id="rId32"/>
    <p:sldId id="289" r:id="rId33"/>
    <p:sldId id="262" r:id="rId34"/>
  </p:sldIdLst>
  <p:sldSz cx="12192000" cy="6858000"/>
  <p:notesSz cx="6797675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8DCF4"/>
    <a:srgbClr val="F8DFCA"/>
    <a:srgbClr val="FDDFF8"/>
    <a:srgbClr val="EFDAC5"/>
    <a:srgbClr val="E2D6C7"/>
    <a:srgbClr val="4B3266"/>
    <a:srgbClr val="C26753"/>
    <a:srgbClr val="9A6A63"/>
    <a:srgbClr val="EED6BB"/>
    <a:srgbClr val="E7D6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8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9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3FA38-C862-494A-88E0-CE1D8FBB1F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76B8C8-4A38-4E88-AD2D-65ECD8AF9E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924044-D670-4722-9EEA-1F51DD5FE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9C1E7-1225-4A97-A2D7-AE81D49E2077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49ABBE-9974-46C0-8F7E-08134E0E5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100FE3-DDE8-4C63-9FE5-76634074C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B1DD5-B331-40A6-A896-5568AB314C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3168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87ED4-A357-4D2B-9E5A-D8B7A7C85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72386C-A57F-4957-BFF0-3987BC4E42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C84224-6982-4A12-81DD-86D3EA3D3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9C1E7-1225-4A97-A2D7-AE81D49E2077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F50CD-9ABF-466E-AD96-1FE35B90F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9C84DC-56A8-491E-8996-2615429AC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B1DD5-B331-40A6-A896-5568AB314C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9997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5A1F7E-9738-4EDF-A684-7F6B5A27D2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B4211E-638C-4DB7-AEFC-8697098ABE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A45257-F9D3-4CD9-ACEF-83616C522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9C1E7-1225-4A97-A2D7-AE81D49E2077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672DF-8F9C-4B95-9A72-104F86720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7EDDF1-BED3-4DB0-896D-35F37E9BB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B1DD5-B331-40A6-A896-5568AB314C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8273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18A24-0237-4651-9FE0-7A1D57530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5E7CEB-2614-4F47-9296-12706F552E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E894-937D-44E4-BA91-56EA7D17E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9C1E7-1225-4A97-A2D7-AE81D49E2077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EF008-D2A7-4981-8924-59B3F6DDB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B24F6-60EF-4F34-A140-EB100AE52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B1DD5-B331-40A6-A896-5568AB314C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3260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249D8-F6EC-4CD3-A7B7-D712F81AE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CEC2EC-AE56-4765-8BA4-2243C33B06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B4AA5-8631-4EF3-BE2A-0D96D8E48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9C1E7-1225-4A97-A2D7-AE81D49E2077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F1C0F4-3EBD-4D28-A376-1F252F241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8649E0-E959-4A92-A97A-E80D323AA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B1DD5-B331-40A6-A896-5568AB314C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7057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61454-A134-45C6-B768-B8437D277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13E20-0CBF-4134-B547-229F6F6C23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53B2AD-AF3D-4001-8170-338284C940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D6573A-1009-46A0-9AC4-974700166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9C1E7-1225-4A97-A2D7-AE81D49E2077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1A52D9-1C8B-4E95-A8F2-E460ADB9D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E03B43-CD63-4FBA-8599-54A425570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B1DD5-B331-40A6-A896-5568AB314C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4517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0FD55-488C-4308-A733-3CB0989E5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E23EDD-0C33-4848-A8AC-679F37E1A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208982-02CF-41AC-80CA-017E0B016F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F028B2-1F88-4700-9F67-33F43F32AB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7D3905-6D49-44A0-86F5-17F3E4E763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10510F-0A1C-4D4D-B91B-D9AD15ACE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9C1E7-1225-4A97-A2D7-AE81D49E2077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A99744-3C87-4918-85E5-8002CA5F4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3CF061-E1A6-40CC-8336-30426B979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B1DD5-B331-40A6-A896-5568AB314C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496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9DE1C-C3A8-4125-8680-BC3C62957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82B7A2-B460-4655-BCA4-A0CBDC74C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9C1E7-1225-4A97-A2D7-AE81D49E2077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E9BE10-BEEF-4A1E-ADAA-95761CEBE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62C376-4587-4AE7-B090-CC554EFA3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B1DD5-B331-40A6-A896-5568AB314C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123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7C9731-DE92-4591-BC67-A4C72940F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9C1E7-1225-4A97-A2D7-AE81D49E2077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2E30BF-1F68-4ED4-B9A1-7772BBFF9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9C74E6-DC49-4429-A082-D29C5AAED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B1DD5-B331-40A6-A896-5568AB314C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6292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A2021-1592-4CED-8C95-412EE4483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09D1D-2BD2-4A12-8487-332F6542D3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3F712C-DD4F-4278-A765-81148425D8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4CFDFA-49E3-40AD-831F-A82B81093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9C1E7-1225-4A97-A2D7-AE81D49E2077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511397-778A-411B-83A9-D8947A7F5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CAEC1D-D2C8-48DD-B9BB-7257F5A1D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B1DD5-B331-40A6-A896-5568AB314C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0600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4B353-94EC-410A-B701-729C53064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90CCF3-111C-4A5F-9277-B6679AB40D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29DA2F-C2E4-443C-BB2E-8D97B4AD33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7D1D77-E40B-439E-93A9-555BA0898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9C1E7-1225-4A97-A2D7-AE81D49E2077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5E9A51-BA38-43CC-9D1C-E3A4B8EF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63E5CD-7086-4095-A6BC-1877C58BB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B1DD5-B331-40A6-A896-5568AB314C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4742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E4BF0F-A06F-48FD-80CE-A7598EBFD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3D2EED-088F-4085-9432-91C025A09A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3734C7-79B0-47A5-8337-36DD16CB69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99C1E7-1225-4A97-A2D7-AE81D49E2077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13F19-9D54-419E-9E4D-0CE6966D39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09DF1E-7097-4B6B-989B-6C45CF601C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DB1DD5-B331-40A6-A896-5568AB314C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2875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30.jpe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45.jpeg"/><Relationship Id="rId7" Type="http://schemas.openxmlformats.org/officeDocument/2006/relationships/image" Target="../media/image54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slide" Target="slide7.xml"/><Relationship Id="rId7" Type="http://schemas.openxmlformats.org/officeDocument/2006/relationships/image" Target="../media/image5.jpeg"/><Relationship Id="rId2" Type="http://schemas.openxmlformats.org/officeDocument/2006/relationships/slide" Target="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slide" Target="slide27.xml"/><Relationship Id="rId4" Type="http://schemas.openxmlformats.org/officeDocument/2006/relationships/slide" Target="slide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5.jpeg"/><Relationship Id="rId7" Type="http://schemas.openxmlformats.org/officeDocument/2006/relationships/image" Target="../media/image2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14CF8FC-EFA2-40FD-9EF3-CF2E9649E2EC}"/>
              </a:ext>
            </a:extLst>
          </p:cNvPr>
          <p:cNvSpPr txBox="1"/>
          <p:nvPr/>
        </p:nvSpPr>
        <p:spPr>
          <a:xfrm>
            <a:off x="151130" y="2439035"/>
            <a:ext cx="6515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i-NZ" sz="7200" b="1" dirty="0">
                <a:solidFill>
                  <a:schemeClr val="bg1"/>
                </a:solidFill>
              </a:rPr>
              <a:t>Plato’s </a:t>
            </a:r>
            <a:r>
              <a:rPr lang="mi-NZ" sz="7200" b="1" i="1" dirty="0">
                <a:solidFill>
                  <a:schemeClr val="bg1"/>
                </a:solidFill>
              </a:rPr>
              <a:t>Apology</a:t>
            </a:r>
            <a:endParaRPr lang="en-GB" sz="7200" b="1" i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Socrates | Biography, Philosophy, Beliefs, &amp; Facts | Britannica">
            <a:extLst>
              <a:ext uri="{FF2B5EF4-FFF2-40B4-BE49-F238E27FC236}">
                <a16:creationId xmlns:a16="http://schemas.microsoft.com/office/drawing/2014/main" id="{CDC4A9AF-8B8F-403A-B259-3DB54E66A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925" y="0"/>
            <a:ext cx="5426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838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2964FA-A977-4B3B-BAE6-37409A4EC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65987" cy="1757680"/>
          </a:xfrm>
          <a:prstGeom prst="rect">
            <a:avLst/>
          </a:prstGeom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03B7AB0D-16BD-4B27-B3F1-07B2803A6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35681"/>
            <a:ext cx="5565987" cy="4322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38D527-ACFF-4F05-8396-8C87ED738B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2196311"/>
            <a:ext cx="6319520" cy="45703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FA406B-9FD2-40B5-8F20-BBAF08ACA6AB}"/>
              </a:ext>
            </a:extLst>
          </p:cNvPr>
          <p:cNvSpPr txBox="1"/>
          <p:nvPr/>
        </p:nvSpPr>
        <p:spPr>
          <a:xfrm>
            <a:off x="501352" y="1996256"/>
            <a:ext cx="4338319" cy="40011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1. Socrates converses with </a:t>
            </a:r>
            <a:r>
              <a:rPr lang="en-GB" sz="2000" b="1" dirty="0"/>
              <a:t>politicians.</a:t>
            </a:r>
          </a:p>
        </p:txBody>
      </p:sp>
      <p:pic>
        <p:nvPicPr>
          <p:cNvPr id="8196" name="Picture 4" descr="Michael Gove to be questioned on UK Internal Market Bill">
            <a:extLst>
              <a:ext uri="{FF2B5EF4-FFF2-40B4-BE49-F238E27FC236}">
                <a16:creationId xmlns:a16="http://schemas.microsoft.com/office/drawing/2014/main" id="{F3CF00A4-6846-4F35-8716-5925C9B1D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479" y="0"/>
            <a:ext cx="3902075" cy="219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77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AF5B1FC-030E-4CCC-8484-E995E714DC27}"/>
              </a:ext>
            </a:extLst>
          </p:cNvPr>
          <p:cNvSpPr txBox="1"/>
          <p:nvPr/>
        </p:nvSpPr>
        <p:spPr>
          <a:xfrm>
            <a:off x="287992" y="97196"/>
            <a:ext cx="4243368" cy="40011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1. Socrates interviews more </a:t>
            </a:r>
            <a:r>
              <a:rPr lang="en-GB" sz="2000" b="1" dirty="0"/>
              <a:t>politicians.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9F2960-2DE6-48EA-A17B-ACC1FED21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983" y="2265077"/>
            <a:ext cx="6210229" cy="22128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B49184-C028-4C9F-9119-CD6C23C75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984" y="4477917"/>
            <a:ext cx="6210229" cy="22337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7A8564-2BC0-4D7B-B24C-4B054A0338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6465"/>
          <a:stretch/>
        </p:blipFill>
        <p:spPr>
          <a:xfrm>
            <a:off x="6192245" y="31296"/>
            <a:ext cx="5999755" cy="835510"/>
          </a:xfrm>
          <a:prstGeom prst="rect">
            <a:avLst/>
          </a:prstGeom>
        </p:spPr>
      </p:pic>
      <p:pic>
        <p:nvPicPr>
          <p:cNvPr id="9" name="Picture 2" descr="Apollo | Attic red figure vase painting">
            <a:extLst>
              <a:ext uri="{FF2B5EF4-FFF2-40B4-BE49-F238E27FC236}">
                <a16:creationId xmlns:a16="http://schemas.microsoft.com/office/drawing/2014/main" id="{F184AEF2-996C-415E-993B-864B467134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5" t="10630" r="12548" b="4264"/>
          <a:stretch/>
        </p:blipFill>
        <p:spPr bwMode="auto">
          <a:xfrm>
            <a:off x="6192245" y="864064"/>
            <a:ext cx="3579830" cy="601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oronavirus: Boris Johnson suggests no easing of lockdown as he tells  public to 'keep going' | Politics News | Sky News">
            <a:extLst>
              <a:ext uri="{FF2B5EF4-FFF2-40B4-BE49-F238E27FC236}">
                <a16:creationId xmlns:a16="http://schemas.microsoft.com/office/drawing/2014/main" id="{4CA69540-7AF4-4B9F-A155-20DB5569C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720" y="561089"/>
            <a:ext cx="2915920" cy="1640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Modern politics is a Trojan horse in Assassin's Creed Odyssey - Polygon">
            <a:extLst>
              <a:ext uri="{FF2B5EF4-FFF2-40B4-BE49-F238E27FC236}">
                <a16:creationId xmlns:a16="http://schemas.microsoft.com/office/drawing/2014/main" id="{9ADABBB5-5A6F-464C-8285-0229C0D9B8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4" t="19851" r="40467" b="1417"/>
          <a:stretch/>
        </p:blipFill>
        <p:spPr bwMode="auto">
          <a:xfrm>
            <a:off x="8872185" y="864064"/>
            <a:ext cx="3319815" cy="5971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54CD72B-F1FB-4599-A522-DB10199A92DB}"/>
              </a:ext>
            </a:extLst>
          </p:cNvPr>
          <p:cNvSpPr/>
          <p:nvPr/>
        </p:nvSpPr>
        <p:spPr>
          <a:xfrm>
            <a:off x="7673009" y="561089"/>
            <a:ext cx="4518991" cy="302975"/>
          </a:xfrm>
          <a:prstGeom prst="rect">
            <a:avLst/>
          </a:prstGeom>
          <a:solidFill>
            <a:srgbClr val="F8DF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792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46FCB8-9807-4854-82C2-734A3F955E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8647" r="-1685"/>
          <a:stretch/>
        </p:blipFill>
        <p:spPr>
          <a:xfrm>
            <a:off x="81280" y="711200"/>
            <a:ext cx="6126480" cy="56628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10AF17-8919-4135-829A-D8BFBD035613}"/>
              </a:ext>
            </a:extLst>
          </p:cNvPr>
          <p:cNvSpPr txBox="1"/>
          <p:nvPr/>
        </p:nvSpPr>
        <p:spPr>
          <a:xfrm>
            <a:off x="81280" y="202475"/>
            <a:ext cx="3725208" cy="40011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2. Socrates converses with </a:t>
            </a:r>
            <a:r>
              <a:rPr lang="en-GB" sz="2000" b="1" dirty="0"/>
              <a:t>poets.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6D45C1-0788-40F0-85BF-A730112D7BC5}"/>
              </a:ext>
            </a:extLst>
          </p:cNvPr>
          <p:cNvSpPr/>
          <p:nvPr/>
        </p:nvSpPr>
        <p:spPr>
          <a:xfrm>
            <a:off x="81280" y="711200"/>
            <a:ext cx="1524000" cy="264160"/>
          </a:xfrm>
          <a:prstGeom prst="rect">
            <a:avLst/>
          </a:prstGeom>
          <a:solidFill>
            <a:srgbClr val="EFDA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46" name="Picture 6" descr="How Did Greek God Hephaestus Score the Goddess of Love? | Ancient Origins">
            <a:extLst>
              <a:ext uri="{FF2B5EF4-FFF2-40B4-BE49-F238E27FC236}">
                <a16:creationId xmlns:a16="http://schemas.microsoft.com/office/drawing/2014/main" id="{D78B1999-3A65-4B0C-8257-1D403BDBCC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1" r="5568"/>
          <a:stretch/>
        </p:blipFill>
        <p:spPr bwMode="auto">
          <a:xfrm>
            <a:off x="8974438" y="0"/>
            <a:ext cx="3217562" cy="218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Sophocles - Ancient Greece - Classical Literature">
            <a:extLst>
              <a:ext uri="{FF2B5EF4-FFF2-40B4-BE49-F238E27FC236}">
                <a16:creationId xmlns:a16="http://schemas.microsoft.com/office/drawing/2014/main" id="{75EB06DF-14C4-4D8B-B2D0-3CD6E02697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5" t="2977" r="32231" b="65332"/>
          <a:stretch/>
        </p:blipFill>
        <p:spPr bwMode="auto">
          <a:xfrm flipH="1">
            <a:off x="6096000" y="711200"/>
            <a:ext cx="1706217" cy="184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0F62B13-ACBE-4F01-8C99-F9F4D74B5606}"/>
              </a:ext>
            </a:extLst>
          </p:cNvPr>
          <p:cNvSpPr txBox="1"/>
          <p:nvPr/>
        </p:nvSpPr>
        <p:spPr>
          <a:xfrm>
            <a:off x="9155687" y="2197705"/>
            <a:ext cx="2855063" cy="40011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3. … and with </a:t>
            </a:r>
            <a:r>
              <a:rPr lang="en-GB" sz="2000" b="1" dirty="0"/>
              <a:t>craftsmen.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EBE32E-0372-408A-AF3C-9F2BFA8A9A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7760" y="2611120"/>
            <a:ext cx="5866431" cy="163576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4FA08B1-341C-4AF1-BF43-148FAECB5D65}"/>
              </a:ext>
            </a:extLst>
          </p:cNvPr>
          <p:cNvSpPr/>
          <p:nvPr/>
        </p:nvSpPr>
        <p:spPr>
          <a:xfrm>
            <a:off x="81280" y="3657600"/>
            <a:ext cx="5933440" cy="1066800"/>
          </a:xfrm>
          <a:prstGeom prst="roundRect">
            <a:avLst/>
          </a:prstGeom>
          <a:solidFill>
            <a:schemeClr val="accent1">
              <a:alpha val="3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76B6378-CEFF-4FB9-AB91-E3ABA473D1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6857" y="4216702"/>
            <a:ext cx="5863486" cy="2587675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D003AB5-8E6A-48EB-A791-E8C61A267E87}"/>
              </a:ext>
            </a:extLst>
          </p:cNvPr>
          <p:cNvSpPr/>
          <p:nvPr/>
        </p:nvSpPr>
        <p:spPr>
          <a:xfrm>
            <a:off x="6217920" y="4511040"/>
            <a:ext cx="5770880" cy="1026160"/>
          </a:xfrm>
          <a:prstGeom prst="roundRect">
            <a:avLst/>
          </a:prstGeom>
          <a:solidFill>
            <a:schemeClr val="accent1">
              <a:alpha val="3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546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AA9306-08F9-448D-AB21-D8ED779F5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57" y="542945"/>
            <a:ext cx="5992443" cy="43094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F4CA94-2F32-46AB-89F3-379EF5CC2411}"/>
              </a:ext>
            </a:extLst>
          </p:cNvPr>
          <p:cNvSpPr txBox="1"/>
          <p:nvPr/>
        </p:nvSpPr>
        <p:spPr>
          <a:xfrm>
            <a:off x="103556" y="50800"/>
            <a:ext cx="5992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These investigations have made me unpopular</a:t>
            </a:r>
            <a:r>
              <a:rPr lang="en-GB" dirty="0"/>
              <a:t>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9EE4AC7-A655-4B1B-9204-74BC36448D7C}"/>
              </a:ext>
            </a:extLst>
          </p:cNvPr>
          <p:cNvSpPr/>
          <p:nvPr/>
        </p:nvSpPr>
        <p:spPr>
          <a:xfrm>
            <a:off x="2225040" y="1605280"/>
            <a:ext cx="2397760" cy="274320"/>
          </a:xfrm>
          <a:prstGeom prst="roundRect">
            <a:avLst/>
          </a:prstGeom>
          <a:solidFill>
            <a:schemeClr val="accent1"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1F735A5-8494-4BE9-828C-43E30C8A65E8}"/>
              </a:ext>
            </a:extLst>
          </p:cNvPr>
          <p:cNvSpPr/>
          <p:nvPr/>
        </p:nvSpPr>
        <p:spPr>
          <a:xfrm>
            <a:off x="103557" y="3429000"/>
            <a:ext cx="5992443" cy="1120626"/>
          </a:xfrm>
          <a:prstGeom prst="roundRect">
            <a:avLst/>
          </a:prstGeom>
          <a:solidFill>
            <a:schemeClr val="accent1"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89AF9C6-65D7-4695-A180-22EC27D77559}"/>
              </a:ext>
            </a:extLst>
          </p:cNvPr>
          <p:cNvSpPr/>
          <p:nvPr/>
        </p:nvSpPr>
        <p:spPr>
          <a:xfrm>
            <a:off x="184837" y="4549626"/>
            <a:ext cx="1806523" cy="274320"/>
          </a:xfrm>
          <a:prstGeom prst="roundRect">
            <a:avLst/>
          </a:prstGeom>
          <a:solidFill>
            <a:schemeClr val="accent1"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3C4058-3D77-41AB-A43A-90431A363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56" y="4900298"/>
            <a:ext cx="5992443" cy="18764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D712C4-1941-448C-8F98-505020EFF7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4701" y="0"/>
            <a:ext cx="5293908" cy="9793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3E35C13-4806-459F-801A-55DE481E11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7798" y="1605280"/>
            <a:ext cx="5387714" cy="522065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0CDD0A1-FDC1-405A-AD4B-96A1D324E4C0}"/>
              </a:ext>
            </a:extLst>
          </p:cNvPr>
          <p:cNvSpPr txBox="1"/>
          <p:nvPr/>
        </p:nvSpPr>
        <p:spPr>
          <a:xfrm>
            <a:off x="6407798" y="938367"/>
            <a:ext cx="558729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/>
              <a:t>Young people have followed my lead and exposed the ignorance of others</a:t>
            </a:r>
            <a:r>
              <a:rPr lang="en-GB" sz="1600" dirty="0"/>
              <a:t>, </a:t>
            </a:r>
            <a:r>
              <a:rPr lang="en-GB" sz="2000" dirty="0"/>
              <a:t>adding to my unpopularity.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902A1CC-6D8F-4018-A7F5-97A178C54259}"/>
              </a:ext>
            </a:extLst>
          </p:cNvPr>
          <p:cNvSpPr/>
          <p:nvPr/>
        </p:nvSpPr>
        <p:spPr>
          <a:xfrm>
            <a:off x="6407798" y="2929394"/>
            <a:ext cx="5387714" cy="707886"/>
          </a:xfrm>
          <a:prstGeom prst="roundRect">
            <a:avLst/>
          </a:prstGeom>
          <a:solidFill>
            <a:schemeClr val="accent1"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B79E11B-3AD2-4FF5-B43B-AE9D97F95EF7}"/>
              </a:ext>
            </a:extLst>
          </p:cNvPr>
          <p:cNvSpPr/>
          <p:nvPr/>
        </p:nvSpPr>
        <p:spPr>
          <a:xfrm>
            <a:off x="6360895" y="4314352"/>
            <a:ext cx="5387714" cy="806287"/>
          </a:xfrm>
          <a:prstGeom prst="roundRect">
            <a:avLst/>
          </a:prstGeom>
          <a:solidFill>
            <a:srgbClr val="FDDFF8">
              <a:alpha val="2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DBD7C9D-7FA6-4CFC-96F0-7C8078D95B09}"/>
              </a:ext>
            </a:extLst>
          </p:cNvPr>
          <p:cNvSpPr/>
          <p:nvPr/>
        </p:nvSpPr>
        <p:spPr>
          <a:xfrm>
            <a:off x="6407797" y="6346352"/>
            <a:ext cx="5387715" cy="494642"/>
          </a:xfrm>
          <a:prstGeom prst="roundRect">
            <a:avLst/>
          </a:prstGeom>
          <a:solidFill>
            <a:schemeClr val="accent1"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0868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C89E7E7-2CF6-463C-BC0B-7BC1F842F31A}"/>
              </a:ext>
            </a:extLst>
          </p:cNvPr>
          <p:cNvSpPr/>
          <p:nvPr/>
        </p:nvSpPr>
        <p:spPr>
          <a:xfrm>
            <a:off x="5772927" y="0"/>
            <a:ext cx="6419073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554707-8BE2-41DB-8E06-BBB53DCBE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91129" cy="4287520"/>
          </a:xfrm>
          <a:prstGeom prst="rect">
            <a:avLst/>
          </a:prstGeom>
        </p:spPr>
      </p:pic>
      <p:pic>
        <p:nvPicPr>
          <p:cNvPr id="7" name="Picture 4" descr="Sophocles - Ancient Greece - Classical Literature">
            <a:extLst>
              <a:ext uri="{FF2B5EF4-FFF2-40B4-BE49-F238E27FC236}">
                <a16:creationId xmlns:a16="http://schemas.microsoft.com/office/drawing/2014/main" id="{FF70850D-3F13-4F08-ACCC-36B84466F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6" t="6688" r="39367" b="65332"/>
          <a:stretch/>
        </p:blipFill>
        <p:spPr bwMode="auto">
          <a:xfrm flipH="1">
            <a:off x="4541449" y="4285198"/>
            <a:ext cx="1249680" cy="204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819D9D-5A8A-4A76-B399-81B5C7923548}"/>
              </a:ext>
            </a:extLst>
          </p:cNvPr>
          <p:cNvSpPr txBox="1"/>
          <p:nvPr/>
        </p:nvSpPr>
        <p:spPr>
          <a:xfrm>
            <a:off x="0" y="4393017"/>
            <a:ext cx="1595120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b="1" dirty="0"/>
              <a:t>Anytus</a:t>
            </a:r>
            <a:r>
              <a:rPr lang="en-GB" sz="1200" dirty="0"/>
              <a:t> is aggrieved on behalf of politicians.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651E52B-CC95-44B6-9482-AAAC162BF7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6246" y="1681138"/>
            <a:ext cx="6193435" cy="2827268"/>
          </a:xfrm>
          <a:prstGeom prst="rect">
            <a:avLst/>
          </a:prstGeom>
        </p:spPr>
      </p:pic>
      <p:sp>
        <p:nvSpPr>
          <p:cNvPr id="15" name="AutoShape 2" descr="Pin on Magna Grecia">
            <a:extLst>
              <a:ext uri="{FF2B5EF4-FFF2-40B4-BE49-F238E27FC236}">
                <a16:creationId xmlns:a16="http://schemas.microsoft.com/office/drawing/2014/main" id="{471F00EB-6459-4638-B92E-3EEC2BC014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55899" y="271006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2AC2F30-9B84-4569-AF73-D93F8E5862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228" t="22029" r="19130" b="61015"/>
          <a:stretch/>
        </p:blipFill>
        <p:spPr>
          <a:xfrm>
            <a:off x="33408" y="4854682"/>
            <a:ext cx="1653483" cy="1825072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FED033C-F336-4401-BA6B-2148F5EAC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8" t="16789" r="57834" b="18805"/>
          <a:stretch/>
        </p:blipFill>
        <p:spPr bwMode="auto">
          <a:xfrm>
            <a:off x="1595049" y="4393017"/>
            <a:ext cx="1107440" cy="203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79BBD0C-584F-49B7-9C0C-D835295EAC79}"/>
              </a:ext>
            </a:extLst>
          </p:cNvPr>
          <p:cNvSpPr txBox="1"/>
          <p:nvPr/>
        </p:nvSpPr>
        <p:spPr>
          <a:xfrm>
            <a:off x="1686891" y="6396335"/>
            <a:ext cx="1595120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b="1" dirty="0"/>
              <a:t>Lycus </a:t>
            </a:r>
            <a:r>
              <a:rPr lang="en-GB" sz="1200" dirty="0"/>
              <a:t>is aggrieved on behalf of orators.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5ACE8B-9E15-4E4D-995F-E73C1162BF64}"/>
              </a:ext>
            </a:extLst>
          </p:cNvPr>
          <p:cNvSpPr txBox="1"/>
          <p:nvPr/>
        </p:nvSpPr>
        <p:spPr>
          <a:xfrm>
            <a:off x="6016767" y="0"/>
            <a:ext cx="619343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Part 2: </a:t>
            </a:r>
            <a:r>
              <a:rPr lang="en-GB" sz="3600" b="1" dirty="0">
                <a:solidFill>
                  <a:schemeClr val="bg1"/>
                </a:solidFill>
              </a:rPr>
              <a:t>Socrates’ defence against the formal charges: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EA3133D-7E40-456C-96A0-AD1E2D346F2E}"/>
              </a:ext>
            </a:extLst>
          </p:cNvPr>
          <p:cNvSpPr/>
          <p:nvPr/>
        </p:nvSpPr>
        <p:spPr>
          <a:xfrm>
            <a:off x="5955899" y="3389242"/>
            <a:ext cx="6042991" cy="265043"/>
          </a:xfrm>
          <a:prstGeom prst="round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DB143E8-287D-4954-BCD6-D48FE5744268}"/>
              </a:ext>
            </a:extLst>
          </p:cNvPr>
          <p:cNvSpPr/>
          <p:nvPr/>
        </p:nvSpPr>
        <p:spPr>
          <a:xfrm>
            <a:off x="6472733" y="3683779"/>
            <a:ext cx="5636948" cy="265044"/>
          </a:xfrm>
          <a:prstGeom prst="round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792A17A-F2DF-4645-BD3E-6F0176D0F9B1}"/>
              </a:ext>
            </a:extLst>
          </p:cNvPr>
          <p:cNvSpPr/>
          <p:nvPr/>
        </p:nvSpPr>
        <p:spPr>
          <a:xfrm>
            <a:off x="6025754" y="3949069"/>
            <a:ext cx="3538050" cy="265042"/>
          </a:xfrm>
          <a:prstGeom prst="round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268" name="Picture 4" descr="ZEUS - Greek God of the Sky, King of the Gods (Roman Jupiter)">
            <a:extLst>
              <a:ext uri="{FF2B5EF4-FFF2-40B4-BE49-F238E27FC236}">
                <a16:creationId xmlns:a16="http://schemas.microsoft.com/office/drawing/2014/main" id="{A94CBD14-4564-4988-A553-541A32798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117" y="4623849"/>
            <a:ext cx="1733048" cy="2136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Arrington unearths lessons on democracy in ancient Athens cemetery">
            <a:extLst>
              <a:ext uri="{FF2B5EF4-FFF2-40B4-BE49-F238E27FC236}">
                <a16:creationId xmlns:a16="http://schemas.microsoft.com/office/drawing/2014/main" id="{D831F5F0-1EE4-481D-86B9-DC9962A55D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89" t="3423" r="22354" b="24650"/>
          <a:stretch/>
        </p:blipFill>
        <p:spPr bwMode="auto">
          <a:xfrm flipH="1">
            <a:off x="3281940" y="4285198"/>
            <a:ext cx="1295210" cy="257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BF0DE9A-3163-4902-BA66-DB88C0AD8140}"/>
              </a:ext>
            </a:extLst>
          </p:cNvPr>
          <p:cNvSpPr txBox="1"/>
          <p:nvPr/>
        </p:nvSpPr>
        <p:spPr>
          <a:xfrm>
            <a:off x="3788691" y="6095509"/>
            <a:ext cx="1595120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b="1" dirty="0"/>
              <a:t>Meletus</a:t>
            </a:r>
            <a:r>
              <a:rPr lang="en-GB" sz="1200" dirty="0"/>
              <a:t> is aggrieved on behalf of poets.</a:t>
            </a:r>
          </a:p>
        </p:txBody>
      </p:sp>
    </p:spTree>
    <p:extLst>
      <p:ext uri="{BB962C8B-B14F-4D97-AF65-F5344CB8AC3E}">
        <p14:creationId xmlns:p14="http://schemas.microsoft.com/office/powerpoint/2010/main" val="38775700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879CB4DA-544F-451E-AA8E-856359B78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2948" y="1944561"/>
            <a:ext cx="3828037" cy="4882700"/>
          </a:xfrm>
          <a:prstGeom prst="rect">
            <a:avLst/>
          </a:prstGeom>
        </p:spPr>
      </p:pic>
      <p:pic>
        <p:nvPicPr>
          <p:cNvPr id="12290" name="Picture 2" descr="Arrington unearths lessons on democracy in ancient Athens cemetery">
            <a:extLst>
              <a:ext uri="{FF2B5EF4-FFF2-40B4-BE49-F238E27FC236}">
                <a16:creationId xmlns:a16="http://schemas.microsoft.com/office/drawing/2014/main" id="{E197E1E9-5C26-43F6-93E7-23254E5A14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89" t="3423" r="20353" b="25"/>
          <a:stretch/>
        </p:blipFill>
        <p:spPr bwMode="auto">
          <a:xfrm>
            <a:off x="6095998" y="2042311"/>
            <a:ext cx="2027582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4C0DEB-0737-4135-8EA0-D8ED82D1F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012" y="612672"/>
            <a:ext cx="5845657" cy="18691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760306-93BB-4BA5-9848-3251AFF48A0A}"/>
              </a:ext>
            </a:extLst>
          </p:cNvPr>
          <p:cNvSpPr txBox="1"/>
          <p:nvPr/>
        </p:nvSpPr>
        <p:spPr>
          <a:xfrm>
            <a:off x="237090" y="29817"/>
            <a:ext cx="4737866" cy="523220"/>
          </a:xfrm>
          <a:prstGeom prst="rect">
            <a:avLst/>
          </a:prstGeom>
          <a:solidFill>
            <a:schemeClr val="tx1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Corrupting the young?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8492DB-DB87-4784-BDCD-A817E1F043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012" y="2906100"/>
            <a:ext cx="5845657" cy="2360603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63E2CB52-7A45-4738-ACD1-A5F71DA87048}"/>
              </a:ext>
            </a:extLst>
          </p:cNvPr>
          <p:cNvSpPr/>
          <p:nvPr/>
        </p:nvSpPr>
        <p:spPr>
          <a:xfrm>
            <a:off x="5218043" y="3349487"/>
            <a:ext cx="768625" cy="357809"/>
          </a:xfrm>
          <a:prstGeom prst="wedgeEllipseCallout">
            <a:avLst>
              <a:gd name="adj1" fmla="val 145392"/>
              <a:gd name="adj2" fmla="val -35449"/>
            </a:avLst>
          </a:prstGeom>
          <a:solidFill>
            <a:schemeClr val="lt1">
              <a:alpha val="43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6DAF6E-D192-4BFB-968E-949CDF4AFC6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4608"/>
          <a:stretch/>
        </p:blipFill>
        <p:spPr>
          <a:xfrm>
            <a:off x="6024327" y="238538"/>
            <a:ext cx="6167673" cy="1706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266A7E6-77C7-4DB4-856B-67F63482B29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08" b="64131"/>
          <a:stretch/>
        </p:blipFill>
        <p:spPr>
          <a:xfrm>
            <a:off x="141011" y="5462202"/>
            <a:ext cx="5954987" cy="10678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899F8A-D4D4-4851-9F9F-38545DF4066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6092" r="74244" b="53397"/>
          <a:stretch/>
        </p:blipFill>
        <p:spPr>
          <a:xfrm>
            <a:off x="141011" y="6530010"/>
            <a:ext cx="1535388" cy="312901"/>
          </a:xfrm>
          <a:prstGeom prst="rect">
            <a:avLst/>
          </a:prstGeom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DD76529A-A6FF-45EC-8906-DA8973CE830C}"/>
              </a:ext>
            </a:extLst>
          </p:cNvPr>
          <p:cNvSpPr/>
          <p:nvPr/>
        </p:nvSpPr>
        <p:spPr>
          <a:xfrm>
            <a:off x="5655365" y="4871177"/>
            <a:ext cx="861389" cy="591025"/>
          </a:xfrm>
          <a:prstGeom prst="wedgeEllipseCallout">
            <a:avLst>
              <a:gd name="adj1" fmla="val 73401"/>
              <a:gd name="adj2" fmla="val -289625"/>
            </a:avLst>
          </a:prstGeom>
          <a:solidFill>
            <a:schemeClr val="lt1">
              <a:alpha val="43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er..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330227A-D4A8-44AF-A17D-9CD101FA0CE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700" t="37139" r="53062" b="54245"/>
          <a:stretch/>
        </p:blipFill>
        <p:spPr>
          <a:xfrm>
            <a:off x="2117032" y="6557666"/>
            <a:ext cx="1371600" cy="2653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99E5BB-9C2F-4E1D-982B-F016A383EC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102" t="36880" b="54503"/>
          <a:stretch/>
        </p:blipFill>
        <p:spPr>
          <a:xfrm>
            <a:off x="8843725" y="0"/>
            <a:ext cx="3385933" cy="265367"/>
          </a:xfrm>
          <a:prstGeom prst="rect">
            <a:avLst/>
          </a:prstGeom>
        </p:spPr>
      </p:pic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1DE0635B-6965-457F-9FAA-1136F87A9AF6}"/>
              </a:ext>
            </a:extLst>
          </p:cNvPr>
          <p:cNvSpPr/>
          <p:nvPr/>
        </p:nvSpPr>
        <p:spPr>
          <a:xfrm>
            <a:off x="1965567" y="6426939"/>
            <a:ext cx="1741729" cy="415972"/>
          </a:xfrm>
          <a:prstGeom prst="wedgeEllipseCallout">
            <a:avLst>
              <a:gd name="adj1" fmla="val 221859"/>
              <a:gd name="adj2" fmla="val -773766"/>
            </a:avLst>
          </a:prstGeom>
          <a:solidFill>
            <a:schemeClr val="lt1">
              <a:alpha val="43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3355065C-68AD-4428-B0D0-6D5AF8980D7D}"/>
              </a:ext>
            </a:extLst>
          </p:cNvPr>
          <p:cNvSpPr/>
          <p:nvPr/>
        </p:nvSpPr>
        <p:spPr>
          <a:xfrm rot="10800000">
            <a:off x="9433167" y="503905"/>
            <a:ext cx="2758833" cy="326520"/>
          </a:xfrm>
          <a:prstGeom prst="wedgeEllipseCallout">
            <a:avLst>
              <a:gd name="adj1" fmla="val 145122"/>
              <a:gd name="adj2" fmla="val -816707"/>
            </a:avLst>
          </a:prstGeom>
          <a:solidFill>
            <a:schemeClr val="lt1">
              <a:alpha val="43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Speech Bubble: Oval 23">
            <a:extLst>
              <a:ext uri="{FF2B5EF4-FFF2-40B4-BE49-F238E27FC236}">
                <a16:creationId xmlns:a16="http://schemas.microsoft.com/office/drawing/2014/main" id="{41FE5B3C-CB97-4D69-90E7-6B65D67562B9}"/>
              </a:ext>
            </a:extLst>
          </p:cNvPr>
          <p:cNvSpPr/>
          <p:nvPr/>
        </p:nvSpPr>
        <p:spPr>
          <a:xfrm rot="10800000">
            <a:off x="6872184" y="816252"/>
            <a:ext cx="2758833" cy="326520"/>
          </a:xfrm>
          <a:prstGeom prst="wedgeEllipseCallout">
            <a:avLst>
              <a:gd name="adj1" fmla="val 50012"/>
              <a:gd name="adj2" fmla="val -719301"/>
            </a:avLst>
          </a:prstGeom>
          <a:solidFill>
            <a:schemeClr val="lt1">
              <a:alpha val="43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Speech Bubble: Oval 25">
            <a:extLst>
              <a:ext uri="{FF2B5EF4-FFF2-40B4-BE49-F238E27FC236}">
                <a16:creationId xmlns:a16="http://schemas.microsoft.com/office/drawing/2014/main" id="{E465D30E-8BC7-46F0-8A54-DF40AC6D641D}"/>
              </a:ext>
            </a:extLst>
          </p:cNvPr>
          <p:cNvSpPr/>
          <p:nvPr/>
        </p:nvSpPr>
        <p:spPr>
          <a:xfrm rot="10800000">
            <a:off x="7299567" y="1606493"/>
            <a:ext cx="2133600" cy="338068"/>
          </a:xfrm>
          <a:prstGeom prst="wedgeEllipseCallout">
            <a:avLst>
              <a:gd name="adj1" fmla="val 70588"/>
              <a:gd name="adj2" fmla="val -475669"/>
            </a:avLst>
          </a:prstGeom>
          <a:solidFill>
            <a:schemeClr val="lt1">
              <a:alpha val="43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Speech Bubble: Oval 27">
            <a:extLst>
              <a:ext uri="{FF2B5EF4-FFF2-40B4-BE49-F238E27FC236}">
                <a16:creationId xmlns:a16="http://schemas.microsoft.com/office/drawing/2014/main" id="{E67A191B-5A01-4548-A216-984BA5563730}"/>
              </a:ext>
            </a:extLst>
          </p:cNvPr>
          <p:cNvSpPr/>
          <p:nvPr/>
        </p:nvSpPr>
        <p:spPr>
          <a:xfrm rot="10800000">
            <a:off x="7444409" y="1373860"/>
            <a:ext cx="1202634" cy="319797"/>
          </a:xfrm>
          <a:prstGeom prst="wedgeEllipseCallout">
            <a:avLst>
              <a:gd name="adj1" fmla="val 98015"/>
              <a:gd name="adj2" fmla="val -555639"/>
            </a:avLst>
          </a:prstGeom>
          <a:solidFill>
            <a:schemeClr val="lt1">
              <a:alpha val="43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191F19E-3EAD-4D4D-A1AC-6580EF3FED73}"/>
              </a:ext>
            </a:extLst>
          </p:cNvPr>
          <p:cNvSpPr txBox="1"/>
          <p:nvPr/>
        </p:nvSpPr>
        <p:spPr>
          <a:xfrm>
            <a:off x="984787" y="2535003"/>
            <a:ext cx="426743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Socrates confuses his accuser Meletus.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8EEEFF2-9BE4-45DE-A139-E50678B0910E}"/>
              </a:ext>
            </a:extLst>
          </p:cNvPr>
          <p:cNvSpPr/>
          <p:nvPr/>
        </p:nvSpPr>
        <p:spPr>
          <a:xfrm>
            <a:off x="8222948" y="3025187"/>
            <a:ext cx="3789446" cy="807626"/>
          </a:xfrm>
          <a:prstGeom prst="roundRect">
            <a:avLst/>
          </a:prstGeom>
          <a:solidFill>
            <a:schemeClr val="accent1"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FC59FDB-18DF-4957-9040-813469F3CDD6}"/>
              </a:ext>
            </a:extLst>
          </p:cNvPr>
          <p:cNvSpPr/>
          <p:nvPr/>
        </p:nvSpPr>
        <p:spPr>
          <a:xfrm>
            <a:off x="8133519" y="5445687"/>
            <a:ext cx="3945416" cy="736073"/>
          </a:xfrm>
          <a:prstGeom prst="roundRect">
            <a:avLst/>
          </a:prstGeom>
          <a:solidFill>
            <a:schemeClr val="accent1"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8730FEC-2790-403E-B507-5D20C5D580A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880" t="35116" r="55490" b="6065"/>
          <a:stretch/>
        </p:blipFill>
        <p:spPr>
          <a:xfrm flipH="1">
            <a:off x="6802214" y="4011581"/>
            <a:ext cx="1371050" cy="1434107"/>
          </a:xfrm>
          <a:prstGeom prst="rect">
            <a:avLst/>
          </a:prstGeom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499AE237-8DBD-4CBA-9032-79F09C0EF8A3}"/>
              </a:ext>
            </a:extLst>
          </p:cNvPr>
          <p:cNvSpPr/>
          <p:nvPr/>
        </p:nvSpPr>
        <p:spPr>
          <a:xfrm>
            <a:off x="8940022" y="4579028"/>
            <a:ext cx="2658943" cy="142060"/>
          </a:xfrm>
          <a:prstGeom prst="roundRect">
            <a:avLst/>
          </a:prstGeom>
          <a:solidFill>
            <a:schemeClr val="lt1">
              <a:alpha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39066AF7-DE30-4568-8959-36B57D075E12}"/>
              </a:ext>
            </a:extLst>
          </p:cNvPr>
          <p:cNvSpPr/>
          <p:nvPr/>
        </p:nvSpPr>
        <p:spPr>
          <a:xfrm>
            <a:off x="9780104" y="3879901"/>
            <a:ext cx="1708635" cy="142060"/>
          </a:xfrm>
          <a:prstGeom prst="roundRect">
            <a:avLst/>
          </a:prstGeom>
          <a:solidFill>
            <a:schemeClr val="lt1">
              <a:alpha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15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20" grpId="0" animBg="1"/>
      <p:bldP spid="22" grpId="0" animBg="1"/>
      <p:bldP spid="24" grpId="0" animBg="1"/>
      <p:bldP spid="26" grpId="0" animBg="1"/>
      <p:bldP spid="28" grpId="0" animBg="1"/>
      <p:bldP spid="30" grpId="0"/>
      <p:bldP spid="34" grpId="0" animBg="1"/>
      <p:bldP spid="35" grpId="0" animBg="1"/>
      <p:bldP spid="39" grpId="0" animBg="1"/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eritage History: Socrates">
            <a:extLst>
              <a:ext uri="{FF2B5EF4-FFF2-40B4-BE49-F238E27FC236}">
                <a16:creationId xmlns:a16="http://schemas.microsoft.com/office/drawing/2014/main" id="{983BBE19-DB73-4DAD-A8AE-595DEE45D5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30" t="27617" r="19259" b="52222"/>
          <a:stretch/>
        </p:blipFill>
        <p:spPr bwMode="auto">
          <a:xfrm>
            <a:off x="2880251" y="0"/>
            <a:ext cx="2497923" cy="300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Arrington unearths lessons on democracy in ancient Athens cemetery">
            <a:extLst>
              <a:ext uri="{FF2B5EF4-FFF2-40B4-BE49-F238E27FC236}">
                <a16:creationId xmlns:a16="http://schemas.microsoft.com/office/drawing/2014/main" id="{9505BADC-F180-44E1-8AAE-4560F60493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89" t="3423" r="20353" b="25"/>
          <a:stretch/>
        </p:blipFill>
        <p:spPr bwMode="auto">
          <a:xfrm flipH="1">
            <a:off x="1043551" y="0"/>
            <a:ext cx="2027582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98FCC7-8404-467B-8F7E-BE9DB69621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3308" y="255722"/>
            <a:ext cx="5887412" cy="63465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1A3D83-060C-4307-97FE-C10CD0A31A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665708"/>
            <a:ext cx="6323308" cy="260371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B114604-5DCD-4D08-986A-34CDCCDC41ED}"/>
              </a:ext>
            </a:extLst>
          </p:cNvPr>
          <p:cNvSpPr/>
          <p:nvPr/>
        </p:nvSpPr>
        <p:spPr>
          <a:xfrm>
            <a:off x="6323308" y="3146156"/>
            <a:ext cx="5868692" cy="821410"/>
          </a:xfrm>
          <a:prstGeom prst="roundRect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3917231-944C-498C-84ED-8EC6D342B2BE}"/>
              </a:ext>
            </a:extLst>
          </p:cNvPr>
          <p:cNvSpPr/>
          <p:nvPr/>
        </p:nvSpPr>
        <p:spPr>
          <a:xfrm>
            <a:off x="6323308" y="3981618"/>
            <a:ext cx="607655" cy="268310"/>
          </a:xfrm>
          <a:prstGeom prst="roundRect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5512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2CB226-BF88-419D-A90B-516597244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8502"/>
            <a:ext cx="6202356" cy="3657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2270AE-62BF-4B5E-8460-47FBB5BEB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98" y="4536102"/>
            <a:ext cx="6163358" cy="20386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AB7C67-3F6D-48D4-99A2-2122FB9490EA}"/>
              </a:ext>
            </a:extLst>
          </p:cNvPr>
          <p:cNvSpPr txBox="1"/>
          <p:nvPr/>
        </p:nvSpPr>
        <p:spPr>
          <a:xfrm>
            <a:off x="2014779" y="128266"/>
            <a:ext cx="2650210" cy="584775"/>
          </a:xfrm>
          <a:prstGeom prst="rect">
            <a:avLst/>
          </a:prstGeom>
          <a:solidFill>
            <a:schemeClr val="tx1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Impiety?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27BAA9-A398-46A9-BCEC-EF7AB5F7AB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1018" y="0"/>
            <a:ext cx="5504267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7D1AFBA-F050-4DA9-B947-B3AA0259C707}"/>
              </a:ext>
            </a:extLst>
          </p:cNvPr>
          <p:cNvSpPr/>
          <p:nvPr/>
        </p:nvSpPr>
        <p:spPr>
          <a:xfrm>
            <a:off x="6540285" y="1224366"/>
            <a:ext cx="4448013" cy="247973"/>
          </a:xfrm>
          <a:prstGeom prst="roundRect">
            <a:avLst/>
          </a:prstGeom>
          <a:solidFill>
            <a:schemeClr val="accent1"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7DA2AEC-C4D8-43AC-A7AA-9F7F37AA637A}"/>
              </a:ext>
            </a:extLst>
          </p:cNvPr>
          <p:cNvSpPr/>
          <p:nvPr/>
        </p:nvSpPr>
        <p:spPr>
          <a:xfrm>
            <a:off x="9422969" y="976393"/>
            <a:ext cx="2556485" cy="247973"/>
          </a:xfrm>
          <a:prstGeom prst="roundRect">
            <a:avLst/>
          </a:prstGeom>
          <a:solidFill>
            <a:schemeClr val="accent1"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274E3FF3-0593-49DC-8B7E-507B0F14E3CA}"/>
              </a:ext>
            </a:extLst>
          </p:cNvPr>
          <p:cNvSpPr/>
          <p:nvPr/>
        </p:nvSpPr>
        <p:spPr>
          <a:xfrm>
            <a:off x="6369803" y="713041"/>
            <a:ext cx="5822197" cy="759298"/>
          </a:xfrm>
          <a:prstGeom prst="wedgeEllipseCallout">
            <a:avLst>
              <a:gd name="adj1" fmla="val -64199"/>
              <a:gd name="adj2" fmla="val -128599"/>
            </a:avLst>
          </a:prstGeom>
          <a:solidFill>
            <a:schemeClr val="lt1">
              <a:alpha val="36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9527F66E-66AE-43F4-8A23-F7632D31C9C2}"/>
              </a:ext>
            </a:extLst>
          </p:cNvPr>
          <p:cNvSpPr/>
          <p:nvPr/>
        </p:nvSpPr>
        <p:spPr>
          <a:xfrm>
            <a:off x="38998" y="5939440"/>
            <a:ext cx="6354303" cy="759298"/>
          </a:xfrm>
          <a:prstGeom prst="wedgeEllipseCallout">
            <a:avLst>
              <a:gd name="adj1" fmla="val 35801"/>
              <a:gd name="adj2" fmla="val -780799"/>
            </a:avLst>
          </a:prstGeom>
          <a:solidFill>
            <a:schemeClr val="lt1">
              <a:alpha val="36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314" name="Picture 2" descr="Sun Images, Stock Photos &amp; Vectors | Shutterstock">
            <a:extLst>
              <a:ext uri="{FF2B5EF4-FFF2-40B4-BE49-F238E27FC236}">
                <a16:creationId xmlns:a16="http://schemas.microsoft.com/office/drawing/2014/main" id="{A85F3D90-0B97-46DD-8319-ED4FEC0EF6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67" b="11381"/>
          <a:stretch/>
        </p:blipFill>
        <p:spPr bwMode="auto">
          <a:xfrm>
            <a:off x="951464" y="3482"/>
            <a:ext cx="895868" cy="875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8577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E80843-1725-4F1D-8AD3-46EDABAA2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7" y="535412"/>
            <a:ext cx="5606761" cy="5245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96A0D7-847F-4EF2-9110-2766A1285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37" y="1059938"/>
            <a:ext cx="5598258" cy="7779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2F1119-96EF-4BA7-BF34-6EE04799A4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637" y="1837879"/>
            <a:ext cx="5646160" cy="45540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D66056-887A-4932-A63A-55EEA439EE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3706" y="535412"/>
            <a:ext cx="5473157" cy="40295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485B32-30AA-43D2-B337-CEE6870474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3706" y="4564945"/>
            <a:ext cx="5390050" cy="168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2044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B61058-FD58-447D-BCCA-A422603A0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107" y="0"/>
            <a:ext cx="550888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327D83-29B7-40AB-83A8-AFB4D7D64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7361" y="73945"/>
            <a:ext cx="4985011" cy="4293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59AB98-F7D3-47C4-8894-FECB8C3F2A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7364" y="509181"/>
            <a:ext cx="5375726" cy="12112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F33C9C-CBB4-4B1F-8158-57960B9A7E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7363" y="1715659"/>
            <a:ext cx="5375727" cy="12448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16A639-0AE5-4C8F-903D-814498289F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7361" y="2966426"/>
            <a:ext cx="5375729" cy="384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90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E73479-99AD-4763-B5BB-489309D91F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056"/>
          <a:stretch/>
        </p:blipFill>
        <p:spPr>
          <a:xfrm>
            <a:off x="349209" y="242887"/>
            <a:ext cx="5301274" cy="63722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059867-78A5-40AD-83C5-2891C2F02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522" y="2428875"/>
            <a:ext cx="5922377" cy="29574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1CC2AB-7354-4512-B20B-271473C173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76389" r="-3592"/>
          <a:stretch/>
        </p:blipFill>
        <p:spPr>
          <a:xfrm>
            <a:off x="5850523" y="242887"/>
            <a:ext cx="6139359" cy="2185988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E63F231-680D-431C-9B14-DC071913BA30}"/>
              </a:ext>
            </a:extLst>
          </p:cNvPr>
          <p:cNvSpPr/>
          <p:nvPr/>
        </p:nvSpPr>
        <p:spPr>
          <a:xfrm>
            <a:off x="6096000" y="2428875"/>
            <a:ext cx="2295525" cy="304800"/>
          </a:xfrm>
          <a:prstGeom prst="roundRect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C5CCDFD-49CE-4ED7-8E7D-6F62CF784090}"/>
              </a:ext>
            </a:extLst>
          </p:cNvPr>
          <p:cNvSpPr/>
          <p:nvPr/>
        </p:nvSpPr>
        <p:spPr>
          <a:xfrm>
            <a:off x="349209" y="701674"/>
            <a:ext cx="5157511" cy="497205"/>
          </a:xfrm>
          <a:prstGeom prst="roundRect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B3ED6EA-17EF-4841-ADC3-40413188EAAC}"/>
              </a:ext>
            </a:extLst>
          </p:cNvPr>
          <p:cNvSpPr/>
          <p:nvPr/>
        </p:nvSpPr>
        <p:spPr>
          <a:xfrm>
            <a:off x="5812769" y="4531994"/>
            <a:ext cx="5922377" cy="854336"/>
          </a:xfrm>
          <a:prstGeom prst="roundRect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93A1665-72E5-4637-B128-AAF2FDEE3AB7}"/>
              </a:ext>
            </a:extLst>
          </p:cNvPr>
          <p:cNvSpPr/>
          <p:nvPr/>
        </p:nvSpPr>
        <p:spPr>
          <a:xfrm>
            <a:off x="419101" y="3993515"/>
            <a:ext cx="2720339" cy="273685"/>
          </a:xfrm>
          <a:prstGeom prst="roundRect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9251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DD4C1F-C1D9-4369-831F-3DA83A490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87" y="134938"/>
            <a:ext cx="5434013" cy="2741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19CFFD-C0EB-48AE-9EE7-9F98F74B3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687" y="2876549"/>
            <a:ext cx="5434013" cy="7514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F044E4-479A-45F3-B33B-3F032C239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687" y="3627987"/>
            <a:ext cx="5434013" cy="31744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61541D-7475-4A61-9C4E-6ACAA002E9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732" y="0"/>
            <a:ext cx="5284694" cy="5029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DE2E874-3364-4DC9-A18B-19FE7D7919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6732" y="5029200"/>
            <a:ext cx="5263795" cy="169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2600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60CEA0-712F-4868-8907-5CF1BA72B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" y="185737"/>
            <a:ext cx="5540416" cy="22717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61E04F-6210-46D5-AB41-3C1DFE334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" y="2457450"/>
            <a:ext cx="5540417" cy="3801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3C75A1-0961-4A59-A7C2-820928A9C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8825" y="185737"/>
            <a:ext cx="5804998" cy="15954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A9498D-F6BF-4D6D-8DE2-715C6CF427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8825" y="1709737"/>
            <a:ext cx="5818188" cy="349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7102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69F1C1-D8D3-476C-8021-886E46017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2" y="1"/>
            <a:ext cx="5715633" cy="46303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892C3A-3212-46B0-9ADF-C718BFA34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3" y="4624387"/>
            <a:ext cx="5715632" cy="15246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A1797A-6425-4764-8FBB-749C2B190A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93" y="6160904"/>
            <a:ext cx="5715632" cy="5303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282AB9-A93B-41BF-9D2D-BDCFD81D8B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7748" y="15967"/>
            <a:ext cx="5913264" cy="37671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8D177F-9615-487E-AEE0-622A482933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7748" y="3783104"/>
            <a:ext cx="5921522" cy="192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0348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5B7B52-6E2D-48C0-A081-1B7F7EB69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" y="714375"/>
            <a:ext cx="5627734" cy="36147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7F2555-ABC6-4798-91DE-E88E19AB5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1418" y="400049"/>
            <a:ext cx="6090326" cy="498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9430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62E397-B976-4146-8923-EF71E60C1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" y="0"/>
            <a:ext cx="5911850" cy="5000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264144-936F-4D7E-9317-CF4570B69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" y="5000625"/>
            <a:ext cx="5942558" cy="13906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9C41E3-2D19-499E-826D-D093B82EAC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916" y="95249"/>
            <a:ext cx="5202535" cy="500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8432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DAA44D-BBAE-4B9D-AD32-75B6B2776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13" y="104775"/>
            <a:ext cx="5681663" cy="28956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A74C4F-1CE1-4752-A989-C4CDB946D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13" y="3000449"/>
            <a:ext cx="5681663" cy="36759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D34B7C-3A4D-4304-A296-E43760D7FC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4785" y="104775"/>
            <a:ext cx="6001002" cy="612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6051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49184A-881D-47F9-BF90-E29408E90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69" y="0"/>
            <a:ext cx="559866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7231D3-CECE-42AE-BE12-28DA0450A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5957887" cy="27297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8FFC77-AF96-40B7-9256-C33C824BBC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729740"/>
            <a:ext cx="5951824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2923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59C45F-58EC-4D90-B0DC-C2DEE5406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" y="147637"/>
            <a:ext cx="5972175" cy="7715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1BD941-B3D7-4701-8EEB-ACA77811D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07" y="919162"/>
            <a:ext cx="6007280" cy="34432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3DE90-5A05-4332-94F3-23DB8B8F20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06" y="4362449"/>
            <a:ext cx="5998537" cy="21621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0BE00C-BD05-43D0-9F77-877394FE0D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9825" y="147637"/>
            <a:ext cx="5842018" cy="6596063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2815387-916E-4A4B-B9D6-188957A7E88A}"/>
              </a:ext>
            </a:extLst>
          </p:cNvPr>
          <p:cNvSpPr/>
          <p:nvPr/>
        </p:nvSpPr>
        <p:spPr>
          <a:xfrm>
            <a:off x="6246027" y="4329112"/>
            <a:ext cx="5826306" cy="2381251"/>
          </a:xfrm>
          <a:prstGeom prst="roundRect">
            <a:avLst/>
          </a:prstGeom>
          <a:solidFill>
            <a:schemeClr val="accent4">
              <a:lumMod val="20000"/>
              <a:lumOff val="80000"/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78265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865149-167C-49CE-9C1F-BEEE0600D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839" y="0"/>
            <a:ext cx="5964867" cy="32385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CB3BBE-D579-4A13-8266-F91A75D2B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839" y="3238501"/>
            <a:ext cx="5964867" cy="35548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C0173B-01E6-45E6-9BA2-FEF0720E45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6933" y="605283"/>
            <a:ext cx="5718228" cy="38338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61A558-72F9-48E4-BA0C-943C4A6FC2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6933" y="4449067"/>
            <a:ext cx="5718228" cy="2344254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1A84A4A-35C3-40B0-9FAF-1107FB6CC10D}"/>
              </a:ext>
            </a:extLst>
          </p:cNvPr>
          <p:cNvSpPr/>
          <p:nvPr/>
        </p:nvSpPr>
        <p:spPr>
          <a:xfrm>
            <a:off x="2534478" y="4880113"/>
            <a:ext cx="1550505" cy="278296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9032B54-1AAC-4975-BE3B-43BBFA344C52}"/>
              </a:ext>
            </a:extLst>
          </p:cNvPr>
          <p:cNvSpPr/>
          <p:nvPr/>
        </p:nvSpPr>
        <p:spPr>
          <a:xfrm>
            <a:off x="1136373" y="6202019"/>
            <a:ext cx="1550505" cy="278296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6C000E-8F33-4183-9286-6F572AB1069F}"/>
              </a:ext>
            </a:extLst>
          </p:cNvPr>
          <p:cNvSpPr txBox="1"/>
          <p:nvPr/>
        </p:nvSpPr>
        <p:spPr>
          <a:xfrm>
            <a:off x="8716617" y="0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Exile?</a:t>
            </a:r>
          </a:p>
        </p:txBody>
      </p:sp>
    </p:spTree>
    <p:extLst>
      <p:ext uri="{BB962C8B-B14F-4D97-AF65-F5344CB8AC3E}">
        <p14:creationId xmlns:p14="http://schemas.microsoft.com/office/powerpoint/2010/main" val="10195189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E4EDE2-48CB-4E60-9FAD-AD542AD80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41" y="0"/>
            <a:ext cx="5810927" cy="314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340299-615D-4F31-B5D0-CD361E7CB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57" y="3143251"/>
            <a:ext cx="5857494" cy="13511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423175-B9F9-43B9-9E42-26290B4533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8060" y="0"/>
            <a:ext cx="4523547" cy="612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D78D89-CB4B-4EBC-93B2-0A1167BCD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4399" y="466987"/>
            <a:ext cx="5770643" cy="2984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B70CB9-20D9-4B6F-B06C-3DC63C0E2B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4400" y="3451046"/>
            <a:ext cx="5770643" cy="18351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929838-FA54-44A3-9945-6FAFFD93A3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4399" y="5286155"/>
            <a:ext cx="5770643" cy="156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143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E8171F08-D98B-4EF6-822A-226CBE4A2152}"/>
              </a:ext>
            </a:extLst>
          </p:cNvPr>
          <p:cNvSpPr txBox="1"/>
          <p:nvPr/>
        </p:nvSpPr>
        <p:spPr>
          <a:xfrm>
            <a:off x="265809" y="121608"/>
            <a:ext cx="2451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3 Prosecutors: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0346A7-AA8A-40DA-B626-F9F106899FD2}"/>
              </a:ext>
            </a:extLst>
          </p:cNvPr>
          <p:cNvSpPr txBox="1"/>
          <p:nvPr/>
        </p:nvSpPr>
        <p:spPr>
          <a:xfrm>
            <a:off x="523325" y="3797360"/>
            <a:ext cx="1797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2 charges: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B2B875E-B002-4D28-B5AC-920E1F2D9DC1}"/>
              </a:ext>
            </a:extLst>
          </p:cNvPr>
          <p:cNvSpPr txBox="1"/>
          <p:nvPr/>
        </p:nvSpPr>
        <p:spPr>
          <a:xfrm>
            <a:off x="2123864" y="868778"/>
            <a:ext cx="14461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Meletus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Anytus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chemeClr val="bg1"/>
                </a:solidFill>
              </a:rPr>
              <a:t>Lycon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58A2703-041E-4369-A8D5-BBFCF3946D91}"/>
              </a:ext>
            </a:extLst>
          </p:cNvPr>
          <p:cNvSpPr txBox="1"/>
          <p:nvPr/>
        </p:nvSpPr>
        <p:spPr>
          <a:xfrm>
            <a:off x="2320396" y="3869570"/>
            <a:ext cx="3537963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  <a:hlinkClick r:id="rId2" action="ppaction://hlinksldjump"/>
              </a:rPr>
              <a:t>corrupting the young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6BF7F2F-B4B8-4884-9BCF-260A8138AF4D}"/>
              </a:ext>
            </a:extLst>
          </p:cNvPr>
          <p:cNvSpPr txBox="1"/>
          <p:nvPr/>
        </p:nvSpPr>
        <p:spPr>
          <a:xfrm>
            <a:off x="3915839" y="1521410"/>
            <a:ext cx="806715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hlinkClick r:id="rId3" action="ppaction://hlinksldjump"/>
              </a:rPr>
              <a:t>Part 1: Socrates’ defence against the ‘earlier charges’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BBDE41B-51A7-4D38-B1E0-16C98CCF6BFD}"/>
              </a:ext>
            </a:extLst>
          </p:cNvPr>
          <p:cNvSpPr txBox="1"/>
          <p:nvPr/>
        </p:nvSpPr>
        <p:spPr>
          <a:xfrm>
            <a:off x="592006" y="3038115"/>
            <a:ext cx="795233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hlinkClick r:id="rId4" action="ppaction://hlinksldjump"/>
              </a:rPr>
              <a:t>Part 2: Socrates’ defence against his formal accusers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hlinkClick r:id="rId5" action="ppaction://hlinksldjump"/>
            <a:extLst>
              <a:ext uri="{FF2B5EF4-FFF2-40B4-BE49-F238E27FC236}">
                <a16:creationId xmlns:a16="http://schemas.microsoft.com/office/drawing/2014/main" id="{F7999E08-A37B-40C6-95D8-207674A6F8CF}"/>
              </a:ext>
            </a:extLst>
          </p:cNvPr>
          <p:cNvSpPr txBox="1"/>
          <p:nvPr/>
        </p:nvSpPr>
        <p:spPr>
          <a:xfrm>
            <a:off x="672611" y="6030017"/>
            <a:ext cx="1950838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The verdict</a:t>
            </a:r>
          </a:p>
        </p:txBody>
      </p:sp>
      <p:sp>
        <p:nvSpPr>
          <p:cNvPr id="3" name="TextBox 2">
            <a:hlinkClick r:id="rId5" action="ppaction://hlinksldjump"/>
            <a:extLst>
              <a:ext uri="{FF2B5EF4-FFF2-40B4-BE49-F238E27FC236}">
                <a16:creationId xmlns:a16="http://schemas.microsoft.com/office/drawing/2014/main" id="{07D6DCAE-A96E-40F6-A6F3-CD09068C0135}"/>
              </a:ext>
            </a:extLst>
          </p:cNvPr>
          <p:cNvSpPr txBox="1"/>
          <p:nvPr/>
        </p:nvSpPr>
        <p:spPr>
          <a:xfrm>
            <a:off x="2939435" y="6017592"/>
            <a:ext cx="6726038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Socrates’ counter proposal of the penalty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CF6FA5-BF2C-48C5-B872-E69FED043F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2228" t="22029" r="19130" b="61015"/>
          <a:stretch/>
        </p:blipFill>
        <p:spPr>
          <a:xfrm>
            <a:off x="470381" y="711904"/>
            <a:ext cx="1653483" cy="1825072"/>
          </a:xfrm>
          <a:prstGeom prst="rect">
            <a:avLst/>
          </a:prstGeom>
        </p:spPr>
      </p:pic>
      <p:pic>
        <p:nvPicPr>
          <p:cNvPr id="6" name="Picture 2" descr="April 22 Lecture Notes. Aristophanes CLOUDS. | Daniel Levine">
            <a:extLst>
              <a:ext uri="{FF2B5EF4-FFF2-40B4-BE49-F238E27FC236}">
                <a16:creationId xmlns:a16="http://schemas.microsoft.com/office/drawing/2014/main" id="{619ABCDD-0E88-4891-9EE7-01133021B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8375" y="2040312"/>
            <a:ext cx="2594622" cy="197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72F862-28FD-4DAF-891E-3F104F003301}"/>
              </a:ext>
            </a:extLst>
          </p:cNvPr>
          <p:cNvSpPr txBox="1"/>
          <p:nvPr/>
        </p:nvSpPr>
        <p:spPr>
          <a:xfrm>
            <a:off x="2320396" y="4793356"/>
            <a:ext cx="1595443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  <a:hlinkClick r:id="rId8" action="ppaction://hlinksldjump"/>
              </a:rPr>
              <a:t>impiety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709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  <p:bldP spid="24" grpId="0" animBg="1"/>
      <p:bldP spid="26" grpId="0" animBg="1"/>
      <p:bldP spid="28" grpId="0" animBg="1"/>
      <p:bldP spid="2" grpId="0" animBg="1"/>
      <p:bldP spid="3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E2246A-65A4-427F-99D8-277317703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275" y="104073"/>
            <a:ext cx="5352188" cy="19295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F462A9-A9F7-4459-A545-0FDE8ACB4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75" y="2033588"/>
            <a:ext cx="5352188" cy="48244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B6D0D8-FEE0-4A1C-9721-4EC5D457E3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125338"/>
            <a:ext cx="5791200" cy="5387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F8B96E-EA00-40F7-A602-762FFBB5A3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3226" y="664054"/>
            <a:ext cx="5787774" cy="42433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8AA280-2EEB-4C7A-B239-0652A3BFCF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6038" y="4894117"/>
            <a:ext cx="5774962" cy="185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2339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18040B-E5D3-40A9-A170-F18A12304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88" y="142875"/>
            <a:ext cx="5561772" cy="35861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512357-13D0-415F-976B-8423C1592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688" y="3729037"/>
            <a:ext cx="5561772" cy="20120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B4FF8C-999A-41C5-88B3-F2870BEEC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6909" y="142875"/>
            <a:ext cx="5825027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9781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411613-BDFC-412E-9259-38E287BAA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624"/>
            <a:ext cx="5830736" cy="50244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61696C-371E-4C9C-9A7F-4CA1CE5A8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7438" y="428624"/>
            <a:ext cx="6164562" cy="3390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F8869E-5F1A-41DC-8E96-5B44C2241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0761" y="3819524"/>
            <a:ext cx="6122807" cy="200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6382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eritage History: Socrates">
            <a:extLst>
              <a:ext uri="{FF2B5EF4-FFF2-40B4-BE49-F238E27FC236}">
                <a16:creationId xmlns:a16="http://schemas.microsoft.com/office/drawing/2014/main" id="{5787869D-D791-4E8D-8DE4-C9D6DE6AA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025" y="0"/>
            <a:ext cx="49323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76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D4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10 Strange Ways Things Were Done In The First Democracy - Listverse">
            <a:extLst>
              <a:ext uri="{FF2B5EF4-FFF2-40B4-BE49-F238E27FC236}">
                <a16:creationId xmlns:a16="http://schemas.microsoft.com/office/drawing/2014/main" id="{5A710A97-BA67-4787-8A38-AD2B5B6C8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294109" cy="453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5FB32F-DDE1-480C-846E-1A244FF22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809528"/>
            <a:ext cx="6294109" cy="40484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DB682F-4210-4C07-8FBA-0745581E0A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8784" y="-9501"/>
            <a:ext cx="5883216" cy="45313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E677C7-1CA3-4FAA-A8E9-3D61EBDA0B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6084" y="4527921"/>
            <a:ext cx="5418574" cy="4742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B00B7E-0F5F-4DC2-AEAE-76428702AF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6689" y="5002133"/>
            <a:ext cx="5907405" cy="1871430"/>
          </a:xfrm>
          <a:prstGeom prst="rect">
            <a:avLst/>
          </a:prstGeom>
        </p:spPr>
      </p:pic>
      <p:pic>
        <p:nvPicPr>
          <p:cNvPr id="11" name="Picture 4" descr="Heritage History: Socrates">
            <a:extLst>
              <a:ext uri="{FF2B5EF4-FFF2-40B4-BE49-F238E27FC236}">
                <a16:creationId xmlns:a16="http://schemas.microsoft.com/office/drawing/2014/main" id="{1C57E480-8DD6-446C-AD6F-503E0EF222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30" t="27617" r="19259" b="52222"/>
          <a:stretch/>
        </p:blipFill>
        <p:spPr bwMode="auto">
          <a:xfrm flipH="1">
            <a:off x="873760" y="439346"/>
            <a:ext cx="1971040" cy="237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367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Theatre of Dionysus | theatre, Athens, Greece | Britannica">
            <a:extLst>
              <a:ext uri="{FF2B5EF4-FFF2-40B4-BE49-F238E27FC236}">
                <a16:creationId xmlns:a16="http://schemas.microsoft.com/office/drawing/2014/main" id="{E9FCFFBA-8498-430C-90FB-91B4773ADE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" b="44336"/>
          <a:stretch/>
        </p:blipFill>
        <p:spPr bwMode="auto">
          <a:xfrm>
            <a:off x="5844202" y="4530885"/>
            <a:ext cx="6332494" cy="2347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8BF237-48A6-4439-A6D5-D64019B85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40" y="639318"/>
            <a:ext cx="5635763" cy="23470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302F5F-93D2-4603-994C-A4D3EDF95CE7}"/>
              </a:ext>
            </a:extLst>
          </p:cNvPr>
          <p:cNvSpPr txBox="1"/>
          <p:nvPr/>
        </p:nvSpPr>
        <p:spPr>
          <a:xfrm>
            <a:off x="208440" y="91440"/>
            <a:ext cx="563576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My accusers: there are two types.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24EF57F-1F42-49B6-B186-3EA9174A85AE}"/>
              </a:ext>
            </a:extLst>
          </p:cNvPr>
          <p:cNvSpPr/>
          <p:nvPr/>
        </p:nvSpPr>
        <p:spPr>
          <a:xfrm>
            <a:off x="208440" y="2458720"/>
            <a:ext cx="2565240" cy="284480"/>
          </a:xfrm>
          <a:prstGeom prst="roundRect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B197B4-E3F0-4443-8C27-E012BBFA2D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208"/>
          <a:stretch/>
        </p:blipFill>
        <p:spPr>
          <a:xfrm>
            <a:off x="208440" y="2986345"/>
            <a:ext cx="5635763" cy="378021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774CE82-1C05-44F4-B8D2-DC9CE6674F8B}"/>
              </a:ext>
            </a:extLst>
          </p:cNvPr>
          <p:cNvSpPr/>
          <p:nvPr/>
        </p:nvSpPr>
        <p:spPr>
          <a:xfrm>
            <a:off x="1407320" y="2742505"/>
            <a:ext cx="3652360" cy="284480"/>
          </a:xfrm>
          <a:prstGeom prst="roundRect">
            <a:avLst/>
          </a:prstGeom>
          <a:solidFill>
            <a:srgbClr val="FDDFF8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CF9796B-1C44-4926-8BB6-0F3F37EC73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443" t="82456"/>
          <a:stretch/>
        </p:blipFill>
        <p:spPr>
          <a:xfrm>
            <a:off x="6266517" y="218915"/>
            <a:ext cx="5717043" cy="791489"/>
          </a:xfrm>
          <a:prstGeom prst="rect">
            <a:avLst/>
          </a:prstGeom>
        </p:spPr>
      </p:pic>
      <p:pic>
        <p:nvPicPr>
          <p:cNvPr id="4098" name="Picture 2" descr="ᐅ THE CLOUDS - ARISTOPHANES | PLAY SUMMARY &amp; ANALYSIS | Ancient Greece">
            <a:extLst>
              <a:ext uri="{FF2B5EF4-FFF2-40B4-BE49-F238E27FC236}">
                <a16:creationId xmlns:a16="http://schemas.microsoft.com/office/drawing/2014/main" id="{18880837-2CA9-463D-9696-7A054794A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812" y="1007762"/>
            <a:ext cx="3186748" cy="334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ristophanes | The Core Curriculum">
            <a:extLst>
              <a:ext uri="{FF2B5EF4-FFF2-40B4-BE49-F238E27FC236}">
                <a16:creationId xmlns:a16="http://schemas.microsoft.com/office/drawing/2014/main" id="{83525CE4-65B2-4DBA-AF8E-7E3CD6B6D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445" y="1007762"/>
            <a:ext cx="2398368" cy="334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41DD196-EE87-48A3-8E50-4FC3DD1D0C15}"/>
              </a:ext>
            </a:extLst>
          </p:cNvPr>
          <p:cNvSpPr txBox="1"/>
          <p:nvPr/>
        </p:nvSpPr>
        <p:spPr>
          <a:xfrm>
            <a:off x="5844202" y="3959613"/>
            <a:ext cx="6347800" cy="738664"/>
          </a:xfrm>
          <a:prstGeom prst="rect">
            <a:avLst/>
          </a:prstGeom>
          <a:solidFill>
            <a:srgbClr val="FDDFF8"/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The playwright </a:t>
            </a:r>
            <a:r>
              <a:rPr lang="en-GB" sz="1400" dirty="0" err="1"/>
              <a:t>Aristophanes’s</a:t>
            </a:r>
            <a:r>
              <a:rPr lang="en-GB" sz="1400" dirty="0"/>
              <a:t> comedy </a:t>
            </a:r>
            <a:r>
              <a:rPr lang="en-GB" sz="1400" i="1" dirty="0"/>
              <a:t>Clouds </a:t>
            </a:r>
            <a:r>
              <a:rPr lang="en-GB" sz="1400" dirty="0"/>
              <a:t>(</a:t>
            </a:r>
            <a:r>
              <a:rPr lang="en-GB" sz="1400" b="1" dirty="0"/>
              <a:t>423BC</a:t>
            </a:r>
            <a:r>
              <a:rPr lang="en-GB" sz="1400" dirty="0"/>
              <a:t>) depicts a school run by Socrates which taught its students to ‘</a:t>
            </a:r>
            <a:r>
              <a:rPr lang="en-GB" sz="1400" i="1" dirty="0"/>
              <a:t>make the weaker argument stronger</a:t>
            </a:r>
            <a:r>
              <a:rPr lang="en-GB" sz="1400" dirty="0"/>
              <a:t>’. Comedies were performed in Athens at the </a:t>
            </a:r>
            <a:r>
              <a:rPr lang="en-GB" sz="1400" b="1" dirty="0" err="1"/>
              <a:t>Lenaea</a:t>
            </a:r>
            <a:r>
              <a:rPr lang="en-GB" sz="1400" dirty="0"/>
              <a:t> </a:t>
            </a:r>
            <a:r>
              <a:rPr lang="en-GB" sz="1200" dirty="0"/>
              <a:t>(January) </a:t>
            </a:r>
            <a:r>
              <a:rPr lang="en-GB" sz="1400" dirty="0"/>
              <a:t>and </a:t>
            </a:r>
            <a:r>
              <a:rPr lang="en-GB" sz="1400" b="1" dirty="0"/>
              <a:t>City Dionysia</a:t>
            </a:r>
            <a:r>
              <a:rPr lang="en-GB" sz="1400" dirty="0"/>
              <a:t> </a:t>
            </a:r>
            <a:r>
              <a:rPr lang="en-GB" sz="1200" dirty="0"/>
              <a:t>(March).</a:t>
            </a:r>
            <a:endParaRPr lang="en-GB" sz="14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E4B7234-C482-4E66-9D12-F86318C1145B}"/>
              </a:ext>
            </a:extLst>
          </p:cNvPr>
          <p:cNvSpPr/>
          <p:nvPr/>
        </p:nvSpPr>
        <p:spPr>
          <a:xfrm>
            <a:off x="6398444" y="723282"/>
            <a:ext cx="1472936" cy="284480"/>
          </a:xfrm>
          <a:prstGeom prst="roundRect">
            <a:avLst/>
          </a:prstGeom>
          <a:solidFill>
            <a:srgbClr val="FDDFF8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D6859B-376F-4E34-9C36-DA78604E4870}"/>
              </a:ext>
            </a:extLst>
          </p:cNvPr>
          <p:cNvSpPr/>
          <p:nvPr/>
        </p:nvSpPr>
        <p:spPr>
          <a:xfrm>
            <a:off x="7871380" y="723282"/>
            <a:ext cx="4015820" cy="281838"/>
          </a:xfrm>
          <a:prstGeom prst="rect">
            <a:avLst/>
          </a:prstGeom>
          <a:solidFill>
            <a:srgbClr val="EED6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9520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8D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pril 22 Lecture Notes. Aristophanes CLOUDS. | Daniel Levine">
            <a:extLst>
              <a:ext uri="{FF2B5EF4-FFF2-40B4-BE49-F238E27FC236}">
                <a16:creationId xmlns:a16="http://schemas.microsoft.com/office/drawing/2014/main" id="{436DD7BB-963E-4C4E-80E1-5CE86B869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920" y="0"/>
            <a:ext cx="9022080" cy="687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59BB83-CD19-4317-B045-94D52F7DA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1137"/>
            <a:ext cx="5356326" cy="10464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4FFE8A8-03BF-49AF-BD02-0AEC779897A5}"/>
              </a:ext>
            </a:extLst>
          </p:cNvPr>
          <p:cNvSpPr/>
          <p:nvPr/>
        </p:nvSpPr>
        <p:spPr>
          <a:xfrm>
            <a:off x="0" y="731137"/>
            <a:ext cx="1371600" cy="254000"/>
          </a:xfrm>
          <a:prstGeom prst="rect">
            <a:avLst/>
          </a:prstGeom>
          <a:solidFill>
            <a:srgbClr val="E7D6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7335BB-3D71-42B4-B7A4-D61B53B708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77617"/>
            <a:ext cx="5356326" cy="437934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3469A64-A4A1-4592-9943-3BFF5C2D22C2}"/>
              </a:ext>
            </a:extLst>
          </p:cNvPr>
          <p:cNvSpPr/>
          <p:nvPr/>
        </p:nvSpPr>
        <p:spPr>
          <a:xfrm>
            <a:off x="3134360" y="1462657"/>
            <a:ext cx="2221966" cy="314960"/>
          </a:xfrm>
          <a:prstGeom prst="roundRect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3450B4F-1EC1-445F-B5AB-DFE0FCE956A4}"/>
              </a:ext>
            </a:extLst>
          </p:cNvPr>
          <p:cNvSpPr/>
          <p:nvPr/>
        </p:nvSpPr>
        <p:spPr>
          <a:xfrm>
            <a:off x="0" y="1726051"/>
            <a:ext cx="3168853" cy="314960"/>
          </a:xfrm>
          <a:prstGeom prst="roundRect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2D44E0F-C3F3-45A3-B6AF-ADB509AE19E4}"/>
              </a:ext>
            </a:extLst>
          </p:cNvPr>
          <p:cNvSpPr/>
          <p:nvPr/>
        </p:nvSpPr>
        <p:spPr>
          <a:xfrm>
            <a:off x="1567180" y="2720965"/>
            <a:ext cx="2221966" cy="314960"/>
          </a:xfrm>
          <a:prstGeom prst="roundRect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2310C82-6F02-4790-89E1-F76E7003488D}"/>
              </a:ext>
            </a:extLst>
          </p:cNvPr>
          <p:cNvSpPr/>
          <p:nvPr/>
        </p:nvSpPr>
        <p:spPr>
          <a:xfrm>
            <a:off x="0" y="2921000"/>
            <a:ext cx="1676400" cy="314960"/>
          </a:xfrm>
          <a:prstGeom prst="roundRect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647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 descr="Theatre of Dionysus | theatre, Athens, Greece | Britannica">
            <a:extLst>
              <a:ext uri="{FF2B5EF4-FFF2-40B4-BE49-F238E27FC236}">
                <a16:creationId xmlns:a16="http://schemas.microsoft.com/office/drawing/2014/main" id="{CC995CB8-F282-49EC-8586-6471F5D5D7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" b="44336"/>
          <a:stretch/>
        </p:blipFill>
        <p:spPr bwMode="auto">
          <a:xfrm>
            <a:off x="1296766" y="-1"/>
            <a:ext cx="4676420" cy="173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ᐅ THE CLOUDS - ARISTOPHANES | PLAY SUMMARY &amp; ANALYSIS | Ancient Greece">
            <a:extLst>
              <a:ext uri="{FF2B5EF4-FFF2-40B4-BE49-F238E27FC236}">
                <a16:creationId xmlns:a16="http://schemas.microsoft.com/office/drawing/2014/main" id="{6B2E4FBE-0B91-4781-BA57-AB256C861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92964" cy="177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3CE041-6F79-4F9F-8D37-0C5CDFA183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06880"/>
            <a:ext cx="5973187" cy="51511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288578-95B0-4005-96FF-869689254E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3187" y="-26352"/>
            <a:ext cx="6210074" cy="456787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4978579-852B-43A7-A8BC-2CB15FB8D24E}"/>
              </a:ext>
            </a:extLst>
          </p:cNvPr>
          <p:cNvSpPr/>
          <p:nvPr/>
        </p:nvSpPr>
        <p:spPr>
          <a:xfrm>
            <a:off x="8740" y="4135120"/>
            <a:ext cx="5964448" cy="1016000"/>
          </a:xfrm>
          <a:prstGeom prst="roundRect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3B14D92-A154-4DBD-9AC9-92636EF48234}"/>
              </a:ext>
            </a:extLst>
          </p:cNvPr>
          <p:cNvSpPr/>
          <p:nvPr/>
        </p:nvSpPr>
        <p:spPr>
          <a:xfrm>
            <a:off x="8739" y="3017519"/>
            <a:ext cx="5964448" cy="822961"/>
          </a:xfrm>
          <a:prstGeom prst="roundRect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E7BBBB0-BEAB-49CB-8245-1D018D8E2F87}"/>
              </a:ext>
            </a:extLst>
          </p:cNvPr>
          <p:cNvSpPr/>
          <p:nvPr/>
        </p:nvSpPr>
        <p:spPr>
          <a:xfrm>
            <a:off x="5981926" y="2509520"/>
            <a:ext cx="6201334" cy="919480"/>
          </a:xfrm>
          <a:prstGeom prst="roundRect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146" name="Picture 2" descr="Gorgias of Leontini ( of The First Philosophers)">
            <a:extLst>
              <a:ext uri="{FF2B5EF4-FFF2-40B4-BE49-F238E27FC236}">
                <a16:creationId xmlns:a16="http://schemas.microsoft.com/office/drawing/2014/main" id="{1E8AED7C-2218-4808-AD1E-6EC7766E0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758" y="4513125"/>
            <a:ext cx="1539602" cy="183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9F050EB-BB62-4D00-AF0E-88C4B5EBD846}"/>
              </a:ext>
            </a:extLst>
          </p:cNvPr>
          <p:cNvSpPr txBox="1"/>
          <p:nvPr/>
        </p:nvSpPr>
        <p:spPr>
          <a:xfrm>
            <a:off x="6096000" y="6257836"/>
            <a:ext cx="2021838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/>
              <a:t>Gorgias </a:t>
            </a:r>
            <a:r>
              <a:rPr lang="en-GB" sz="1100" dirty="0"/>
              <a:t>of </a:t>
            </a:r>
            <a:r>
              <a:rPr lang="en-GB" sz="1100" dirty="0" err="1"/>
              <a:t>Leontini</a:t>
            </a:r>
            <a:r>
              <a:rPr lang="en-GB" sz="1100" dirty="0"/>
              <a:t> – sophist and teacher of rhetoric who came to Athens in </a:t>
            </a:r>
            <a:r>
              <a:rPr lang="en-GB" sz="1100" b="1" dirty="0"/>
              <a:t>427BC</a:t>
            </a:r>
          </a:p>
        </p:txBody>
      </p:sp>
      <p:pic>
        <p:nvPicPr>
          <p:cNvPr id="6148" name="Picture 4" descr="upload.wikimedia.org/wikipedia/commons/a/a4/Bus...">
            <a:extLst>
              <a:ext uri="{FF2B5EF4-FFF2-40B4-BE49-F238E27FC236}">
                <a16:creationId xmlns:a16="http://schemas.microsoft.com/office/drawing/2014/main" id="{E59A28D7-5109-4D32-B490-DA5B9AF015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3" b="22543"/>
          <a:stretch/>
        </p:blipFill>
        <p:spPr bwMode="auto">
          <a:xfrm>
            <a:off x="8447556" y="4555605"/>
            <a:ext cx="1272387" cy="179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4AF3F89-7239-4E26-9C49-A6CE52B9385B}"/>
              </a:ext>
            </a:extLst>
          </p:cNvPr>
          <p:cNvSpPr txBox="1"/>
          <p:nvPr/>
        </p:nvSpPr>
        <p:spPr>
          <a:xfrm>
            <a:off x="8027823" y="6337900"/>
            <a:ext cx="2021838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err="1"/>
              <a:t>Prodicus</a:t>
            </a:r>
            <a:r>
              <a:rPr lang="en-GB" sz="1100" b="1" dirty="0"/>
              <a:t> </a:t>
            </a:r>
            <a:r>
              <a:rPr lang="en-GB" sz="1100" dirty="0"/>
              <a:t>of </a:t>
            </a:r>
            <a:r>
              <a:rPr lang="en-GB" sz="1100" dirty="0" err="1"/>
              <a:t>Ceos</a:t>
            </a:r>
            <a:r>
              <a:rPr lang="en-GB" sz="1100" dirty="0"/>
              <a:t> – sophist and teacher of rhetoric c.465-395BC</a:t>
            </a:r>
            <a:endParaRPr lang="en-GB" sz="1100" b="1" dirty="0"/>
          </a:p>
        </p:txBody>
      </p:sp>
      <p:pic>
        <p:nvPicPr>
          <p:cNvPr id="6150" name="Picture 6" descr="Prodicus Of Ceos | Wiki | World History Amino">
            <a:extLst>
              <a:ext uri="{FF2B5EF4-FFF2-40B4-BE49-F238E27FC236}">
                <a16:creationId xmlns:a16="http://schemas.microsoft.com/office/drawing/2014/main" id="{5E66F67B-C6FF-4FAB-8623-455003E280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t="-831" r="21952" b="15748"/>
          <a:stretch/>
        </p:blipFill>
        <p:spPr bwMode="auto">
          <a:xfrm>
            <a:off x="10379379" y="4555605"/>
            <a:ext cx="1127305" cy="184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3B3BC4D-342C-4F16-A9B2-F5C926D63A18}"/>
              </a:ext>
            </a:extLst>
          </p:cNvPr>
          <p:cNvSpPr txBox="1"/>
          <p:nvPr/>
        </p:nvSpPr>
        <p:spPr>
          <a:xfrm>
            <a:off x="10049661" y="6348805"/>
            <a:ext cx="2021838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/>
              <a:t>Hippias of Elis</a:t>
            </a:r>
            <a:r>
              <a:rPr lang="en-GB" sz="1100" dirty="0"/>
              <a:t>– sophist and polymath c.460-395BC</a:t>
            </a:r>
            <a:endParaRPr lang="en-GB" sz="1100" b="1" dirty="0"/>
          </a:p>
        </p:txBody>
      </p:sp>
    </p:spTree>
    <p:extLst>
      <p:ext uri="{BB962C8B-B14F-4D97-AF65-F5344CB8AC3E}">
        <p14:creationId xmlns:p14="http://schemas.microsoft.com/office/powerpoint/2010/main" val="4142452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54C30F-F9CA-407F-8122-B6828A84B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213853" cy="56041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026A85-2051-423C-A27E-09A204599F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500" t="8889" r="40417" b="30222"/>
          <a:stretch/>
        </p:blipFill>
        <p:spPr>
          <a:xfrm>
            <a:off x="6213853" y="0"/>
            <a:ext cx="2004593" cy="27371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F4EC0E-100C-40C0-B29B-AB888B29A2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33" t="44444" r="63750" b="23111"/>
          <a:stretch/>
        </p:blipFill>
        <p:spPr>
          <a:xfrm>
            <a:off x="8462781" y="71120"/>
            <a:ext cx="3664744" cy="258064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689F3C6-F3DC-4855-9A0E-7D007243EA42}"/>
              </a:ext>
            </a:extLst>
          </p:cNvPr>
          <p:cNvSpPr/>
          <p:nvPr/>
        </p:nvSpPr>
        <p:spPr>
          <a:xfrm>
            <a:off x="64475" y="3616960"/>
            <a:ext cx="6149378" cy="822960"/>
          </a:xfrm>
          <a:prstGeom prst="roundRect">
            <a:avLst/>
          </a:prstGeom>
          <a:solidFill>
            <a:schemeClr val="accent1"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BC5E60-2D2E-40C2-B884-C6D21CD9F8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4314" y="3606496"/>
            <a:ext cx="5913672" cy="3009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462ABE-1716-46B9-957F-840528973B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8328" y="3892626"/>
            <a:ext cx="5922777" cy="289425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D14DA74-407E-4106-9CD9-51A1F9788825}"/>
              </a:ext>
            </a:extLst>
          </p:cNvPr>
          <p:cNvSpPr txBox="1"/>
          <p:nvPr/>
        </p:nvSpPr>
        <p:spPr>
          <a:xfrm>
            <a:off x="64475" y="5853281"/>
            <a:ext cx="6101080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GB" sz="1600" b="1" i="0" dirty="0">
                <a:solidFill>
                  <a:srgbClr val="202122"/>
                </a:solidFill>
                <a:effectLst/>
              </a:rPr>
              <a:t>Callias</a:t>
            </a:r>
            <a:r>
              <a:rPr lang="en-GB" sz="1600" b="0" i="0" dirty="0">
                <a:solidFill>
                  <a:srgbClr val="202122"/>
                </a:solidFill>
                <a:effectLst/>
              </a:rPr>
              <a:t>' family was unusually wealthy: the major part of their fortune came from the leasing of large numbers of slaves to the state-owned silver mines of </a:t>
            </a:r>
            <a:r>
              <a:rPr lang="en-GB" sz="1600" b="0" i="0" dirty="0" err="1">
                <a:solidFill>
                  <a:srgbClr val="202122"/>
                </a:solidFill>
                <a:effectLst/>
              </a:rPr>
              <a:t>Laurion</a:t>
            </a:r>
            <a:r>
              <a:rPr lang="en-GB" sz="1600" b="0" i="0" dirty="0">
                <a:solidFill>
                  <a:srgbClr val="202122"/>
                </a:solidFill>
                <a:effectLst/>
              </a:rPr>
              <a:t>. Callias inherited the family's fortune in 424 BC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23A7DF-0EDE-47D5-9B81-E065EC3CE91E}"/>
              </a:ext>
            </a:extLst>
          </p:cNvPr>
          <p:cNvSpPr txBox="1"/>
          <p:nvPr/>
        </p:nvSpPr>
        <p:spPr>
          <a:xfrm>
            <a:off x="6213853" y="2672986"/>
            <a:ext cx="5008881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GB" sz="1600" b="1" i="0" dirty="0" err="1">
                <a:solidFill>
                  <a:srgbClr val="202122"/>
                </a:solidFill>
                <a:effectLst/>
              </a:rPr>
              <a:t>Euenus</a:t>
            </a:r>
            <a:r>
              <a:rPr lang="en-GB" sz="1600" b="1" i="0" dirty="0">
                <a:solidFill>
                  <a:srgbClr val="202122"/>
                </a:solidFill>
                <a:effectLst/>
              </a:rPr>
              <a:t> </a:t>
            </a:r>
            <a:r>
              <a:rPr lang="en-GB" sz="1600" i="0" dirty="0">
                <a:solidFill>
                  <a:srgbClr val="202122"/>
                </a:solidFill>
                <a:effectLst/>
              </a:rPr>
              <a:t>came from the island of Paros </a:t>
            </a:r>
            <a:r>
              <a:rPr lang="en-GB" sz="1600" b="0" i="0" dirty="0">
                <a:solidFill>
                  <a:srgbClr val="202122"/>
                </a:solidFill>
                <a:effectLst/>
              </a:rPr>
              <a:t>‘ He was a poet and philosopher who charged handsomely for his lessons.</a:t>
            </a:r>
          </a:p>
        </p:txBody>
      </p:sp>
    </p:spTree>
    <p:extLst>
      <p:ext uri="{BB962C8B-B14F-4D97-AF65-F5344CB8AC3E}">
        <p14:creationId xmlns:p14="http://schemas.microsoft.com/office/powerpoint/2010/main" val="266472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F946C4-A5B1-4FB7-98BB-2341E36D6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3192"/>
            <a:ext cx="6034723" cy="35208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CD0FA8-34E4-44DB-A090-CFB8F7DC3FF0}"/>
              </a:ext>
            </a:extLst>
          </p:cNvPr>
          <p:cNvSpPr txBox="1"/>
          <p:nvPr/>
        </p:nvSpPr>
        <p:spPr>
          <a:xfrm>
            <a:off x="0" y="84986"/>
            <a:ext cx="603472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So why was I misrepresented like this?</a:t>
            </a:r>
          </a:p>
        </p:txBody>
      </p:sp>
      <p:pic>
        <p:nvPicPr>
          <p:cNvPr id="7170" name="Picture 2" descr="Apollo | Attic red figure vase painting">
            <a:extLst>
              <a:ext uri="{FF2B5EF4-FFF2-40B4-BE49-F238E27FC236}">
                <a16:creationId xmlns:a16="http://schemas.microsoft.com/office/drawing/2014/main" id="{C8620C5F-14FC-4CA6-830A-9573323EB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361" y="4254051"/>
            <a:ext cx="2532697" cy="2603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727AF9-DF33-4194-9468-FC60B2287A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7279" y="1270852"/>
            <a:ext cx="6061392" cy="29432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B2691E-FBDD-49C6-BED8-E56CC40E8805}"/>
              </a:ext>
            </a:extLst>
          </p:cNvPr>
          <p:cNvSpPr txBox="1"/>
          <p:nvPr/>
        </p:nvSpPr>
        <p:spPr>
          <a:xfrm>
            <a:off x="7233920" y="84986"/>
            <a:ext cx="3616960" cy="523220"/>
          </a:xfrm>
          <a:prstGeom prst="rect">
            <a:avLst/>
          </a:prstGeom>
          <a:solidFill>
            <a:srgbClr val="4B32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chemeClr val="bg1"/>
                </a:solidFill>
              </a:rPr>
              <a:t>Chaerephon’s</a:t>
            </a:r>
            <a:r>
              <a:rPr lang="en-GB" sz="2800" dirty="0">
                <a:solidFill>
                  <a:schemeClr val="bg1"/>
                </a:solidFill>
              </a:rPr>
              <a:t> question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11403A9-EF2F-4EBE-9AA0-93FFEAE1E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4975" y="4411656"/>
            <a:ext cx="5725793" cy="5850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3C5E86-125F-4C5B-B762-39E224068C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4975" y="4996667"/>
            <a:ext cx="5862097" cy="1565233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D5E5B51-2E27-4918-A413-BE7E22B4D2FC}"/>
              </a:ext>
            </a:extLst>
          </p:cNvPr>
          <p:cNvSpPr/>
          <p:nvPr/>
        </p:nvSpPr>
        <p:spPr>
          <a:xfrm>
            <a:off x="6274975" y="3127820"/>
            <a:ext cx="5862097" cy="802640"/>
          </a:xfrm>
          <a:prstGeom prst="roundRect">
            <a:avLst/>
          </a:prstGeom>
          <a:solidFill>
            <a:schemeClr val="accent1">
              <a:alpha val="3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FA3E491-D53E-45F3-9B7F-3C4ED90E1012}"/>
              </a:ext>
            </a:extLst>
          </p:cNvPr>
          <p:cNvSpPr/>
          <p:nvPr/>
        </p:nvSpPr>
        <p:spPr>
          <a:xfrm>
            <a:off x="6274975" y="5510043"/>
            <a:ext cx="5862097" cy="802640"/>
          </a:xfrm>
          <a:prstGeom prst="roundRect">
            <a:avLst/>
          </a:prstGeom>
          <a:solidFill>
            <a:schemeClr val="accent1">
              <a:alpha val="3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ED25C6-251B-432C-A170-FAAFB06E7E42}"/>
              </a:ext>
            </a:extLst>
          </p:cNvPr>
          <p:cNvSpPr txBox="1"/>
          <p:nvPr/>
        </p:nvSpPr>
        <p:spPr>
          <a:xfrm>
            <a:off x="6343126" y="660391"/>
            <a:ext cx="5725793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b="1" dirty="0" err="1"/>
              <a:t>Chaerephon</a:t>
            </a:r>
            <a:r>
              <a:rPr lang="en-GB" sz="1400" dirty="0"/>
              <a:t> also appears as a pasty-faced character in Aristophanes’ </a:t>
            </a:r>
            <a:r>
              <a:rPr lang="en-GB" sz="1400" i="1" dirty="0"/>
              <a:t>Clouds</a:t>
            </a:r>
            <a:r>
              <a:rPr lang="en-GB" sz="1400" dirty="0"/>
              <a:t>. </a:t>
            </a:r>
          </a:p>
          <a:p>
            <a:endParaRPr lang="en-GB" sz="200" dirty="0"/>
          </a:p>
          <a:p>
            <a:r>
              <a:rPr lang="en-GB" sz="1400" dirty="0"/>
              <a:t>The recent expulsion refers to the </a:t>
            </a:r>
            <a:r>
              <a:rPr lang="en-GB" sz="1400" b="1" dirty="0"/>
              <a:t>expulsion of the Thirty Tyrants in 404BC.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998B041-E1CB-47DB-9CAC-115A02BA8F6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9457" t="22319" r="16114" b="23289"/>
          <a:stretch/>
        </p:blipFill>
        <p:spPr>
          <a:xfrm flipH="1">
            <a:off x="0" y="4792694"/>
            <a:ext cx="974035" cy="2065306"/>
          </a:xfrm>
          <a:prstGeom prst="rect">
            <a:avLst/>
          </a:prstGeom>
        </p:spPr>
      </p:pic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B9341A2B-2A34-4A3B-B985-C8EE985A4414}"/>
              </a:ext>
            </a:extLst>
          </p:cNvPr>
          <p:cNvSpPr/>
          <p:nvPr/>
        </p:nvSpPr>
        <p:spPr>
          <a:xfrm>
            <a:off x="0" y="4254051"/>
            <a:ext cx="2604052" cy="538643"/>
          </a:xfrm>
          <a:prstGeom prst="wedgeEllipseCallout">
            <a:avLst>
              <a:gd name="adj1" fmla="val -22238"/>
              <a:gd name="adj2" fmla="val 82240"/>
            </a:avLst>
          </a:prstGeom>
          <a:solidFill>
            <a:srgbClr val="88DC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Is there anyone as clever as Socrates?</a:t>
            </a:r>
          </a:p>
        </p:txBody>
      </p:sp>
      <p:sp>
        <p:nvSpPr>
          <p:cNvPr id="18" name="Thought Bubble: Cloud 17">
            <a:extLst>
              <a:ext uri="{FF2B5EF4-FFF2-40B4-BE49-F238E27FC236}">
                <a16:creationId xmlns:a16="http://schemas.microsoft.com/office/drawing/2014/main" id="{18BF9EBA-7087-43A6-A71A-2900E7BF6000}"/>
              </a:ext>
            </a:extLst>
          </p:cNvPr>
          <p:cNvSpPr/>
          <p:nvPr/>
        </p:nvSpPr>
        <p:spPr>
          <a:xfrm>
            <a:off x="864704" y="4681329"/>
            <a:ext cx="2152657" cy="1230033"/>
          </a:xfrm>
          <a:prstGeom prst="cloudCallout">
            <a:avLst>
              <a:gd name="adj1" fmla="val 93729"/>
              <a:gd name="adj2" fmla="val -21196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i="1" dirty="0"/>
              <a:t>No-one is wiser than Socrates.</a:t>
            </a:r>
          </a:p>
        </p:txBody>
      </p:sp>
    </p:spTree>
    <p:extLst>
      <p:ext uri="{BB962C8B-B14F-4D97-AF65-F5344CB8AC3E}">
        <p14:creationId xmlns:p14="http://schemas.microsoft.com/office/powerpoint/2010/main" val="3047433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  <p:bldP spid="17" grpId="0" animBg="1"/>
      <p:bldP spid="21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8871</TotalTime>
  <Words>347</Words>
  <Application>Microsoft Office PowerPoint</Application>
  <PresentationFormat>Widescreen</PresentationFormat>
  <Paragraphs>41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Judith Letchford</dc:creator>
  <cp:lastModifiedBy>Judith Letchford</cp:lastModifiedBy>
  <cp:revision>43</cp:revision>
  <cp:lastPrinted>2020-11-16T19:11:42Z</cp:lastPrinted>
  <dcterms:created xsi:type="dcterms:W3CDTF">2020-11-05T19:06:54Z</dcterms:created>
  <dcterms:modified xsi:type="dcterms:W3CDTF">2020-11-24T07:50:07Z</dcterms:modified>
</cp:coreProperties>
</file>