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3" r:id="rId3"/>
    <p:sldId id="276" r:id="rId4"/>
    <p:sldId id="2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B166-43CA-4E03-9157-51EBF681B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CCF60-0668-4B84-918B-CC7644DCF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16D1E-4C27-470E-A26F-B7C433E2A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93DA6-6605-4D46-B432-01BC8445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8596F-89E8-40E4-997E-8F08842C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78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88BF-4797-43AD-A3C7-96175FA5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DC580-1CAB-4C58-A0A9-61F067B0E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535C3-8F3D-4BF0-A8C8-EC1EFDD65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F0C4-DAA9-442E-AE55-89DC36F83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7A42D-C9C7-4707-B722-89DBBD34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24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255E39-14A3-4C02-8AF7-0546F3F37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FC1AF-6398-400F-9572-1DF404429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1204C-EC10-4487-9ED6-23311C00D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6DE7-627E-4CE9-9442-995D2DD7F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5E9E2-2750-4EFF-906C-B0F9798F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68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EE750-3F8E-4A1B-B12A-7C0B7E248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6E0E-6E5E-42B6-A3CC-FB406172D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9D863-36E3-4B15-B5A4-0834E2DC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39487-6E41-4BE2-AAF7-22901189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1CD1B-9AAE-4F1B-9557-773923F51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1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D762E-31EB-41FA-B36E-F26651694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C39E2-CEF9-4892-9CDC-806CB25BF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9EC4A-2769-4873-8AEA-4814D098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5195B-2B89-4E45-BCE7-F350627B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0D920-5585-481E-987D-BD810184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7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8D1F-D8A7-40C2-8175-7F341629C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36DB5-C09B-4A9D-8B39-851FDB37B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6192B-8B19-4455-BD67-03D467E34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AAF03-6DF5-42A1-9C06-8605D5B0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A14BC-BA84-41B8-8F6A-2771DA51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EA3FB-6D11-4E56-B30E-3B35A9D8D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50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69A1B-9995-46C2-9AB5-D1E2B79F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63B61-3FAE-43E4-B0F4-472723E33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86954-3A00-4F88-92BE-C5FBC5E5E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C87EFC-FCF1-4F2F-AC72-7DCE7CDBB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A2402-56D3-425A-9382-C2988C2DD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09317B-C8D4-498A-A4C9-F47239B81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F1B5D-C516-4503-9811-E724B2CC4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ECB40-37EB-4739-8275-8D1E4D648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5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E4E18-BDED-46F6-86EC-04B827B87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37DC2-6C4E-470E-AEAF-20D996553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53DD9-48D4-4060-9BA0-3353FE92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9E7DF2-3A25-483F-9E20-266BB22C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4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06BD3-8B72-417A-8A33-D03464EC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75B048-9CB0-43B4-B61C-64426238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04778-C6C3-4DF0-9A0C-3A0A2F10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74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CD331-D083-410D-9FE6-7A057F34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D8DF-EBFB-404D-A3A0-001857101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9C96B-5631-447A-8ED2-29149917D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2B4C2-9B7C-4B44-BC05-DDA82D29B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43064-CCE4-48CF-AE95-2F40EE73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1E6EE-D713-4F65-9B16-F784FC5C7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08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5E0D3-8F94-448C-9152-DFECD34A5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490AC7-90BE-48CE-805F-9D33E5F4C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0942D-5B0F-4BFF-BDFF-1182BFA70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D554B-2151-44CF-A5FE-5453E50AB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C5731-5A45-4F22-9EE3-D2C619E5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20660-2721-4EC6-BAF1-3104D7F80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93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E01FA-86FC-4948-A4BC-2BA9E8A03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E4164-5DEA-4391-AC09-B5D4D5C32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D56C6-6DBD-462B-846D-9FCF853B9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74CF1-8727-4D53-9B18-A456549B60AD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A456F-D9ED-4CDC-BC81-4DE813601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53020-8151-4167-A3CB-737D8BDF4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81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CF8B8-65AB-4ADD-8192-9CF0ECD749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69AA9-9A08-43DD-921A-41A0CB16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CA414B-7780-4C42-B6BE-DFCA91136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9C1CDFD-6C46-476C-A326-05AEB1948289}"/>
              </a:ext>
            </a:extLst>
          </p:cNvPr>
          <p:cNvSpPr txBox="1">
            <a:spLocks/>
          </p:cNvSpPr>
          <p:nvPr/>
        </p:nvSpPr>
        <p:spPr>
          <a:xfrm>
            <a:off x="1368949" y="3889403"/>
            <a:ext cx="9613127" cy="216849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CC00"/>
                </a:solidFill>
              </a:rPr>
              <a:t>Year 8</a:t>
            </a:r>
          </a:p>
          <a:p>
            <a:r>
              <a:rPr lang="en-GB" sz="3900" dirty="0">
                <a:solidFill>
                  <a:srgbClr val="FFCC00"/>
                </a:solidFill>
                <a:latin typeface="+mn-lt"/>
                <a:cs typeface="Times New Roman" panose="02020603050405020304" pitchFamily="18" charset="0"/>
              </a:rPr>
              <a:t>Review of Latin Grammar:</a:t>
            </a:r>
          </a:p>
          <a:p>
            <a:r>
              <a:rPr lang="en-GB" sz="3900" dirty="0">
                <a:solidFill>
                  <a:srgbClr val="FFCC00"/>
                </a:solidFill>
                <a:latin typeface="+mn-lt"/>
                <a:cs typeface="Times New Roman" panose="02020603050405020304" pitchFamily="18" charset="0"/>
              </a:rPr>
              <a:t>Nouns and ‘2-1-2’ Adjectives</a:t>
            </a:r>
          </a:p>
          <a:p>
            <a:r>
              <a:rPr lang="en-GB" sz="2800" dirty="0">
                <a:solidFill>
                  <a:srgbClr val="F1CB00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912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12"/>
            <a:ext cx="1634656" cy="716252"/>
          </a:xfrm>
        </p:spPr>
        <p:txBody>
          <a:bodyPr/>
          <a:lstStyle/>
          <a:p>
            <a:r>
              <a:rPr lang="en-GB" b="1" dirty="0"/>
              <a:t>Nouns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44" y="665022"/>
            <a:ext cx="8004976" cy="30777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/>
              <a:t>Nouns can be </a:t>
            </a:r>
            <a:r>
              <a:rPr lang="en-GB" sz="1400" b="1" dirty="0"/>
              <a:t>singular</a:t>
            </a:r>
            <a:r>
              <a:rPr lang="en-GB" sz="1400" dirty="0"/>
              <a:t> or </a:t>
            </a:r>
            <a:r>
              <a:rPr lang="en-GB" sz="1400" b="1" dirty="0"/>
              <a:t>plural</a:t>
            </a:r>
            <a:r>
              <a:rPr lang="en-GB" sz="1400" dirty="0"/>
              <a:t>, as in English. In Latin, however, they also have </a:t>
            </a:r>
            <a:r>
              <a:rPr lang="en-GB" sz="1400" b="1" dirty="0"/>
              <a:t>gender</a:t>
            </a:r>
            <a:r>
              <a:rPr lang="en-GB" sz="1400" dirty="0"/>
              <a:t> (m, f or n) and </a:t>
            </a:r>
            <a:r>
              <a:rPr lang="en-GB" sz="1400" b="1" dirty="0"/>
              <a:t>case</a:t>
            </a:r>
            <a:r>
              <a:rPr lang="en-GB" sz="14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1373586" y="1484658"/>
            <a:ext cx="1682697" cy="477054"/>
          </a:xfrm>
          <a:prstGeom prst="rect">
            <a:avLst/>
          </a:prstGeom>
          <a:solidFill>
            <a:srgbClr val="FFEB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The First Declension</a:t>
            </a:r>
          </a:p>
          <a:p>
            <a:pPr algn="ctr"/>
            <a:r>
              <a:rPr lang="en-GB" sz="1100" i="1" dirty="0"/>
              <a:t>Feminine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-8293" y="2000957"/>
            <a:ext cx="1097280" cy="307777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Nominative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-10361" y="2306347"/>
            <a:ext cx="1101415" cy="30777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Vocative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-12436" y="2616738"/>
            <a:ext cx="1105563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Accusative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-5081" y="3014738"/>
            <a:ext cx="1105564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Genitive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-5080" y="3317677"/>
            <a:ext cx="1110644" cy="307777"/>
          </a:xfrm>
          <a:prstGeom prst="rect">
            <a:avLst/>
          </a:prstGeom>
          <a:solidFill>
            <a:srgbClr val="FFB7FF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Dative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-5080" y="3630367"/>
            <a:ext cx="1115724" cy="307777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Ablative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1088985" y="200095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DF6B85-7655-4E80-BD49-99DAB4605C27}"/>
              </a:ext>
            </a:extLst>
          </p:cNvPr>
          <p:cNvSpPr txBox="1"/>
          <p:nvPr/>
        </p:nvSpPr>
        <p:spPr>
          <a:xfrm>
            <a:off x="2127040" y="200302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ae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1088984" y="230804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1088984" y="261593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am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1100483" y="301497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1104188" y="332460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ae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1100482" y="363036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ā</a:t>
            </a:r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DA75B-D058-48A9-A1AF-0AAF8B6D4592}"/>
              </a:ext>
            </a:extLst>
          </p:cNvPr>
          <p:cNvSpPr txBox="1"/>
          <p:nvPr/>
        </p:nvSpPr>
        <p:spPr>
          <a:xfrm>
            <a:off x="2127040" y="230731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</a:t>
            </a:r>
            <a:r>
              <a:rPr lang="en-GB" sz="1400" dirty="0"/>
              <a:t>-</a:t>
            </a:r>
            <a:r>
              <a:rPr lang="en-GB" sz="1400" b="1" dirty="0"/>
              <a:t>ae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3B1BC7-0338-4699-AC2C-62F7736CDEDC}"/>
              </a:ext>
            </a:extLst>
          </p:cNvPr>
          <p:cNvSpPr txBox="1"/>
          <p:nvPr/>
        </p:nvSpPr>
        <p:spPr>
          <a:xfrm>
            <a:off x="2127042" y="3632380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F3067-2173-43DC-B3CE-0F6E326FA396}"/>
              </a:ext>
            </a:extLst>
          </p:cNvPr>
          <p:cNvSpPr txBox="1"/>
          <p:nvPr/>
        </p:nvSpPr>
        <p:spPr>
          <a:xfrm>
            <a:off x="2127039" y="3324603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mēns-</a:t>
            </a:r>
            <a:r>
              <a:rPr lang="en-GB" sz="1400" b="1" dirty="0" err="1"/>
              <a:t>īs</a:t>
            </a:r>
            <a:endParaRPr lang="en-GB" sz="14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5B3C19-A344-4BC4-81AA-67C0F4CFD2AD}"/>
              </a:ext>
            </a:extLst>
          </p:cNvPr>
          <p:cNvSpPr txBox="1"/>
          <p:nvPr/>
        </p:nvSpPr>
        <p:spPr>
          <a:xfrm>
            <a:off x="2127040" y="261593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mēns-</a:t>
            </a:r>
            <a:r>
              <a:rPr lang="en-GB" sz="1400" b="1" dirty="0" err="1"/>
              <a:t>ās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4DF33B-A2D4-456D-85AA-50CC8D802D85}"/>
              </a:ext>
            </a:extLst>
          </p:cNvPr>
          <p:cNvSpPr txBox="1"/>
          <p:nvPr/>
        </p:nvSpPr>
        <p:spPr>
          <a:xfrm>
            <a:off x="2127040" y="301682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mēns-</a:t>
            </a:r>
            <a:r>
              <a:rPr lang="en-GB" sz="1400" b="1" dirty="0" err="1"/>
              <a:t>ārum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1424194" y="3976969"/>
            <a:ext cx="1301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mēnsa</a:t>
            </a:r>
            <a:r>
              <a:rPr lang="en-GB" sz="1000" i="1" dirty="0"/>
              <a:t>, -ae (f) -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3535408" y="1475509"/>
            <a:ext cx="1955801" cy="4770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The Second Declension</a:t>
            </a:r>
          </a:p>
          <a:p>
            <a:pPr algn="ctr"/>
            <a:r>
              <a:rPr lang="en-GB" sz="1100" i="1" dirty="0"/>
              <a:t>Masculine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171C1-6A66-4AC3-9CB6-B8100553DDF0}"/>
              </a:ext>
            </a:extLst>
          </p:cNvPr>
          <p:cNvSpPr txBox="1"/>
          <p:nvPr/>
        </p:nvSpPr>
        <p:spPr>
          <a:xfrm>
            <a:off x="3475255" y="200095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us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4513310" y="200302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5514-F75B-43EC-A0DC-14A3B3AF30F4}"/>
              </a:ext>
            </a:extLst>
          </p:cNvPr>
          <p:cNvSpPr txBox="1"/>
          <p:nvPr/>
        </p:nvSpPr>
        <p:spPr>
          <a:xfrm>
            <a:off x="3475254" y="230804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e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19000-49AB-403F-85F2-D1AD772ED112}"/>
              </a:ext>
            </a:extLst>
          </p:cNvPr>
          <p:cNvSpPr txBox="1"/>
          <p:nvPr/>
        </p:nvSpPr>
        <p:spPr>
          <a:xfrm>
            <a:off x="3475254" y="261593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C54DF-BD70-4D0B-963B-51149AEC4C52}"/>
              </a:ext>
            </a:extLst>
          </p:cNvPr>
          <p:cNvSpPr txBox="1"/>
          <p:nvPr/>
        </p:nvSpPr>
        <p:spPr>
          <a:xfrm>
            <a:off x="3486751" y="301862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5F548-EC16-4097-A49A-F7F2E1F861A2}"/>
              </a:ext>
            </a:extLst>
          </p:cNvPr>
          <p:cNvSpPr txBox="1"/>
          <p:nvPr/>
        </p:nvSpPr>
        <p:spPr>
          <a:xfrm>
            <a:off x="3486751" y="332460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07DD1B-EFD9-4C2B-82B0-704C013EF56D}"/>
              </a:ext>
            </a:extLst>
          </p:cNvPr>
          <p:cNvSpPr txBox="1"/>
          <p:nvPr/>
        </p:nvSpPr>
        <p:spPr>
          <a:xfrm>
            <a:off x="3486752" y="363036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4513310" y="230731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4518211" y="3631851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4513308" y="332750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serv-</a:t>
            </a:r>
            <a:r>
              <a:rPr lang="en-GB" sz="1400" b="1" dirty="0" err="1"/>
              <a:t>īs</a:t>
            </a:r>
            <a:endParaRPr lang="en-GB" sz="14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4513310" y="261593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serv-</a:t>
            </a:r>
            <a:r>
              <a:rPr lang="en-GB" sz="1400" b="1" dirty="0" err="1"/>
              <a:t>ōs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4513310" y="301473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serv-</a:t>
            </a:r>
            <a:r>
              <a:rPr lang="en-GB" sz="1400" b="1" dirty="0" err="1"/>
              <a:t>ōrum</a:t>
            </a:r>
            <a:endParaRPr lang="en-GB" sz="1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E569619-FC8C-4244-83CC-3FAFAC47C45E}"/>
              </a:ext>
            </a:extLst>
          </p:cNvPr>
          <p:cNvSpPr txBox="1"/>
          <p:nvPr/>
        </p:nvSpPr>
        <p:spPr>
          <a:xfrm>
            <a:off x="4014835" y="3962437"/>
            <a:ext cx="1301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/>
              <a:t>servus, -ī (m) - slave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-10370" y="4729578"/>
            <a:ext cx="1097280" cy="307777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Nominative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-12437" y="5042268"/>
            <a:ext cx="1101415" cy="30777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Vocative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-12436" y="5354958"/>
            <a:ext cx="1105563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Accusative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8282" y="5753838"/>
            <a:ext cx="1105564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Genitive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5742" y="6061615"/>
            <a:ext cx="1110644" cy="307777"/>
          </a:xfrm>
          <a:prstGeom prst="rect">
            <a:avLst/>
          </a:prstGeom>
          <a:solidFill>
            <a:srgbClr val="FFB7FF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Dative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5742" y="6369392"/>
            <a:ext cx="1115724" cy="307777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Ablative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3515667" y="4216990"/>
            <a:ext cx="1955801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The Second Declension</a:t>
            </a:r>
          </a:p>
          <a:p>
            <a:pPr algn="ctr"/>
            <a:r>
              <a:rPr lang="en-GB" sz="1100" i="1" dirty="0"/>
              <a:t>Neuter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3460559" y="474557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5719F55-3315-4EAE-BAEC-73D1E0179E1A}"/>
              </a:ext>
            </a:extLst>
          </p:cNvPr>
          <p:cNvSpPr txBox="1"/>
          <p:nvPr/>
        </p:nvSpPr>
        <p:spPr>
          <a:xfrm>
            <a:off x="4487003" y="474637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3460560" y="505266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3460561" y="536876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3460562" y="574550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ī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3460562" y="606161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3463851" y="637358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58054C4-F868-47CA-BA20-537805F878A9}"/>
              </a:ext>
            </a:extLst>
          </p:cNvPr>
          <p:cNvSpPr txBox="1"/>
          <p:nvPr/>
        </p:nvSpPr>
        <p:spPr>
          <a:xfrm>
            <a:off x="4487003" y="5063688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4B8F2C8-6CC0-4214-89C6-924F58EE6128}"/>
              </a:ext>
            </a:extLst>
          </p:cNvPr>
          <p:cNvSpPr txBox="1"/>
          <p:nvPr/>
        </p:nvSpPr>
        <p:spPr>
          <a:xfrm>
            <a:off x="4487006" y="6369392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F3E7902-EA04-4CC2-A3FB-F7309B63EA51}"/>
              </a:ext>
            </a:extLst>
          </p:cNvPr>
          <p:cNvSpPr txBox="1"/>
          <p:nvPr/>
        </p:nvSpPr>
        <p:spPr>
          <a:xfrm>
            <a:off x="4487003" y="606161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 err="1"/>
              <a:t>īs</a:t>
            </a:r>
            <a:endParaRPr lang="en-GB" sz="1400" b="1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5D8A16C-6925-4FF2-A4BE-32A2E2CFE782}"/>
              </a:ext>
            </a:extLst>
          </p:cNvPr>
          <p:cNvSpPr txBox="1"/>
          <p:nvPr/>
        </p:nvSpPr>
        <p:spPr>
          <a:xfrm>
            <a:off x="4487003" y="537146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468BA93-F377-4A1C-B567-8A63FDF995C4}"/>
              </a:ext>
            </a:extLst>
          </p:cNvPr>
          <p:cNvSpPr txBox="1"/>
          <p:nvPr/>
        </p:nvSpPr>
        <p:spPr>
          <a:xfrm>
            <a:off x="4487003" y="575383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bell-</a:t>
            </a:r>
            <a:r>
              <a:rPr lang="en-GB" sz="1400" b="1" dirty="0" err="1"/>
              <a:t>ōrum</a:t>
            </a:r>
            <a:endParaRPr lang="en-GB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B0F7280-BC09-4813-A791-3A87DBB43525}"/>
              </a:ext>
            </a:extLst>
          </p:cNvPr>
          <p:cNvSpPr txBox="1"/>
          <p:nvPr/>
        </p:nvSpPr>
        <p:spPr>
          <a:xfrm>
            <a:off x="3836128" y="6669945"/>
            <a:ext cx="1301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/>
              <a:t>bellum, -ī (n) - war</a:t>
            </a:r>
          </a:p>
        </p:txBody>
      </p:sp>
      <p:sp>
        <p:nvSpPr>
          <p:cNvPr id="96" name="Flowchart: Terminator 95">
            <a:extLst>
              <a:ext uri="{FF2B5EF4-FFF2-40B4-BE49-F238E27FC236}">
                <a16:creationId xmlns:a16="http://schemas.microsoft.com/office/drawing/2014/main" id="{215A66DD-CDFC-4AFA-BB04-7962DA676DEB}"/>
              </a:ext>
            </a:extLst>
          </p:cNvPr>
          <p:cNvSpPr/>
          <p:nvPr/>
        </p:nvSpPr>
        <p:spPr>
          <a:xfrm rot="5400000">
            <a:off x="1046767" y="5006580"/>
            <a:ext cx="1124683" cy="369830"/>
          </a:xfrm>
          <a:prstGeom prst="flowChartTermina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9A21984F-C88B-4851-9F59-F7319A536E8C}"/>
              </a:ext>
            </a:extLst>
          </p:cNvPr>
          <p:cNvSpPr/>
          <p:nvPr/>
        </p:nvSpPr>
        <p:spPr>
          <a:xfrm>
            <a:off x="1504332" y="4745573"/>
            <a:ext cx="203200" cy="1933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3980B6CD-08AE-46E5-853C-2D4DFF812E23}"/>
              </a:ext>
            </a:extLst>
          </p:cNvPr>
          <p:cNvSpPr/>
          <p:nvPr/>
        </p:nvSpPr>
        <p:spPr>
          <a:xfrm>
            <a:off x="1504332" y="5084859"/>
            <a:ext cx="203200" cy="19339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508B1D1F-B223-45F3-8DEB-BD8FCD44FD52}"/>
              </a:ext>
            </a:extLst>
          </p:cNvPr>
          <p:cNvSpPr/>
          <p:nvPr/>
        </p:nvSpPr>
        <p:spPr>
          <a:xfrm>
            <a:off x="1504332" y="5391733"/>
            <a:ext cx="203200" cy="1933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Trapezoid 100">
            <a:extLst>
              <a:ext uri="{FF2B5EF4-FFF2-40B4-BE49-F238E27FC236}">
                <a16:creationId xmlns:a16="http://schemas.microsoft.com/office/drawing/2014/main" id="{5743060E-AB6A-4206-8CEF-1167A31BF2CE}"/>
              </a:ext>
            </a:extLst>
          </p:cNvPr>
          <p:cNvSpPr/>
          <p:nvPr/>
        </p:nvSpPr>
        <p:spPr>
          <a:xfrm>
            <a:off x="1615045" y="6061613"/>
            <a:ext cx="1026555" cy="301088"/>
          </a:xfrm>
          <a:prstGeom prst="trapezoid">
            <a:avLst>
              <a:gd name="adj" fmla="val 79679"/>
            </a:avLst>
          </a:prstGeom>
          <a:solidFill>
            <a:srgbClr val="FFB7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Flowchart: Extract 101">
            <a:extLst>
              <a:ext uri="{FF2B5EF4-FFF2-40B4-BE49-F238E27FC236}">
                <a16:creationId xmlns:a16="http://schemas.microsoft.com/office/drawing/2014/main" id="{FF70DBF7-4A6E-42FB-AFDE-026F1E18B0DC}"/>
              </a:ext>
            </a:extLst>
          </p:cNvPr>
          <p:cNvSpPr/>
          <p:nvPr/>
        </p:nvSpPr>
        <p:spPr>
          <a:xfrm>
            <a:off x="1845878" y="5743492"/>
            <a:ext cx="545933" cy="318121"/>
          </a:xfrm>
          <a:prstGeom prst="flowChartExtra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1946FA0-B60C-41B3-8B49-33C5E128C91B}"/>
              </a:ext>
            </a:extLst>
          </p:cNvPr>
          <p:cNvSpPr txBox="1"/>
          <p:nvPr/>
        </p:nvSpPr>
        <p:spPr>
          <a:xfrm>
            <a:off x="1883633" y="5729931"/>
            <a:ext cx="48681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‘</a:t>
            </a:r>
          </a:p>
          <a:p>
            <a:pPr algn="ctr"/>
            <a:r>
              <a:rPr lang="en-GB" sz="1100" b="1" dirty="0"/>
              <a:t>OF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1CF1FB2-7F88-48E8-85DC-13E3636DB21D}"/>
              </a:ext>
            </a:extLst>
          </p:cNvPr>
          <p:cNvCxnSpPr>
            <a:cxnSpLocks/>
            <a:stCxn id="103" idx="2"/>
            <a:endCxn id="101" idx="2"/>
          </p:cNvCxnSpPr>
          <p:nvPr/>
        </p:nvCxnSpPr>
        <p:spPr>
          <a:xfrm>
            <a:off x="2127039" y="6114652"/>
            <a:ext cx="1284" cy="2480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38C13044-9AEB-46FA-8EB3-DDBA6BEA85F0}"/>
              </a:ext>
            </a:extLst>
          </p:cNvPr>
          <p:cNvSpPr txBox="1"/>
          <p:nvPr/>
        </p:nvSpPr>
        <p:spPr>
          <a:xfrm>
            <a:off x="1815065" y="6088960"/>
            <a:ext cx="10874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TO    FOR</a:t>
            </a:r>
          </a:p>
        </p:txBody>
      </p:sp>
      <p:sp>
        <p:nvSpPr>
          <p:cNvPr id="112" name="Trapezoid 111">
            <a:extLst>
              <a:ext uri="{FF2B5EF4-FFF2-40B4-BE49-F238E27FC236}">
                <a16:creationId xmlns:a16="http://schemas.microsoft.com/office/drawing/2014/main" id="{97BC6BFA-40D9-4755-839D-34BB2718A953}"/>
              </a:ext>
            </a:extLst>
          </p:cNvPr>
          <p:cNvSpPr/>
          <p:nvPr/>
        </p:nvSpPr>
        <p:spPr>
          <a:xfrm>
            <a:off x="1329645" y="6378493"/>
            <a:ext cx="1594788" cy="307777"/>
          </a:xfrm>
          <a:prstGeom prst="trapezoid">
            <a:avLst>
              <a:gd name="adj" fmla="val 84189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8CAE6A0-7259-4103-86C0-82A2C182D838}"/>
              </a:ext>
            </a:extLst>
          </p:cNvPr>
          <p:cNvSpPr txBox="1"/>
          <p:nvPr/>
        </p:nvSpPr>
        <p:spPr>
          <a:xfrm>
            <a:off x="1508489" y="6398232"/>
            <a:ext cx="14603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BY    WITH     FROM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4488529-3EDE-4A80-ABEC-13DF20B6CD59}"/>
              </a:ext>
            </a:extLst>
          </p:cNvPr>
          <p:cNvCxnSpPr>
            <a:cxnSpLocks/>
          </p:cNvCxnSpPr>
          <p:nvPr/>
        </p:nvCxnSpPr>
        <p:spPr>
          <a:xfrm flipH="1">
            <a:off x="1815065" y="6342962"/>
            <a:ext cx="15184" cy="34330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DD4847E2-C79A-46B5-B287-743573D535BA}"/>
              </a:ext>
            </a:extLst>
          </p:cNvPr>
          <p:cNvCxnSpPr>
            <a:cxnSpLocks/>
          </p:cNvCxnSpPr>
          <p:nvPr/>
        </p:nvCxnSpPr>
        <p:spPr>
          <a:xfrm>
            <a:off x="2258486" y="6380905"/>
            <a:ext cx="0" cy="278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20AED3CB-6BD3-4130-9E27-2F836DAD5E76}"/>
              </a:ext>
            </a:extLst>
          </p:cNvPr>
          <p:cNvSpPr txBox="1"/>
          <p:nvPr/>
        </p:nvSpPr>
        <p:spPr>
          <a:xfrm>
            <a:off x="1759388" y="4726452"/>
            <a:ext cx="102655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SUBJECT – </a:t>
            </a:r>
            <a:r>
              <a:rPr lang="en-GB" sz="1100" dirty="0">
                <a:solidFill>
                  <a:srgbClr val="92D050"/>
                </a:solidFill>
              </a:rPr>
              <a:t>Go!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A581E20-52FD-4996-B450-CAE8AF197457}"/>
              </a:ext>
            </a:extLst>
          </p:cNvPr>
          <p:cNvSpPr txBox="1"/>
          <p:nvPr/>
        </p:nvSpPr>
        <p:spPr>
          <a:xfrm>
            <a:off x="1736128" y="5038780"/>
            <a:ext cx="1404385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Addressing someone, - </a:t>
            </a:r>
            <a:r>
              <a:rPr lang="en-GB" sz="1100" dirty="0">
                <a:solidFill>
                  <a:srgbClr val="FFC000"/>
                </a:solidFill>
              </a:rPr>
              <a:t>O,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53333F5-8F2B-4B15-AE66-EBEF37F9281E}"/>
              </a:ext>
            </a:extLst>
          </p:cNvPr>
          <p:cNvSpPr txBox="1"/>
          <p:nvPr/>
        </p:nvSpPr>
        <p:spPr>
          <a:xfrm>
            <a:off x="1734625" y="5378041"/>
            <a:ext cx="171308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OBJECT  –  </a:t>
            </a:r>
            <a:r>
              <a:rPr lang="en-GB" sz="1100" dirty="0">
                <a:solidFill>
                  <a:srgbClr val="FF0000"/>
                </a:solidFill>
              </a:rPr>
              <a:t>Stop!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FC868063-7445-4B48-9ABD-CA60D2136CBE}"/>
              </a:ext>
            </a:extLst>
          </p:cNvPr>
          <p:cNvSpPr txBox="1"/>
          <p:nvPr/>
        </p:nvSpPr>
        <p:spPr>
          <a:xfrm>
            <a:off x="6146126" y="1484658"/>
            <a:ext cx="1955801" cy="477054"/>
          </a:xfrm>
          <a:prstGeom prst="rect">
            <a:avLst/>
          </a:prstGeom>
          <a:gradFill flip="none" rotWithShape="1">
            <a:gsLst>
              <a:gs pos="36000">
                <a:srgbClr val="FFEBF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The Third Declension</a:t>
            </a:r>
          </a:p>
          <a:p>
            <a:pPr algn="ctr"/>
            <a:r>
              <a:rPr lang="en-GB" sz="1100" i="1" dirty="0"/>
              <a:t>Masculine/Feminine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6085973" y="201010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</a:t>
            </a:r>
            <a:r>
              <a:rPr lang="en-GB" sz="1400" dirty="0"/>
              <a:t> 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B8CE134-59A1-4AED-9DA8-7517BB63E2CE}"/>
              </a:ext>
            </a:extLst>
          </p:cNvPr>
          <p:cNvSpPr txBox="1"/>
          <p:nvPr/>
        </p:nvSpPr>
        <p:spPr>
          <a:xfrm>
            <a:off x="7124028" y="201217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rēg-</a:t>
            </a:r>
            <a:r>
              <a:rPr lang="en-GB" sz="1400" b="1" dirty="0" err="1"/>
              <a:t>ēs</a:t>
            </a:r>
            <a:endParaRPr lang="en-GB" sz="14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6085972" y="231719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</a:t>
            </a:r>
            <a:endParaRPr lang="en-GB" sz="14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6085972" y="262508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rēg-</a:t>
            </a:r>
            <a:r>
              <a:rPr lang="en-GB" sz="1400" b="1" dirty="0" err="1"/>
              <a:t>em</a:t>
            </a:r>
            <a:endParaRPr lang="en-GB" sz="14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6097469" y="302777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</a:t>
            </a:r>
            <a:r>
              <a:rPr lang="en-GB" sz="1400" dirty="0"/>
              <a:t>-</a:t>
            </a:r>
            <a:r>
              <a:rPr lang="en-GB" sz="1400" b="1" dirty="0"/>
              <a:t>is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6097469" y="333375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6097470" y="363951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</a:t>
            </a:r>
            <a:r>
              <a:rPr lang="en-GB" sz="1400" dirty="0"/>
              <a:t>-</a:t>
            </a:r>
            <a:r>
              <a:rPr lang="en-GB" sz="1400" b="1" dirty="0"/>
              <a:t>e</a:t>
            </a:r>
            <a:endParaRPr lang="en-GB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8D5F60A-651C-4392-987F-5A23C0566BF4}"/>
              </a:ext>
            </a:extLst>
          </p:cNvPr>
          <p:cNvSpPr txBox="1"/>
          <p:nvPr/>
        </p:nvSpPr>
        <p:spPr>
          <a:xfrm>
            <a:off x="7124028" y="231646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rēg-</a:t>
            </a:r>
            <a:r>
              <a:rPr lang="en-GB" sz="1400" b="1" dirty="0" err="1"/>
              <a:t>ēs</a:t>
            </a:r>
            <a:endParaRPr lang="en-GB" sz="14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0DE3A23-701E-4323-9C76-7F52E4D3135B}"/>
              </a:ext>
            </a:extLst>
          </p:cNvPr>
          <p:cNvSpPr txBox="1"/>
          <p:nvPr/>
        </p:nvSpPr>
        <p:spPr>
          <a:xfrm>
            <a:off x="7128929" y="3641000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rēg-</a:t>
            </a:r>
            <a:r>
              <a:rPr lang="en-GB" sz="1400" b="1" dirty="0" err="1"/>
              <a:t>ibus</a:t>
            </a:r>
            <a:endParaRPr lang="en-GB" sz="1400" dirty="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5E7B2B6-85C6-491C-A058-40607CDC5397}"/>
              </a:ext>
            </a:extLst>
          </p:cNvPr>
          <p:cNvSpPr txBox="1"/>
          <p:nvPr/>
        </p:nvSpPr>
        <p:spPr>
          <a:xfrm>
            <a:off x="7124026" y="333665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rēg-</a:t>
            </a:r>
            <a:r>
              <a:rPr lang="en-GB" sz="1400" b="1" dirty="0" err="1"/>
              <a:t>ibus</a:t>
            </a:r>
            <a:endParaRPr lang="en-GB" sz="1400" b="1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CF259D32-01EE-4228-922D-C58F84DA7F70}"/>
              </a:ext>
            </a:extLst>
          </p:cNvPr>
          <p:cNvSpPr txBox="1"/>
          <p:nvPr/>
        </p:nvSpPr>
        <p:spPr>
          <a:xfrm>
            <a:off x="7124028" y="2625083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rēg-</a:t>
            </a:r>
            <a:r>
              <a:rPr lang="en-GB" sz="1400" b="1" dirty="0" err="1"/>
              <a:t>ēs</a:t>
            </a:r>
            <a:endParaRPr lang="en-GB" sz="1400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CE752C8-1218-4AC6-AA36-495B75ACA7B9}"/>
              </a:ext>
            </a:extLst>
          </p:cNvPr>
          <p:cNvSpPr txBox="1"/>
          <p:nvPr/>
        </p:nvSpPr>
        <p:spPr>
          <a:xfrm>
            <a:off x="7124028" y="302388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rēg</a:t>
            </a:r>
            <a:r>
              <a:rPr lang="en-GB" sz="1400" dirty="0"/>
              <a:t>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2A3C21EA-ABB3-4048-8E83-CFE9B779B021}"/>
              </a:ext>
            </a:extLst>
          </p:cNvPr>
          <p:cNvSpPr txBox="1"/>
          <p:nvPr/>
        </p:nvSpPr>
        <p:spPr>
          <a:xfrm>
            <a:off x="6625553" y="3971586"/>
            <a:ext cx="1301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rēx</a:t>
            </a:r>
            <a:r>
              <a:rPr lang="en-GB" sz="1000" i="1" dirty="0"/>
              <a:t>, </a:t>
            </a:r>
            <a:r>
              <a:rPr lang="en-GB" sz="1000" i="1" dirty="0" err="1"/>
              <a:t>rēgis</a:t>
            </a:r>
            <a:r>
              <a:rPr lang="en-GB" sz="1000" i="1" dirty="0"/>
              <a:t> (m) - king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6126385" y="4226139"/>
            <a:ext cx="1955801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The Third Declension</a:t>
            </a:r>
          </a:p>
          <a:p>
            <a:pPr algn="ctr"/>
            <a:r>
              <a:rPr lang="en-GB" sz="1100" i="1" dirty="0"/>
              <a:t>Neuter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6071277" y="475472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caput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7097721" y="4755519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</a:t>
            </a:r>
            <a:r>
              <a:rPr lang="en-GB" sz="1400" dirty="0"/>
              <a:t>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6071278" y="506180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caput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6071279" y="537791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caput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6071280" y="575465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</a:t>
            </a:r>
            <a:r>
              <a:rPr lang="en-GB" sz="1400" dirty="0"/>
              <a:t>-</a:t>
            </a:r>
            <a:r>
              <a:rPr lang="en-GB" sz="1400" b="1" dirty="0"/>
              <a:t>is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6071280" y="607076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6074569" y="638273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capitl</a:t>
            </a:r>
            <a:r>
              <a:rPr lang="en-GB" sz="1400" dirty="0"/>
              <a:t>-</a:t>
            </a:r>
            <a:r>
              <a:rPr lang="en-GB" sz="1400" b="1" dirty="0"/>
              <a:t>e</a:t>
            </a:r>
            <a:endParaRPr lang="en-GB" sz="1400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7097721" y="507283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</a:t>
            </a:r>
            <a:r>
              <a:rPr lang="en-GB" sz="1400" dirty="0"/>
              <a:t>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7097724" y="6378541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capit-</a:t>
            </a:r>
            <a:r>
              <a:rPr lang="en-GB" sz="1400" b="1" dirty="0" err="1"/>
              <a:t>ibus</a:t>
            </a:r>
            <a:endParaRPr lang="en-GB" sz="1400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7097721" y="6070763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capit-</a:t>
            </a:r>
            <a:r>
              <a:rPr lang="en-GB" sz="1400" b="1" dirty="0" err="1"/>
              <a:t>ibus</a:t>
            </a:r>
            <a:endParaRPr lang="en-GB" sz="1400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7097721" y="5380615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</a:t>
            </a:r>
            <a:r>
              <a:rPr lang="en-GB" sz="1400" dirty="0"/>
              <a:t>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7097721" y="5762985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capit</a:t>
            </a:r>
            <a:r>
              <a:rPr lang="en-GB" sz="1400" dirty="0"/>
              <a:t>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7E0E840-B9A1-4D92-AD94-C400DF384BE9}"/>
              </a:ext>
            </a:extLst>
          </p:cNvPr>
          <p:cNvSpPr txBox="1"/>
          <p:nvPr/>
        </p:nvSpPr>
        <p:spPr>
          <a:xfrm>
            <a:off x="6454112" y="6654647"/>
            <a:ext cx="1473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/>
              <a:t>caput, capitis (n) – head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83E2BE-0E27-4F7A-8D66-0C5992021826}"/>
              </a:ext>
            </a:extLst>
          </p:cNvPr>
          <p:cNvSpPr txBox="1"/>
          <p:nvPr/>
        </p:nvSpPr>
        <p:spPr>
          <a:xfrm>
            <a:off x="10901040" y="108155"/>
            <a:ext cx="79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 8</a:t>
            </a:r>
          </a:p>
        </p:txBody>
      </p:sp>
    </p:spTree>
    <p:extLst>
      <p:ext uri="{BB962C8B-B14F-4D97-AF65-F5344CB8AC3E}">
        <p14:creationId xmlns:p14="http://schemas.microsoft.com/office/powerpoint/2010/main" val="185964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7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2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7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1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6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1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7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2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7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1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6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61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7500"/>
                            </p:stCondLst>
                            <p:childTnLst>
                              <p:par>
                                <p:cTn id="1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8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500"/>
                            </p:stCondLst>
                            <p:childTnLst>
                              <p:par>
                                <p:cTn id="20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000"/>
                            </p:stCondLst>
                            <p:childTnLst>
                              <p:par>
                                <p:cTn id="2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35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6000"/>
                            </p:stCondLst>
                            <p:childTnLst>
                              <p:par>
                                <p:cTn id="23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6500"/>
                            </p:stCondLst>
                            <p:childTnLst>
                              <p:par>
                                <p:cTn id="2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000"/>
                            </p:stCondLst>
                            <p:childTnLst>
                              <p:par>
                                <p:cTn id="2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8000"/>
                            </p:stCondLst>
                            <p:childTnLst>
                              <p:par>
                                <p:cTn id="2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9000"/>
                            </p:stCondLst>
                            <p:childTnLst>
                              <p:par>
                                <p:cTn id="2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5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10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1500"/>
                            </p:stCondLst>
                            <p:childTnLst>
                              <p:par>
                                <p:cTn id="30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2700"/>
                            </p:stCondLst>
                            <p:childTnLst>
                              <p:par>
                                <p:cTn id="3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3200"/>
                            </p:stCondLst>
                            <p:childTnLst>
                              <p:par>
                                <p:cTn id="3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3700"/>
                            </p:stCondLst>
                            <p:childTnLst>
                              <p:par>
                                <p:cTn id="31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7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5100"/>
                            </p:stCondLst>
                            <p:childTnLst>
                              <p:par>
                                <p:cTn id="3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5600"/>
                            </p:stCondLst>
                            <p:childTnLst>
                              <p:par>
                                <p:cTn id="3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61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7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7500"/>
                            </p:stCondLst>
                            <p:childTnLst>
                              <p:par>
                                <p:cTn id="3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500"/>
                            </p:stCondLst>
                            <p:childTnLst>
                              <p:par>
                                <p:cTn id="3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000"/>
                            </p:stCondLst>
                            <p:childTnLst>
                              <p:par>
                                <p:cTn id="3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500"/>
                            </p:stCondLst>
                            <p:childTnLst>
                              <p:par>
                                <p:cTn id="37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27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3200"/>
                            </p:stCondLst>
                            <p:childTnLst>
                              <p:par>
                                <p:cTn id="3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3700"/>
                            </p:stCondLst>
                            <p:childTnLst>
                              <p:par>
                                <p:cTn id="38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7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5100"/>
                            </p:stCondLst>
                            <p:childTnLst>
                              <p:par>
                                <p:cTn id="3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5600"/>
                            </p:stCondLst>
                            <p:childTnLst>
                              <p:par>
                                <p:cTn id="3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6100"/>
                            </p:stCondLst>
                            <p:childTnLst>
                              <p:par>
                                <p:cTn id="39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7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7500"/>
                            </p:stCondLst>
                            <p:childTnLst>
                              <p:par>
                                <p:cTn id="4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8000"/>
                            </p:stCondLst>
                            <p:childTnLst>
                              <p:par>
                                <p:cTn id="4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500"/>
                            </p:stCondLst>
                            <p:childTnLst>
                              <p:par>
                                <p:cTn id="4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4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6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>
                            <p:stCondLst>
                              <p:cond delay="2700"/>
                            </p:stCondLst>
                            <p:childTnLst>
                              <p:par>
                                <p:cTn id="4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3200"/>
                            </p:stCondLst>
                            <p:childTnLst>
                              <p:par>
                                <p:cTn id="4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3700"/>
                            </p:stCondLst>
                            <p:childTnLst>
                              <p:par>
                                <p:cTn id="45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1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5100"/>
                            </p:stCondLst>
                            <p:childTnLst>
                              <p:par>
                                <p:cTn id="4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5600"/>
                            </p:stCondLst>
                            <p:childTnLst>
                              <p:par>
                                <p:cTn id="4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6100"/>
                            </p:stCondLst>
                            <p:childTnLst>
                              <p:par>
                                <p:cTn id="47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3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7500"/>
                            </p:stCondLst>
                            <p:childTnLst>
                              <p:par>
                                <p:cTn id="4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8000"/>
                            </p:stCondLst>
                            <p:childTnLst>
                              <p:par>
                                <p:cTn id="4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>
                      <p:stCondLst>
                        <p:cond delay="indefinite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/>
      <p:bldP spid="96" grpId="0" animBg="1"/>
      <p:bldP spid="97" grpId="0" animBg="1"/>
      <p:bldP spid="98" grpId="0" animBg="1"/>
      <p:bldP spid="99" grpId="0" animBg="1"/>
      <p:bldP spid="101" grpId="0" animBg="1"/>
      <p:bldP spid="102" grpId="0" animBg="1"/>
      <p:bldP spid="103" grpId="0"/>
      <p:bldP spid="110" grpId="0"/>
      <p:bldP spid="112" grpId="0" animBg="1"/>
      <p:bldP spid="113" grpId="0"/>
      <p:bldP spid="127" grpId="0"/>
      <p:bldP spid="128" grpId="0"/>
      <p:bldP spid="129" grpId="0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12"/>
            <a:ext cx="2258486" cy="716252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88" y="692310"/>
            <a:ext cx="5225156" cy="101424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2-1-2 adjectives are so-called because they go: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400" dirty="0"/>
              <a:t>like ‘servus’ (</a:t>
            </a:r>
            <a:r>
              <a:rPr lang="en-GB" sz="1400" b="1" dirty="0"/>
              <a:t>2</a:t>
            </a:r>
            <a:r>
              <a:rPr lang="en-GB" sz="1400" b="1" baseline="30000" dirty="0"/>
              <a:t>nd</a:t>
            </a:r>
            <a:r>
              <a:rPr lang="en-GB" sz="1400" dirty="0"/>
              <a:t>) when agreeing with a </a:t>
            </a:r>
            <a:r>
              <a:rPr lang="en-GB" sz="1400" b="1" dirty="0"/>
              <a:t>masculine</a:t>
            </a:r>
            <a:r>
              <a:rPr lang="en-GB" sz="1400" dirty="0"/>
              <a:t> noun/pronoun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400" dirty="0"/>
              <a:t>like ‘</a:t>
            </a:r>
            <a:r>
              <a:rPr lang="en-GB" sz="1400" dirty="0" err="1"/>
              <a:t>mēnsa</a:t>
            </a:r>
            <a:r>
              <a:rPr lang="en-GB" sz="1400" dirty="0"/>
              <a:t>’ (</a:t>
            </a:r>
            <a:r>
              <a:rPr lang="en-GB" sz="1400" b="1" dirty="0"/>
              <a:t>1</a:t>
            </a:r>
            <a:r>
              <a:rPr lang="en-GB" sz="1400" b="1" baseline="30000" dirty="0"/>
              <a:t>st</a:t>
            </a:r>
            <a:r>
              <a:rPr lang="en-GB" sz="1400" dirty="0"/>
              <a:t>) in when agreeing with something </a:t>
            </a:r>
            <a:r>
              <a:rPr lang="en-GB" sz="1400" b="1" dirty="0"/>
              <a:t>feminine</a:t>
            </a:r>
            <a:r>
              <a:rPr lang="en-GB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400" dirty="0"/>
              <a:t>like ‘bellum’ (</a:t>
            </a:r>
            <a:r>
              <a:rPr lang="en-GB" sz="1400" b="1" dirty="0"/>
              <a:t>2</a:t>
            </a:r>
            <a:r>
              <a:rPr lang="en-GB" sz="1400" b="1" baseline="30000" dirty="0"/>
              <a:t>nd</a:t>
            </a:r>
            <a:r>
              <a:rPr lang="en-GB" sz="1400" dirty="0"/>
              <a:t>) when </a:t>
            </a:r>
            <a:r>
              <a:rPr lang="en-GB" sz="1400" b="1" dirty="0"/>
              <a:t>neuter</a:t>
            </a:r>
            <a:r>
              <a:rPr lang="en-GB" sz="1400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4223241" y="2711892"/>
            <a:ext cx="974588" cy="2616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Masculine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3104304" y="3077344"/>
            <a:ext cx="1097280" cy="307777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Nominative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3102236" y="3382734"/>
            <a:ext cx="1101415" cy="30777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Vocative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3100161" y="3693125"/>
            <a:ext cx="1105563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Accusative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3107516" y="4091125"/>
            <a:ext cx="1105564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Genitive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3107517" y="4394064"/>
            <a:ext cx="1110644" cy="307777"/>
          </a:xfrm>
          <a:prstGeom prst="rect">
            <a:avLst/>
          </a:prstGeom>
          <a:solidFill>
            <a:srgbClr val="FFB7FF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Dative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3107517" y="4706754"/>
            <a:ext cx="1115724" cy="307777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Ablative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4201582" y="307734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us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DF6B85-7655-4E80-BD49-99DAB4605C27}"/>
              </a:ext>
            </a:extLst>
          </p:cNvPr>
          <p:cNvSpPr txBox="1"/>
          <p:nvPr/>
        </p:nvSpPr>
        <p:spPr>
          <a:xfrm>
            <a:off x="5239637" y="307941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4201581" y="338443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e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4201581" y="369232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4213080" y="409135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ī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4216785" y="440099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4213079" y="470675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DA75B-D058-48A9-A1AF-0AAF8B6D4592}"/>
              </a:ext>
            </a:extLst>
          </p:cNvPr>
          <p:cNvSpPr txBox="1"/>
          <p:nvPr/>
        </p:nvSpPr>
        <p:spPr>
          <a:xfrm>
            <a:off x="5239637" y="338370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3B1BC7-0338-4699-AC2C-62F7736CDEDC}"/>
              </a:ext>
            </a:extLst>
          </p:cNvPr>
          <p:cNvSpPr txBox="1"/>
          <p:nvPr/>
        </p:nvSpPr>
        <p:spPr>
          <a:xfrm>
            <a:off x="5239639" y="4708767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ā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F3067-2173-43DC-B3CE-0F6E326FA396}"/>
              </a:ext>
            </a:extLst>
          </p:cNvPr>
          <p:cNvSpPr txBox="1"/>
          <p:nvPr/>
        </p:nvSpPr>
        <p:spPr>
          <a:xfrm>
            <a:off x="5239636" y="440099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5B3C19-A344-4BC4-81AA-67C0F4CFD2AD}"/>
              </a:ext>
            </a:extLst>
          </p:cNvPr>
          <p:cNvSpPr txBox="1"/>
          <p:nvPr/>
        </p:nvSpPr>
        <p:spPr>
          <a:xfrm>
            <a:off x="5239637" y="3692321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am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4DF33B-A2D4-456D-85AA-50CC8D802D85}"/>
              </a:ext>
            </a:extLst>
          </p:cNvPr>
          <p:cNvSpPr txBox="1"/>
          <p:nvPr/>
        </p:nvSpPr>
        <p:spPr>
          <a:xfrm>
            <a:off x="5239637" y="409321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ae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6857847" y="5173375"/>
            <a:ext cx="1301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/>
              <a:t>bonus, -a, -um - good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5303044" y="2712691"/>
            <a:ext cx="899738" cy="261610"/>
          </a:xfrm>
          <a:prstGeom prst="rect">
            <a:avLst/>
          </a:prstGeom>
          <a:solidFill>
            <a:srgbClr val="FFEB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Feminine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171C1-6A66-4AC3-9CB6-B8100553DDF0}"/>
              </a:ext>
            </a:extLst>
          </p:cNvPr>
          <p:cNvSpPr txBox="1"/>
          <p:nvPr/>
        </p:nvSpPr>
        <p:spPr>
          <a:xfrm>
            <a:off x="6319947" y="307732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7625907" y="307941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5514-F75B-43EC-A0DC-14A3B3AF30F4}"/>
              </a:ext>
            </a:extLst>
          </p:cNvPr>
          <p:cNvSpPr txBox="1"/>
          <p:nvPr/>
        </p:nvSpPr>
        <p:spPr>
          <a:xfrm>
            <a:off x="6319946" y="338476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19000-49AB-403F-85F2-D1AD772ED112}"/>
              </a:ext>
            </a:extLst>
          </p:cNvPr>
          <p:cNvSpPr txBox="1"/>
          <p:nvPr/>
        </p:nvSpPr>
        <p:spPr>
          <a:xfrm>
            <a:off x="6326119" y="369235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um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C54DF-BD70-4D0B-963B-51149AEC4C52}"/>
              </a:ext>
            </a:extLst>
          </p:cNvPr>
          <p:cNvSpPr txBox="1"/>
          <p:nvPr/>
        </p:nvSpPr>
        <p:spPr>
          <a:xfrm>
            <a:off x="6336502" y="408488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ī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5F548-EC16-4097-A49A-F7F2E1F861A2}"/>
              </a:ext>
            </a:extLst>
          </p:cNvPr>
          <p:cNvSpPr txBox="1"/>
          <p:nvPr/>
        </p:nvSpPr>
        <p:spPr>
          <a:xfrm>
            <a:off x="6340157" y="440133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07DD1B-EFD9-4C2B-82B0-704C013EF56D}"/>
              </a:ext>
            </a:extLst>
          </p:cNvPr>
          <p:cNvSpPr txBox="1"/>
          <p:nvPr/>
        </p:nvSpPr>
        <p:spPr>
          <a:xfrm>
            <a:off x="6350616" y="470675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7625907" y="338370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7634079" y="4718419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7625905" y="440389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īs</a:t>
            </a:r>
            <a:endParaRPr lang="en-GB" sz="14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7625907" y="3692321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ōs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7625907" y="409112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ōrum</a:t>
            </a:r>
            <a:endParaRPr lang="en-GB" sz="1400" dirty="0"/>
          </a:p>
        </p:txBody>
      </p:sp>
      <p:sp>
        <p:nvSpPr>
          <p:cNvPr id="96" name="Flowchart: Terminator 95">
            <a:extLst>
              <a:ext uri="{FF2B5EF4-FFF2-40B4-BE49-F238E27FC236}">
                <a16:creationId xmlns:a16="http://schemas.microsoft.com/office/drawing/2014/main" id="{215A66DD-CDFC-4AFA-BB04-7962DA676DEB}"/>
              </a:ext>
            </a:extLst>
          </p:cNvPr>
          <p:cNvSpPr/>
          <p:nvPr/>
        </p:nvSpPr>
        <p:spPr>
          <a:xfrm rot="5400000">
            <a:off x="390129" y="3343989"/>
            <a:ext cx="1124683" cy="369830"/>
          </a:xfrm>
          <a:prstGeom prst="flowChartTermina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9A21984F-C88B-4851-9F59-F7319A536E8C}"/>
              </a:ext>
            </a:extLst>
          </p:cNvPr>
          <p:cNvSpPr/>
          <p:nvPr/>
        </p:nvSpPr>
        <p:spPr>
          <a:xfrm>
            <a:off x="847694" y="3082982"/>
            <a:ext cx="203200" cy="1933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3980B6CD-08AE-46E5-853C-2D4DFF812E23}"/>
              </a:ext>
            </a:extLst>
          </p:cNvPr>
          <p:cNvSpPr/>
          <p:nvPr/>
        </p:nvSpPr>
        <p:spPr>
          <a:xfrm>
            <a:off x="847694" y="3422268"/>
            <a:ext cx="203200" cy="19339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508B1D1F-B223-45F3-8DEB-BD8FCD44FD52}"/>
              </a:ext>
            </a:extLst>
          </p:cNvPr>
          <p:cNvSpPr/>
          <p:nvPr/>
        </p:nvSpPr>
        <p:spPr>
          <a:xfrm>
            <a:off x="847694" y="3729142"/>
            <a:ext cx="203200" cy="1933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Trapezoid 100">
            <a:extLst>
              <a:ext uri="{FF2B5EF4-FFF2-40B4-BE49-F238E27FC236}">
                <a16:creationId xmlns:a16="http://schemas.microsoft.com/office/drawing/2014/main" id="{5743060E-AB6A-4206-8CEF-1167A31BF2CE}"/>
              </a:ext>
            </a:extLst>
          </p:cNvPr>
          <p:cNvSpPr/>
          <p:nvPr/>
        </p:nvSpPr>
        <p:spPr>
          <a:xfrm>
            <a:off x="958407" y="4399022"/>
            <a:ext cx="1026555" cy="301088"/>
          </a:xfrm>
          <a:prstGeom prst="trapezoid">
            <a:avLst>
              <a:gd name="adj" fmla="val 79679"/>
            </a:avLst>
          </a:prstGeom>
          <a:solidFill>
            <a:srgbClr val="FFB7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Flowchart: Extract 101">
            <a:extLst>
              <a:ext uri="{FF2B5EF4-FFF2-40B4-BE49-F238E27FC236}">
                <a16:creationId xmlns:a16="http://schemas.microsoft.com/office/drawing/2014/main" id="{FF70DBF7-4A6E-42FB-AFDE-026F1E18B0DC}"/>
              </a:ext>
            </a:extLst>
          </p:cNvPr>
          <p:cNvSpPr/>
          <p:nvPr/>
        </p:nvSpPr>
        <p:spPr>
          <a:xfrm>
            <a:off x="1189240" y="4080901"/>
            <a:ext cx="545933" cy="318121"/>
          </a:xfrm>
          <a:prstGeom prst="flowChartExtra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1946FA0-B60C-41B3-8B49-33C5E128C91B}"/>
              </a:ext>
            </a:extLst>
          </p:cNvPr>
          <p:cNvSpPr txBox="1"/>
          <p:nvPr/>
        </p:nvSpPr>
        <p:spPr>
          <a:xfrm>
            <a:off x="1226995" y="4067340"/>
            <a:ext cx="48681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‘</a:t>
            </a:r>
          </a:p>
          <a:p>
            <a:pPr algn="ctr"/>
            <a:r>
              <a:rPr lang="en-GB" sz="1100" b="1" dirty="0"/>
              <a:t>OF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1CF1FB2-7F88-48E8-85DC-13E3636DB21D}"/>
              </a:ext>
            </a:extLst>
          </p:cNvPr>
          <p:cNvCxnSpPr>
            <a:cxnSpLocks/>
            <a:stCxn id="103" idx="2"/>
            <a:endCxn id="101" idx="2"/>
          </p:cNvCxnSpPr>
          <p:nvPr/>
        </p:nvCxnSpPr>
        <p:spPr>
          <a:xfrm>
            <a:off x="1470401" y="4452061"/>
            <a:ext cx="1284" cy="2480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38C13044-9AEB-46FA-8EB3-DDBA6BEA85F0}"/>
              </a:ext>
            </a:extLst>
          </p:cNvPr>
          <p:cNvSpPr txBox="1"/>
          <p:nvPr/>
        </p:nvSpPr>
        <p:spPr>
          <a:xfrm>
            <a:off x="1158427" y="4426369"/>
            <a:ext cx="10874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TO    FOR</a:t>
            </a:r>
          </a:p>
        </p:txBody>
      </p:sp>
      <p:sp>
        <p:nvSpPr>
          <p:cNvPr id="112" name="Trapezoid 111">
            <a:extLst>
              <a:ext uri="{FF2B5EF4-FFF2-40B4-BE49-F238E27FC236}">
                <a16:creationId xmlns:a16="http://schemas.microsoft.com/office/drawing/2014/main" id="{97BC6BFA-40D9-4755-839D-34BB2718A953}"/>
              </a:ext>
            </a:extLst>
          </p:cNvPr>
          <p:cNvSpPr/>
          <p:nvPr/>
        </p:nvSpPr>
        <p:spPr>
          <a:xfrm>
            <a:off x="673007" y="4715902"/>
            <a:ext cx="1594788" cy="307777"/>
          </a:xfrm>
          <a:prstGeom prst="trapezoid">
            <a:avLst>
              <a:gd name="adj" fmla="val 84189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8CAE6A0-7259-4103-86C0-82A2C182D838}"/>
              </a:ext>
            </a:extLst>
          </p:cNvPr>
          <p:cNvSpPr txBox="1"/>
          <p:nvPr/>
        </p:nvSpPr>
        <p:spPr>
          <a:xfrm>
            <a:off x="851851" y="4735641"/>
            <a:ext cx="14603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BY    WITH     FROM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4488529-3EDE-4A80-ABEC-13DF20B6CD59}"/>
              </a:ext>
            </a:extLst>
          </p:cNvPr>
          <p:cNvCxnSpPr>
            <a:cxnSpLocks/>
          </p:cNvCxnSpPr>
          <p:nvPr/>
        </p:nvCxnSpPr>
        <p:spPr>
          <a:xfrm flipH="1">
            <a:off x="1158427" y="4680371"/>
            <a:ext cx="15184" cy="34330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DD4847E2-C79A-46B5-B287-743573D535BA}"/>
              </a:ext>
            </a:extLst>
          </p:cNvPr>
          <p:cNvCxnSpPr>
            <a:cxnSpLocks/>
          </p:cNvCxnSpPr>
          <p:nvPr/>
        </p:nvCxnSpPr>
        <p:spPr>
          <a:xfrm>
            <a:off x="1601848" y="4718314"/>
            <a:ext cx="0" cy="278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20AED3CB-6BD3-4130-9E27-2F836DAD5E76}"/>
              </a:ext>
            </a:extLst>
          </p:cNvPr>
          <p:cNvSpPr txBox="1"/>
          <p:nvPr/>
        </p:nvSpPr>
        <p:spPr>
          <a:xfrm>
            <a:off x="1102750" y="3063861"/>
            <a:ext cx="102655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SUBJECT – </a:t>
            </a:r>
            <a:r>
              <a:rPr lang="en-GB" sz="1100" dirty="0">
                <a:solidFill>
                  <a:srgbClr val="92D050"/>
                </a:solidFill>
              </a:rPr>
              <a:t>Go!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A581E20-52FD-4996-B450-CAE8AF197457}"/>
              </a:ext>
            </a:extLst>
          </p:cNvPr>
          <p:cNvSpPr txBox="1"/>
          <p:nvPr/>
        </p:nvSpPr>
        <p:spPr>
          <a:xfrm>
            <a:off x="1079490" y="3376189"/>
            <a:ext cx="1404385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Addressing someone, - </a:t>
            </a:r>
            <a:r>
              <a:rPr lang="en-GB" sz="1100" dirty="0">
                <a:solidFill>
                  <a:srgbClr val="FFC000"/>
                </a:solidFill>
              </a:rPr>
              <a:t>O,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53333F5-8F2B-4B15-AE66-EBEF37F9281E}"/>
              </a:ext>
            </a:extLst>
          </p:cNvPr>
          <p:cNvSpPr txBox="1"/>
          <p:nvPr/>
        </p:nvSpPr>
        <p:spPr>
          <a:xfrm>
            <a:off x="1077987" y="3715450"/>
            <a:ext cx="171308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OBJECT  –  </a:t>
            </a:r>
            <a:r>
              <a:rPr lang="en-GB" sz="1100" dirty="0">
                <a:solidFill>
                  <a:srgbClr val="FF0000"/>
                </a:solidFill>
              </a:rPr>
              <a:t>Stop!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8743009" y="308465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ae</a:t>
            </a:r>
            <a:endParaRPr lang="en-GB" sz="14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B8CE134-59A1-4AED-9DA8-7517BB63E2CE}"/>
              </a:ext>
            </a:extLst>
          </p:cNvPr>
          <p:cNvSpPr txBox="1"/>
          <p:nvPr/>
        </p:nvSpPr>
        <p:spPr>
          <a:xfrm>
            <a:off x="9780249" y="309803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8743010" y="340187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ae</a:t>
            </a:r>
            <a:endParaRPr lang="en-GB" sz="14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8743008" y="370146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ās</a:t>
            </a:r>
            <a:endParaRPr lang="en-GB" sz="14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8743008" y="408488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ārum</a:t>
            </a:r>
            <a:endParaRPr lang="en-GB" sz="1400" b="1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8743007" y="439196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8743007" y="469750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8D5F60A-651C-4392-987F-5A23C0566BF4}"/>
              </a:ext>
            </a:extLst>
          </p:cNvPr>
          <p:cNvSpPr txBox="1"/>
          <p:nvPr/>
        </p:nvSpPr>
        <p:spPr>
          <a:xfrm>
            <a:off x="9780248" y="341311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0DE3A23-701E-4323-9C76-7F52E4D3135B}"/>
              </a:ext>
            </a:extLst>
          </p:cNvPr>
          <p:cNvSpPr txBox="1"/>
          <p:nvPr/>
        </p:nvSpPr>
        <p:spPr>
          <a:xfrm>
            <a:off x="9788563" y="4715902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5E7B2B6-85C6-491C-A058-40607CDC5397}"/>
              </a:ext>
            </a:extLst>
          </p:cNvPr>
          <p:cNvSpPr txBox="1"/>
          <p:nvPr/>
        </p:nvSpPr>
        <p:spPr>
          <a:xfrm>
            <a:off x="9788565" y="440666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īs</a:t>
            </a:r>
            <a:endParaRPr lang="en-GB" sz="1400" b="1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CF259D32-01EE-4228-922D-C58F84DA7F70}"/>
              </a:ext>
            </a:extLst>
          </p:cNvPr>
          <p:cNvSpPr txBox="1"/>
          <p:nvPr/>
        </p:nvSpPr>
        <p:spPr>
          <a:xfrm>
            <a:off x="9780247" y="3720339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/>
              <a:t>a</a:t>
            </a:r>
            <a:endParaRPr lang="en-GB" sz="1400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CE752C8-1218-4AC6-AA36-495B75ACA7B9}"/>
              </a:ext>
            </a:extLst>
          </p:cNvPr>
          <p:cNvSpPr txBox="1"/>
          <p:nvPr/>
        </p:nvSpPr>
        <p:spPr>
          <a:xfrm>
            <a:off x="9789098" y="409024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bon-</a:t>
            </a:r>
            <a:r>
              <a:rPr lang="en-GB" sz="1400" b="1" dirty="0" err="1"/>
              <a:t>ōrum</a:t>
            </a:r>
            <a:endParaRPr lang="en-GB" sz="14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363200" y="185372"/>
            <a:ext cx="115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 9-13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6845C1C-44BF-4261-9817-D6716CDBCAE9}"/>
              </a:ext>
            </a:extLst>
          </p:cNvPr>
          <p:cNvSpPr txBox="1"/>
          <p:nvPr/>
        </p:nvSpPr>
        <p:spPr>
          <a:xfrm>
            <a:off x="6339502" y="2709606"/>
            <a:ext cx="899738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Neuter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AC8E1DE-BFC4-40DC-BA32-02DAB0DD6150}"/>
              </a:ext>
            </a:extLst>
          </p:cNvPr>
          <p:cNvSpPr txBox="1"/>
          <p:nvPr/>
        </p:nvSpPr>
        <p:spPr>
          <a:xfrm>
            <a:off x="7672302" y="2721766"/>
            <a:ext cx="974588" cy="2616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Masculine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F8DF7B0D-6DD1-49FB-ABE5-C418CBEB0497}"/>
              </a:ext>
            </a:extLst>
          </p:cNvPr>
          <p:cNvSpPr txBox="1"/>
          <p:nvPr/>
        </p:nvSpPr>
        <p:spPr>
          <a:xfrm>
            <a:off x="8752105" y="2722565"/>
            <a:ext cx="899738" cy="261610"/>
          </a:xfrm>
          <a:prstGeom prst="rect">
            <a:avLst/>
          </a:prstGeom>
          <a:solidFill>
            <a:srgbClr val="FFEB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Feminine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CBEDA1B-248D-48E5-B17B-BD60B5717979}"/>
              </a:ext>
            </a:extLst>
          </p:cNvPr>
          <p:cNvSpPr txBox="1"/>
          <p:nvPr/>
        </p:nvSpPr>
        <p:spPr>
          <a:xfrm>
            <a:off x="9788563" y="2719480"/>
            <a:ext cx="899738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Neuter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DAA4C0-A99B-43D5-AC97-3E6BA75BCD69}"/>
              </a:ext>
            </a:extLst>
          </p:cNvPr>
          <p:cNvSpPr txBox="1"/>
          <p:nvPr/>
        </p:nvSpPr>
        <p:spPr>
          <a:xfrm>
            <a:off x="5271758" y="2256595"/>
            <a:ext cx="101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Singular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9F6D8CCC-C6EE-4AF8-8A1F-E13E44DAFD52}"/>
              </a:ext>
            </a:extLst>
          </p:cNvPr>
          <p:cNvSpPr txBox="1"/>
          <p:nvPr/>
        </p:nvSpPr>
        <p:spPr>
          <a:xfrm>
            <a:off x="8772563" y="2271249"/>
            <a:ext cx="101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Plural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44C10F55-2B4C-45A7-99C6-0CCFD6331503}"/>
              </a:ext>
            </a:extLst>
          </p:cNvPr>
          <p:cNvSpPr txBox="1"/>
          <p:nvPr/>
        </p:nvSpPr>
        <p:spPr>
          <a:xfrm>
            <a:off x="888588" y="1843542"/>
            <a:ext cx="2919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2-1-2 Adjectives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1D1BE24E-0E6A-4993-9484-AA3E226D6C76}"/>
              </a:ext>
            </a:extLst>
          </p:cNvPr>
          <p:cNvSpPr txBox="1"/>
          <p:nvPr/>
        </p:nvSpPr>
        <p:spPr>
          <a:xfrm>
            <a:off x="137522" y="5602448"/>
            <a:ext cx="8173358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Agreement:</a:t>
            </a:r>
            <a:r>
              <a:rPr lang="en-GB" sz="1600" dirty="0"/>
              <a:t> Adjectives usually come after the noun/ pronoun they describe and must ‘</a:t>
            </a:r>
            <a:r>
              <a:rPr lang="en-GB" sz="1600" b="1" dirty="0"/>
              <a:t>agree’</a:t>
            </a:r>
            <a:r>
              <a:rPr lang="en-GB" sz="1600" dirty="0"/>
              <a:t> in: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E159331-B25B-4EEB-BD9E-349E582400CD}"/>
              </a:ext>
            </a:extLst>
          </p:cNvPr>
          <p:cNvSpPr txBox="1"/>
          <p:nvPr/>
        </p:nvSpPr>
        <p:spPr>
          <a:xfrm>
            <a:off x="272715" y="6096000"/>
            <a:ext cx="954279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number</a:t>
            </a:r>
          </a:p>
          <a:p>
            <a:pPr algn="ctr"/>
            <a:r>
              <a:rPr lang="en-GB" sz="1200" dirty="0"/>
              <a:t>(sg. or pl.)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63A761F-0D1A-4E79-B998-3D36F6457E3E}"/>
              </a:ext>
            </a:extLst>
          </p:cNvPr>
          <p:cNvSpPr txBox="1"/>
          <p:nvPr/>
        </p:nvSpPr>
        <p:spPr>
          <a:xfrm>
            <a:off x="1393861" y="6103987"/>
            <a:ext cx="954279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gender</a:t>
            </a:r>
          </a:p>
          <a:p>
            <a:pPr algn="ctr"/>
            <a:r>
              <a:rPr lang="en-GB" sz="1200" dirty="0"/>
              <a:t>(</a:t>
            </a:r>
            <a:r>
              <a:rPr lang="en-GB" sz="1200" dirty="0" err="1"/>
              <a:t>m,f,n</a:t>
            </a:r>
            <a:r>
              <a:rPr lang="en-GB" sz="1200" dirty="0"/>
              <a:t>)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E01FD12-ACC7-425B-BDF2-983A2D372CC5}"/>
              </a:ext>
            </a:extLst>
          </p:cNvPr>
          <p:cNvSpPr txBox="1"/>
          <p:nvPr/>
        </p:nvSpPr>
        <p:spPr>
          <a:xfrm>
            <a:off x="2515007" y="6106663"/>
            <a:ext cx="954279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case</a:t>
            </a:r>
          </a:p>
          <a:p>
            <a:pPr algn="ctr"/>
            <a:r>
              <a:rPr lang="en-GB" sz="1200" dirty="0"/>
              <a:t>(</a:t>
            </a:r>
            <a:r>
              <a:rPr lang="en-GB" sz="1200" dirty="0" err="1"/>
              <a:t>n,v,a,g,d,a</a:t>
            </a:r>
            <a:r>
              <a:rPr lang="en-GB" sz="1200" dirty="0"/>
              <a:t>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8B7572-33CC-47E1-BD12-9BEF485981B3}"/>
              </a:ext>
            </a:extLst>
          </p:cNvPr>
          <p:cNvSpPr txBox="1"/>
          <p:nvPr/>
        </p:nvSpPr>
        <p:spPr>
          <a:xfrm>
            <a:off x="3774142" y="6194339"/>
            <a:ext cx="188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e.g.   </a:t>
            </a:r>
            <a:r>
              <a:rPr lang="en-GB" dirty="0" err="1"/>
              <a:t>rēx</a:t>
            </a:r>
            <a:r>
              <a:rPr lang="en-GB" dirty="0"/>
              <a:t> = </a:t>
            </a:r>
            <a:r>
              <a:rPr lang="en-GB" sz="1100" dirty="0"/>
              <a:t>nom. m. sg.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6974A58-E652-43D8-B969-293E54204228}"/>
              </a:ext>
            </a:extLst>
          </p:cNvPr>
          <p:cNvSpPr txBox="1"/>
          <p:nvPr/>
        </p:nvSpPr>
        <p:spPr>
          <a:xfrm>
            <a:off x="5759285" y="6224320"/>
            <a:ext cx="1383195" cy="368553"/>
          </a:xfrm>
          <a:prstGeom prst="rect">
            <a:avLst/>
          </a:prstGeom>
          <a:solidFill>
            <a:srgbClr val="FFFFD5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‘</a:t>
            </a:r>
            <a:r>
              <a:rPr lang="en-GB" dirty="0" err="1"/>
              <a:t>rēx</a:t>
            </a:r>
            <a:r>
              <a:rPr lang="en-GB" dirty="0"/>
              <a:t> </a:t>
            </a:r>
            <a:r>
              <a:rPr lang="en-GB" b="1" dirty="0"/>
              <a:t>bonus</a:t>
            </a:r>
            <a:r>
              <a:rPr lang="en-GB" dirty="0"/>
              <a:t>’</a:t>
            </a: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1826245B-64DF-45F8-86BD-50323D046959}"/>
              </a:ext>
            </a:extLst>
          </p:cNvPr>
          <p:cNvSpPr/>
          <p:nvPr/>
        </p:nvSpPr>
        <p:spPr>
          <a:xfrm>
            <a:off x="5368268" y="6328668"/>
            <a:ext cx="384645" cy="169771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863359E-22E1-426C-98CC-A6C6148BDF2E}"/>
              </a:ext>
            </a:extLst>
          </p:cNvPr>
          <p:cNvSpPr/>
          <p:nvPr/>
        </p:nvSpPr>
        <p:spPr>
          <a:xfrm>
            <a:off x="5239636" y="2256595"/>
            <a:ext cx="1016000" cy="369332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2FE156B-3CF4-4FA4-BC2F-EFC74118BA7D}"/>
              </a:ext>
            </a:extLst>
          </p:cNvPr>
          <p:cNvSpPr/>
          <p:nvPr/>
        </p:nvSpPr>
        <p:spPr>
          <a:xfrm>
            <a:off x="4146893" y="2668384"/>
            <a:ext cx="1127284" cy="350953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6A4D6A1-566D-40F7-ABC7-B152740B18E5}"/>
              </a:ext>
            </a:extLst>
          </p:cNvPr>
          <p:cNvSpPr/>
          <p:nvPr/>
        </p:nvSpPr>
        <p:spPr>
          <a:xfrm>
            <a:off x="3045162" y="2973502"/>
            <a:ext cx="1185052" cy="523220"/>
          </a:xfrm>
          <a:prstGeom prst="ellipse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D2418C0-B68C-4D05-AA8B-04C987F73BFC}"/>
              </a:ext>
            </a:extLst>
          </p:cNvPr>
          <p:cNvSpPr/>
          <p:nvPr/>
        </p:nvSpPr>
        <p:spPr>
          <a:xfrm>
            <a:off x="4214545" y="3078781"/>
            <a:ext cx="961623" cy="339707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bonus</a:t>
            </a:r>
          </a:p>
        </p:txBody>
      </p:sp>
      <p:sp>
        <p:nvSpPr>
          <p:cNvPr id="48" name="Thought Bubble: Cloud 47">
            <a:extLst>
              <a:ext uri="{FF2B5EF4-FFF2-40B4-BE49-F238E27FC236}">
                <a16:creationId xmlns:a16="http://schemas.microsoft.com/office/drawing/2014/main" id="{37D72CF0-0DF5-49EA-B632-4B97CF06F827}"/>
              </a:ext>
            </a:extLst>
          </p:cNvPr>
          <p:cNvSpPr/>
          <p:nvPr/>
        </p:nvSpPr>
        <p:spPr>
          <a:xfrm>
            <a:off x="4244707" y="1730865"/>
            <a:ext cx="1217125" cy="493385"/>
          </a:xfrm>
          <a:prstGeom prst="cloudCallout">
            <a:avLst>
              <a:gd name="adj1" fmla="val -18150"/>
              <a:gd name="adj2" fmla="val 108833"/>
            </a:avLst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servus</a:t>
            </a:r>
          </a:p>
        </p:txBody>
      </p:sp>
      <p:sp>
        <p:nvSpPr>
          <p:cNvPr id="167" name="Thought Bubble: Cloud 166">
            <a:extLst>
              <a:ext uri="{FF2B5EF4-FFF2-40B4-BE49-F238E27FC236}">
                <a16:creationId xmlns:a16="http://schemas.microsoft.com/office/drawing/2014/main" id="{AAE20422-8E8C-4F03-826C-0DC544BFFBF1}"/>
              </a:ext>
            </a:extLst>
          </p:cNvPr>
          <p:cNvSpPr/>
          <p:nvPr/>
        </p:nvSpPr>
        <p:spPr>
          <a:xfrm>
            <a:off x="5536603" y="1737564"/>
            <a:ext cx="1217125" cy="493385"/>
          </a:xfrm>
          <a:prstGeom prst="cloudCallout">
            <a:avLst>
              <a:gd name="adj1" fmla="val -18150"/>
              <a:gd name="adj2" fmla="val 108833"/>
            </a:avLst>
          </a:prstGeom>
          <a:ln>
            <a:solidFill>
              <a:srgbClr val="FFB9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 err="1">
                <a:solidFill>
                  <a:schemeClr val="bg1">
                    <a:lumMod val="50000"/>
                  </a:schemeClr>
                </a:solidFill>
              </a:rPr>
              <a:t>mēnsa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8" name="Thought Bubble: Cloud 167">
            <a:extLst>
              <a:ext uri="{FF2B5EF4-FFF2-40B4-BE49-F238E27FC236}">
                <a16:creationId xmlns:a16="http://schemas.microsoft.com/office/drawing/2014/main" id="{F8237DAF-0E8D-4789-A356-A2AFF36E687F}"/>
              </a:ext>
            </a:extLst>
          </p:cNvPr>
          <p:cNvSpPr/>
          <p:nvPr/>
        </p:nvSpPr>
        <p:spPr>
          <a:xfrm>
            <a:off x="6857847" y="1737564"/>
            <a:ext cx="1217125" cy="493385"/>
          </a:xfrm>
          <a:prstGeom prst="cloudCallout">
            <a:avLst>
              <a:gd name="adj1" fmla="val -18150"/>
              <a:gd name="adj2" fmla="val 108833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bellum</a:t>
            </a:r>
          </a:p>
        </p:txBody>
      </p:sp>
    </p:spTree>
    <p:extLst>
      <p:ext uri="{BB962C8B-B14F-4D97-AF65-F5344CB8AC3E}">
        <p14:creationId xmlns:p14="http://schemas.microsoft.com/office/powerpoint/2010/main" val="204722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5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7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32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700"/>
                            </p:stCondLst>
                            <p:childTnLst>
                              <p:par>
                                <p:cTn id="18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100"/>
                            </p:stCondLst>
                            <p:childTnLst>
                              <p:par>
                                <p:cTn id="1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6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1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7500"/>
                            </p:stCondLst>
                            <p:childTnLst>
                              <p:par>
                                <p:cTn id="2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8000"/>
                            </p:stCondLst>
                            <p:childTnLst>
                              <p:par>
                                <p:cTn id="2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8500"/>
                            </p:stCondLst>
                            <p:childTnLst>
                              <p:par>
                                <p:cTn id="212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94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9900"/>
                            </p:stCondLst>
                            <p:childTnLst>
                              <p:par>
                                <p:cTn id="2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400"/>
                            </p:stCondLst>
                            <p:childTnLst>
                              <p:par>
                                <p:cTn id="22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1600"/>
                            </p:stCondLst>
                            <p:childTnLst>
                              <p:par>
                                <p:cTn id="2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2100"/>
                            </p:stCondLst>
                            <p:childTnLst>
                              <p:par>
                                <p:cTn id="2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00"/>
                            </p:stCondLst>
                            <p:childTnLst>
                              <p:par>
                                <p:cTn id="24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000"/>
                            </p:stCondLst>
                            <p:childTnLst>
                              <p:par>
                                <p:cTn id="251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00"/>
                            </p:stCondLst>
                            <p:childTnLst>
                              <p:par>
                                <p:cTn id="2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200"/>
                            </p:stCondLst>
                            <p:childTnLst>
                              <p:par>
                                <p:cTn id="2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170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3100"/>
                            </p:stCondLst>
                            <p:childTnLst>
                              <p:par>
                                <p:cTn id="2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3600"/>
                            </p:stCondLst>
                            <p:childTnLst>
                              <p:par>
                                <p:cTn id="2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41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6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2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5700"/>
                            </p:stCondLst>
                            <p:childTnLst>
                              <p:par>
                                <p:cTn id="2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62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74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7900"/>
                            </p:stCondLst>
                            <p:childTnLst>
                              <p:par>
                                <p:cTn id="3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8400"/>
                            </p:stCondLst>
                            <p:childTnLst>
                              <p:par>
                                <p:cTn id="30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7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9800"/>
                            </p:stCondLst>
                            <p:childTnLst>
                              <p:par>
                                <p:cTn id="3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0300"/>
                            </p:stCondLst>
                            <p:childTnLst>
                              <p:par>
                                <p:cTn id="3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800"/>
                            </p:stCondLst>
                            <p:childTnLst>
                              <p:par>
                                <p:cTn id="31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7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12200"/>
                            </p:stCondLst>
                            <p:childTnLst>
                              <p:par>
                                <p:cTn id="3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27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000"/>
                            </p:stCondLst>
                            <p:childTnLst>
                              <p:par>
                                <p:cTn id="3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2000"/>
                            </p:stCondLst>
                            <p:childTnLst>
                              <p:par>
                                <p:cTn id="3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3000"/>
                            </p:stCondLst>
                            <p:childTnLst>
                              <p:par>
                                <p:cTn id="3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4000"/>
                            </p:stCondLst>
                            <p:childTnLst>
                              <p:par>
                                <p:cTn id="3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4500"/>
                            </p:stCondLst>
                            <p:childTnLst>
                              <p:par>
                                <p:cTn id="3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5500"/>
                            </p:stCondLst>
                            <p:childTnLst>
                              <p:par>
                                <p:cTn id="3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96" grpId="0" animBg="1"/>
      <p:bldP spid="97" grpId="0" animBg="1"/>
      <p:bldP spid="98" grpId="0" animBg="1"/>
      <p:bldP spid="99" grpId="0" animBg="1"/>
      <p:bldP spid="101" grpId="0" animBg="1"/>
      <p:bldP spid="102" grpId="0" animBg="1"/>
      <p:bldP spid="103" grpId="0"/>
      <p:bldP spid="110" grpId="0"/>
      <p:bldP spid="112" grpId="0" animBg="1"/>
      <p:bldP spid="113" grpId="0"/>
      <p:bldP spid="127" grpId="0"/>
      <p:bldP spid="128" grpId="0"/>
      <p:bldP spid="129" grpId="0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58" grpId="0" animBg="1"/>
      <p:bldP spid="159" grpId="0" animBg="1"/>
      <p:bldP spid="160" grpId="0" animBg="1"/>
      <p:bldP spid="161" grpId="0" animBg="1"/>
      <p:bldP spid="23" grpId="0"/>
      <p:bldP spid="162" grpId="0"/>
      <p:bldP spid="163" grpId="0"/>
      <p:bldP spid="164" grpId="0" animBg="1"/>
      <p:bldP spid="40" grpId="0" animBg="1"/>
      <p:bldP spid="165" grpId="0" animBg="1"/>
      <p:bldP spid="166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167" grpId="0" animBg="1"/>
      <p:bldP spid="1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A27EF-592C-4C18-A860-6CB785AA9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23880" cy="1325563"/>
          </a:xfrm>
        </p:spPr>
        <p:txBody>
          <a:bodyPr/>
          <a:lstStyle/>
          <a:p>
            <a:r>
              <a:rPr lang="en-GB" dirty="0"/>
              <a:t>Make the following agree </a:t>
            </a:r>
            <a:br>
              <a:rPr lang="en-GB" sz="1800" dirty="0"/>
            </a:br>
            <a:r>
              <a:rPr lang="en-GB" sz="1800" dirty="0"/>
              <a:t>Write down an answer and check it when you’ve finished)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E5D401-27CA-4E87-B580-BABDDAD43081}"/>
              </a:ext>
            </a:extLst>
          </p:cNvPr>
          <p:cNvSpPr txBox="1"/>
          <p:nvPr/>
        </p:nvSpPr>
        <p:spPr>
          <a:xfrm>
            <a:off x="1046480" y="2021840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 </a:t>
            </a:r>
            <a:r>
              <a:rPr lang="en-GB" dirty="0" err="1"/>
              <a:t>regem</a:t>
            </a:r>
            <a:r>
              <a:rPr lang="en-GB" dirty="0"/>
              <a:t> (</a:t>
            </a:r>
            <a:r>
              <a:rPr lang="en-GB" dirty="0" err="1"/>
              <a:t>acc</a:t>
            </a:r>
            <a:r>
              <a:rPr lang="en-GB" dirty="0"/>
              <a:t>, sg, m)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6CD1A-A983-47F4-9563-13B29396EB72}"/>
              </a:ext>
            </a:extLst>
          </p:cNvPr>
          <p:cNvSpPr txBox="1"/>
          <p:nvPr/>
        </p:nvSpPr>
        <p:spPr>
          <a:xfrm>
            <a:off x="3698240" y="2021840"/>
            <a:ext cx="164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laetus</a:t>
            </a:r>
            <a:r>
              <a:rPr lang="en-GB" dirty="0"/>
              <a:t>, -a-, um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08BBEB-F45A-4FAD-975F-36CD61AF601C}"/>
              </a:ext>
            </a:extLst>
          </p:cNvPr>
          <p:cNvSpPr txBox="1"/>
          <p:nvPr/>
        </p:nvSpPr>
        <p:spPr>
          <a:xfrm>
            <a:off x="6187440" y="2021840"/>
            <a:ext cx="209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the happy king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08E145-CA49-4234-BD01-BEC0AFA865D5}"/>
              </a:ext>
            </a:extLst>
          </p:cNvPr>
          <p:cNvSpPr txBox="1"/>
          <p:nvPr/>
        </p:nvSpPr>
        <p:spPr>
          <a:xfrm>
            <a:off x="1046480" y="2842458"/>
            <a:ext cx="221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 </a:t>
            </a:r>
            <a:r>
              <a:rPr lang="en-GB" dirty="0" err="1"/>
              <a:t>rēgīnae</a:t>
            </a:r>
            <a:r>
              <a:rPr lang="en-GB" dirty="0"/>
              <a:t> (nom, pl, f)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810CE5-55B2-4BF8-B286-E1FF80063F13}"/>
              </a:ext>
            </a:extLst>
          </p:cNvPr>
          <p:cNvSpPr txBox="1"/>
          <p:nvPr/>
        </p:nvSpPr>
        <p:spPr>
          <a:xfrm>
            <a:off x="3698240" y="2842458"/>
            <a:ext cx="164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īrātus</a:t>
            </a:r>
            <a:r>
              <a:rPr lang="en-GB" dirty="0"/>
              <a:t>, -a-, um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955662-27B3-4099-AE2E-0A012130543A}"/>
              </a:ext>
            </a:extLst>
          </p:cNvPr>
          <p:cNvSpPr txBox="1"/>
          <p:nvPr/>
        </p:nvSpPr>
        <p:spPr>
          <a:xfrm>
            <a:off x="6187440" y="2842458"/>
            <a:ext cx="209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the angry queens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1101A5-5C8B-4117-AAAD-B55039621302}"/>
              </a:ext>
            </a:extLst>
          </p:cNvPr>
          <p:cNvSpPr txBox="1"/>
          <p:nvPr/>
        </p:nvSpPr>
        <p:spPr>
          <a:xfrm>
            <a:off x="1046480" y="3663076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 </a:t>
            </a:r>
            <a:r>
              <a:rPr lang="en-GB" dirty="0" err="1"/>
              <a:t>bella</a:t>
            </a:r>
            <a:r>
              <a:rPr lang="en-GB" dirty="0"/>
              <a:t> (</a:t>
            </a:r>
            <a:r>
              <a:rPr lang="en-GB" dirty="0" err="1"/>
              <a:t>acc</a:t>
            </a:r>
            <a:r>
              <a:rPr lang="en-GB" dirty="0"/>
              <a:t>, pl, n)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11EE48-207A-4037-9E70-27E24DD4D825}"/>
              </a:ext>
            </a:extLst>
          </p:cNvPr>
          <p:cNvSpPr txBox="1"/>
          <p:nvPr/>
        </p:nvSpPr>
        <p:spPr>
          <a:xfrm>
            <a:off x="3698240" y="3663076"/>
            <a:ext cx="164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longus, -a-, um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5F01DB-33A4-40DF-99FC-E937078050CD}"/>
              </a:ext>
            </a:extLst>
          </p:cNvPr>
          <p:cNvSpPr txBox="1"/>
          <p:nvPr/>
        </p:nvSpPr>
        <p:spPr>
          <a:xfrm>
            <a:off x="6187440" y="3663076"/>
            <a:ext cx="209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long wars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5F6F59-0BD8-4DCF-A77E-C22DEABA2EBF}"/>
              </a:ext>
            </a:extLst>
          </p:cNvPr>
          <p:cNvSpPr txBox="1"/>
          <p:nvPr/>
        </p:nvSpPr>
        <p:spPr>
          <a:xfrm>
            <a:off x="1046480" y="4483694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 </a:t>
            </a:r>
            <a:r>
              <a:rPr lang="en-GB" dirty="0" err="1"/>
              <a:t>capitī</a:t>
            </a:r>
            <a:r>
              <a:rPr lang="en-GB" dirty="0"/>
              <a:t> (</a:t>
            </a:r>
            <a:r>
              <a:rPr lang="en-GB" dirty="0" err="1"/>
              <a:t>dat</a:t>
            </a:r>
            <a:r>
              <a:rPr lang="en-GB" dirty="0"/>
              <a:t>, sg, n)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CDA7DC-7B18-40DD-8064-5BF735B43C1B}"/>
              </a:ext>
            </a:extLst>
          </p:cNvPr>
          <p:cNvSpPr txBox="1"/>
          <p:nvPr/>
        </p:nvSpPr>
        <p:spPr>
          <a:xfrm>
            <a:off x="3698240" y="4483694"/>
            <a:ext cx="164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meus, -a-, um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BD937A-7E90-4305-8F7D-0B75BB6B2F29}"/>
              </a:ext>
            </a:extLst>
          </p:cNvPr>
          <p:cNvSpPr txBox="1"/>
          <p:nvPr/>
        </p:nvSpPr>
        <p:spPr>
          <a:xfrm>
            <a:off x="6187440" y="4483694"/>
            <a:ext cx="209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for my head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D2E09D-01CB-49B0-95E4-F7387CC8FE41}"/>
              </a:ext>
            </a:extLst>
          </p:cNvPr>
          <p:cNvSpPr txBox="1"/>
          <p:nvPr/>
        </p:nvSpPr>
        <p:spPr>
          <a:xfrm>
            <a:off x="1046480" y="5304312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 servīs (</a:t>
            </a:r>
            <a:r>
              <a:rPr lang="en-GB" dirty="0" err="1"/>
              <a:t>abl</a:t>
            </a:r>
            <a:r>
              <a:rPr lang="en-GB" dirty="0"/>
              <a:t>, pl, m)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E05F42-9326-482A-907E-B1A6D1B0A2A4}"/>
              </a:ext>
            </a:extLst>
          </p:cNvPr>
          <p:cNvSpPr txBox="1"/>
          <p:nvPr/>
        </p:nvSpPr>
        <p:spPr>
          <a:xfrm>
            <a:off x="3698240" y="5304312"/>
            <a:ext cx="164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parvus, -a-, um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482866-899C-42AC-A283-FF695986BBA9}"/>
              </a:ext>
            </a:extLst>
          </p:cNvPr>
          <p:cNvSpPr txBox="1"/>
          <p:nvPr/>
        </p:nvSpPr>
        <p:spPr>
          <a:xfrm>
            <a:off x="6187440" y="5304312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with the small slaves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2D27B8-2494-4407-96BD-C8739C35C87B}"/>
              </a:ext>
            </a:extLst>
          </p:cNvPr>
          <p:cNvSpPr txBox="1"/>
          <p:nvPr/>
        </p:nvSpPr>
        <p:spPr>
          <a:xfrm>
            <a:off x="1046480" y="6065599"/>
            <a:ext cx="2468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6. </a:t>
            </a:r>
            <a:r>
              <a:rPr lang="en-GB" dirty="0" err="1"/>
              <a:t>mēnsārum</a:t>
            </a:r>
            <a:r>
              <a:rPr lang="en-GB" dirty="0"/>
              <a:t> (gen, pl, f)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1DD5B0-315A-4D26-BAE6-171E242DA368}"/>
              </a:ext>
            </a:extLst>
          </p:cNvPr>
          <p:cNvSpPr txBox="1"/>
          <p:nvPr/>
        </p:nvSpPr>
        <p:spPr>
          <a:xfrm>
            <a:off x="3698240" y="6065599"/>
            <a:ext cx="17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magnus, -a-, um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723706-C75F-45AC-809C-80D777DA6F62}"/>
              </a:ext>
            </a:extLst>
          </p:cNvPr>
          <p:cNvSpPr txBox="1"/>
          <p:nvPr/>
        </p:nvSpPr>
        <p:spPr>
          <a:xfrm>
            <a:off x="6187440" y="6065599"/>
            <a:ext cx="209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the big tables’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3F53FC-9762-4906-8E38-E8A5C059BF52}"/>
              </a:ext>
            </a:extLst>
          </p:cNvPr>
          <p:cNvSpPr txBox="1"/>
          <p:nvPr/>
        </p:nvSpPr>
        <p:spPr>
          <a:xfrm>
            <a:off x="9479280" y="2021840"/>
            <a:ext cx="156464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regem</a:t>
            </a:r>
            <a:r>
              <a:rPr lang="en-GB" dirty="0"/>
              <a:t> </a:t>
            </a:r>
            <a:r>
              <a:rPr lang="en-GB" dirty="0" err="1"/>
              <a:t>laetum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D12986-3526-4894-AE35-CF729A2A83AA}"/>
              </a:ext>
            </a:extLst>
          </p:cNvPr>
          <p:cNvSpPr txBox="1"/>
          <p:nvPr/>
        </p:nvSpPr>
        <p:spPr>
          <a:xfrm>
            <a:off x="9479280" y="2842458"/>
            <a:ext cx="156464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rēgīnae</a:t>
            </a:r>
            <a:r>
              <a:rPr lang="en-GB" dirty="0"/>
              <a:t> </a:t>
            </a:r>
            <a:r>
              <a:rPr lang="en-GB" dirty="0" err="1"/>
              <a:t>īrātae</a:t>
            </a:r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11A06E-A7FE-4165-ABB3-5A190D17E425}"/>
              </a:ext>
            </a:extLst>
          </p:cNvPr>
          <p:cNvSpPr txBox="1"/>
          <p:nvPr/>
        </p:nvSpPr>
        <p:spPr>
          <a:xfrm>
            <a:off x="9479280" y="3663076"/>
            <a:ext cx="156464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bella</a:t>
            </a:r>
            <a:r>
              <a:rPr lang="en-GB" dirty="0"/>
              <a:t> longa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5F8C6A-E3C1-490D-873A-DB2346FB8F6C}"/>
              </a:ext>
            </a:extLst>
          </p:cNvPr>
          <p:cNvSpPr txBox="1"/>
          <p:nvPr/>
        </p:nvSpPr>
        <p:spPr>
          <a:xfrm>
            <a:off x="9479280" y="4483694"/>
            <a:ext cx="156464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capitī</a:t>
            </a:r>
            <a:r>
              <a:rPr lang="en-GB" dirty="0"/>
              <a:t> </a:t>
            </a:r>
            <a:r>
              <a:rPr lang="en-GB" dirty="0" err="1"/>
              <a:t>meō</a:t>
            </a:r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DD7FD4-6A2F-4ADA-802E-5EA857CFADD8}"/>
              </a:ext>
            </a:extLst>
          </p:cNvPr>
          <p:cNvSpPr txBox="1"/>
          <p:nvPr/>
        </p:nvSpPr>
        <p:spPr>
          <a:xfrm>
            <a:off x="9479280" y="5304312"/>
            <a:ext cx="156464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servīs </a:t>
            </a:r>
            <a:r>
              <a:rPr lang="en-GB" dirty="0" err="1"/>
              <a:t>parvīs</a:t>
            </a:r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94EFE31-FBC7-44A1-9B9E-0DCF021701AB}"/>
              </a:ext>
            </a:extLst>
          </p:cNvPr>
          <p:cNvSpPr txBox="1"/>
          <p:nvPr/>
        </p:nvSpPr>
        <p:spPr>
          <a:xfrm>
            <a:off x="9479280" y="6086475"/>
            <a:ext cx="246888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GB" dirty="0" err="1"/>
              <a:t>mēnsārum</a:t>
            </a:r>
            <a:r>
              <a:rPr lang="en-GB" dirty="0"/>
              <a:t> </a:t>
            </a:r>
            <a:r>
              <a:rPr lang="en-GB" dirty="0" err="1"/>
              <a:t>magnārum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866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3" grpId="0"/>
      <p:bldP spid="16" grpId="0"/>
      <p:bldP spid="19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547</Words>
  <Application>Microsoft Office PowerPoint</Application>
  <PresentationFormat>Widescreen</PresentationFormat>
  <Paragraphs>204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Nouns</vt:lpstr>
      <vt:lpstr>Adjectives</vt:lpstr>
      <vt:lpstr>Make the following agree  Write down an answer and check it when you’ve finished)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Letchford</dc:creator>
  <cp:lastModifiedBy>Judith Letchford</cp:lastModifiedBy>
  <cp:revision>5</cp:revision>
  <dcterms:created xsi:type="dcterms:W3CDTF">2020-05-26T10:09:08Z</dcterms:created>
  <dcterms:modified xsi:type="dcterms:W3CDTF">2020-06-02T07:06:30Z</dcterms:modified>
</cp:coreProperties>
</file>