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0" r:id="rId2"/>
    <p:sldId id="282" r:id="rId3"/>
    <p:sldId id="283" r:id="rId4"/>
    <p:sldId id="256" r:id="rId5"/>
    <p:sldId id="259" r:id="rId6"/>
    <p:sldId id="267" r:id="rId7"/>
    <p:sldId id="261" r:id="rId8"/>
    <p:sldId id="262" r:id="rId9"/>
    <p:sldId id="263" r:id="rId10"/>
    <p:sldId id="264" r:id="rId11"/>
    <p:sldId id="265" r:id="rId12"/>
    <p:sldId id="266" r:id="rId13"/>
    <p:sldId id="260" r:id="rId14"/>
    <p:sldId id="296" r:id="rId15"/>
    <p:sldId id="268" r:id="rId16"/>
    <p:sldId id="269" r:id="rId17"/>
    <p:sldId id="274" r:id="rId18"/>
    <p:sldId id="297" r:id="rId19"/>
    <p:sldId id="271" r:id="rId20"/>
    <p:sldId id="272" r:id="rId21"/>
    <p:sldId id="273" r:id="rId22"/>
    <p:sldId id="276" r:id="rId23"/>
    <p:sldId id="277" r:id="rId24"/>
    <p:sldId id="289" r:id="rId25"/>
    <p:sldId id="292" r:id="rId26"/>
    <p:sldId id="286" r:id="rId27"/>
    <p:sldId id="291" r:id="rId28"/>
    <p:sldId id="293" r:id="rId29"/>
    <p:sldId id="288" r:id="rId30"/>
    <p:sldId id="295" r:id="rId31"/>
    <p:sldId id="278" r:id="rId32"/>
    <p:sldId id="280" r:id="rId33"/>
    <p:sldId id="281" r:id="rId34"/>
    <p:sldId id="287" r:id="rId35"/>
    <p:sldId id="294" r:id="rId3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1" autoAdjust="0"/>
    <p:restoredTop sz="83303" autoAdjust="0"/>
  </p:normalViewPr>
  <p:slideViewPr>
    <p:cSldViewPr snapToGrid="0">
      <p:cViewPr varScale="1">
        <p:scale>
          <a:sx n="61" d="100"/>
          <a:sy n="61" d="100"/>
        </p:scale>
        <p:origin x="28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5FCC361-24A6-4322-A4B5-4BE573347021}" type="datetimeFigureOut">
              <a:rPr lang="en-GB" smtClean="0"/>
              <a:t>29/04/2020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B4E122E-DE14-4AEE-80A5-C1BE2DF34DA6}" type="slidenum">
              <a:rPr lang="en-GB" smtClean="0"/>
              <a:t>‹#›</a:t>
            </a:fld>
            <a:endParaRPr lang="en-GB"/>
          </a:p>
        </p:txBody>
      </p:sp>
    </p:spTree>
    <p:extLst>
      <p:ext uri="{BB962C8B-B14F-4D97-AF65-F5344CB8AC3E}">
        <p14:creationId xmlns:p14="http://schemas.microsoft.com/office/powerpoint/2010/main" val="546052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a:t>
            </a:r>
            <a:endParaRPr lang="en-GB" dirty="0"/>
          </a:p>
        </p:txBody>
      </p:sp>
      <p:sp>
        <p:nvSpPr>
          <p:cNvPr id="4" name="Slide Number Placeholder 3"/>
          <p:cNvSpPr>
            <a:spLocks noGrp="1"/>
          </p:cNvSpPr>
          <p:nvPr>
            <p:ph type="sldNum" sz="quarter" idx="10"/>
          </p:nvPr>
        </p:nvSpPr>
        <p:spPr/>
        <p:txBody>
          <a:bodyPr/>
          <a:lstStyle/>
          <a:p>
            <a:fld id="{962F7657-E591-41B7-8A96-50054C5A52C5}" type="slidenum">
              <a:rPr lang="en-GB" smtClean="0"/>
              <a:t>5</a:t>
            </a:fld>
            <a:endParaRPr lang="en-GB"/>
          </a:p>
        </p:txBody>
      </p:sp>
    </p:spTree>
    <p:extLst>
      <p:ext uri="{BB962C8B-B14F-4D97-AF65-F5344CB8AC3E}">
        <p14:creationId xmlns:p14="http://schemas.microsoft.com/office/powerpoint/2010/main" val="378380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https://www.youtube.com/watch?v=jRIOgdz_AIM</a:t>
            </a:r>
          </a:p>
          <a:p>
            <a:endParaRPr lang="en-GB" dirty="0"/>
          </a:p>
        </p:txBody>
      </p:sp>
      <p:sp>
        <p:nvSpPr>
          <p:cNvPr id="4" name="Slide Number Placeholder 3"/>
          <p:cNvSpPr>
            <a:spLocks noGrp="1"/>
          </p:cNvSpPr>
          <p:nvPr>
            <p:ph type="sldNum" sz="quarter" idx="10"/>
          </p:nvPr>
        </p:nvSpPr>
        <p:spPr/>
        <p:txBody>
          <a:bodyPr/>
          <a:lstStyle/>
          <a:p>
            <a:fld id="{7A126CD0-8401-414E-B02A-184583F8BC3E}" type="slidenum">
              <a:rPr lang="en-GB" smtClean="0"/>
              <a:t>17</a:t>
            </a:fld>
            <a:endParaRPr lang="en-GB"/>
          </a:p>
        </p:txBody>
      </p:sp>
    </p:spTree>
    <p:extLst>
      <p:ext uri="{BB962C8B-B14F-4D97-AF65-F5344CB8AC3E}">
        <p14:creationId xmlns:p14="http://schemas.microsoft.com/office/powerpoint/2010/main" val="28240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https://www.youtube.com/watch?v=jRIOgdz_AIM</a:t>
            </a:r>
          </a:p>
          <a:p>
            <a:endParaRPr lang="en-GB"/>
          </a:p>
        </p:txBody>
      </p:sp>
      <p:sp>
        <p:nvSpPr>
          <p:cNvPr id="4" name="Slide Number Placeholder 3"/>
          <p:cNvSpPr>
            <a:spLocks noGrp="1"/>
          </p:cNvSpPr>
          <p:nvPr>
            <p:ph type="sldNum" sz="quarter" idx="10"/>
          </p:nvPr>
        </p:nvSpPr>
        <p:spPr/>
        <p:txBody>
          <a:bodyPr/>
          <a:lstStyle/>
          <a:p>
            <a:fld id="{7A126CD0-8401-414E-B02A-184583F8BC3E}" type="slidenum">
              <a:rPr lang="en-GB" smtClean="0"/>
              <a:t>22</a:t>
            </a:fld>
            <a:endParaRPr lang="en-GB"/>
          </a:p>
        </p:txBody>
      </p:sp>
    </p:spTree>
    <p:extLst>
      <p:ext uri="{BB962C8B-B14F-4D97-AF65-F5344CB8AC3E}">
        <p14:creationId xmlns:p14="http://schemas.microsoft.com/office/powerpoint/2010/main" val="58309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204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15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1707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5ABB9A5-6CA9-4FBF-B19B-0C0795959C8B}"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424565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ABB9A5-6CA9-4FBF-B19B-0C0795959C8B}"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360829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ABB9A5-6CA9-4FBF-B19B-0C0795959C8B}"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358030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ABB9A5-6CA9-4FBF-B19B-0C0795959C8B}"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361146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ABB9A5-6CA9-4FBF-B19B-0C0795959C8B}"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264368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5ABB9A5-6CA9-4FBF-B19B-0C0795959C8B}"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322015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5ABB9A5-6CA9-4FBF-B19B-0C0795959C8B}" type="datetimeFigureOut">
              <a:rPr lang="en-GB" smtClean="0"/>
              <a:t>29/04/2020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191082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5ABB9A5-6CA9-4FBF-B19B-0C0795959C8B}" type="datetimeFigureOut">
              <a:rPr lang="en-GB" smtClean="0"/>
              <a:t>29/04/2020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197510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ABB9A5-6CA9-4FBF-B19B-0C0795959C8B}" type="datetimeFigureOut">
              <a:rPr lang="en-GB" smtClean="0"/>
              <a:t>29/04/2020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165093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ABB9A5-6CA9-4FBF-B19B-0C0795959C8B}"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66540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ABB9A5-6CA9-4FBF-B19B-0C0795959C8B}"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29B66B-B2BD-4C66-A968-0D15F0A2F354}" type="slidenum">
              <a:rPr lang="en-GB" smtClean="0"/>
              <a:t>‹#›</a:t>
            </a:fld>
            <a:endParaRPr lang="en-GB"/>
          </a:p>
        </p:txBody>
      </p:sp>
    </p:spTree>
    <p:extLst>
      <p:ext uri="{BB962C8B-B14F-4D97-AF65-F5344CB8AC3E}">
        <p14:creationId xmlns:p14="http://schemas.microsoft.com/office/powerpoint/2010/main" val="305825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BB9A5-6CA9-4FBF-B19B-0C0795959C8B}" type="datetimeFigureOut">
              <a:rPr lang="en-GB" smtClean="0"/>
              <a:t>29/04/2020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9B66B-B2BD-4C66-A968-0D15F0A2F354}" type="slidenum">
              <a:rPr lang="en-GB" smtClean="0"/>
              <a:t>‹#›</a:t>
            </a:fld>
            <a:endParaRPr lang="en-GB"/>
          </a:p>
        </p:txBody>
      </p:sp>
    </p:spTree>
    <p:extLst>
      <p:ext uri="{BB962C8B-B14F-4D97-AF65-F5344CB8AC3E}">
        <p14:creationId xmlns:p14="http://schemas.microsoft.com/office/powerpoint/2010/main" val="3067918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massolit.io/courses/aggression/the-maoa-gen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ed.com/talks/jim_fallon_exploring_the_mind_of_a_killer/transcript?language=en" TargetMode="External"/><Relationship Id="rId2" Type="http://schemas.openxmlformats.org/officeDocument/2006/relationships/hyperlink" Target="http://brainposts.blogspot.co.uk/2010/08/neuroscience-of-murder-and-aggression.html" TargetMode="External"/><Relationship Id="rId1" Type="http://schemas.openxmlformats.org/officeDocument/2006/relationships/slideLayout" Target="../slideLayouts/slideLayout2.xml"/><Relationship Id="rId4" Type="http://schemas.openxmlformats.org/officeDocument/2006/relationships/hyperlink" Target="http://brainposts.blogspot.co.uk/2010/08/neuroscience-of-murder-and-aggression.html#!/2010/08/neuroscience-of-murder-and-aggression.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c2qukmpbNAhWiLMAKHZaIA6QQjRwIBw&amp;url=https://www.geneticliteracyproject.org/2014/11/04/does-the-human-warrior-gene-make-violent-criminals-and-what-should-society-do/&amp;psig=AFQjCNH3nR3yeC7NW5OVMsea68_9CEyG7A&amp;ust=1465398853378346" TargetMode="Externa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c2qukmpbNAhWiLMAKHZaIA6QQjRwIBw&amp;url=https://www.geneticliteracyproject.org/2014/11/04/does-the-human-warrior-gene-make-violent-criminals-and-what-should-society-do/&amp;psig=AFQjCNH3nR3yeC7NW5OVMsea68_9CEyG7A&amp;ust=1465398853378346" TargetMode="Externa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hyperlink" Target="http://www.google.co.uk/url?sa=i&amp;rct=j&amp;q=&amp;esrc=s&amp;source=images&amp;cd=&amp;cad=rja&amp;uact=8&amp;ved=&amp;url=http://www.performancefoods.co.uk/blog/gerard-butler-training-and-supplements/&amp;bvm=bv.123664746,d.ZGg&amp;psig=AFQjCNFEsDXwQ2V7gAeUqU0AkADvgkbxJw&amp;ust=1465400189895502"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N2PqdmZ3NAhWROsAKHcWHD_cQjRwIBw&amp;url=https://openclipart.org/detail/167549/green-tick-simple&amp;psig=AFQjCNFqFyziytXSnSfDAlz7sUAgoto_hA&amp;ust=1465639090983346"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075" y="0"/>
            <a:ext cx="10515600" cy="1325563"/>
          </a:xfrm>
        </p:spPr>
        <p:txBody>
          <a:bodyPr/>
          <a:lstStyle/>
          <a:p>
            <a:pPr algn="ctr"/>
            <a:r>
              <a:rPr lang="en-GB" b="1" dirty="0" smtClean="0">
                <a:solidFill>
                  <a:srgbClr val="FF0000"/>
                </a:solidFill>
              </a:rPr>
              <a:t>Important watching </a:t>
            </a:r>
            <a:r>
              <a:rPr lang="en-GB" dirty="0" smtClean="0"/>
              <a:t/>
            </a:r>
            <a:br>
              <a:rPr lang="en-GB" dirty="0" smtClean="0"/>
            </a:br>
            <a:r>
              <a:rPr lang="en-GB" dirty="0" err="1" smtClean="0"/>
              <a:t>Massolit</a:t>
            </a:r>
            <a:r>
              <a:rPr lang="en-GB" dirty="0" smtClean="0"/>
              <a:t> – MAOA Gene</a:t>
            </a:r>
            <a:endParaRPr lang="en-GB" dirty="0"/>
          </a:p>
        </p:txBody>
      </p:sp>
      <p:sp>
        <p:nvSpPr>
          <p:cNvPr id="3" name="Content Placeholder 2"/>
          <p:cNvSpPr>
            <a:spLocks noGrp="1"/>
          </p:cNvSpPr>
          <p:nvPr>
            <p:ph idx="1"/>
          </p:nvPr>
        </p:nvSpPr>
        <p:spPr>
          <a:xfrm>
            <a:off x="1106213" y="1967514"/>
            <a:ext cx="10515600" cy="870278"/>
          </a:xfrm>
        </p:spPr>
        <p:txBody>
          <a:bodyPr/>
          <a:lstStyle/>
          <a:p>
            <a:r>
              <a:rPr lang="en-GB" dirty="0">
                <a:hlinkClick r:id="rId2"/>
              </a:rPr>
              <a:t>https://</a:t>
            </a:r>
            <a:r>
              <a:rPr lang="en-GB" dirty="0" smtClean="0">
                <a:hlinkClick r:id="rId2"/>
              </a:rPr>
              <a:t>www.massolit.io/courses/aggression/the-maoa-gene</a:t>
            </a:r>
            <a:endParaRPr lang="en-GB" dirty="0" smtClean="0"/>
          </a:p>
          <a:p>
            <a:endParaRPr lang="en-GB" dirty="0"/>
          </a:p>
        </p:txBody>
      </p:sp>
    </p:spTree>
    <p:extLst>
      <p:ext uri="{BB962C8B-B14F-4D97-AF65-F5344CB8AC3E}">
        <p14:creationId xmlns:p14="http://schemas.microsoft.com/office/powerpoint/2010/main" val="104866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2249" t="23372" r="34097" b="18706"/>
          <a:stretch/>
        </p:blipFill>
        <p:spPr>
          <a:xfrm>
            <a:off x="3280500" y="402954"/>
            <a:ext cx="6185472" cy="5985355"/>
          </a:xfrm>
          <a:prstGeom prst="rect">
            <a:avLst/>
          </a:prstGeom>
        </p:spPr>
      </p:pic>
    </p:spTree>
    <p:extLst>
      <p:ext uri="{BB962C8B-B14F-4D97-AF65-F5344CB8AC3E}">
        <p14:creationId xmlns:p14="http://schemas.microsoft.com/office/powerpoint/2010/main" val="2724540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1061" t="22843" r="32711" b="16241"/>
          <a:stretch/>
        </p:blipFill>
        <p:spPr>
          <a:xfrm>
            <a:off x="3210211" y="356460"/>
            <a:ext cx="6467498" cy="6114081"/>
          </a:xfrm>
          <a:prstGeom prst="rect">
            <a:avLst/>
          </a:prstGeom>
        </p:spPr>
      </p:pic>
    </p:spTree>
    <p:extLst>
      <p:ext uri="{BB962C8B-B14F-4D97-AF65-F5344CB8AC3E}">
        <p14:creationId xmlns:p14="http://schemas.microsoft.com/office/powerpoint/2010/main" val="736597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1358" t="24780" r="33899" b="15713"/>
          <a:stretch/>
        </p:blipFill>
        <p:spPr>
          <a:xfrm>
            <a:off x="3077864" y="480445"/>
            <a:ext cx="6400985" cy="6163915"/>
          </a:xfrm>
          <a:prstGeom prst="rect">
            <a:avLst/>
          </a:prstGeom>
        </p:spPr>
      </p:pic>
    </p:spTree>
    <p:extLst>
      <p:ext uri="{BB962C8B-B14F-4D97-AF65-F5344CB8AC3E}">
        <p14:creationId xmlns:p14="http://schemas.microsoft.com/office/powerpoint/2010/main" val="471516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Thinking/ starter questions </a:t>
            </a:r>
            <a:endParaRPr lang="en-GB" dirty="0"/>
          </a:p>
        </p:txBody>
      </p:sp>
      <p:sp>
        <p:nvSpPr>
          <p:cNvPr id="3" name="Content Placeholder 2"/>
          <p:cNvSpPr>
            <a:spLocks noGrp="1"/>
          </p:cNvSpPr>
          <p:nvPr>
            <p:ph idx="1"/>
          </p:nvPr>
        </p:nvSpPr>
        <p:spPr/>
        <p:txBody>
          <a:bodyPr>
            <a:normAutofit fontScale="85000" lnSpcReduction="20000"/>
          </a:bodyPr>
          <a:lstStyle/>
          <a:p>
            <a:pPr marL="0" indent="0">
              <a:buNone/>
            </a:pPr>
            <a:r>
              <a:rPr lang="en-GB" dirty="0" smtClean="0"/>
              <a:t>1.In terms of genetic make-up what is the difference between monozygotic and dizygotic twins?</a:t>
            </a:r>
          </a:p>
          <a:p>
            <a:pPr marL="0" indent="0">
              <a:buNone/>
            </a:pPr>
            <a:endParaRPr lang="en-GB" dirty="0" smtClean="0"/>
          </a:p>
          <a:p>
            <a:pPr marL="0" indent="0">
              <a:buNone/>
            </a:pPr>
            <a:r>
              <a:rPr lang="en-GB" dirty="0" smtClean="0"/>
              <a:t>2.When studying aggression in twins, what are researchers looking for in order to come to a conclusion?</a:t>
            </a:r>
          </a:p>
          <a:p>
            <a:pPr marL="0" indent="0">
              <a:buNone/>
            </a:pPr>
            <a:endParaRPr lang="en-GB" dirty="0" smtClean="0"/>
          </a:p>
          <a:p>
            <a:pPr marL="0" indent="0">
              <a:buNone/>
            </a:pPr>
            <a:r>
              <a:rPr lang="en-GB" dirty="0" smtClean="0"/>
              <a:t>3.Is there any research in support for twin studies?</a:t>
            </a:r>
          </a:p>
          <a:p>
            <a:pPr marL="0" indent="0">
              <a:buNone/>
            </a:pPr>
            <a:endParaRPr lang="en-GB" dirty="0" smtClean="0"/>
          </a:p>
          <a:p>
            <a:pPr marL="0" indent="0">
              <a:buNone/>
            </a:pPr>
            <a:r>
              <a:rPr lang="en-GB" dirty="0" smtClean="0"/>
              <a:t>4.Explain how adoption studies work.</a:t>
            </a:r>
          </a:p>
          <a:p>
            <a:pPr marL="0" indent="0">
              <a:buNone/>
            </a:pPr>
            <a:endParaRPr lang="en-GB" dirty="0" smtClean="0"/>
          </a:p>
          <a:p>
            <a:pPr marL="0" indent="0">
              <a:buNone/>
            </a:pPr>
            <a:r>
              <a:rPr lang="en-GB" dirty="0" smtClean="0"/>
              <a:t>5.Have adoption studies supported or challenged the role of genetics in human aggression?</a:t>
            </a:r>
            <a:endParaRPr lang="en-GB" dirty="0"/>
          </a:p>
        </p:txBody>
      </p:sp>
    </p:spTree>
    <p:extLst>
      <p:ext uri="{BB962C8B-B14F-4D97-AF65-F5344CB8AC3E}">
        <p14:creationId xmlns:p14="http://schemas.microsoft.com/office/powerpoint/2010/main" val="105563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Background </a:t>
            </a:r>
            <a:br>
              <a:rPr lang="en-GB" dirty="0" smtClean="0"/>
            </a:br>
            <a:r>
              <a:rPr lang="en-GB" dirty="0" smtClean="0">
                <a:solidFill>
                  <a:schemeClr val="accent6">
                    <a:lumMod val="75000"/>
                  </a:schemeClr>
                </a:solidFill>
              </a:rPr>
              <a:t>Biological Approach - Genes</a:t>
            </a:r>
            <a:endParaRPr lang="en-GB" dirty="0">
              <a:solidFill>
                <a:schemeClr val="accent6">
                  <a:lumMod val="75000"/>
                </a:schemeClr>
              </a:solidFill>
            </a:endParaRPr>
          </a:p>
        </p:txBody>
      </p:sp>
      <p:sp>
        <p:nvSpPr>
          <p:cNvPr id="3" name="Content Placeholder 2"/>
          <p:cNvSpPr>
            <a:spLocks noGrp="1"/>
          </p:cNvSpPr>
          <p:nvPr>
            <p:ph idx="1"/>
          </p:nvPr>
        </p:nvSpPr>
        <p:spPr>
          <a:xfrm>
            <a:off x="838200" y="2030576"/>
            <a:ext cx="10515600" cy="4351338"/>
          </a:xfrm>
        </p:spPr>
        <p:txBody>
          <a:bodyPr>
            <a:normAutofit fontScale="92500" lnSpcReduction="10000"/>
          </a:bodyPr>
          <a:lstStyle/>
          <a:p>
            <a:r>
              <a:rPr lang="en-US" dirty="0"/>
              <a:t>Central to genetic explanations are concordance rates - A measure of similarity (usually expressed as a percentage) between two individuals or sets of individuals on a given trait</a:t>
            </a:r>
            <a:r>
              <a:rPr lang="en-US" dirty="0" smtClean="0"/>
              <a:t>.</a:t>
            </a:r>
          </a:p>
          <a:p>
            <a:r>
              <a:rPr lang="en-US" dirty="0" smtClean="0"/>
              <a:t>If </a:t>
            </a:r>
            <a:r>
              <a:rPr lang="en-US" dirty="0"/>
              <a:t>the concordance rate is high between family members, this would suggest a biological basis for </a:t>
            </a:r>
            <a:r>
              <a:rPr lang="en-US" dirty="0" smtClean="0"/>
              <a:t>aggression. </a:t>
            </a:r>
            <a:r>
              <a:rPr lang="en-US" dirty="0"/>
              <a:t>As </a:t>
            </a:r>
            <a:r>
              <a:rPr lang="en-US" dirty="0" err="1"/>
              <a:t>Mz</a:t>
            </a:r>
            <a:r>
              <a:rPr lang="en-US" dirty="0"/>
              <a:t> twins share the exact same genes, they should show higher concordance rates  (i.e. 100</a:t>
            </a:r>
            <a:r>
              <a:rPr lang="en-US" dirty="0" smtClean="0"/>
              <a:t>%) than DZ twin or siblings. The biological approach therefore likes to use twin studies to look and compare the concordance rate of aggression to see if it is caused by genes. </a:t>
            </a:r>
          </a:p>
          <a:p>
            <a:r>
              <a:rPr lang="en-US" dirty="0" smtClean="0"/>
              <a:t>Adoption studies are also useful as if there is a similarity between a biological parent and their child who has been adopted we can assume it is due to biological factors. </a:t>
            </a:r>
            <a:endParaRPr lang="en-US" dirty="0"/>
          </a:p>
          <a:p>
            <a:endParaRPr lang="en-US" dirty="0"/>
          </a:p>
          <a:p>
            <a:endParaRPr lang="en-GB" dirty="0"/>
          </a:p>
        </p:txBody>
      </p:sp>
    </p:spTree>
    <p:extLst>
      <p:ext uri="{BB962C8B-B14F-4D97-AF65-F5344CB8AC3E}">
        <p14:creationId xmlns:p14="http://schemas.microsoft.com/office/powerpoint/2010/main" val="679807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490" y="0"/>
            <a:ext cx="10515600" cy="1325563"/>
          </a:xfrm>
        </p:spPr>
        <p:txBody>
          <a:bodyPr/>
          <a:lstStyle/>
          <a:p>
            <a:r>
              <a:rPr lang="en-GB" dirty="0" smtClean="0">
                <a:latin typeface="Comic Sans MS" panose="030F0702030302020204" pitchFamily="66" charset="0"/>
              </a:rPr>
              <a:t>AO1 - Twin studies</a:t>
            </a:r>
            <a:endParaRPr lang="en-GB" dirty="0">
              <a:latin typeface="Comic Sans MS" panose="030F0702030302020204" pitchFamily="66" charset="0"/>
            </a:endParaRPr>
          </a:p>
        </p:txBody>
      </p:sp>
      <p:sp>
        <p:nvSpPr>
          <p:cNvPr id="3" name="Content Placeholder 2"/>
          <p:cNvSpPr>
            <a:spLocks noGrp="1"/>
          </p:cNvSpPr>
          <p:nvPr>
            <p:ph idx="1"/>
          </p:nvPr>
        </p:nvSpPr>
        <p:spPr>
          <a:xfrm>
            <a:off x="0" y="1005818"/>
            <a:ext cx="12192000" cy="5710291"/>
          </a:xfrm>
        </p:spPr>
        <p:txBody>
          <a:bodyPr>
            <a:normAutofit fontScale="77500" lnSpcReduction="20000"/>
          </a:bodyPr>
          <a:lstStyle/>
          <a:p>
            <a:pPr marL="0" indent="0">
              <a:buNone/>
            </a:pPr>
            <a:r>
              <a:rPr lang="en-GB" dirty="0" smtClean="0">
                <a:latin typeface="Comic Sans MS" panose="030F0702030302020204" pitchFamily="66" charset="0"/>
              </a:rPr>
              <a:t>MZ= identical twins who share 100% of their genes</a:t>
            </a:r>
          </a:p>
          <a:p>
            <a:pPr marL="0" indent="0">
              <a:buNone/>
            </a:pPr>
            <a:r>
              <a:rPr lang="en-GB" dirty="0" smtClean="0">
                <a:latin typeface="Comic Sans MS" panose="030F0702030302020204" pitchFamily="66" charset="0"/>
              </a:rPr>
              <a:t>DZ= non-identical who share 50% of their genes</a:t>
            </a:r>
          </a:p>
          <a:p>
            <a:pPr marL="0" indent="0">
              <a:buNone/>
            </a:pPr>
            <a:r>
              <a:rPr lang="en-GB" i="1" dirty="0" smtClean="0">
                <a:solidFill>
                  <a:srgbClr val="FF0000"/>
                </a:solidFill>
                <a:latin typeface="Comic Sans MS" panose="030F0702030302020204" pitchFamily="66" charset="0"/>
              </a:rPr>
              <a:t>(what would this imply about aggression being genetic)</a:t>
            </a:r>
          </a:p>
          <a:p>
            <a:pPr marL="0" indent="0">
              <a:buNone/>
            </a:pPr>
            <a:endParaRPr lang="en-GB" dirty="0">
              <a:latin typeface="Comic Sans MS" panose="030F0702030302020204" pitchFamily="66" charset="0"/>
            </a:endParaRPr>
          </a:p>
          <a:p>
            <a:pPr marL="0" indent="0">
              <a:buNone/>
            </a:pPr>
            <a:r>
              <a:rPr lang="en-GB" dirty="0" err="1" smtClean="0">
                <a:latin typeface="Comic Sans MS" panose="030F0702030302020204" pitchFamily="66" charset="0"/>
              </a:rPr>
              <a:t>Coccaro</a:t>
            </a:r>
            <a:r>
              <a:rPr lang="en-GB" dirty="0" smtClean="0">
                <a:latin typeface="Comic Sans MS" panose="030F0702030302020204" pitchFamily="66" charset="0"/>
              </a:rPr>
              <a:t> et al used twin research to investigate into aggression. </a:t>
            </a:r>
          </a:p>
          <a:p>
            <a:pPr marL="0" indent="0">
              <a:buNone/>
            </a:pPr>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They used a sample of adult male MZ and DZ twins (IV). They compared them in acts if direct physical assault (DV). </a:t>
            </a:r>
          </a:p>
          <a:p>
            <a:pPr marL="0" indent="0">
              <a:buNone/>
            </a:pPr>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Findings - concordance rates of 50% in MZ twins and 19% for DZ twins for aggressive behaviour (direct physical assault)</a:t>
            </a:r>
          </a:p>
          <a:p>
            <a:pPr marL="0" indent="0">
              <a:buNone/>
            </a:pPr>
            <a:r>
              <a:rPr lang="en-GB" dirty="0" smtClean="0">
                <a:latin typeface="Comic Sans MS" panose="030F0702030302020204" pitchFamily="66" charset="0"/>
              </a:rPr>
              <a:t>For verbal aggression  28% </a:t>
            </a:r>
            <a:r>
              <a:rPr lang="en-GB" dirty="0" err="1" smtClean="0">
                <a:latin typeface="Comic Sans MS" panose="030F0702030302020204" pitchFamily="66" charset="0"/>
              </a:rPr>
              <a:t>Mz</a:t>
            </a:r>
            <a:r>
              <a:rPr lang="en-GB" dirty="0" smtClean="0">
                <a:latin typeface="Comic Sans MS" panose="030F0702030302020204" pitchFamily="66" charset="0"/>
              </a:rPr>
              <a:t> and 7% Dz. </a:t>
            </a:r>
          </a:p>
          <a:p>
            <a:pPr marL="0" indent="0">
              <a:buNone/>
            </a:pPr>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This suggests…..</a:t>
            </a:r>
          </a:p>
          <a:p>
            <a:pPr marL="0" indent="0">
              <a:buNone/>
            </a:pPr>
            <a:r>
              <a:rPr lang="en-GB" dirty="0" smtClean="0">
                <a:solidFill>
                  <a:schemeClr val="accent6">
                    <a:lumMod val="75000"/>
                  </a:schemeClr>
                </a:solidFill>
                <a:latin typeface="Comic Sans MS" panose="030F0702030302020204" pitchFamily="66" charset="0"/>
              </a:rPr>
              <a:t>The higher concordance rates between MZ twins suggests that there are genetic /predisposing factors in aggression. </a:t>
            </a:r>
            <a:endParaRPr lang="en-GB" dirty="0">
              <a:solidFill>
                <a:schemeClr val="accent6">
                  <a:lumMod val="75000"/>
                </a:schemeClr>
              </a:solidFill>
              <a:latin typeface="Comic Sans MS" panose="030F0702030302020204" pitchFamily="66" charset="0"/>
            </a:endParaRPr>
          </a:p>
          <a:p>
            <a:pPr marL="0" indent="0">
              <a:buNone/>
            </a:pPr>
            <a:endParaRPr lang="en-GB" dirty="0">
              <a:latin typeface="Comic Sans MS" panose="030F0702030302020204" pitchFamily="66" charset="0"/>
            </a:endParaRPr>
          </a:p>
        </p:txBody>
      </p:sp>
    </p:spTree>
    <p:extLst>
      <p:ext uri="{BB962C8B-B14F-4D97-AF65-F5344CB8AC3E}">
        <p14:creationId xmlns:p14="http://schemas.microsoft.com/office/powerpoint/2010/main" val="17338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smtClean="0">
                <a:latin typeface="Comic Sans MS" panose="030F0702030302020204" pitchFamily="66" charset="0"/>
              </a:rPr>
              <a:t>AO1 Adoption studies</a:t>
            </a:r>
            <a:endParaRPr lang="en-GB" dirty="0">
              <a:latin typeface="Comic Sans MS" panose="030F0702030302020204" pitchFamily="66" charset="0"/>
            </a:endParaRPr>
          </a:p>
        </p:txBody>
      </p:sp>
      <p:sp>
        <p:nvSpPr>
          <p:cNvPr id="3" name="Content Placeholder 2"/>
          <p:cNvSpPr>
            <a:spLocks noGrp="1"/>
          </p:cNvSpPr>
          <p:nvPr>
            <p:ph idx="1"/>
          </p:nvPr>
        </p:nvSpPr>
        <p:spPr>
          <a:xfrm>
            <a:off x="349469" y="1494549"/>
            <a:ext cx="11364310" cy="4401754"/>
          </a:xfrm>
        </p:spPr>
        <p:txBody>
          <a:bodyPr/>
          <a:lstStyle/>
          <a:p>
            <a:pPr marL="0" indent="0">
              <a:buNone/>
            </a:pPr>
            <a:r>
              <a:rPr lang="en-GB" dirty="0" smtClean="0">
                <a:latin typeface="Comic Sans MS" panose="030F0702030302020204" pitchFamily="66" charset="0"/>
              </a:rPr>
              <a:t>Similarities between aggressive behaviour in adopted children and their biological parents suggests that genetics are influencing the behaviour.</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Rhee and Waldman carried out meta-analysis of adoption studies and direct aggressive and anti social behaviour. They found genetic influence accounted for 41% of aggressive behaviour. Suggesting that….</a:t>
            </a:r>
          </a:p>
          <a:p>
            <a:pPr marL="0" indent="0">
              <a:buNone/>
            </a:pPr>
            <a:r>
              <a:rPr lang="en-GB" dirty="0" smtClean="0">
                <a:solidFill>
                  <a:schemeClr val="accent6">
                    <a:lumMod val="75000"/>
                  </a:schemeClr>
                </a:solidFill>
                <a:latin typeface="Comic Sans MS" panose="030F0702030302020204" pitchFamily="66" charset="0"/>
              </a:rPr>
              <a:t>There are genetic predisposing factors in aggression </a:t>
            </a:r>
            <a:endParaRPr lang="en-GB"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309597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253" y="0"/>
            <a:ext cx="9149747" cy="1143000"/>
          </a:xfrm>
        </p:spPr>
        <p:txBody>
          <a:bodyPr/>
          <a:lstStyle/>
          <a:p>
            <a:r>
              <a:rPr lang="en-GB" dirty="0" smtClean="0"/>
              <a:t>The ‘warrior gene’</a:t>
            </a:r>
            <a:endParaRPr lang="en-GB" dirty="0"/>
          </a:p>
        </p:txBody>
      </p:sp>
      <p:pic>
        <p:nvPicPr>
          <p:cNvPr id="4" name="The Warrior Gene.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775520" y="1155576"/>
            <a:ext cx="8824103" cy="4505672"/>
          </a:xfrm>
        </p:spPr>
      </p:pic>
    </p:spTree>
    <p:custDataLst>
      <p:tags r:id="rId1"/>
    </p:custDataLst>
    <p:extLst>
      <p:ext uri="{BB962C8B-B14F-4D97-AF65-F5344CB8AC3E}">
        <p14:creationId xmlns:p14="http://schemas.microsoft.com/office/powerpoint/2010/main" val="3200639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Wider research </a:t>
            </a:r>
            <a:endParaRPr lang="en-GB" dirty="0"/>
          </a:p>
        </p:txBody>
      </p:sp>
      <p:sp>
        <p:nvSpPr>
          <p:cNvPr id="3" name="Content Placeholder 2"/>
          <p:cNvSpPr>
            <a:spLocks noGrp="1"/>
          </p:cNvSpPr>
          <p:nvPr>
            <p:ph idx="1"/>
          </p:nvPr>
        </p:nvSpPr>
        <p:spPr>
          <a:xfrm>
            <a:off x="664780" y="1415722"/>
            <a:ext cx="10515600" cy="4351338"/>
          </a:xfrm>
        </p:spPr>
        <p:txBody>
          <a:bodyPr>
            <a:normAutofit fontScale="92500" lnSpcReduction="20000"/>
          </a:bodyPr>
          <a:lstStyle/>
          <a:p>
            <a:r>
              <a:rPr lang="en-GB" dirty="0">
                <a:solidFill>
                  <a:prstClr val="black"/>
                </a:solidFill>
              </a:rPr>
              <a:t>Does </a:t>
            </a:r>
            <a:r>
              <a:rPr lang="en-GB" dirty="0" err="1">
                <a:solidFill>
                  <a:prstClr val="black"/>
                </a:solidFill>
                <a:hlinkClick r:id="rId2"/>
              </a:rPr>
              <a:t>Dr.</a:t>
            </a:r>
            <a:r>
              <a:rPr lang="en-GB" dirty="0">
                <a:solidFill>
                  <a:prstClr val="black"/>
                </a:solidFill>
                <a:hlinkClick r:id="rId2"/>
              </a:rPr>
              <a:t> Fallon,</a:t>
            </a:r>
            <a:r>
              <a:rPr lang="en-GB" dirty="0">
                <a:solidFill>
                  <a:prstClr val="black"/>
                </a:solidFill>
              </a:rPr>
              <a:t> a leading neurobiologist at the University of California think that violence and aggression are genetic?</a:t>
            </a:r>
          </a:p>
          <a:p>
            <a:endParaRPr lang="en-GB" dirty="0">
              <a:solidFill>
                <a:prstClr val="black"/>
              </a:solidFill>
            </a:endParaRPr>
          </a:p>
          <a:p>
            <a:r>
              <a:rPr lang="en-GB" dirty="0">
                <a:solidFill>
                  <a:prstClr val="black"/>
                </a:solidFill>
              </a:rPr>
              <a:t>Make notes to back up your answer</a:t>
            </a:r>
            <a:r>
              <a:rPr lang="en-GB" dirty="0" smtClean="0">
                <a:solidFill>
                  <a:prstClr val="black"/>
                </a:solidFill>
              </a:rPr>
              <a:t>.</a:t>
            </a:r>
          </a:p>
          <a:p>
            <a:r>
              <a:rPr lang="en-GB" dirty="0">
                <a:solidFill>
                  <a:prstClr val="black"/>
                </a:solidFill>
                <a:hlinkClick r:id="rId3"/>
              </a:rPr>
              <a:t>https://</a:t>
            </a:r>
            <a:r>
              <a:rPr lang="en-GB" dirty="0" smtClean="0">
                <a:solidFill>
                  <a:prstClr val="black"/>
                </a:solidFill>
                <a:hlinkClick r:id="rId3"/>
              </a:rPr>
              <a:t>www.ted.com/talks/jim_fallon_exploring_the_mind_of_a_killer/transcript?language=en</a:t>
            </a:r>
            <a:endParaRPr lang="en-GB" dirty="0" smtClean="0">
              <a:solidFill>
                <a:prstClr val="black"/>
              </a:solidFill>
            </a:endParaRPr>
          </a:p>
          <a:p>
            <a:endParaRPr lang="en-GB" dirty="0">
              <a:solidFill>
                <a:prstClr val="black"/>
              </a:solidFill>
            </a:endParaRPr>
          </a:p>
          <a:p>
            <a:r>
              <a:rPr lang="en-GB" dirty="0">
                <a:hlinkClick r:id="rId4"/>
              </a:rPr>
              <a:t>http://brainposts.blogspot.co.uk/2010/08/neuroscience-of-murder-and-aggression.html#!/</a:t>
            </a:r>
            <a:r>
              <a:rPr lang="en-GB" dirty="0" smtClean="0">
                <a:hlinkClick r:id="rId4"/>
              </a:rPr>
              <a:t>2010/08/neuroscience-of-murder-and-aggression.html</a:t>
            </a:r>
            <a:endParaRPr lang="en-GB" dirty="0" smtClean="0"/>
          </a:p>
          <a:p>
            <a:endParaRPr lang="en-GB" dirty="0"/>
          </a:p>
          <a:p>
            <a:r>
              <a:rPr lang="en-GB" dirty="0" smtClean="0">
                <a:solidFill>
                  <a:srgbClr val="FF0000"/>
                </a:solidFill>
              </a:rPr>
              <a:t>Recap on the findings of </a:t>
            </a:r>
            <a:r>
              <a:rPr lang="en-GB" dirty="0" err="1" smtClean="0">
                <a:solidFill>
                  <a:srgbClr val="FF0000"/>
                </a:solidFill>
              </a:rPr>
              <a:t>Dr.Fallon</a:t>
            </a:r>
            <a:r>
              <a:rPr lang="en-GB" dirty="0" smtClean="0">
                <a:solidFill>
                  <a:srgbClr val="FF0000"/>
                </a:solidFill>
              </a:rPr>
              <a:t>! </a:t>
            </a:r>
          </a:p>
          <a:p>
            <a:endParaRPr lang="en-GB" dirty="0"/>
          </a:p>
        </p:txBody>
      </p:sp>
    </p:spTree>
    <p:extLst>
      <p:ext uri="{BB962C8B-B14F-4D97-AF65-F5344CB8AC3E}">
        <p14:creationId xmlns:p14="http://schemas.microsoft.com/office/powerpoint/2010/main" val="479464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87" y="2495"/>
            <a:ext cx="10478814" cy="1143000"/>
          </a:xfrm>
        </p:spPr>
        <p:txBody>
          <a:bodyPr>
            <a:normAutofit/>
          </a:bodyPr>
          <a:lstStyle/>
          <a:p>
            <a:pPr algn="l"/>
            <a:r>
              <a:rPr lang="en-GB" dirty="0" smtClean="0"/>
              <a:t>Can a gene influence the level of aggression?</a:t>
            </a:r>
            <a:endParaRPr lang="en-GB" dirty="0"/>
          </a:p>
        </p:txBody>
      </p:sp>
      <p:pic>
        <p:nvPicPr>
          <p:cNvPr id="7170" name="Picture 2" descr="https://www.geneticliteracyproject.org/wp-content/uploads/2014/11/58689-5155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5557" y="1628800"/>
            <a:ext cx="3289427" cy="266443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763756" y="1628800"/>
            <a:ext cx="4908308" cy="4392488"/>
          </a:xfrm>
          <a:prstGeom prst="round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u="sng" dirty="0"/>
              <a:t>A gene responsible for producing the </a:t>
            </a:r>
            <a:r>
              <a:rPr lang="en-GB" sz="3200" b="1" u="sng" dirty="0">
                <a:solidFill>
                  <a:srgbClr val="7030A0"/>
                </a:solidFill>
              </a:rPr>
              <a:t>enzyme MAOA</a:t>
            </a:r>
            <a:r>
              <a:rPr lang="en-GB" sz="3200" u="sng" dirty="0"/>
              <a:t> has been associated with aggressive behaviour</a:t>
            </a:r>
          </a:p>
        </p:txBody>
      </p:sp>
      <p:sp>
        <p:nvSpPr>
          <p:cNvPr id="5" name="Rounded Rectangle 4"/>
          <p:cNvSpPr/>
          <p:nvPr/>
        </p:nvSpPr>
        <p:spPr>
          <a:xfrm>
            <a:off x="1050551" y="979184"/>
            <a:ext cx="6110244" cy="5691720"/>
          </a:xfrm>
          <a:prstGeom prst="round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u="sng" dirty="0" smtClean="0"/>
              <a:t>MAOA’s role is to breakdown neurotransmitters after the nerve impulse has been transmitted, so that they can be recycled or excreted.  MAOA especially targets </a:t>
            </a:r>
            <a:r>
              <a:rPr lang="en-GB" sz="3200" u="sng" dirty="0" err="1" smtClean="0"/>
              <a:t>serontonin</a:t>
            </a:r>
            <a:r>
              <a:rPr lang="en-GB" sz="3200" u="sng" dirty="0" smtClean="0"/>
              <a:t>. Therefore what might happen if the gene regulating MAOA is dysfunctional?</a:t>
            </a:r>
            <a:endParaRPr lang="en-GB" sz="3200" u="sng" dirty="0"/>
          </a:p>
        </p:txBody>
      </p:sp>
    </p:spTree>
    <p:custDataLst>
      <p:tags r:id="rId1"/>
    </p:custDataLst>
    <p:extLst>
      <p:ext uri="{BB962C8B-B14F-4D97-AF65-F5344CB8AC3E}">
        <p14:creationId xmlns:p14="http://schemas.microsoft.com/office/powerpoint/2010/main" val="287529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2808" y="334087"/>
            <a:ext cx="9144000" cy="2387600"/>
          </a:xfrm>
        </p:spPr>
        <p:txBody>
          <a:bodyPr>
            <a:normAutofit fontScale="90000"/>
          </a:bodyPr>
          <a:lstStyle/>
          <a:p>
            <a:r>
              <a:rPr lang="en-GB" dirty="0" smtClean="0"/>
              <a:t>Starter : Outline the role of the limbic system in aggression </a:t>
            </a:r>
            <a:br>
              <a:rPr lang="en-GB" dirty="0" smtClean="0"/>
            </a:br>
            <a:r>
              <a:rPr lang="en-GB" dirty="0" smtClean="0"/>
              <a:t>(4 marks) – 4 minutes </a:t>
            </a:r>
            <a:endParaRPr lang="en-GB" dirty="0"/>
          </a:p>
        </p:txBody>
      </p:sp>
      <p:pic>
        <p:nvPicPr>
          <p:cNvPr id="3" name="Picture 2"/>
          <p:cNvPicPr>
            <a:picLocks noChangeAspect="1"/>
          </p:cNvPicPr>
          <p:nvPr/>
        </p:nvPicPr>
        <p:blipFill>
          <a:blip r:embed="rId2"/>
          <a:stretch>
            <a:fillRect/>
          </a:stretch>
        </p:blipFill>
        <p:spPr>
          <a:xfrm>
            <a:off x="7913612" y="3831021"/>
            <a:ext cx="3706392" cy="2601310"/>
          </a:xfrm>
          <a:prstGeom prst="rect">
            <a:avLst/>
          </a:prstGeom>
        </p:spPr>
      </p:pic>
    </p:spTree>
    <p:extLst>
      <p:ext uri="{BB962C8B-B14F-4D97-AF65-F5344CB8AC3E}">
        <p14:creationId xmlns:p14="http://schemas.microsoft.com/office/powerpoint/2010/main" val="2370404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geneticliteracyproject.org/wp-content/uploads/2014/11/58689-5155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824" y="1844824"/>
            <a:ext cx="6948264" cy="562809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763756" y="332656"/>
            <a:ext cx="4908308" cy="2232248"/>
          </a:xfrm>
          <a:prstGeom prst="round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u="sng" dirty="0"/>
              <a:t>MAOA is responsible </a:t>
            </a:r>
            <a:r>
              <a:rPr lang="en-GB" sz="3200" u="sng" dirty="0" smtClean="0"/>
              <a:t>for</a:t>
            </a:r>
          </a:p>
          <a:p>
            <a:pPr algn="ctr"/>
            <a:r>
              <a:rPr lang="en-GB" sz="3200" b="1" u="sng" dirty="0" smtClean="0">
                <a:solidFill>
                  <a:srgbClr val="7030A0"/>
                </a:solidFill>
              </a:rPr>
              <a:t>Breaking down (recycling) serotonin</a:t>
            </a:r>
            <a:endParaRPr lang="en-GB" sz="3200" b="1" u="sng" dirty="0">
              <a:solidFill>
                <a:srgbClr val="7030A0"/>
              </a:solidFill>
            </a:endParaRPr>
          </a:p>
        </p:txBody>
      </p:sp>
      <p:sp>
        <p:nvSpPr>
          <p:cNvPr id="6" name="Rounded Rectangle 5"/>
          <p:cNvSpPr/>
          <p:nvPr/>
        </p:nvSpPr>
        <p:spPr>
          <a:xfrm>
            <a:off x="392600" y="2786664"/>
            <a:ext cx="4908308" cy="2232248"/>
          </a:xfrm>
          <a:prstGeom prst="round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 do we know about serotonin and aggression?</a:t>
            </a:r>
          </a:p>
        </p:txBody>
      </p:sp>
      <p:sp>
        <p:nvSpPr>
          <p:cNvPr id="8" name="Rounded Rectangle 7"/>
          <p:cNvSpPr/>
          <p:nvPr/>
        </p:nvSpPr>
        <p:spPr>
          <a:xfrm>
            <a:off x="1763756" y="332656"/>
            <a:ext cx="4908308" cy="2232248"/>
          </a:xfrm>
          <a:prstGeom prst="round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u="sng" dirty="0"/>
              <a:t>Low levels of serotonin is associated with </a:t>
            </a:r>
            <a:r>
              <a:rPr lang="en-GB" sz="3200" u="sng" dirty="0">
                <a:solidFill>
                  <a:srgbClr val="7030A0"/>
                </a:solidFill>
              </a:rPr>
              <a:t>impulsive and aggressive behaviour</a:t>
            </a:r>
          </a:p>
        </p:txBody>
      </p:sp>
    </p:spTree>
    <p:custDataLst>
      <p:tags r:id="rId1"/>
    </p:custDataLst>
    <p:extLst>
      <p:ext uri="{BB962C8B-B14F-4D97-AF65-F5344CB8AC3E}">
        <p14:creationId xmlns:p14="http://schemas.microsoft.com/office/powerpoint/2010/main" val="420356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68419"/>
          </a:xfrm>
        </p:spPr>
        <p:txBody>
          <a:bodyPr/>
          <a:lstStyle/>
          <a:p>
            <a:pPr algn="ctr"/>
            <a:r>
              <a:rPr lang="en-GB" dirty="0" smtClean="0"/>
              <a:t>The Warrior gene AO1 </a:t>
            </a:r>
            <a:endParaRPr lang="en-GB" dirty="0"/>
          </a:p>
        </p:txBody>
      </p:sp>
      <p:sp>
        <p:nvSpPr>
          <p:cNvPr id="3" name="Content Placeholder 2"/>
          <p:cNvSpPr>
            <a:spLocks noGrp="1"/>
          </p:cNvSpPr>
          <p:nvPr>
            <p:ph idx="1"/>
          </p:nvPr>
        </p:nvSpPr>
        <p:spPr>
          <a:xfrm>
            <a:off x="0" y="1204901"/>
            <a:ext cx="12192000" cy="2163051"/>
          </a:xfrm>
        </p:spPr>
        <p:txBody>
          <a:bodyPr/>
          <a:lstStyle/>
          <a:p>
            <a:pPr marL="0" indent="0">
              <a:buNone/>
            </a:pPr>
            <a:r>
              <a:rPr lang="en-GB" dirty="0" smtClean="0"/>
              <a:t>Research has suggested that there is a ‘warrior gene’ that leads to low MAOA. </a:t>
            </a:r>
          </a:p>
          <a:p>
            <a:pPr marL="0" indent="0">
              <a:buNone/>
            </a:pPr>
            <a:r>
              <a:rPr lang="en-US" dirty="0" smtClean="0"/>
              <a:t>The </a:t>
            </a:r>
            <a:r>
              <a:rPr lang="en-US" dirty="0"/>
              <a:t>MAOA gene controls the production of Monoamine oxidase A enzyme which helps to break down neurotransmitters such as serotonin and noradrenaline. Low activity of this enzyme causes an imbalance in serotonin and other transmitters, in turn causing increased levels of aggression. </a:t>
            </a:r>
          </a:p>
          <a:p>
            <a:pPr marL="0" indent="0">
              <a:buNone/>
            </a:pPr>
            <a:endParaRPr lang="en-GB" dirty="0"/>
          </a:p>
        </p:txBody>
      </p:sp>
      <p:sp>
        <p:nvSpPr>
          <p:cNvPr id="4" name="Content Placeholder 3"/>
          <p:cNvSpPr txBox="1">
            <a:spLocks/>
          </p:cNvSpPr>
          <p:nvPr/>
        </p:nvSpPr>
        <p:spPr>
          <a:xfrm>
            <a:off x="0" y="3774107"/>
            <a:ext cx="12192000" cy="276858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solidFill>
                  <a:srgbClr val="FF0000"/>
                </a:solidFill>
              </a:rPr>
              <a:t>Research </a:t>
            </a:r>
          </a:p>
          <a:p>
            <a:pPr marL="0" indent="0">
              <a:buNone/>
            </a:pPr>
            <a:r>
              <a:rPr lang="en-GB" b="1" dirty="0" smtClean="0"/>
              <a:t>Brunner </a:t>
            </a:r>
            <a:r>
              <a:rPr lang="en-GB" dirty="0" smtClean="0"/>
              <a:t>studied 5 generations of a Dutch family</a:t>
            </a:r>
          </a:p>
          <a:p>
            <a:r>
              <a:rPr lang="en-GB" dirty="0" smtClean="0"/>
              <a:t>Many male members demonstrated violent and aggressive behaviour. This included acts of arson and rape. </a:t>
            </a:r>
          </a:p>
          <a:p>
            <a:r>
              <a:rPr lang="en-GB" dirty="0" smtClean="0">
                <a:solidFill>
                  <a:srgbClr val="7030A0"/>
                </a:solidFill>
              </a:rPr>
              <a:t>These men were found to have had abnormally low levels of MAOA and a defect in the gene. </a:t>
            </a:r>
          </a:p>
          <a:p>
            <a:r>
              <a:rPr lang="en-GB" dirty="0" smtClean="0">
                <a:solidFill>
                  <a:srgbClr val="7030A0"/>
                </a:solidFill>
              </a:rPr>
              <a:t>This suggests…. </a:t>
            </a:r>
          </a:p>
          <a:p>
            <a:endParaRPr lang="en-GB" sz="2000" dirty="0"/>
          </a:p>
        </p:txBody>
      </p:sp>
    </p:spTree>
    <p:extLst>
      <p:ext uri="{BB962C8B-B14F-4D97-AF65-F5344CB8AC3E}">
        <p14:creationId xmlns:p14="http://schemas.microsoft.com/office/powerpoint/2010/main" val="283313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performancefoods.co.uk/blog/wp-content/uploads/2013/12/gerard_butler_300_wallpaper-800x6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829"/>
            <a:ext cx="9277308" cy="695475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763756" y="404664"/>
            <a:ext cx="4908308" cy="612068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a:p>
            <a:pPr algn="ctr"/>
            <a:r>
              <a:rPr lang="en-GB" sz="3200" dirty="0"/>
              <a:t>MAOA-L is common in populations where there has been a history of warfare (2/3rds)</a:t>
            </a:r>
          </a:p>
          <a:p>
            <a:pPr algn="ctr"/>
            <a:endParaRPr lang="en-GB" sz="3200" dirty="0"/>
          </a:p>
          <a:p>
            <a:pPr algn="ctr"/>
            <a:r>
              <a:rPr lang="en-GB" sz="3200" dirty="0"/>
              <a:t>Contrastingly, in Western cultures only 1/3 have this variation of the gene </a:t>
            </a:r>
          </a:p>
          <a:p>
            <a:pPr algn="ctr"/>
            <a:endParaRPr lang="en-GB" sz="3200" dirty="0"/>
          </a:p>
          <a:p>
            <a:pPr algn="ctr"/>
            <a:endParaRPr lang="en-GB" sz="3200" dirty="0"/>
          </a:p>
        </p:txBody>
      </p:sp>
    </p:spTree>
    <p:custDataLst>
      <p:tags r:id="rId1"/>
    </p:custDataLst>
    <p:extLst>
      <p:ext uri="{BB962C8B-B14F-4D97-AF65-F5344CB8AC3E}">
        <p14:creationId xmlns:p14="http://schemas.microsoft.com/office/powerpoint/2010/main" val="140500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976" y="0"/>
            <a:ext cx="9179024" cy="1143000"/>
          </a:xfrm>
        </p:spPr>
        <p:txBody>
          <a:bodyPr/>
          <a:lstStyle/>
          <a:p>
            <a:r>
              <a:rPr lang="en-GB" dirty="0" smtClean="0"/>
              <a:t>Progress check</a:t>
            </a:r>
            <a:endParaRPr lang="en-GB" dirty="0"/>
          </a:p>
        </p:txBody>
      </p:sp>
      <p:sp>
        <p:nvSpPr>
          <p:cNvPr id="3" name="Content Placeholder 2"/>
          <p:cNvSpPr>
            <a:spLocks noGrp="1"/>
          </p:cNvSpPr>
          <p:nvPr>
            <p:ph idx="1"/>
          </p:nvPr>
        </p:nvSpPr>
        <p:spPr>
          <a:xfrm>
            <a:off x="331075" y="1052736"/>
            <a:ext cx="11524593" cy="1785057"/>
          </a:xfrm>
        </p:spPr>
        <p:txBody>
          <a:bodyPr>
            <a:normAutofit/>
          </a:bodyPr>
          <a:lstStyle/>
          <a:p>
            <a:r>
              <a:rPr lang="en-GB" dirty="0" smtClean="0"/>
              <a:t>What is MAOA and what is it </a:t>
            </a:r>
            <a:r>
              <a:rPr lang="en-GB" dirty="0" smtClean="0">
                <a:solidFill>
                  <a:srgbClr val="FF0000"/>
                </a:solidFill>
              </a:rPr>
              <a:t>responsible</a:t>
            </a:r>
            <a:r>
              <a:rPr lang="en-GB" dirty="0" smtClean="0"/>
              <a:t> for in the brain?</a:t>
            </a:r>
          </a:p>
          <a:p>
            <a:r>
              <a:rPr lang="en-GB" dirty="0" smtClean="0"/>
              <a:t>What </a:t>
            </a:r>
            <a:r>
              <a:rPr lang="en-GB" dirty="0" smtClean="0">
                <a:solidFill>
                  <a:srgbClr val="FF0000"/>
                </a:solidFill>
              </a:rPr>
              <a:t>research</a:t>
            </a:r>
            <a:r>
              <a:rPr lang="en-GB" dirty="0" smtClean="0"/>
              <a:t> suggests there is a link between MAOA and aggression?</a:t>
            </a:r>
          </a:p>
          <a:p>
            <a:r>
              <a:rPr lang="en-GB" dirty="0" smtClean="0"/>
              <a:t>What is the </a:t>
            </a:r>
            <a:r>
              <a:rPr lang="en-GB" dirty="0" smtClean="0">
                <a:solidFill>
                  <a:srgbClr val="FF0000"/>
                </a:solidFill>
              </a:rPr>
              <a:t>‘warrior gene’?</a:t>
            </a:r>
            <a:endParaRPr lang="en-GB" dirty="0">
              <a:solidFill>
                <a:srgbClr val="FF0000"/>
              </a:solidFill>
            </a:endParaRPr>
          </a:p>
        </p:txBody>
      </p:sp>
      <p:sp>
        <p:nvSpPr>
          <p:cNvPr id="4" name="Content Placeholder 2"/>
          <p:cNvSpPr txBox="1">
            <a:spLocks/>
          </p:cNvSpPr>
          <p:nvPr/>
        </p:nvSpPr>
        <p:spPr>
          <a:xfrm>
            <a:off x="835571" y="3528300"/>
            <a:ext cx="10515600" cy="2494127"/>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mtClean="0">
                <a:latin typeface="Comic Sans MS" panose="030F0702030302020204" pitchFamily="66" charset="0"/>
              </a:rPr>
              <a:t>Outline the role of MAOA in aggression (4 marks) </a:t>
            </a:r>
          </a:p>
          <a:p>
            <a:endParaRPr lang="en-GB" smtClean="0">
              <a:latin typeface="Comic Sans MS" panose="030F0702030302020204" pitchFamily="66" charset="0"/>
            </a:endParaRPr>
          </a:p>
          <a:p>
            <a:endParaRPr lang="en-GB" smtClean="0">
              <a:latin typeface="Comic Sans MS" panose="030F0702030302020204" pitchFamily="66" charset="0"/>
            </a:endParaRPr>
          </a:p>
          <a:p>
            <a:r>
              <a:rPr lang="en-GB" smtClean="0">
                <a:latin typeface="Comic Sans MS" panose="030F0702030302020204" pitchFamily="66" charset="0"/>
              </a:rPr>
              <a:t>Outline the role of genetic factors in aggression ( 6marks) </a:t>
            </a:r>
            <a:endParaRPr lang="en-GB"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15519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12192000" cy="959178"/>
          </a:xfrm>
        </p:spPr>
        <p:txBody>
          <a:bodyPr>
            <a:normAutofit fontScale="90000"/>
          </a:bodyPr>
          <a:lstStyle/>
          <a:p>
            <a:r>
              <a:rPr lang="en-US" dirty="0">
                <a:latin typeface="Comic Sans MS" panose="030F0702030302020204" pitchFamily="66" charset="0"/>
              </a:rPr>
              <a:t>Outline the role of MAOA in aggression (4 marks) </a:t>
            </a:r>
            <a:br>
              <a:rPr lang="en-US"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937098" y="1690688"/>
            <a:ext cx="10515600" cy="4351338"/>
          </a:xfrm>
        </p:spPr>
        <p:txBody>
          <a:bodyPr>
            <a:normAutofit fontScale="92500" lnSpcReduction="20000"/>
          </a:bodyPr>
          <a:lstStyle/>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 MAOA gene controls the production of Monoamine oxidase A enzyme which helps to break down neurotransmitters such as serotonin and noradrenaline. Low activity of this enzyme causes an imbalance in serotonin</a:t>
            </a:r>
            <a:r>
              <a:rPr lang="en-GB" dirty="0">
                <a:latin typeface="Comic Sans MS" panose="030F0702030302020204" pitchFamily="66" charset="0"/>
              </a:rPr>
              <a:t> </a:t>
            </a:r>
            <a:r>
              <a:rPr lang="en-GB" dirty="0" smtClean="0">
                <a:latin typeface="Comic Sans MS" panose="030F0702030302020204" pitchFamily="66" charset="0"/>
              </a:rPr>
              <a:t>and other transmitters, in turn causing increased levels of aggression. </a:t>
            </a:r>
          </a:p>
          <a:p>
            <a:pPr marL="0" indent="0">
              <a:buNone/>
            </a:pPr>
            <a:r>
              <a:rPr lang="en-GB" dirty="0" smtClean="0">
                <a:latin typeface="Comic Sans MS" panose="030F0702030302020204" pitchFamily="66" charset="0"/>
              </a:rPr>
              <a:t>Brunner looked at a Dutch family over 5 generations and found that many expressed violent and aggressive behaviour. After studying their DNA, he found these men had abnormally low levels of MAOA and a defect in the gene.</a:t>
            </a:r>
          </a:p>
          <a:p>
            <a:pPr marL="0" indent="0">
              <a:buNone/>
            </a:pPr>
            <a:r>
              <a:rPr lang="en-GB" dirty="0">
                <a:solidFill>
                  <a:srgbClr val="FF0000"/>
                </a:solidFill>
                <a:latin typeface="Comic Sans MS" panose="030F0702030302020204" pitchFamily="66" charset="0"/>
              </a:rPr>
              <a:t>It is a sex-linked gene on the X chromosome, meaning men are more likely to have the gene than women, and so consequently will be more aggressive.</a:t>
            </a:r>
          </a:p>
          <a:p>
            <a:pPr marL="0" indent="0">
              <a:buNone/>
            </a:pPr>
            <a:endParaRPr lang="en-GB" dirty="0">
              <a:latin typeface="Comic Sans MS" panose="030F0702030302020204" pitchFamily="66" charset="0"/>
            </a:endParaRPr>
          </a:p>
        </p:txBody>
      </p:sp>
    </p:spTree>
    <p:extLst>
      <p:ext uri="{BB962C8B-B14F-4D97-AF65-F5344CB8AC3E}">
        <p14:creationId xmlns:p14="http://schemas.microsoft.com/office/powerpoint/2010/main" val="6589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408"/>
            <a:ext cx="10515600" cy="1325563"/>
          </a:xfrm>
          <a:solidFill>
            <a:srgbClr val="FFFF00"/>
          </a:solidFill>
        </p:spPr>
        <p:txBody>
          <a:bodyPr>
            <a:normAutofit/>
          </a:bodyPr>
          <a:lstStyle/>
          <a:p>
            <a:pPr algn="ctr"/>
            <a:r>
              <a:rPr lang="en-GB" dirty="0" smtClean="0"/>
              <a:t>Evaluating Genetic Explanations</a:t>
            </a:r>
            <a:endParaRPr lang="en-GB" dirty="0"/>
          </a:p>
        </p:txBody>
      </p:sp>
      <p:sp>
        <p:nvSpPr>
          <p:cNvPr id="3" name="Content Placeholder 2"/>
          <p:cNvSpPr>
            <a:spLocks noGrp="1"/>
          </p:cNvSpPr>
          <p:nvPr>
            <p:ph idx="1"/>
          </p:nvPr>
        </p:nvSpPr>
        <p:spPr/>
        <p:txBody>
          <a:bodyPr/>
          <a:lstStyle/>
          <a:p>
            <a:pPr marL="0" indent="0">
              <a:buNone/>
            </a:pPr>
            <a:r>
              <a:rPr lang="en-GB" dirty="0" smtClean="0"/>
              <a:t>1. Support in being able to explain gender differences </a:t>
            </a:r>
          </a:p>
          <a:p>
            <a:pPr marL="0" indent="0">
              <a:buNone/>
            </a:pPr>
            <a:r>
              <a:rPr lang="en-GB" dirty="0" smtClean="0"/>
              <a:t>2. Too simplistic – other genes 5HTT</a:t>
            </a:r>
          </a:p>
          <a:p>
            <a:pPr marL="0" indent="0">
              <a:buNone/>
            </a:pPr>
            <a:r>
              <a:rPr lang="en-GB" dirty="0" smtClean="0"/>
              <a:t>3. </a:t>
            </a:r>
            <a:r>
              <a:rPr lang="en-GB" dirty="0" err="1" smtClean="0"/>
              <a:t>Caspi</a:t>
            </a:r>
            <a:r>
              <a:rPr lang="en-GB" dirty="0" smtClean="0"/>
              <a:t> – gene and environment interaction</a:t>
            </a:r>
          </a:p>
          <a:p>
            <a:pPr marL="0" indent="0">
              <a:buNone/>
            </a:pPr>
            <a:r>
              <a:rPr lang="en-GB" dirty="0" smtClean="0"/>
              <a:t>4. Methodological problems </a:t>
            </a:r>
          </a:p>
          <a:p>
            <a:pPr marL="0" indent="0">
              <a:buNone/>
            </a:pPr>
            <a:r>
              <a:rPr lang="en-GB" dirty="0" smtClean="0"/>
              <a:t>5. IDA  - implications </a:t>
            </a:r>
            <a:r>
              <a:rPr lang="en-US" dirty="0">
                <a:solidFill>
                  <a:schemeClr val="bg1"/>
                </a:solidFill>
              </a:rPr>
              <a:t>a</a:t>
            </a:r>
            <a:endParaRPr lang="en-GB" dirty="0"/>
          </a:p>
        </p:txBody>
      </p:sp>
      <p:sp>
        <p:nvSpPr>
          <p:cNvPr id="4" name="Rectangle 3"/>
          <p:cNvSpPr/>
          <p:nvPr/>
        </p:nvSpPr>
        <p:spPr>
          <a:xfrm>
            <a:off x="479428" y="5473005"/>
            <a:ext cx="11233144" cy="1384995"/>
          </a:xfrm>
          <a:prstGeom prst="rect">
            <a:avLst/>
          </a:prstGeom>
          <a:solidFill>
            <a:srgbClr val="FF0000"/>
          </a:solidFill>
        </p:spPr>
        <p:txBody>
          <a:bodyPr wrap="square">
            <a:spAutoFit/>
          </a:bodyPr>
          <a:lstStyle/>
          <a:p>
            <a:pPr algn="ctr"/>
            <a:r>
              <a:rPr lang="en-US" sz="2800" dirty="0" smtClean="0">
                <a:solidFill>
                  <a:schemeClr val="bg1"/>
                </a:solidFill>
              </a:rPr>
              <a:t>Important note:  </a:t>
            </a:r>
            <a:r>
              <a:rPr lang="en-US" sz="2800" dirty="0">
                <a:solidFill>
                  <a:schemeClr val="bg1"/>
                </a:solidFill>
              </a:rPr>
              <a:t>Some of </a:t>
            </a:r>
            <a:r>
              <a:rPr lang="en-US" sz="2800" dirty="0" smtClean="0">
                <a:solidFill>
                  <a:schemeClr val="bg1"/>
                </a:solidFill>
              </a:rPr>
              <a:t>these evaluations </a:t>
            </a:r>
            <a:r>
              <a:rPr lang="en-US" sz="2800" dirty="0">
                <a:solidFill>
                  <a:schemeClr val="bg1"/>
                </a:solidFill>
              </a:rPr>
              <a:t>can be used </a:t>
            </a:r>
            <a:r>
              <a:rPr lang="en-US" sz="2800" b="1" dirty="0">
                <a:solidFill>
                  <a:schemeClr val="bg1"/>
                </a:solidFill>
              </a:rPr>
              <a:t>again</a:t>
            </a:r>
            <a:r>
              <a:rPr lang="en-US" sz="2800" dirty="0">
                <a:solidFill>
                  <a:schemeClr val="bg1"/>
                </a:solidFill>
              </a:rPr>
              <a:t> for </a:t>
            </a:r>
            <a:r>
              <a:rPr lang="en-US" sz="2800" dirty="0" smtClean="0">
                <a:solidFill>
                  <a:schemeClr val="bg1"/>
                </a:solidFill>
              </a:rPr>
              <a:t>SLT and environmental explanations! So make sure you are happy with them now and you can flip them across and make comparisons for level 4 paragraphs </a:t>
            </a:r>
            <a:endParaRPr lang="en-GB" sz="2800" dirty="0">
              <a:solidFill>
                <a:schemeClr val="bg1"/>
              </a:solidFill>
            </a:endParaRPr>
          </a:p>
        </p:txBody>
      </p:sp>
    </p:spTree>
    <p:extLst>
      <p:ext uri="{BB962C8B-B14F-4D97-AF65-F5344CB8AC3E}">
        <p14:creationId xmlns:p14="http://schemas.microsoft.com/office/powerpoint/2010/main" val="1177760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dirty="0" smtClean="0">
                <a:solidFill>
                  <a:schemeClr val="dk1"/>
                </a:solidFill>
                <a:latin typeface="Comic Sans MS" panose="030F0702030302020204" pitchFamily="66" charset="0"/>
                <a:ea typeface="Overlock"/>
                <a:cs typeface="Overlock"/>
                <a:sym typeface="Overlock"/>
              </a:rPr>
              <a:t>Gender differences </a:t>
            </a:r>
            <a:endParaRPr dirty="0">
              <a:solidFill>
                <a:schemeClr val="dk1"/>
              </a:solidFill>
              <a:latin typeface="Comic Sans MS" panose="030F0702030302020204" pitchFamily="66" charset="0"/>
              <a:ea typeface="Overlock"/>
              <a:cs typeface="Overlock"/>
              <a:sym typeface="Overlock"/>
            </a:endParaRPr>
          </a:p>
        </p:txBody>
      </p:sp>
      <p:pic>
        <p:nvPicPr>
          <p:cNvPr id="216" name="Shape 216"/>
          <p:cNvPicPr preferRelativeResize="0">
            <a:picLocks noGrp="1"/>
          </p:cNvPicPr>
          <p:nvPr>
            <p:ph type="body" idx="1"/>
          </p:nvPr>
        </p:nvPicPr>
        <p:blipFill rotWithShape="1">
          <a:blip r:embed="rId3">
            <a:alphaModFix/>
          </a:blip>
          <a:srcRect/>
          <a:stretch/>
        </p:blipFill>
        <p:spPr>
          <a:xfrm>
            <a:off x="457200" y="1219200"/>
            <a:ext cx="11410950" cy="5257799"/>
          </a:xfrm>
          <a:prstGeom prst="rect">
            <a:avLst/>
          </a:prstGeom>
          <a:noFill/>
          <a:ln>
            <a:noFill/>
          </a:ln>
        </p:spPr>
      </p:pic>
    </p:spTree>
    <p:extLst>
      <p:ext uri="{BB962C8B-B14F-4D97-AF65-F5344CB8AC3E}">
        <p14:creationId xmlns:p14="http://schemas.microsoft.com/office/powerpoint/2010/main" val="3005275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877"/>
            <a:ext cx="10515600" cy="1325563"/>
          </a:xfrm>
        </p:spPr>
        <p:txBody>
          <a:bodyPr/>
          <a:lstStyle/>
          <a:p>
            <a:pPr algn="ctr"/>
            <a:r>
              <a:rPr lang="en-GB" dirty="0" smtClean="0">
                <a:latin typeface="Comic Sans MS" panose="030F0702030302020204" pitchFamily="66" charset="0"/>
              </a:rPr>
              <a:t>Evaluating Gender Differences </a:t>
            </a:r>
            <a:endParaRPr lang="en-GB" dirty="0">
              <a:latin typeface="Comic Sans MS" panose="030F0702030302020204" pitchFamily="66" charset="0"/>
            </a:endParaRPr>
          </a:p>
        </p:txBody>
      </p:sp>
      <p:sp>
        <p:nvSpPr>
          <p:cNvPr id="3" name="Content Placeholder 2"/>
          <p:cNvSpPr>
            <a:spLocks noGrp="1"/>
          </p:cNvSpPr>
          <p:nvPr>
            <p:ph idx="1"/>
          </p:nvPr>
        </p:nvSpPr>
        <p:spPr>
          <a:xfrm>
            <a:off x="137948" y="1636439"/>
            <a:ext cx="11916103" cy="4351338"/>
          </a:xfrm>
        </p:spPr>
        <p:txBody>
          <a:bodyPr/>
          <a:lstStyle/>
          <a:p>
            <a:r>
              <a:rPr lang="en-GB" dirty="0" smtClean="0"/>
              <a:t>A strength of the MAOA gene is that it can explain gender differences found in aggression. </a:t>
            </a:r>
          </a:p>
          <a:p>
            <a:r>
              <a:rPr lang="en-US" dirty="0" smtClean="0"/>
              <a:t>MAOA gene is </a:t>
            </a:r>
            <a:r>
              <a:rPr lang="en-US" dirty="0"/>
              <a:t>a sex-linked gene on the X </a:t>
            </a:r>
            <a:r>
              <a:rPr lang="en-US" dirty="0" smtClean="0"/>
              <a:t>chromosome. </a:t>
            </a:r>
            <a:r>
              <a:rPr lang="en-US" dirty="0"/>
              <a:t>Women have two X chromosomes whereas men only have one. Therefore when men inherit an X- linked gene from their mothers they are more likely to be affected unlike women (women have the second X chromosome so it prevents the expression of the abnormal version). This could therefore explain why men show more aggressive </a:t>
            </a:r>
            <a:r>
              <a:rPr lang="en-US" dirty="0" err="1"/>
              <a:t>behaviour</a:t>
            </a:r>
            <a:r>
              <a:rPr lang="en-US" dirty="0"/>
              <a:t>. </a:t>
            </a:r>
            <a:endParaRPr lang="en-US" dirty="0" smtClean="0"/>
          </a:p>
          <a:p>
            <a:r>
              <a:rPr lang="en-US" dirty="0" smtClean="0"/>
              <a:t>This </a:t>
            </a:r>
            <a:r>
              <a:rPr lang="en-US" dirty="0" smtClean="0"/>
              <a:t>can explain gender differences found in society and in Bandura’s bobo doll study…… </a:t>
            </a:r>
            <a:r>
              <a:rPr lang="en-US" dirty="0" smtClean="0">
                <a:solidFill>
                  <a:srgbClr val="FF0000"/>
                </a:solidFill>
              </a:rPr>
              <a:t>(explain here what Bandura found about gender differences) </a:t>
            </a:r>
          </a:p>
        </p:txBody>
      </p:sp>
    </p:spTree>
    <p:extLst>
      <p:ext uri="{BB962C8B-B14F-4D97-AF65-F5344CB8AC3E}">
        <p14:creationId xmlns:p14="http://schemas.microsoft.com/office/powerpoint/2010/main" val="3135797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MAOA gene is too Simplistic </a:t>
            </a:r>
            <a:br>
              <a:rPr lang="en-GB" dirty="0" smtClean="0"/>
            </a:br>
            <a:r>
              <a:rPr lang="en-GB" dirty="0" smtClean="0"/>
              <a:t>– Other genes such as the 5-HTT are involved</a:t>
            </a:r>
            <a:endParaRPr lang="en-GB" dirty="0"/>
          </a:p>
        </p:txBody>
      </p:sp>
      <p:sp>
        <p:nvSpPr>
          <p:cNvPr id="3" name="Content Placeholder 2"/>
          <p:cNvSpPr>
            <a:spLocks noGrp="1"/>
          </p:cNvSpPr>
          <p:nvPr>
            <p:ph idx="1"/>
          </p:nvPr>
        </p:nvSpPr>
        <p:spPr>
          <a:xfrm>
            <a:off x="239110" y="2046342"/>
            <a:ext cx="11774214" cy="4354458"/>
          </a:xfrm>
        </p:spPr>
        <p:txBody>
          <a:bodyPr>
            <a:normAutofit fontScale="92500"/>
          </a:bodyPr>
          <a:lstStyle/>
          <a:p>
            <a:r>
              <a:rPr lang="en-GB" dirty="0" smtClean="0"/>
              <a:t>Measuring aggression using partner violence 5 HTT gene  that also leads to higher levels of aggression. The two genes work together increased likelihood of partner violence (aggression).</a:t>
            </a:r>
          </a:p>
          <a:p>
            <a:endParaRPr lang="en-GB" dirty="0"/>
          </a:p>
          <a:p>
            <a:r>
              <a:rPr lang="en-GB" dirty="0" smtClean="0"/>
              <a:t>Difficult to isolate certain genes – hundreds of different possibilities of how genes interact that could cause aggression. </a:t>
            </a:r>
          </a:p>
          <a:p>
            <a:endParaRPr lang="en-GB" dirty="0" smtClean="0"/>
          </a:p>
          <a:p>
            <a:r>
              <a:rPr lang="en-GB" dirty="0" smtClean="0"/>
              <a:t>Therefore genetic research has low predictability; </a:t>
            </a:r>
            <a:r>
              <a:rPr lang="en-GB" dirty="0"/>
              <a:t>t</a:t>
            </a:r>
            <a:r>
              <a:rPr lang="en-GB" dirty="0" smtClean="0"/>
              <a:t>his questions its value. Furthermore if there is a gene involved there are limited applications – ethically we can’t manipulate genes and should be tell people they might have violent genes?  </a:t>
            </a:r>
            <a:endParaRPr lang="en-GB" dirty="0"/>
          </a:p>
        </p:txBody>
      </p:sp>
    </p:spTree>
    <p:extLst>
      <p:ext uri="{BB962C8B-B14F-4D97-AF65-F5344CB8AC3E}">
        <p14:creationId xmlns:p14="http://schemas.microsoft.com/office/powerpoint/2010/main" val="103809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endParaRPr>
              <a:solidFill>
                <a:schemeClr val="dk1"/>
              </a:solidFill>
              <a:latin typeface="Overlock"/>
              <a:ea typeface="Overlock"/>
              <a:cs typeface="Overlock"/>
              <a:sym typeface="Overlock"/>
            </a:endParaRPr>
          </a:p>
        </p:txBody>
      </p:sp>
      <p:pic>
        <p:nvPicPr>
          <p:cNvPr id="203" name="Shape 203"/>
          <p:cNvPicPr preferRelativeResize="0">
            <a:picLocks noGrp="1"/>
          </p:cNvPicPr>
          <p:nvPr>
            <p:ph type="body" idx="1"/>
          </p:nvPr>
        </p:nvPicPr>
        <p:blipFill rotWithShape="1">
          <a:blip r:embed="rId3">
            <a:alphaModFix/>
          </a:blip>
          <a:srcRect/>
          <a:stretch/>
        </p:blipFill>
        <p:spPr>
          <a:xfrm>
            <a:off x="370005" y="1417637"/>
            <a:ext cx="11451990" cy="5301209"/>
          </a:xfrm>
          <a:prstGeom prst="rect">
            <a:avLst/>
          </a:prstGeom>
          <a:noFill/>
          <a:ln>
            <a:noFill/>
          </a:ln>
        </p:spPr>
      </p:pic>
    </p:spTree>
    <p:extLst>
      <p:ext uri="{BB962C8B-B14F-4D97-AF65-F5344CB8AC3E}">
        <p14:creationId xmlns:p14="http://schemas.microsoft.com/office/powerpoint/2010/main" val="162684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1153909"/>
          </a:xfrm>
        </p:spPr>
        <p:txBody>
          <a:bodyPr>
            <a:noAutofit/>
          </a:bodyPr>
          <a:lstStyle/>
          <a:p>
            <a:r>
              <a:rPr lang="en-GB" sz="4000" dirty="0" smtClean="0"/>
              <a:t>Outline the role of the limbic system in aggression (4 marks)</a:t>
            </a:r>
            <a:endParaRPr lang="en-GB" sz="4000" dirty="0"/>
          </a:p>
        </p:txBody>
      </p:sp>
      <p:sp>
        <p:nvSpPr>
          <p:cNvPr id="4" name="TextBox 3"/>
          <p:cNvSpPr txBox="1"/>
          <p:nvPr/>
        </p:nvSpPr>
        <p:spPr>
          <a:xfrm>
            <a:off x="0" y="1359858"/>
            <a:ext cx="11966028" cy="5262979"/>
          </a:xfrm>
          <a:prstGeom prst="rect">
            <a:avLst/>
          </a:prstGeom>
          <a:noFill/>
        </p:spPr>
        <p:txBody>
          <a:bodyPr wrap="square" rtlCol="0">
            <a:spAutoFit/>
          </a:bodyPr>
          <a:lstStyle/>
          <a:p>
            <a:r>
              <a:rPr lang="en-GB" sz="2800" dirty="0" smtClean="0">
                <a:solidFill>
                  <a:schemeClr val="accent6">
                    <a:lumMod val="50000"/>
                  </a:schemeClr>
                </a:solidFill>
              </a:rPr>
              <a:t>The limbic system is comprised of the hippocampus, amygdala, thalamus and hypothalamus</a:t>
            </a:r>
          </a:p>
          <a:p>
            <a:endParaRPr lang="en-GB" sz="2800" dirty="0">
              <a:solidFill>
                <a:schemeClr val="accent6">
                  <a:lumMod val="50000"/>
                </a:schemeClr>
              </a:solidFill>
            </a:endParaRPr>
          </a:p>
          <a:p>
            <a:r>
              <a:rPr lang="en-GB" sz="2800" dirty="0" smtClean="0">
                <a:solidFill>
                  <a:schemeClr val="accent6">
                    <a:lumMod val="50000"/>
                  </a:schemeClr>
                </a:solidFill>
              </a:rPr>
              <a:t>The hippocampus retains memories of situations and encounters, enabling the person to respond and react appropriately. Damage to this means that encounters cannot be put into context as they do not remember how the situations played out in the past, and so there is an aggressive response since the individual cannot be sure that they are safe.</a:t>
            </a:r>
          </a:p>
          <a:p>
            <a:r>
              <a:rPr lang="en-GB" sz="2800" dirty="0" smtClean="0">
                <a:solidFill>
                  <a:schemeClr val="accent6">
                    <a:lumMod val="50000"/>
                  </a:schemeClr>
                </a:solidFill>
              </a:rPr>
              <a:t>The amygdala is the part of the brain responsible for reactions to stimuli. It assesses the environment and gives an appropriate response. When the amygdala is stimulated, an aggressive response is given. Therefore an overactive amygdala causes aggression. </a:t>
            </a:r>
            <a:endParaRPr lang="en-GB" sz="2800" dirty="0">
              <a:solidFill>
                <a:schemeClr val="accent6">
                  <a:lumMod val="50000"/>
                </a:schemeClr>
              </a:solidFill>
            </a:endParaRPr>
          </a:p>
        </p:txBody>
      </p:sp>
    </p:spTree>
    <p:extLst>
      <p:ext uri="{BB962C8B-B14F-4D97-AF65-F5344CB8AC3E}">
        <p14:creationId xmlns:p14="http://schemas.microsoft.com/office/powerpoint/2010/main" val="3932785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t="12500" r="1172" b="14063"/>
          <a:stretch/>
        </p:blipFill>
        <p:spPr>
          <a:xfrm>
            <a:off x="361950" y="212724"/>
            <a:ext cx="11468100" cy="6391313"/>
          </a:xfrm>
          <a:prstGeom prst="rect">
            <a:avLst/>
          </a:prstGeom>
        </p:spPr>
      </p:pic>
    </p:spTree>
    <p:extLst>
      <p:ext uri="{BB962C8B-B14F-4D97-AF65-F5344CB8AC3E}">
        <p14:creationId xmlns:p14="http://schemas.microsoft.com/office/powerpoint/2010/main" val="2137285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smtClean="0">
                <a:latin typeface="Comic Sans MS" panose="030F0702030302020204" pitchFamily="66" charset="0"/>
              </a:rPr>
              <a:t>Caspi</a:t>
            </a:r>
            <a:r>
              <a:rPr lang="en-GB" b="1" dirty="0" smtClean="0">
                <a:latin typeface="Comic Sans MS" panose="030F0702030302020204" pitchFamily="66" charset="0"/>
              </a:rPr>
              <a:t> Gene-environment interaction </a:t>
            </a:r>
            <a:br>
              <a:rPr lang="en-GB" b="1" dirty="0" smtClean="0">
                <a:latin typeface="Comic Sans MS" panose="030F0702030302020204" pitchFamily="66" charset="0"/>
              </a:rPr>
            </a:br>
            <a:r>
              <a:rPr lang="en-GB" b="1" dirty="0" smtClean="0">
                <a:latin typeface="Comic Sans MS" panose="030F0702030302020204" pitchFamily="66" charset="0"/>
              </a:rPr>
              <a:t>AO3 or AO1</a:t>
            </a:r>
            <a:endParaRPr lang="en-GB" b="1" dirty="0">
              <a:latin typeface="Comic Sans MS" panose="030F0702030302020204" pitchFamily="66" charset="0"/>
            </a:endParaRPr>
          </a:p>
        </p:txBody>
      </p:sp>
      <p:sp>
        <p:nvSpPr>
          <p:cNvPr id="3" name="Content Placeholder 2"/>
          <p:cNvSpPr>
            <a:spLocks noGrp="1"/>
          </p:cNvSpPr>
          <p:nvPr>
            <p:ph idx="1"/>
          </p:nvPr>
        </p:nvSpPr>
        <p:spPr>
          <a:xfrm>
            <a:off x="838200" y="1690688"/>
            <a:ext cx="10515600" cy="3888702"/>
          </a:xfrm>
        </p:spPr>
        <p:txBody>
          <a:bodyPr>
            <a:normAutofit lnSpcReduction="10000"/>
          </a:bodyPr>
          <a:lstStyle/>
          <a:p>
            <a:pPr marL="0" indent="0">
              <a:buNone/>
            </a:pPr>
            <a:r>
              <a:rPr lang="en-GB" dirty="0" smtClean="0"/>
              <a:t>Low MAOA gene activity only appears to be associated with aggression when combined with early traumatic events</a:t>
            </a:r>
          </a:p>
          <a:p>
            <a:pPr marL="0" indent="0">
              <a:buNone/>
            </a:pPr>
            <a:endParaRPr lang="en-GB" dirty="0"/>
          </a:p>
          <a:p>
            <a:pPr marL="0" indent="0">
              <a:buNone/>
            </a:pPr>
            <a:r>
              <a:rPr lang="en-GB" dirty="0" err="1" smtClean="0"/>
              <a:t>Caspi</a:t>
            </a:r>
            <a:r>
              <a:rPr lang="en-GB" dirty="0" smtClean="0"/>
              <a:t> </a:t>
            </a:r>
          </a:p>
          <a:p>
            <a:pPr marL="0" indent="0">
              <a:buNone/>
            </a:pPr>
            <a:r>
              <a:rPr lang="en-GB" dirty="0" smtClean="0"/>
              <a:t>Aim:</a:t>
            </a:r>
          </a:p>
          <a:p>
            <a:pPr marL="0" indent="0">
              <a:buNone/>
            </a:pPr>
            <a:r>
              <a:rPr lang="en-GB" dirty="0" smtClean="0"/>
              <a:t>Method:</a:t>
            </a:r>
          </a:p>
          <a:p>
            <a:pPr marL="0" indent="0">
              <a:buNone/>
            </a:pPr>
            <a:r>
              <a:rPr lang="en-GB" dirty="0" smtClean="0"/>
              <a:t>Results:</a:t>
            </a:r>
          </a:p>
          <a:p>
            <a:pPr marL="0" indent="0">
              <a:buNone/>
            </a:pPr>
            <a:r>
              <a:rPr lang="en-GB" dirty="0" smtClean="0"/>
              <a:t>Conclusion:</a:t>
            </a:r>
            <a:endParaRPr lang="en-GB" dirty="0"/>
          </a:p>
        </p:txBody>
      </p:sp>
      <p:sp>
        <p:nvSpPr>
          <p:cNvPr id="4" name="Rounded Rectangle 3"/>
          <p:cNvSpPr/>
          <p:nvPr/>
        </p:nvSpPr>
        <p:spPr>
          <a:xfrm>
            <a:off x="7487110" y="2688956"/>
            <a:ext cx="4432516" cy="243323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u="sng" dirty="0" smtClean="0"/>
              <a:t>Stretch and Challenge:</a:t>
            </a:r>
          </a:p>
          <a:p>
            <a:pPr algn="ctr"/>
            <a:endParaRPr lang="en-GB" sz="2800" dirty="0"/>
          </a:p>
          <a:p>
            <a:pPr algn="ctr"/>
            <a:r>
              <a:rPr lang="en-GB" sz="2800" dirty="0" smtClean="0"/>
              <a:t>What is the diathesis-stress model?</a:t>
            </a:r>
          </a:p>
          <a:p>
            <a:pPr algn="ctr"/>
            <a:r>
              <a:rPr lang="en-GB" sz="2800" dirty="0" smtClean="0"/>
              <a:t>What does this suggest? </a:t>
            </a:r>
            <a:endParaRPr lang="en-GB" sz="2800" dirty="0"/>
          </a:p>
        </p:txBody>
      </p:sp>
      <p:sp>
        <p:nvSpPr>
          <p:cNvPr id="5" name="TextBox 4"/>
          <p:cNvSpPr txBox="1"/>
          <p:nvPr/>
        </p:nvSpPr>
        <p:spPr>
          <a:xfrm>
            <a:off x="272374" y="5579390"/>
            <a:ext cx="11673192" cy="1200329"/>
          </a:xfrm>
          <a:prstGeom prst="rect">
            <a:avLst/>
          </a:prstGeom>
          <a:solidFill>
            <a:schemeClr val="accent5">
              <a:lumMod val="20000"/>
              <a:lumOff val="80000"/>
            </a:schemeClr>
          </a:solidFill>
        </p:spPr>
        <p:txBody>
          <a:bodyPr wrap="square" rtlCol="0">
            <a:spAutoFit/>
          </a:bodyPr>
          <a:lstStyle/>
          <a:p>
            <a:r>
              <a:rPr lang="en-GB" dirty="0" smtClean="0">
                <a:latin typeface="Comic Sans MS" panose="030F0702030302020204" pitchFamily="66" charset="0"/>
              </a:rPr>
              <a:t>It is difficult to isolate genetic and environmental factors. Usually it is an interaction of the two and it would make more sense to study the interaction of these two factors. In the real world, for humans, our complex social interactions means it would be more valid and useful to study the relationships between nature and nurture. </a:t>
            </a:r>
            <a:endParaRPr lang="en-GB" dirty="0">
              <a:latin typeface="Comic Sans MS" panose="030F0702030302020204" pitchFamily="66" charset="0"/>
            </a:endParaRPr>
          </a:p>
        </p:txBody>
      </p:sp>
    </p:spTree>
    <p:extLst>
      <p:ext uri="{BB962C8B-B14F-4D97-AF65-F5344CB8AC3E}">
        <p14:creationId xmlns:p14="http://schemas.microsoft.com/office/powerpoint/2010/main" val="36624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Comic Sans MS" panose="030F0702030302020204" pitchFamily="66" charset="0"/>
              </a:rPr>
              <a:t>Evaluation of Genetic Factors</a:t>
            </a:r>
            <a:endParaRPr lang="en-GB" dirty="0">
              <a:latin typeface="Comic Sans MS" panose="030F0702030302020204" pitchFamily="66" charset="0"/>
            </a:endParaRPr>
          </a:p>
        </p:txBody>
      </p:sp>
      <p:sp>
        <p:nvSpPr>
          <p:cNvPr id="3" name="Content Placeholder 2"/>
          <p:cNvSpPr>
            <a:spLocks noGrp="1"/>
          </p:cNvSpPr>
          <p:nvPr>
            <p:ph idx="1"/>
          </p:nvPr>
        </p:nvSpPr>
        <p:spPr/>
        <p:txBody>
          <a:bodyPr>
            <a:normAutofit fontScale="85000" lnSpcReduction="20000"/>
          </a:bodyPr>
          <a:lstStyle/>
          <a:p>
            <a:pPr marL="0" indent="0">
              <a:buNone/>
            </a:pPr>
            <a:r>
              <a:rPr lang="en-GB" b="1" dirty="0" smtClean="0">
                <a:latin typeface="Comic Sans MS" panose="030F0702030302020204" pitchFamily="66" charset="0"/>
              </a:rPr>
              <a:t>IDA Points </a:t>
            </a:r>
          </a:p>
          <a:p>
            <a:pPr marL="0" indent="0">
              <a:buNone/>
            </a:pPr>
            <a:r>
              <a:rPr lang="en-GB" dirty="0" smtClean="0">
                <a:latin typeface="Comic Sans MS" panose="030F0702030302020204" pitchFamily="66" charset="0"/>
              </a:rPr>
              <a:t>** What are the implications of the genetic explanation? Do we have free will according to this </a:t>
            </a:r>
            <a:r>
              <a:rPr lang="en-GB" dirty="0" smtClean="0">
                <a:latin typeface="Comic Sans MS" panose="030F0702030302020204" pitchFamily="66" charset="0"/>
              </a:rPr>
              <a:t>explanation or is it </a:t>
            </a:r>
            <a:r>
              <a:rPr lang="en-GB" dirty="0" smtClean="0">
                <a:solidFill>
                  <a:srgbClr val="FF0000"/>
                </a:solidFill>
                <a:latin typeface="Comic Sans MS" panose="030F0702030302020204" pitchFamily="66" charset="0"/>
              </a:rPr>
              <a:t>biologically deterministic</a:t>
            </a:r>
            <a:r>
              <a:rPr lang="en-GB" dirty="0" smtClean="0">
                <a:latin typeface="Comic Sans MS" panose="030F0702030302020204" pitchFamily="66" charset="0"/>
              </a:rPr>
              <a:t>? </a:t>
            </a:r>
            <a:r>
              <a:rPr lang="en-GB" dirty="0" smtClean="0">
                <a:latin typeface="Comic Sans MS" panose="030F0702030302020204" pitchFamily="66" charset="0"/>
              </a:rPr>
              <a:t>Should we be held accountable for our actions if it is the result of our genes? What are the implications for our legal system? </a:t>
            </a:r>
          </a:p>
          <a:p>
            <a:endParaRPr lang="en-GB" dirty="0">
              <a:latin typeface="Comic Sans MS" panose="030F0702030302020204" pitchFamily="66" charset="0"/>
            </a:endParaRPr>
          </a:p>
          <a:p>
            <a:r>
              <a:rPr lang="en-GB" dirty="0" smtClean="0">
                <a:latin typeface="Comic Sans MS" panose="030F0702030302020204" pitchFamily="66" charset="0"/>
              </a:rPr>
              <a:t>Can we change genes? Eugenics? </a:t>
            </a:r>
          </a:p>
          <a:p>
            <a:endParaRPr lang="en-GB" dirty="0">
              <a:latin typeface="Comic Sans MS" panose="030F0702030302020204" pitchFamily="66" charset="0"/>
            </a:endParaRPr>
          </a:p>
          <a:p>
            <a:r>
              <a:rPr lang="en-GB" dirty="0" smtClean="0">
                <a:latin typeface="Comic Sans MS" panose="030F0702030302020204" pitchFamily="66" charset="0"/>
              </a:rPr>
              <a:t>Ethical Issues?  Labelling – what are the implications we </a:t>
            </a:r>
            <a:r>
              <a:rPr lang="en-GB" dirty="0" err="1" smtClean="0">
                <a:latin typeface="Comic Sans MS" panose="030F0702030302020204" pitchFamily="66" charset="0"/>
              </a:rPr>
              <a:t>we</a:t>
            </a:r>
            <a:r>
              <a:rPr lang="en-GB" dirty="0" smtClean="0">
                <a:latin typeface="Comic Sans MS" panose="030F0702030302020204" pitchFamily="66" charset="0"/>
              </a:rPr>
              <a:t> label people with the warrior gene? Undesirable? </a:t>
            </a:r>
          </a:p>
          <a:p>
            <a:endParaRPr lang="en-GB" dirty="0">
              <a:latin typeface="Comic Sans MS" panose="030F0702030302020204" pitchFamily="66" charset="0"/>
            </a:endParaRPr>
          </a:p>
          <a:p>
            <a:r>
              <a:rPr lang="en-GB" dirty="0" smtClean="0">
                <a:latin typeface="Comic Sans MS" panose="030F0702030302020204" pitchFamily="66" charset="0"/>
              </a:rPr>
              <a:t>Biologically reductionist</a:t>
            </a:r>
            <a:endParaRPr lang="en-GB" dirty="0">
              <a:latin typeface="Comic Sans MS" panose="030F0702030302020204" pitchFamily="66" charset="0"/>
            </a:endParaRPr>
          </a:p>
        </p:txBody>
      </p:sp>
    </p:spTree>
    <p:extLst>
      <p:ext uri="{BB962C8B-B14F-4D97-AF65-F5344CB8AC3E}">
        <p14:creationId xmlns:p14="http://schemas.microsoft.com/office/powerpoint/2010/main" val="21851847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90600"/>
          </a:xfrm>
        </p:spPr>
        <p:txBody>
          <a:bodyPr/>
          <a:lstStyle/>
          <a:p>
            <a:r>
              <a:rPr lang="en-GB" dirty="0" smtClean="0">
                <a:latin typeface="Comic Sans MS" panose="030F0702030302020204" pitchFamily="66" charset="0"/>
              </a:rPr>
              <a:t>Methods and measuring aggression </a:t>
            </a:r>
            <a:endParaRPr lang="en-GB" dirty="0">
              <a:latin typeface="Comic Sans MS" panose="030F0702030302020204" pitchFamily="66" charset="0"/>
            </a:endParaRPr>
          </a:p>
        </p:txBody>
      </p:sp>
      <p:sp>
        <p:nvSpPr>
          <p:cNvPr id="3" name="Content Placeholder 2"/>
          <p:cNvSpPr>
            <a:spLocks noGrp="1"/>
          </p:cNvSpPr>
          <p:nvPr>
            <p:ph idx="1"/>
          </p:nvPr>
        </p:nvSpPr>
        <p:spPr>
          <a:xfrm>
            <a:off x="0" y="990600"/>
            <a:ext cx="12192000" cy="5867399"/>
          </a:xfrm>
        </p:spPr>
        <p:txBody>
          <a:bodyPr>
            <a:normAutofit lnSpcReduction="10000"/>
          </a:bodyPr>
          <a:lstStyle/>
          <a:p>
            <a:endParaRPr lang="en-GB" dirty="0">
              <a:latin typeface="Comic Sans MS" panose="030F0702030302020204" pitchFamily="66" charset="0"/>
            </a:endParaRPr>
          </a:p>
          <a:p>
            <a:r>
              <a:rPr lang="en-GB" dirty="0" smtClean="0">
                <a:latin typeface="Comic Sans MS" panose="030F0702030302020204" pitchFamily="66" charset="0"/>
              </a:rPr>
              <a:t>However also the methods used to understand aggression can also influence findings. </a:t>
            </a:r>
          </a:p>
          <a:p>
            <a:r>
              <a:rPr lang="en-GB" dirty="0" smtClean="0">
                <a:latin typeface="Comic Sans MS" panose="030F0702030302020204" pitchFamily="66" charset="0"/>
              </a:rPr>
              <a:t>Observations such as Bandura tend to demonstrate environmental factors play a big role in aggression. Whereas self report methods highlight the importance of genes in aggression. Are we actually measuring the causes of aggression accurately, as there tend to be inconsistencies depending on methods. Therefore can’t establish the cause of aggression until we are objectively and accurately measuring it. </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smtClean="0">
                <a:latin typeface="Comic Sans MS" panose="030F0702030302020204" pitchFamily="66" charset="0"/>
              </a:rPr>
              <a:t>Higher concordance rates in MZ twins may be due to identity confusion – nurture not nature. This is because they are treated as one and therefore they have similar environments compared to DZ. </a:t>
            </a:r>
            <a:endParaRPr lang="en-GB" dirty="0">
              <a:latin typeface="Comic Sans MS" panose="030F0702030302020204" pitchFamily="66" charset="0"/>
            </a:endParaRPr>
          </a:p>
        </p:txBody>
      </p:sp>
    </p:spTree>
    <p:extLst>
      <p:ext uri="{BB962C8B-B14F-4D97-AF65-F5344CB8AC3E}">
        <p14:creationId xmlns:p14="http://schemas.microsoft.com/office/powerpoint/2010/main" val="317730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dirty="0" smtClean="0">
                <a:solidFill>
                  <a:schemeClr val="dk1"/>
                </a:solidFill>
                <a:latin typeface="Comic Sans MS" panose="030F0702030302020204" pitchFamily="66" charset="0"/>
                <a:ea typeface="Overlock"/>
                <a:cs typeface="Overlock"/>
                <a:sym typeface="Overlock"/>
              </a:rPr>
              <a:t>Unrepresentative sample</a:t>
            </a:r>
            <a:endParaRPr dirty="0">
              <a:solidFill>
                <a:schemeClr val="dk1"/>
              </a:solidFill>
              <a:latin typeface="Comic Sans MS" panose="030F0702030302020204" pitchFamily="66" charset="0"/>
              <a:ea typeface="Overlock"/>
              <a:cs typeface="Overlock"/>
              <a:sym typeface="Overlock"/>
            </a:endParaRPr>
          </a:p>
        </p:txBody>
      </p:sp>
      <p:pic>
        <p:nvPicPr>
          <p:cNvPr id="197" name="Shape 197"/>
          <p:cNvPicPr preferRelativeResize="0">
            <a:picLocks noGrp="1"/>
          </p:cNvPicPr>
          <p:nvPr>
            <p:ph type="body" idx="1"/>
          </p:nvPr>
        </p:nvPicPr>
        <p:blipFill rotWithShape="1">
          <a:blip r:embed="rId3">
            <a:alphaModFix/>
          </a:blip>
          <a:srcRect/>
          <a:stretch/>
        </p:blipFill>
        <p:spPr>
          <a:xfrm>
            <a:off x="185998" y="1417636"/>
            <a:ext cx="11642836" cy="5440363"/>
          </a:xfrm>
          <a:prstGeom prst="rect">
            <a:avLst/>
          </a:prstGeom>
          <a:noFill/>
          <a:ln>
            <a:noFill/>
          </a:ln>
        </p:spPr>
      </p:pic>
    </p:spTree>
    <p:extLst>
      <p:ext uri="{BB962C8B-B14F-4D97-AF65-F5344CB8AC3E}">
        <p14:creationId xmlns:p14="http://schemas.microsoft.com/office/powerpoint/2010/main" val="3580635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A weakness of the research into the genetic factors of aggression is that the sample is sometimes unrepresentative. For example, participants are mainly convicted criminals and doesn’t represent those repeat offenders who haven’t been convicted. Furthermore those being convicted may have committed a single act of violence and not necessarily have had a lifetime of aggression. Therefore by using these individuals as sample we aren’t getting an accurate representation of aggression and this can explain the low/little evidence found in heritability/ genetic causes. </a:t>
            </a:r>
            <a:endParaRPr lang="en-GB" dirty="0"/>
          </a:p>
        </p:txBody>
      </p:sp>
    </p:spTree>
    <p:extLst>
      <p:ext uri="{BB962C8B-B14F-4D97-AF65-F5344CB8AC3E}">
        <p14:creationId xmlns:p14="http://schemas.microsoft.com/office/powerpoint/2010/main" val="671688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2992" y="110360"/>
            <a:ext cx="9338441" cy="1587936"/>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smtClean="0"/>
              <a:t>Biological Explanation – </a:t>
            </a:r>
            <a:br>
              <a:rPr lang="en-GB" dirty="0" smtClean="0"/>
            </a:br>
            <a:r>
              <a:rPr lang="en-GB" dirty="0" smtClean="0"/>
              <a:t>Genetic factors in aggression</a:t>
            </a:r>
            <a:endParaRPr lang="en-GB" dirty="0"/>
          </a:p>
        </p:txBody>
      </p:sp>
      <p:sp>
        <p:nvSpPr>
          <p:cNvPr id="3" name="Subtitle 2"/>
          <p:cNvSpPr>
            <a:spLocks noGrp="1"/>
          </p:cNvSpPr>
          <p:nvPr>
            <p:ph type="subTitle" idx="1"/>
          </p:nvPr>
        </p:nvSpPr>
        <p:spPr>
          <a:xfrm>
            <a:off x="2186150" y="1820533"/>
            <a:ext cx="9144000" cy="2348001"/>
          </a:xfrm>
        </p:spPr>
        <p:txBody>
          <a:bodyPr>
            <a:normAutofit/>
          </a:bodyPr>
          <a:lstStyle/>
          <a:p>
            <a:r>
              <a:rPr lang="en-GB" sz="2800" dirty="0" smtClean="0"/>
              <a:t>Learning Objectives:</a:t>
            </a:r>
          </a:p>
          <a:p>
            <a:r>
              <a:rPr lang="en-GB" sz="2800" dirty="0" smtClean="0"/>
              <a:t>To describe research into genetic factors and explain the role of the MAOA gene (AO1)</a:t>
            </a:r>
          </a:p>
          <a:p>
            <a:r>
              <a:rPr lang="en-GB" sz="2800" dirty="0" smtClean="0"/>
              <a:t>To evaluate research into genetic factors (AO3)</a:t>
            </a:r>
          </a:p>
          <a:p>
            <a:endParaRPr lang="en-GB" dirty="0" smtClean="0"/>
          </a:p>
          <a:p>
            <a:endParaRPr lang="en-GB" dirty="0"/>
          </a:p>
        </p:txBody>
      </p:sp>
      <p:sp>
        <p:nvSpPr>
          <p:cNvPr id="4" name="TextBox 3"/>
          <p:cNvSpPr txBox="1"/>
          <p:nvPr/>
        </p:nvSpPr>
        <p:spPr>
          <a:xfrm>
            <a:off x="257577" y="257577"/>
            <a:ext cx="1648496" cy="923330"/>
          </a:xfrm>
          <a:prstGeom prst="rect">
            <a:avLst/>
          </a:prstGeom>
          <a:noFill/>
          <a:ln>
            <a:solidFill>
              <a:schemeClr val="tx1"/>
            </a:solidFill>
          </a:ln>
        </p:spPr>
        <p:txBody>
          <a:bodyPr wrap="square" rtlCol="0">
            <a:spAutoFit/>
          </a:bodyPr>
          <a:lstStyle/>
          <a:p>
            <a:r>
              <a:rPr lang="en-GB" b="1" u="sng" dirty="0" smtClean="0"/>
              <a:t>Literacy Objective:</a:t>
            </a:r>
          </a:p>
          <a:p>
            <a:pPr marL="285750" indent="-285750">
              <a:buFont typeface="Arial" panose="020B0604020202020204" pitchFamily="34" charset="0"/>
              <a:buChar char="•"/>
            </a:pPr>
            <a:r>
              <a:rPr lang="en-GB" dirty="0" smtClean="0"/>
              <a:t>MAOA gene</a:t>
            </a:r>
            <a:endParaRPr lang="en-GB" dirty="0"/>
          </a:p>
        </p:txBody>
      </p:sp>
      <p:grpSp>
        <p:nvGrpSpPr>
          <p:cNvPr id="5" name="Group 4"/>
          <p:cNvGrpSpPr/>
          <p:nvPr/>
        </p:nvGrpSpPr>
        <p:grpSpPr>
          <a:xfrm>
            <a:off x="962533" y="3680885"/>
            <a:ext cx="8754116" cy="2952328"/>
            <a:chOff x="1719278" y="1505243"/>
            <a:chExt cx="8754116" cy="2952328"/>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45" t="25984" r="14413" b="46678"/>
            <a:stretch/>
          </p:blipFill>
          <p:spPr bwMode="auto">
            <a:xfrm>
              <a:off x="1719278" y="1793275"/>
              <a:ext cx="875411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ame 6"/>
            <p:cNvSpPr/>
            <p:nvPr/>
          </p:nvSpPr>
          <p:spPr>
            <a:xfrm>
              <a:off x="1863294" y="2153315"/>
              <a:ext cx="8610100" cy="576064"/>
            </a:xfrm>
            <a:prstGeom prst="frame">
              <a:avLst>
                <a:gd name="adj1" fmla="val 131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2" descr="https://openclipart.org/image/2400px/svg_to_png/167549/Kliponious-green-tick.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934" y="1505243"/>
              <a:ext cx="818006" cy="936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openclipart.org/image/2400px/svg_to_png/167549/Kliponious-green-tick.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3950" y="1505243"/>
              <a:ext cx="818006"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openclipart.org/image/2400px/svg_to_png/167549/Kliponious-green-tick.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7390" y="1810144"/>
              <a:ext cx="818006" cy="9361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977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71664" y="188640"/>
            <a:ext cx="5832648" cy="136815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Biological explanations of aggression</a:t>
            </a:r>
          </a:p>
        </p:txBody>
      </p:sp>
      <p:sp>
        <p:nvSpPr>
          <p:cNvPr id="5" name="Rounded Rectangle 4"/>
          <p:cNvSpPr/>
          <p:nvPr/>
        </p:nvSpPr>
        <p:spPr>
          <a:xfrm>
            <a:off x="2711624" y="1772816"/>
            <a:ext cx="2736304" cy="129614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Neural and hormonal</a:t>
            </a:r>
          </a:p>
        </p:txBody>
      </p:sp>
      <p:sp>
        <p:nvSpPr>
          <p:cNvPr id="6" name="Rounded Rectangle 5"/>
          <p:cNvSpPr/>
          <p:nvPr/>
        </p:nvSpPr>
        <p:spPr>
          <a:xfrm>
            <a:off x="6960096" y="1761930"/>
            <a:ext cx="2736304" cy="1296144"/>
          </a:xfrm>
          <a:prstGeom prst="roundRect">
            <a:avLst/>
          </a:prstGeom>
          <a:solidFill>
            <a:schemeClr val="accent5">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Genetic</a:t>
            </a:r>
          </a:p>
        </p:txBody>
      </p:sp>
      <p:sp>
        <p:nvSpPr>
          <p:cNvPr id="7" name="Rounded Rectangle 6"/>
          <p:cNvSpPr/>
          <p:nvPr/>
        </p:nvSpPr>
        <p:spPr>
          <a:xfrm>
            <a:off x="1703512" y="3645024"/>
            <a:ext cx="1512168" cy="165618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The limbic system *</a:t>
            </a:r>
          </a:p>
          <a:p>
            <a:pPr algn="ctr"/>
            <a:r>
              <a:rPr lang="en-GB" sz="1500" dirty="0"/>
              <a:t>(Amygdala, hippocampus)</a:t>
            </a:r>
          </a:p>
        </p:txBody>
      </p:sp>
      <p:sp>
        <p:nvSpPr>
          <p:cNvPr id="8" name="Rounded Rectangle 7"/>
          <p:cNvSpPr/>
          <p:nvPr/>
        </p:nvSpPr>
        <p:spPr>
          <a:xfrm>
            <a:off x="4908781" y="3669973"/>
            <a:ext cx="1512168" cy="1662945"/>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Testosterone*</a:t>
            </a:r>
          </a:p>
        </p:txBody>
      </p:sp>
      <p:sp>
        <p:nvSpPr>
          <p:cNvPr id="9" name="Rounded Rectangle 8"/>
          <p:cNvSpPr/>
          <p:nvPr/>
        </p:nvSpPr>
        <p:spPr>
          <a:xfrm>
            <a:off x="3287688" y="3669974"/>
            <a:ext cx="1512168" cy="1662945"/>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Serotonin *</a:t>
            </a:r>
          </a:p>
        </p:txBody>
      </p:sp>
      <p:sp>
        <p:nvSpPr>
          <p:cNvPr id="10" name="Rounded Rectangle 9"/>
          <p:cNvSpPr/>
          <p:nvPr/>
        </p:nvSpPr>
        <p:spPr>
          <a:xfrm>
            <a:off x="6960096" y="3686607"/>
            <a:ext cx="1512168" cy="1662945"/>
          </a:xfrm>
          <a:prstGeom prst="roundRect">
            <a:avLst/>
          </a:prstGeom>
          <a:solidFill>
            <a:schemeClr val="accent5">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Research on genetic factors</a:t>
            </a:r>
          </a:p>
        </p:txBody>
      </p:sp>
      <p:sp>
        <p:nvSpPr>
          <p:cNvPr id="11" name="Rounded Rectangle 10"/>
          <p:cNvSpPr/>
          <p:nvPr/>
        </p:nvSpPr>
        <p:spPr>
          <a:xfrm>
            <a:off x="8688288" y="3703374"/>
            <a:ext cx="1512168" cy="1662945"/>
          </a:xfrm>
          <a:prstGeom prst="roundRect">
            <a:avLst/>
          </a:prstGeom>
          <a:solidFill>
            <a:schemeClr val="accent5">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MAOA gene *</a:t>
            </a:r>
          </a:p>
        </p:txBody>
      </p:sp>
      <p:sp>
        <p:nvSpPr>
          <p:cNvPr id="12" name="Rectangle 11"/>
          <p:cNvSpPr/>
          <p:nvPr/>
        </p:nvSpPr>
        <p:spPr>
          <a:xfrm>
            <a:off x="2711624" y="5721357"/>
            <a:ext cx="6840760" cy="864096"/>
          </a:xfrm>
          <a:prstGeom prst="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 You can be directly questioned on these</a:t>
            </a:r>
          </a:p>
        </p:txBody>
      </p:sp>
      <p:cxnSp>
        <p:nvCxnSpPr>
          <p:cNvPr id="14" name="Straight Arrow Connector 13"/>
          <p:cNvCxnSpPr>
            <a:stCxn id="4" idx="4"/>
            <a:endCxn id="5" idx="0"/>
          </p:cNvCxnSpPr>
          <p:nvPr/>
        </p:nvCxnSpPr>
        <p:spPr>
          <a:xfrm flipH="1">
            <a:off x="4079776" y="1556792"/>
            <a:ext cx="1908212" cy="216024"/>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4"/>
            <a:endCxn id="6" idx="0"/>
          </p:cNvCxnSpPr>
          <p:nvPr/>
        </p:nvCxnSpPr>
        <p:spPr>
          <a:xfrm>
            <a:off x="5987988" y="1556792"/>
            <a:ext cx="2340260" cy="20513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7" idx="0"/>
          </p:cNvCxnSpPr>
          <p:nvPr/>
        </p:nvCxnSpPr>
        <p:spPr>
          <a:xfrm flipH="1">
            <a:off x="2459596" y="2564904"/>
            <a:ext cx="828092" cy="108012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9" idx="0"/>
          </p:cNvCxnSpPr>
          <p:nvPr/>
        </p:nvCxnSpPr>
        <p:spPr>
          <a:xfrm>
            <a:off x="3287688" y="2564905"/>
            <a:ext cx="756084" cy="110506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8" idx="0"/>
          </p:cNvCxnSpPr>
          <p:nvPr/>
        </p:nvCxnSpPr>
        <p:spPr>
          <a:xfrm>
            <a:off x="4655841" y="2564904"/>
            <a:ext cx="1009025" cy="110506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flipH="1">
            <a:off x="7716180" y="2564904"/>
            <a:ext cx="612068" cy="112170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1" idx="0"/>
          </p:cNvCxnSpPr>
          <p:nvPr/>
        </p:nvCxnSpPr>
        <p:spPr>
          <a:xfrm>
            <a:off x="8328248" y="2564905"/>
            <a:ext cx="1116124" cy="113846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772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a:t>
            </a:r>
            <a:endParaRPr lang="en-GB" dirty="0"/>
          </a:p>
        </p:txBody>
      </p:sp>
      <p:sp>
        <p:nvSpPr>
          <p:cNvPr id="3" name="Content Placeholder 2"/>
          <p:cNvSpPr>
            <a:spLocks noGrp="1"/>
          </p:cNvSpPr>
          <p:nvPr>
            <p:ph idx="1"/>
          </p:nvPr>
        </p:nvSpPr>
        <p:spPr/>
        <p:txBody>
          <a:bodyPr>
            <a:normAutofit/>
          </a:bodyPr>
          <a:lstStyle/>
          <a:p>
            <a:r>
              <a:rPr lang="en-GB" sz="3600" dirty="0" smtClean="0"/>
              <a:t>Download a QR code reader app- it is free!</a:t>
            </a:r>
          </a:p>
          <a:p>
            <a:r>
              <a:rPr lang="en-GB" sz="3600" dirty="0" smtClean="0"/>
              <a:t>Go around the room and find the questions</a:t>
            </a:r>
          </a:p>
          <a:p>
            <a:r>
              <a:rPr lang="en-GB" sz="3600" dirty="0" smtClean="0"/>
              <a:t>Answer each question</a:t>
            </a:r>
          </a:p>
          <a:p>
            <a:r>
              <a:rPr lang="en-GB" sz="3600" dirty="0" smtClean="0"/>
              <a:t>The first pair to get all of the questions and answers wins</a:t>
            </a:r>
            <a:endParaRPr lang="en-GB" sz="3600" dirty="0"/>
          </a:p>
        </p:txBody>
      </p:sp>
    </p:spTree>
    <p:extLst>
      <p:ext uri="{BB962C8B-B14F-4D97-AF65-F5344CB8AC3E}">
        <p14:creationId xmlns:p14="http://schemas.microsoft.com/office/powerpoint/2010/main" val="11095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3239" t="18618" r="34492" b="23635"/>
          <a:stretch/>
        </p:blipFill>
        <p:spPr>
          <a:xfrm>
            <a:off x="3295949" y="433952"/>
            <a:ext cx="5944752" cy="5981223"/>
          </a:xfrm>
          <a:prstGeom prst="rect">
            <a:avLst/>
          </a:prstGeom>
        </p:spPr>
      </p:pic>
    </p:spTree>
    <p:extLst>
      <p:ext uri="{BB962C8B-B14F-4D97-AF65-F5344CB8AC3E}">
        <p14:creationId xmlns:p14="http://schemas.microsoft.com/office/powerpoint/2010/main" val="921331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2249" t="22139" r="33998" b="20115"/>
          <a:stretch/>
        </p:blipFill>
        <p:spPr>
          <a:xfrm>
            <a:off x="3513301" y="309965"/>
            <a:ext cx="6146944" cy="5912603"/>
          </a:xfrm>
          <a:prstGeom prst="rect">
            <a:avLst/>
          </a:prstGeom>
        </p:spPr>
      </p:pic>
    </p:spTree>
    <p:extLst>
      <p:ext uri="{BB962C8B-B14F-4D97-AF65-F5344CB8AC3E}">
        <p14:creationId xmlns:p14="http://schemas.microsoft.com/office/powerpoint/2010/main" val="1528325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2348" t="23372" r="33799" b="20290"/>
          <a:stretch/>
        </p:blipFill>
        <p:spPr>
          <a:xfrm>
            <a:off x="3253139" y="464949"/>
            <a:ext cx="6380257" cy="5969831"/>
          </a:xfrm>
          <a:prstGeom prst="rect">
            <a:avLst/>
          </a:prstGeom>
        </p:spPr>
      </p:pic>
    </p:spTree>
    <p:extLst>
      <p:ext uri="{BB962C8B-B14F-4D97-AF65-F5344CB8AC3E}">
        <p14:creationId xmlns:p14="http://schemas.microsoft.com/office/powerpoint/2010/main" val="25623686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TotalTime>
  <Words>1856</Words>
  <Application>Microsoft Office PowerPoint</Application>
  <PresentationFormat>Widescreen</PresentationFormat>
  <Paragraphs>158</Paragraphs>
  <Slides>35</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Comic Sans MS</vt:lpstr>
      <vt:lpstr>Overlock</vt:lpstr>
      <vt:lpstr>Office Theme</vt:lpstr>
      <vt:lpstr>Important watching  Massolit – MAOA Gene</vt:lpstr>
      <vt:lpstr>Starter : Outline the role of the limbic system in aggression  (4 marks) – 4 minutes </vt:lpstr>
      <vt:lpstr>Outline the role of the limbic system in aggression (4 marks)</vt:lpstr>
      <vt:lpstr>   Biological Explanation –  Genetic factors in aggression</vt:lpstr>
      <vt:lpstr>PowerPoint Presentation</vt:lpstr>
      <vt:lpstr>Task</vt:lpstr>
      <vt:lpstr>PowerPoint Presentation</vt:lpstr>
      <vt:lpstr>PowerPoint Presentation</vt:lpstr>
      <vt:lpstr>PowerPoint Presentation</vt:lpstr>
      <vt:lpstr>PowerPoint Presentation</vt:lpstr>
      <vt:lpstr>PowerPoint Presentation</vt:lpstr>
      <vt:lpstr>PowerPoint Presentation</vt:lpstr>
      <vt:lpstr>Thinking/ starter questions </vt:lpstr>
      <vt:lpstr>Background  Biological Approach - Genes</vt:lpstr>
      <vt:lpstr>AO1 - Twin studies</vt:lpstr>
      <vt:lpstr>AO1 Adoption studies</vt:lpstr>
      <vt:lpstr>The ‘warrior gene’</vt:lpstr>
      <vt:lpstr>Wider research </vt:lpstr>
      <vt:lpstr>Can a gene influence the level of aggression?</vt:lpstr>
      <vt:lpstr>PowerPoint Presentation</vt:lpstr>
      <vt:lpstr>The Warrior gene AO1 </vt:lpstr>
      <vt:lpstr>PowerPoint Presentation</vt:lpstr>
      <vt:lpstr>Progress check</vt:lpstr>
      <vt:lpstr>Outline the role of MAOA in aggression (4 marks)  </vt:lpstr>
      <vt:lpstr>Evaluating Genetic Explanations</vt:lpstr>
      <vt:lpstr>Gender differences </vt:lpstr>
      <vt:lpstr>Evaluating Gender Differences </vt:lpstr>
      <vt:lpstr>MAOA gene is too Simplistic  – Other genes such as the 5-HTT are involved</vt:lpstr>
      <vt:lpstr>PowerPoint Presentation</vt:lpstr>
      <vt:lpstr>PowerPoint Presentation</vt:lpstr>
      <vt:lpstr>Caspi Gene-environment interaction  AO3 or AO1</vt:lpstr>
      <vt:lpstr>Evaluation of Genetic Factors</vt:lpstr>
      <vt:lpstr>Methods and measuring aggression </vt:lpstr>
      <vt:lpstr>Unrepresentative sample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 factors in aggression</dc:title>
  <dc:creator>Joanna Butterfield</dc:creator>
  <cp:lastModifiedBy>Charlotte Skipp</cp:lastModifiedBy>
  <cp:revision>64</cp:revision>
  <cp:lastPrinted>2019-01-25T11:32:15Z</cp:lastPrinted>
  <dcterms:created xsi:type="dcterms:W3CDTF">2017-02-05T13:23:40Z</dcterms:created>
  <dcterms:modified xsi:type="dcterms:W3CDTF">2020-04-29T12:19:57Z</dcterms:modified>
</cp:coreProperties>
</file>