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73" r:id="rId4"/>
    <p:sldId id="261" r:id="rId5"/>
    <p:sldId id="262" r:id="rId6"/>
    <p:sldId id="263" r:id="rId7"/>
    <p:sldId id="269" r:id="rId8"/>
    <p:sldId id="264" r:id="rId9"/>
    <p:sldId id="266" r:id="rId10"/>
    <p:sldId id="267" r:id="rId11"/>
    <p:sldId id="265" r:id="rId12"/>
    <p:sldId id="268" r:id="rId13"/>
    <p:sldId id="275" r:id="rId14"/>
    <p:sldId id="276" r:id="rId15"/>
    <p:sldId id="270" r:id="rId16"/>
    <p:sldId id="271" r:id="rId17"/>
    <p:sldId id="272" r:id="rId18"/>
    <p:sldId id="274" r:id="rId19"/>
  </p:sldIdLst>
  <p:sldSz cx="9144000" cy="6858000" type="screen4x3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BCED74D9-AF85-4870-89B2-F360F5E598C6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vert="horz" lIns="96606" tIns="48303" rIns="96606" bIns="4830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EAF8C3E1-E09A-4F7F-8021-7D31D86C165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548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C3E1-E09A-4F7F-8021-7D31D86C165C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35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C3E1-E09A-4F7F-8021-7D31D86C165C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91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C3E1-E09A-4F7F-8021-7D31D86C165C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95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C3E1-E09A-4F7F-8021-7D31D86C165C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623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C3E1-E09A-4F7F-8021-7D31D86C165C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934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C3E1-E09A-4F7F-8021-7D31D86C165C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57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C3E1-E09A-4F7F-8021-7D31D86C165C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117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C3E1-E09A-4F7F-8021-7D31D86C165C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619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C3E1-E09A-4F7F-8021-7D31D86C165C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6801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C3E1-E09A-4F7F-8021-7D31D86C165C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7831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C3E1-E09A-4F7F-8021-7D31D86C165C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227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C3E1-E09A-4F7F-8021-7D31D86C165C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978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C3E1-E09A-4F7F-8021-7D31D86C165C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5971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C3E1-E09A-4F7F-8021-7D31D86C165C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435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C3E1-E09A-4F7F-8021-7D31D86C165C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13776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8C3E1-E09A-4F7F-8021-7D31D86C165C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478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146F-E49B-4163-9391-5695487F3676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3BA78-E096-4204-9279-1FB4820825E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146F-E49B-4163-9391-5695487F3676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3BA78-E096-4204-9279-1FB4820825E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146F-E49B-4163-9391-5695487F3676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3BA78-E096-4204-9279-1FB4820825E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146F-E49B-4163-9391-5695487F3676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3BA78-E096-4204-9279-1FB4820825E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146F-E49B-4163-9391-5695487F3676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3BA78-E096-4204-9279-1FB4820825E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146F-E49B-4163-9391-5695487F3676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3BA78-E096-4204-9279-1FB4820825E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146F-E49B-4163-9391-5695487F3676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3BA78-E096-4204-9279-1FB4820825E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146F-E49B-4163-9391-5695487F3676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3BA78-E096-4204-9279-1FB4820825E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146F-E49B-4163-9391-5695487F3676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3BA78-E096-4204-9279-1FB4820825E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146F-E49B-4163-9391-5695487F3676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3BA78-E096-4204-9279-1FB4820825E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C146F-E49B-4163-9391-5695487F3676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3BA78-E096-4204-9279-1FB4820825E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C146F-E49B-4163-9391-5695487F3676}" type="datetimeFigureOut">
              <a:rPr lang="en-GB" smtClean="0"/>
              <a:pPr/>
              <a:t>26/02/2018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3BA78-E096-4204-9279-1FB4820825E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uliastubbs.co.uk/a2-2013/james-terry/james-terry-59.html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uliastubbs.co.uk/a2-2013/eleanor-harris/eleanor-harris-55.html" TargetMode="Externa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229600" cy="2996952"/>
          </a:xfrm>
        </p:spPr>
        <p:txBody>
          <a:bodyPr>
            <a:normAutofit fontScale="90000"/>
          </a:bodyPr>
          <a:lstStyle/>
          <a:p>
            <a:pPr algn="l"/>
            <a:r>
              <a:rPr lang="en-GB" sz="1200" b="1" dirty="0" smtClean="0"/>
              <a:t>Personal Investigation – 60% </a:t>
            </a:r>
            <a:br>
              <a:rPr lang="en-GB" sz="1200" b="1" dirty="0" smtClean="0"/>
            </a:br>
            <a:r>
              <a:rPr lang="en-GB" sz="1200" b="1" dirty="0" smtClean="0"/>
              <a:t>Made up of two elements – practical portfolio and related study (see below for full guidance).</a:t>
            </a:r>
            <a:br>
              <a:rPr lang="en-GB" sz="1200" b="1" dirty="0" smtClean="0"/>
            </a:br>
            <a:r>
              <a:rPr lang="en-GB" sz="1200" b="1" dirty="0" smtClean="0"/>
              <a:t>Final Deadline: End of January 2018</a:t>
            </a:r>
            <a:br>
              <a:rPr lang="en-GB" sz="1200" b="1" dirty="0" smtClean="0"/>
            </a:br>
            <a:r>
              <a:rPr lang="en-GB" sz="1200" b="1" dirty="0"/>
              <a:t/>
            </a:r>
            <a:br>
              <a:rPr lang="en-GB" sz="1200" b="1" dirty="0"/>
            </a:br>
            <a:r>
              <a:rPr lang="en-GB" sz="1200" b="1" dirty="0" smtClean="0"/>
              <a:t>General tips:</a:t>
            </a:r>
            <a:br>
              <a:rPr lang="en-GB" sz="1200" b="1" dirty="0" smtClean="0"/>
            </a:br>
            <a:r>
              <a:rPr lang="en-GB" sz="1200" dirty="0" smtClean="0"/>
              <a:t>-play to your strengths, but challenge yourself. Make this the most interesting and impressive work you’ve ever produced.... Aim big!</a:t>
            </a:r>
            <a:r>
              <a:rPr lang="en-GB" sz="1200" b="1" dirty="0" smtClean="0"/>
              <a:t/>
            </a:r>
            <a:br>
              <a:rPr lang="en-GB" sz="1200" b="1" dirty="0" smtClean="0"/>
            </a:br>
            <a:r>
              <a:rPr lang="en-GB" sz="1200" b="1" dirty="0" smtClean="0"/>
              <a:t>- </a:t>
            </a:r>
            <a:r>
              <a:rPr lang="en-GB" sz="1200" dirty="0" smtClean="0"/>
              <a:t>visit galleries or attend artist workshops.</a:t>
            </a:r>
            <a:br>
              <a:rPr lang="en-GB" sz="1200" dirty="0" smtClean="0"/>
            </a:br>
            <a:r>
              <a:rPr lang="en-GB" sz="1200" dirty="0" smtClean="0"/>
              <a:t>-use art books , galleries, art magazines and internet sites such as TATE, MOMA to find your artists. Avoid relying on </a:t>
            </a:r>
            <a:r>
              <a:rPr lang="en-GB" sz="1200" dirty="0" err="1" smtClean="0"/>
              <a:t>Pinterest</a:t>
            </a:r>
            <a:r>
              <a:rPr lang="en-GB" sz="1200" dirty="0" smtClean="0"/>
              <a:t>.</a:t>
            </a:r>
            <a:br>
              <a:rPr lang="en-GB" sz="1200" dirty="0" smtClean="0"/>
            </a:br>
            <a:r>
              <a:rPr lang="en-GB" sz="1200" dirty="0" smtClean="0"/>
              <a:t>- ensure you produce a sustained investigation into something that </a:t>
            </a:r>
            <a:r>
              <a:rPr lang="en-GB" sz="1200" b="1" dirty="0" smtClean="0"/>
              <a:t>truly inspires you</a:t>
            </a:r>
            <a:r>
              <a:rPr lang="en-GB" sz="1200" dirty="0" smtClean="0"/>
              <a:t>, it maybe something you can access locally.</a:t>
            </a:r>
            <a:br>
              <a:rPr lang="en-GB" sz="1200" dirty="0" smtClean="0"/>
            </a:br>
            <a:r>
              <a:rPr lang="en-GB" sz="1200" dirty="0" smtClean="0"/>
              <a:t>- write a statement of intent and make sure you realise it.</a:t>
            </a:r>
            <a:r>
              <a:rPr lang="en-GB" sz="1200" dirty="0"/>
              <a:t> </a:t>
            </a:r>
            <a:r>
              <a:rPr lang="en-GB" sz="1200" dirty="0" smtClean="0"/>
              <a:t>Your outcome should be intensely individual, creative, powerful, personal and have a clear sense of purpose.</a:t>
            </a:r>
            <a:r>
              <a:rPr lang="en-GB" sz="1200" dirty="0"/>
              <a:t/>
            </a:r>
            <a:br>
              <a:rPr lang="en-GB" sz="1200" dirty="0"/>
            </a:br>
            <a:r>
              <a:rPr lang="en-GB" sz="1200" dirty="0" smtClean="0"/>
              <a:t>- aim to design a project that allows you to produce content that is inventive, intellectual and critical. You may want to link your theme to other subjects that you study.</a:t>
            </a:r>
            <a:br>
              <a:rPr lang="en-GB" sz="1200" dirty="0" smtClean="0"/>
            </a:br>
            <a:r>
              <a:rPr lang="en-GB" sz="1200" dirty="0" smtClean="0"/>
              <a:t>-make sure your theme allows you to undertake first hand research, both through visiting exhibitions, drawing and photography.</a:t>
            </a:r>
            <a:br>
              <a:rPr lang="en-GB" sz="1200" dirty="0" smtClean="0"/>
            </a:br>
            <a:r>
              <a:rPr lang="en-GB" sz="1200" dirty="0" smtClean="0"/>
              <a:t>- go beyond copying artist styles, learn from them and develop your own visual language.</a:t>
            </a:r>
            <a:br>
              <a:rPr lang="en-GB" sz="1200" dirty="0" smtClean="0"/>
            </a:br>
            <a:r>
              <a:rPr lang="en-GB" sz="1200" dirty="0" smtClean="0"/>
              <a:t>-make sure you spend the required time on it, 5-8 hours a week outside of lesson time.</a:t>
            </a:r>
            <a:br>
              <a:rPr lang="en-GB" sz="1200" dirty="0" smtClean="0"/>
            </a:br>
            <a:r>
              <a:rPr lang="en-GB" sz="1200" dirty="0" smtClean="0"/>
              <a:t>ENJOY THE PROCESS</a:t>
            </a:r>
            <a:br>
              <a:rPr lang="en-GB" sz="1200" dirty="0" smtClean="0"/>
            </a:br>
            <a:r>
              <a:rPr lang="en-GB" sz="1200" dirty="0"/>
              <a:t/>
            </a:r>
            <a:br>
              <a:rPr lang="en-GB" sz="1200" dirty="0"/>
            </a:br>
            <a:r>
              <a:rPr lang="en-GB" sz="1200" dirty="0" smtClean="0"/>
              <a:t>AT THE END : SELECT, ORGANISE AND PRESENT YOUR SUBMISSION FOR MARKING.</a:t>
            </a:r>
            <a:r>
              <a:rPr lang="en-GB" sz="1200" b="1" dirty="0" smtClean="0"/>
              <a:t/>
            </a:r>
            <a:br>
              <a:rPr lang="en-GB" sz="1200" b="1" dirty="0" smtClean="0"/>
            </a:br>
            <a:endParaRPr lang="en-GB" sz="1200" b="1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23528" y="3501008"/>
          <a:ext cx="8568952" cy="28356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/>
                <a:gridCol w="4284476"/>
              </a:tblGrid>
              <a:tr h="315417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Practical Portfolio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Related Study</a:t>
                      </a:r>
                      <a:endParaRPr lang="en-GB" sz="1100" dirty="0"/>
                    </a:p>
                  </a:txBody>
                  <a:tcPr/>
                </a:tc>
              </a:tr>
              <a:tr h="675457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A sustained project presented in an appropriate</a:t>
                      </a:r>
                      <a:r>
                        <a:rPr lang="en-GB" sz="1100" baseline="0" dirty="0" smtClean="0"/>
                        <a:t> format (sketchbooks, mounted sheets, digital presentation etc).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Written component with supporting art</a:t>
                      </a:r>
                      <a:r>
                        <a:rPr lang="en-GB" sz="1100" baseline="0" dirty="0" smtClean="0"/>
                        <a:t>ist studies demonstrating understanding of the work (illustrated essay, study sheets, digital presentation). Min 1000 words continuous prose. </a:t>
                      </a:r>
                      <a:endParaRPr lang="en-GB" sz="1100" dirty="0"/>
                    </a:p>
                  </a:txBody>
                  <a:tcPr/>
                </a:tc>
              </a:tr>
              <a:tr h="548679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The work produced must meet all of the assessment</a:t>
                      </a:r>
                      <a:r>
                        <a:rPr lang="en-GB" sz="1100" baseline="0" dirty="0" smtClean="0"/>
                        <a:t> objectives (see mark grid).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Explore the related context in which your practical portfolio exists e.g. A relevant genre or art</a:t>
                      </a:r>
                      <a:r>
                        <a:rPr lang="en-GB" sz="1100" baseline="0" dirty="0" smtClean="0"/>
                        <a:t> movement, or historical framework.</a:t>
                      </a:r>
                      <a:endParaRPr lang="en-GB" sz="1100" dirty="0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Artwork should be supported by contextual</a:t>
                      </a:r>
                      <a:r>
                        <a:rPr lang="en-GB" sz="1100" baseline="0" dirty="0" smtClean="0"/>
                        <a:t> research, in addition to what you do within the related study.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Ensure</a:t>
                      </a:r>
                      <a:r>
                        <a:rPr lang="en-GB" sz="1100" baseline="0" dirty="0" smtClean="0"/>
                        <a:t> that your investigate and compare a range of sources from your chosen art genre. Aim to talk about between 3-6 artworks in depth.</a:t>
                      </a:r>
                      <a:endParaRPr lang="en-GB" sz="1100" dirty="0"/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Any writing should provide evidence</a:t>
                      </a:r>
                      <a:r>
                        <a:rPr lang="en-GB" sz="1100" baseline="0" dirty="0" smtClean="0"/>
                        <a:t> of how knowledge and understanding will impact on the creative directions taken.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dirty="0" smtClean="0"/>
                        <a:t>Start</a:t>
                      </a:r>
                      <a:r>
                        <a:rPr lang="en-GB" sz="1100" baseline="0" dirty="0" smtClean="0"/>
                        <a:t> by writing your question (what do you want to explore, find out, investigate, compare) and then plan a logical layout for essay.</a:t>
                      </a:r>
                      <a:endParaRPr lang="en-GB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182770" y="6488668"/>
            <a:ext cx="4961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/>
              <a:t>See over for possible starting points and themes...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0"/>
          <a:ext cx="9144000" cy="6592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4183"/>
                <a:gridCol w="4589817"/>
              </a:tblGrid>
              <a:tr h="354541">
                <a:tc>
                  <a:txBody>
                    <a:bodyPr/>
                    <a:lstStyle/>
                    <a:p>
                      <a:r>
                        <a:rPr lang="en-GB" dirty="0" smtClean="0"/>
                        <a:t>Practical Portfolio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Related Study</a:t>
                      </a:r>
                      <a:endParaRPr lang="en-GB" dirty="0"/>
                    </a:p>
                  </a:txBody>
                  <a:tcPr/>
                </a:tc>
              </a:tr>
              <a:tr h="681378">
                <a:tc>
                  <a:txBody>
                    <a:bodyPr/>
                    <a:lstStyle/>
                    <a:p>
                      <a:r>
                        <a:rPr lang="en-GB" sz="1200" b="1" dirty="0" smtClean="0"/>
                        <a:t>Idealised</a:t>
                      </a:r>
                      <a:r>
                        <a:rPr lang="en-GB" sz="1200" b="1" baseline="0" dirty="0" smtClean="0"/>
                        <a:t> Beauty</a:t>
                      </a:r>
                    </a:p>
                    <a:p>
                      <a:r>
                        <a:rPr lang="en-GB" sz="1200" baseline="0" dirty="0" smtClean="0"/>
                        <a:t>- To create works that capitalise on the current perception of beauty.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A homage to Venus:</a:t>
                      </a:r>
                      <a:r>
                        <a:rPr lang="en-GB" sz="1200" baseline="0" dirty="0" smtClean="0"/>
                        <a:t> Exploring the impact of Botticelli’s Venus on other artists’ works </a:t>
                      </a:r>
                    </a:p>
                    <a:p>
                      <a:r>
                        <a:rPr lang="en-GB" sz="1200" i="1" baseline="0" dirty="0" smtClean="0"/>
                        <a:t>Botticelli Re-imagined V&amp;A  until 3</a:t>
                      </a:r>
                      <a:r>
                        <a:rPr lang="en-GB" sz="1200" i="1" baseline="30000" dirty="0" smtClean="0"/>
                        <a:t>rd</a:t>
                      </a:r>
                      <a:r>
                        <a:rPr lang="en-GB" sz="1200" i="1" baseline="0" dirty="0" smtClean="0"/>
                        <a:t> July</a:t>
                      </a:r>
                      <a:endParaRPr lang="en-GB" sz="1200" i="1" dirty="0"/>
                    </a:p>
                  </a:txBody>
                  <a:tcPr/>
                </a:tc>
              </a:tr>
              <a:tr h="974988">
                <a:tc>
                  <a:txBody>
                    <a:bodyPr/>
                    <a:lstStyle/>
                    <a:p>
                      <a:r>
                        <a:rPr lang="en-GB" sz="1200" b="1" dirty="0" smtClean="0"/>
                        <a:t>Colour</a:t>
                      </a:r>
                    </a:p>
                    <a:p>
                      <a:r>
                        <a:rPr lang="en-GB" sz="1200" dirty="0" smtClean="0"/>
                        <a:t>-An exploration into the effects and</a:t>
                      </a:r>
                      <a:r>
                        <a:rPr lang="en-GB" sz="1200" baseline="0" dirty="0" smtClean="0"/>
                        <a:t> power of colour in nature; warning, disguise, camouflage, deception and invitation </a:t>
                      </a:r>
                    </a:p>
                    <a:p>
                      <a:endParaRPr lang="en-GB" sz="1200" baseline="0" dirty="0" smtClean="0"/>
                    </a:p>
                    <a:p>
                      <a:r>
                        <a:rPr lang="en-GB" sz="1200" i="1" baseline="0" dirty="0" smtClean="0"/>
                        <a:t>Colour and Vision   Natural History Museum  until 6</a:t>
                      </a:r>
                      <a:r>
                        <a:rPr lang="en-GB" sz="1200" i="1" baseline="30000" dirty="0" smtClean="0"/>
                        <a:t>th</a:t>
                      </a:r>
                      <a:r>
                        <a:rPr lang="en-GB" sz="1200" i="1" baseline="0" dirty="0" smtClean="0"/>
                        <a:t> Nov</a:t>
                      </a:r>
                      <a:endParaRPr lang="en-GB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Creating a colour balance</a:t>
                      </a:r>
                      <a:r>
                        <a:rPr lang="en-GB" sz="1200" baseline="0" dirty="0" smtClean="0"/>
                        <a:t> and sensitivity: discussing the works of Kandinsky, Frank Stella and Hans Hofmann</a:t>
                      </a:r>
                    </a:p>
                    <a:p>
                      <a:endParaRPr lang="en-GB" sz="1200" baseline="0" dirty="0" smtClean="0"/>
                    </a:p>
                    <a:p>
                      <a:r>
                        <a:rPr lang="en-GB" sz="1200" i="1" baseline="0" dirty="0" smtClean="0"/>
                        <a:t>The Experience of Colour: </a:t>
                      </a:r>
                      <a:r>
                        <a:rPr lang="en-GB" sz="1200" i="1" baseline="0" dirty="0" err="1" smtClean="0"/>
                        <a:t>Astrazione</a:t>
                      </a:r>
                      <a:r>
                        <a:rPr lang="en-GB" sz="1200" i="1" baseline="0" dirty="0" smtClean="0"/>
                        <a:t> </a:t>
                      </a:r>
                      <a:r>
                        <a:rPr lang="en-GB" sz="1200" i="1" baseline="0" dirty="0" err="1" smtClean="0"/>
                        <a:t>Oggettiva</a:t>
                      </a:r>
                      <a:r>
                        <a:rPr lang="en-GB" sz="1200" i="1" baseline="0" dirty="0" smtClean="0"/>
                        <a:t>    </a:t>
                      </a:r>
                      <a:r>
                        <a:rPr lang="en-GB" sz="1200" i="1" baseline="0" dirty="0" err="1" smtClean="0"/>
                        <a:t>Estorick</a:t>
                      </a:r>
                      <a:r>
                        <a:rPr lang="en-GB" sz="1200" i="1" baseline="0" dirty="0" smtClean="0"/>
                        <a:t> Collection of Modern Italian Art, London until 31</a:t>
                      </a:r>
                      <a:r>
                        <a:rPr lang="en-GB" sz="1200" i="1" baseline="30000" dirty="0" smtClean="0"/>
                        <a:t>st</a:t>
                      </a:r>
                      <a:r>
                        <a:rPr lang="en-GB" sz="1200" i="1" baseline="0" dirty="0" smtClean="0"/>
                        <a:t> July</a:t>
                      </a:r>
                      <a:endParaRPr lang="en-GB" sz="1200" i="1" dirty="0"/>
                    </a:p>
                  </a:txBody>
                  <a:tcPr/>
                </a:tc>
              </a:tr>
              <a:tr h="1050377">
                <a:tc>
                  <a:txBody>
                    <a:bodyPr/>
                    <a:lstStyle/>
                    <a:p>
                      <a:r>
                        <a:rPr lang="en-GB" sz="1200" b="1" dirty="0" smtClean="0"/>
                        <a:t>Repurposed Objects</a:t>
                      </a:r>
                    </a:p>
                    <a:p>
                      <a:r>
                        <a:rPr lang="en-GB" sz="1200" dirty="0" smtClean="0"/>
                        <a:t>-To use objects in ways that raise social awareness and ask pertinent</a:t>
                      </a:r>
                      <a:r>
                        <a:rPr lang="en-GB" sz="1200" baseline="0" dirty="0" smtClean="0"/>
                        <a:t> questions about societal issues</a:t>
                      </a:r>
                    </a:p>
                    <a:p>
                      <a:endParaRPr lang="en-GB" sz="1200" baseline="0" dirty="0" smtClean="0"/>
                    </a:p>
                    <a:p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A pivotal point: exploring</a:t>
                      </a:r>
                      <a:r>
                        <a:rPr lang="en-GB" sz="1200" baseline="0" dirty="0" smtClean="0"/>
                        <a:t> the impact of conceptual art </a:t>
                      </a:r>
                    </a:p>
                    <a:p>
                      <a:r>
                        <a:rPr lang="en-GB" sz="1200" i="1" baseline="0" dirty="0" smtClean="0"/>
                        <a:t>Conceptual Art in Britain    Tate Britain  until 29</a:t>
                      </a:r>
                      <a:r>
                        <a:rPr lang="en-GB" sz="1200" i="1" baseline="30000" dirty="0" smtClean="0"/>
                        <a:t>th</a:t>
                      </a:r>
                      <a:r>
                        <a:rPr lang="en-GB" sz="1200" i="1" baseline="0" dirty="0" smtClean="0"/>
                        <a:t> August</a:t>
                      </a:r>
                    </a:p>
                    <a:p>
                      <a:endParaRPr lang="en-GB" sz="1200" i="1" baseline="0" dirty="0" smtClean="0"/>
                    </a:p>
                    <a:p>
                      <a:r>
                        <a:rPr lang="en-GB" sz="1200" i="1" baseline="0" dirty="0" smtClean="0"/>
                        <a:t>Mona </a:t>
                      </a:r>
                      <a:r>
                        <a:rPr lang="en-GB" sz="1200" i="1" baseline="0" dirty="0" err="1" smtClean="0"/>
                        <a:t>Hatoum</a:t>
                      </a:r>
                      <a:r>
                        <a:rPr lang="en-GB" sz="1200" i="1" baseline="0" dirty="0" smtClean="0"/>
                        <a:t>   Tate Modern  until 21</a:t>
                      </a:r>
                      <a:r>
                        <a:rPr lang="en-GB" sz="1200" i="1" baseline="30000" dirty="0" smtClean="0"/>
                        <a:t>st</a:t>
                      </a:r>
                      <a:r>
                        <a:rPr lang="en-GB" sz="1200" i="1" baseline="0" dirty="0" smtClean="0"/>
                        <a:t> August  (her work exudes both beauty and horror).</a:t>
                      </a:r>
                      <a:endParaRPr lang="en-GB" sz="1200" i="1" dirty="0"/>
                    </a:p>
                  </a:txBody>
                  <a:tcPr/>
                </a:tc>
              </a:tr>
              <a:tr h="727184">
                <a:tc>
                  <a:txBody>
                    <a:bodyPr/>
                    <a:lstStyle/>
                    <a:p>
                      <a:r>
                        <a:rPr lang="en-GB" sz="1200" b="1" dirty="0" smtClean="0"/>
                        <a:t>Self</a:t>
                      </a:r>
                      <a:r>
                        <a:rPr lang="en-GB" sz="1200" b="1" baseline="0" dirty="0" smtClean="0"/>
                        <a:t> Portrait</a:t>
                      </a:r>
                    </a:p>
                    <a:p>
                      <a:r>
                        <a:rPr lang="en-GB" sz="1200" baseline="0" dirty="0" smtClean="0"/>
                        <a:t>- To create a series of self portraits that capture my identity/versions of myself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Exploring how iconic artists have chosen to represent</a:t>
                      </a:r>
                      <a:r>
                        <a:rPr lang="en-GB" sz="1200" baseline="0" dirty="0" smtClean="0"/>
                        <a:t> themselves</a:t>
                      </a:r>
                    </a:p>
                    <a:p>
                      <a:r>
                        <a:rPr lang="en-GB" sz="1200" i="1" baseline="0" dirty="0" smtClean="0"/>
                        <a:t>Facing the World: Self Portraits from Rembrandt to Ai </a:t>
                      </a:r>
                      <a:r>
                        <a:rPr lang="en-GB" sz="1200" i="1" baseline="0" dirty="0" err="1" smtClean="0"/>
                        <a:t>Weiwei</a:t>
                      </a:r>
                      <a:endParaRPr lang="en-GB" sz="1200" i="1" baseline="0" dirty="0" smtClean="0"/>
                    </a:p>
                    <a:p>
                      <a:r>
                        <a:rPr lang="en-GB" sz="1200" i="1" baseline="0" dirty="0" smtClean="0"/>
                        <a:t>Scottish National Portrait Gallery, Edinburgh until 16</a:t>
                      </a:r>
                      <a:r>
                        <a:rPr lang="en-GB" sz="1200" i="1" baseline="30000" dirty="0" smtClean="0"/>
                        <a:t>th</a:t>
                      </a:r>
                      <a:r>
                        <a:rPr lang="en-GB" sz="1200" i="1" baseline="0" dirty="0" smtClean="0"/>
                        <a:t> Oct</a:t>
                      </a:r>
                      <a:endParaRPr lang="en-GB" sz="1200" i="1" dirty="0"/>
                    </a:p>
                  </a:txBody>
                  <a:tcPr/>
                </a:tc>
              </a:tr>
              <a:tr h="797717">
                <a:tc>
                  <a:txBody>
                    <a:bodyPr/>
                    <a:lstStyle/>
                    <a:p>
                      <a:r>
                        <a:rPr lang="en-GB" sz="1200" b="1" dirty="0" err="1" smtClean="0"/>
                        <a:t>Britishness</a:t>
                      </a:r>
                      <a:endParaRPr lang="en-GB" sz="1200" b="1" dirty="0" smtClean="0"/>
                    </a:p>
                    <a:p>
                      <a:r>
                        <a:rPr lang="en-GB" sz="1200" dirty="0" smtClean="0"/>
                        <a:t>-To create work that comments on the</a:t>
                      </a:r>
                      <a:r>
                        <a:rPr lang="en-GB" sz="1200" baseline="0" dirty="0" smtClean="0"/>
                        <a:t> British Class system, style and taste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Art as social</a:t>
                      </a:r>
                      <a:r>
                        <a:rPr lang="en-GB" sz="1200" baseline="0" dirty="0" smtClean="0"/>
                        <a:t> commentary: comparing Hogarth’s ‘A Rake’s Progress’ to Grayson Perry’s ‘All in the Best Possible Taste’</a:t>
                      </a:r>
                    </a:p>
                    <a:p>
                      <a:endParaRPr lang="en-GB" sz="1200" baseline="0" dirty="0" smtClean="0"/>
                    </a:p>
                    <a:p>
                      <a:r>
                        <a:rPr lang="en-GB" sz="1200" baseline="0" dirty="0" smtClean="0"/>
                        <a:t>Herbert Art Gallery and Museum, Coventry until 3</a:t>
                      </a:r>
                      <a:r>
                        <a:rPr lang="en-GB" sz="1200" baseline="30000" dirty="0" smtClean="0"/>
                        <a:t>rd</a:t>
                      </a:r>
                      <a:r>
                        <a:rPr lang="en-GB" sz="1200" baseline="0" dirty="0" smtClean="0"/>
                        <a:t> July</a:t>
                      </a:r>
                      <a:endParaRPr lang="en-GB" sz="1200" dirty="0"/>
                    </a:p>
                  </a:txBody>
                  <a:tcPr/>
                </a:tc>
              </a:tr>
              <a:tr h="1050377">
                <a:tc>
                  <a:txBody>
                    <a:bodyPr/>
                    <a:lstStyle/>
                    <a:p>
                      <a:r>
                        <a:rPr lang="en-GB" sz="1200" b="1" dirty="0" smtClean="0"/>
                        <a:t>Art</a:t>
                      </a:r>
                      <a:r>
                        <a:rPr lang="en-GB" sz="1200" b="1" baseline="0" dirty="0" smtClean="0"/>
                        <a:t> and mechanics </a:t>
                      </a:r>
                    </a:p>
                    <a:p>
                      <a:r>
                        <a:rPr lang="en-GB" sz="1200" baseline="0" dirty="0" smtClean="0"/>
                        <a:t>-To create a homage to Leonardo </a:t>
                      </a:r>
                      <a:r>
                        <a:rPr lang="en-GB" sz="1200" baseline="0" dirty="0" err="1" smtClean="0"/>
                        <a:t>da</a:t>
                      </a:r>
                      <a:r>
                        <a:rPr lang="en-GB" sz="1200" baseline="0" dirty="0" smtClean="0"/>
                        <a:t> Vinci through the use of mechanics and movement</a:t>
                      </a:r>
                    </a:p>
                    <a:p>
                      <a:r>
                        <a:rPr lang="en-GB" sz="1200" i="1" baseline="0" dirty="0" smtClean="0"/>
                        <a:t>Leonardo </a:t>
                      </a:r>
                      <a:r>
                        <a:rPr lang="en-GB" sz="1200" i="1" baseline="0" dirty="0" err="1" smtClean="0"/>
                        <a:t>da</a:t>
                      </a:r>
                      <a:r>
                        <a:rPr lang="en-GB" sz="1200" i="1" baseline="0" dirty="0" smtClean="0"/>
                        <a:t> Vinci: The mechanics of Genius  Science Museum, London  until 4</a:t>
                      </a:r>
                      <a:r>
                        <a:rPr lang="en-GB" sz="1200" i="1" baseline="30000" dirty="0" smtClean="0"/>
                        <a:t>th</a:t>
                      </a:r>
                      <a:r>
                        <a:rPr lang="en-GB" sz="1200" i="1" baseline="0" dirty="0" smtClean="0"/>
                        <a:t> Sept</a:t>
                      </a:r>
                      <a:endParaRPr lang="en-GB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Exploring the nature of vision; how kinetic artists incorporate</a:t>
                      </a:r>
                      <a:r>
                        <a:rPr lang="en-GB" sz="1200" baseline="0" dirty="0" smtClean="0"/>
                        <a:t> movement into art</a:t>
                      </a:r>
                    </a:p>
                    <a:p>
                      <a:endParaRPr lang="en-GB" sz="1200" baseline="0" dirty="0" smtClean="0"/>
                    </a:p>
                    <a:p>
                      <a:r>
                        <a:rPr lang="en-GB" sz="1200" baseline="0" dirty="0" err="1" smtClean="0"/>
                        <a:t>Naum</a:t>
                      </a:r>
                      <a:r>
                        <a:rPr lang="en-GB" sz="1200" baseline="0" dirty="0" smtClean="0"/>
                        <a:t> Gabo, Jean </a:t>
                      </a:r>
                      <a:r>
                        <a:rPr lang="en-GB" sz="1200" baseline="0" dirty="0" err="1" smtClean="0"/>
                        <a:t>Tinguely</a:t>
                      </a:r>
                      <a:r>
                        <a:rPr lang="en-GB" sz="1200" baseline="0" dirty="0" smtClean="0"/>
                        <a:t>, Alexander Calder, Rebecca Horn.</a:t>
                      </a:r>
                      <a:endParaRPr lang="en-GB" sz="1200" dirty="0"/>
                    </a:p>
                  </a:txBody>
                  <a:tcPr/>
                </a:tc>
              </a:tr>
              <a:tr h="888782">
                <a:tc>
                  <a:txBody>
                    <a:bodyPr/>
                    <a:lstStyle/>
                    <a:p>
                      <a:r>
                        <a:rPr lang="en-GB" sz="1200" b="1" dirty="0" smtClean="0"/>
                        <a:t>Identity</a:t>
                      </a:r>
                      <a:r>
                        <a:rPr lang="en-GB" sz="1200" b="1" baseline="0" dirty="0" smtClean="0"/>
                        <a:t> &amp; Gender </a:t>
                      </a:r>
                    </a:p>
                    <a:p>
                      <a:r>
                        <a:rPr lang="en-GB" sz="1200" baseline="0" dirty="0" smtClean="0"/>
                        <a:t>-Is gender socially constructed?  - The relationship between gender and society </a:t>
                      </a:r>
                    </a:p>
                    <a:p>
                      <a:r>
                        <a:rPr lang="en-GB" sz="1200" baseline="0" dirty="0" smtClean="0"/>
                        <a:t>Rules, characteristics, activities, culture, time period.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Feminist Art: How female artists have  explored the fluidity of gender</a:t>
                      </a:r>
                    </a:p>
                    <a:p>
                      <a:r>
                        <a:rPr lang="en-GB" sz="1200" dirty="0" smtClean="0"/>
                        <a:t>(</a:t>
                      </a:r>
                      <a:r>
                        <a:rPr lang="en-GB" sz="1200" dirty="0" err="1" smtClean="0"/>
                        <a:t>Frida</a:t>
                      </a:r>
                      <a:r>
                        <a:rPr lang="en-GB" sz="1200" dirty="0" smtClean="0"/>
                        <a:t> Kahlo, Claude </a:t>
                      </a:r>
                      <a:r>
                        <a:rPr lang="en-GB" sz="1200" dirty="0" err="1" smtClean="0"/>
                        <a:t>Cahun</a:t>
                      </a:r>
                      <a:r>
                        <a:rPr lang="en-GB" sz="1200" dirty="0" smtClean="0"/>
                        <a:t>)</a:t>
                      </a:r>
                    </a:p>
                    <a:p>
                      <a:r>
                        <a:rPr lang="en-GB" sz="1200" i="1" dirty="0" smtClean="0"/>
                        <a:t>See MOMA website</a:t>
                      </a:r>
                      <a:endParaRPr lang="en-GB" sz="1200" i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06688" cy="49006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Time plan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229600" cy="4525963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GB" dirty="0" smtClean="0"/>
              <a:t>This half term:</a:t>
            </a:r>
            <a:endParaRPr lang="en-GB" dirty="0" smtClean="0"/>
          </a:p>
          <a:p>
            <a:pPr>
              <a:buFontTx/>
              <a:buChar char="-"/>
            </a:pPr>
            <a:r>
              <a:rPr lang="en-GB" dirty="0" smtClean="0"/>
              <a:t>Decide on essay title and project theme, complete mind map.</a:t>
            </a:r>
          </a:p>
          <a:p>
            <a:pPr>
              <a:buFontTx/>
              <a:buChar char="-"/>
            </a:pPr>
            <a:r>
              <a:rPr lang="en-GB" dirty="0" smtClean="0"/>
              <a:t>Decide how you will present your work.</a:t>
            </a:r>
          </a:p>
          <a:p>
            <a:pPr>
              <a:buFontTx/>
              <a:buChar char="-"/>
            </a:pPr>
            <a:r>
              <a:rPr lang="en-GB" dirty="0" smtClean="0"/>
              <a:t>Find 3-5 artists to support essay title, consider broader art movements.</a:t>
            </a:r>
          </a:p>
          <a:p>
            <a:pPr>
              <a:buFontTx/>
              <a:buChar char="-"/>
            </a:pPr>
            <a:r>
              <a:rPr lang="en-GB" dirty="0" smtClean="0"/>
              <a:t>Write first draft of essay.</a:t>
            </a:r>
          </a:p>
          <a:p>
            <a:pPr>
              <a:buFontTx/>
              <a:buChar char="-"/>
            </a:pPr>
            <a:r>
              <a:rPr lang="en-GB" dirty="0" smtClean="0"/>
              <a:t>Complete artist studies and at least one piece in the style of the </a:t>
            </a:r>
            <a:r>
              <a:rPr lang="en-GB" dirty="0"/>
              <a:t>artist. what interests you about their work and process? Start thinking about how these elements could inspire your own practical portfolio (e.g. The approach to making art, the purpose, the aims</a:t>
            </a:r>
            <a:r>
              <a:rPr lang="en-GB" dirty="0" smtClean="0"/>
              <a:t>).</a:t>
            </a:r>
            <a:endParaRPr lang="en-GB" dirty="0"/>
          </a:p>
          <a:p>
            <a:pPr>
              <a:buFontTx/>
              <a:buChar char="-"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Summer term </a:t>
            </a:r>
            <a:r>
              <a:rPr lang="en-GB" dirty="0" smtClean="0"/>
              <a:t>+ summer holidays:</a:t>
            </a:r>
          </a:p>
          <a:p>
            <a:pPr>
              <a:buFontTx/>
              <a:buChar char="-"/>
            </a:pPr>
            <a:r>
              <a:rPr lang="en-GB" dirty="0" smtClean="0"/>
              <a:t>Find 10 possible artists to inspire the production of your own artwork in relation to the theme fro your Practical Portfolio. Print off artist imagery, label and keep in a folder/plastic wallet.</a:t>
            </a:r>
          </a:p>
          <a:p>
            <a:pPr>
              <a:buFontTx/>
              <a:buChar char="-"/>
            </a:pPr>
            <a:r>
              <a:rPr lang="en-GB" dirty="0" smtClean="0"/>
              <a:t>start producing artist studies, initial photos and drawings for your practical portfolio.</a:t>
            </a:r>
          </a:p>
          <a:p>
            <a:pPr>
              <a:buFontTx/>
              <a:buChar char="-"/>
            </a:pPr>
            <a:r>
              <a:rPr lang="en-GB" dirty="0" smtClean="0"/>
              <a:t>visit relevant galleries, take notes about the artists’ work and collect leaflets, complete sketches, take photographs linking to your initial ideas and thoughts.  Collect objects that you can draw from/photograph/be inspired by</a:t>
            </a:r>
            <a:r>
              <a:rPr lang="en-GB" dirty="0" smtClean="0"/>
              <a:t>.</a:t>
            </a:r>
          </a:p>
          <a:p>
            <a:pPr>
              <a:buFontTx/>
              <a:buChar char="-"/>
            </a:pPr>
            <a:r>
              <a:rPr lang="en-GB" dirty="0" smtClean="0"/>
              <a:t>If you are creating a portfolio for </a:t>
            </a:r>
            <a:r>
              <a:rPr lang="en-GB" dirty="0" err="1" smtClean="0"/>
              <a:t>uni</a:t>
            </a:r>
            <a:r>
              <a:rPr lang="en-GB" dirty="0" smtClean="0"/>
              <a:t>/art college create additional work for this! (see me and we can discuss)/</a:t>
            </a: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DEADLINES</a:t>
            </a:r>
          </a:p>
          <a:p>
            <a:pPr>
              <a:buNone/>
            </a:pPr>
            <a:r>
              <a:rPr lang="en-GB" dirty="0" smtClean="0"/>
              <a:t>Related Study – final draft of essay and artist studies to be complete and presented by the end of the year 12.</a:t>
            </a:r>
            <a:endParaRPr lang="en-GB" dirty="0"/>
          </a:p>
          <a:p>
            <a:pPr>
              <a:buNone/>
            </a:pPr>
            <a:r>
              <a:rPr lang="en-GB" dirty="0" smtClean="0"/>
              <a:t>Practical portfolio: Majority of initial drawing and photographs to be done ready for </a:t>
            </a:r>
            <a:r>
              <a:rPr lang="en-GB" dirty="0" smtClean="0"/>
              <a:t>September of yr13</a:t>
            </a:r>
            <a:endParaRPr lang="en-GB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7139136" cy="130026"/>
          </a:xfrm>
        </p:spPr>
        <p:txBody>
          <a:bodyPr>
            <a:noAutofit/>
          </a:bodyPr>
          <a:lstStyle/>
          <a:p>
            <a:r>
              <a:rPr lang="en-GB" sz="1600" u="sng" dirty="0" smtClean="0">
                <a:hlinkClick r:id="rId3"/>
              </a:rPr>
              <a:t>Practical Portfolio: Geometric</a:t>
            </a:r>
            <a:br>
              <a:rPr lang="en-GB" sz="1600" u="sng" dirty="0" smtClean="0">
                <a:hlinkClick r:id="rId3"/>
              </a:rPr>
            </a:br>
            <a:r>
              <a:rPr lang="en-GB" sz="1600" u="sng" dirty="0" smtClean="0">
                <a:hlinkClick r:id="rId3"/>
              </a:rPr>
              <a:t>Related </a:t>
            </a:r>
            <a:r>
              <a:rPr lang="en-GB" sz="1600" u="sng" dirty="0" err="1" smtClean="0">
                <a:hlinkClick r:id="rId3"/>
              </a:rPr>
              <a:t>Study"How</a:t>
            </a:r>
            <a:r>
              <a:rPr lang="en-GB" sz="1600" u="sng" dirty="0" smtClean="0">
                <a:hlinkClick r:id="rId3"/>
              </a:rPr>
              <a:t> was </a:t>
            </a:r>
            <a:r>
              <a:rPr lang="en-GB" sz="1600" u="sng" dirty="0" err="1" smtClean="0">
                <a:hlinkClick r:id="rId3"/>
              </a:rPr>
              <a:t>Uglow</a:t>
            </a:r>
            <a:r>
              <a:rPr lang="en-GB" sz="1600" u="sng" dirty="0" smtClean="0">
                <a:hlinkClick r:id="rId3"/>
              </a:rPr>
              <a:t> influenced by the Golden</a:t>
            </a:r>
            <a:br>
              <a:rPr lang="en-GB" sz="1600" u="sng" dirty="0" smtClean="0">
                <a:hlinkClick r:id="rId3"/>
              </a:rPr>
            </a:br>
            <a:r>
              <a:rPr lang="en-GB" sz="1600" u="sng" dirty="0" smtClean="0">
                <a:hlinkClick r:id="rId3"/>
              </a:rPr>
              <a:t>Section and what did these influences</a:t>
            </a:r>
            <a:br>
              <a:rPr lang="en-GB" sz="1600" u="sng" dirty="0" smtClean="0">
                <a:hlinkClick r:id="rId3"/>
              </a:rPr>
            </a:br>
            <a:r>
              <a:rPr lang="en-GB" sz="1600" u="sng" dirty="0" smtClean="0">
                <a:hlinkClick r:id="rId3"/>
              </a:rPr>
              <a:t>lead to in his work?"</a:t>
            </a:r>
            <a:r>
              <a:rPr lang="en-GB" sz="1600" dirty="0" smtClean="0"/>
              <a:t> </a:t>
            </a:r>
            <a:endParaRPr lang="en-GB" sz="16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052736"/>
            <a:ext cx="4176464" cy="2948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2596" y="980728"/>
            <a:ext cx="4011892" cy="2955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4005064"/>
            <a:ext cx="4056283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6016" y="3867497"/>
            <a:ext cx="4278881" cy="2990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Fine Art. A2 level 2013. OCR. Mock Exam preparation (Coursework). &quot;Geometric&quot;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283968" cy="3110652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0"/>
            <a:ext cx="4427984" cy="315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140968"/>
            <a:ext cx="2212056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3016100"/>
            <a:ext cx="5435377" cy="384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0"/>
            <a:ext cx="6012160" cy="6805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422938"/>
            <a:ext cx="3923928" cy="4435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80728"/>
            <a:ext cx="5241957" cy="386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611560" y="26064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u="sng" dirty="0" smtClean="0">
                <a:hlinkClick r:id="rId3"/>
              </a:rPr>
              <a:t>Practical portfolio: Veiled</a:t>
            </a:r>
          </a:p>
          <a:p>
            <a:r>
              <a:rPr lang="en-GB" u="sng" dirty="0" smtClean="0">
                <a:hlinkClick r:id="rId3"/>
              </a:rPr>
              <a:t>"An investigation into the "veiled beauty"</a:t>
            </a:r>
            <a:br>
              <a:rPr lang="en-GB" u="sng" dirty="0" smtClean="0">
                <a:hlinkClick r:id="rId3"/>
              </a:rPr>
            </a:br>
            <a:r>
              <a:rPr lang="en-GB" u="sng" dirty="0" smtClean="0">
                <a:hlinkClick r:id="rId3"/>
              </a:rPr>
              <a:t>of Ian </a:t>
            </a:r>
            <a:r>
              <a:rPr lang="en-GB" u="sng" dirty="0" err="1" smtClean="0">
                <a:hlinkClick r:id="rId3"/>
              </a:rPr>
              <a:t>McKeever's</a:t>
            </a:r>
            <a:r>
              <a:rPr lang="en-GB" u="sng" dirty="0" smtClean="0">
                <a:hlinkClick r:id="rId3"/>
              </a:rPr>
              <a:t> works</a:t>
            </a:r>
            <a:r>
              <a:rPr lang="en-GB" dirty="0" smtClean="0"/>
              <a:t> </a:t>
            </a:r>
            <a:br>
              <a:rPr lang="en-GB" dirty="0" smtClean="0"/>
            </a:br>
            <a:endParaRPr lang="en-GB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412776"/>
            <a:ext cx="4427984" cy="2400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4849497" y="658607"/>
            <a:ext cx="4305037" cy="2987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975547"/>
            <a:ext cx="4045460" cy="2882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4365104"/>
            <a:ext cx="4445019" cy="2299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0"/>
            <a:ext cx="385762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716016" cy="3546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612636"/>
            <a:ext cx="4716016" cy="3245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8638" y="3694187"/>
            <a:ext cx="4415362" cy="31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7275" y="966788"/>
            <a:ext cx="702945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052736"/>
            <a:ext cx="9144000" cy="3642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5541711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3689856"/>
            <a:ext cx="5364088" cy="3168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Colourful faces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2"/>
            <a:ext cx="7632848" cy="503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876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Reflection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0082"/>
            <a:ext cx="8182604" cy="536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8786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163" y="795338"/>
            <a:ext cx="8067675" cy="526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641985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0520" y="260648"/>
            <a:ext cx="4197538" cy="628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5" y="0"/>
            <a:ext cx="5381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847</Words>
  <Application>Microsoft Office PowerPoint</Application>
  <PresentationFormat>On-screen Show (4:3)</PresentationFormat>
  <Paragraphs>91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Personal Investigation – 60%  Made up of two elements – practical portfolio and related study (see below for full guidance). Final Deadline: End of January 2018  General tips: -play to your strengths, but challenge yourself. Make this the most interesting and impressive work you’ve ever produced.... Aim big! - visit galleries or attend artist workshops. -use art books , galleries, art magazines and internet sites such as TATE, MOMA to find your artists. Avoid relying on Pinterest. - ensure you produce a sustained investigation into something that truly inspires you, it maybe something you can access locally. - write a statement of intent and make sure you realise it. Your outcome should be intensely individual, creative, powerful, personal and have a clear sense of purpose. - aim to design a project that allows you to produce content that is inventive, intellectual and critical. You may want to link your theme to other subjects that you study. -make sure your theme allows you to undertake first hand research, both through visiting exhibitions, drawing and photography. - go beyond copying artist styles, learn from them and develop your own visual language. -make sure you spend the required time on it, 5-8 hours a week outside of lesson time. ENJOY THE PROCESS  AT THE END : SELECT, ORGANISE AND PRESENT YOUR SUBMISSION FOR MARKING. </vt:lpstr>
      <vt:lpstr>PowerPoint Presentation</vt:lpstr>
      <vt:lpstr>Time plan</vt:lpstr>
      <vt:lpstr>Practical Portfolio: Geometric Related Study"How was Uglow influenced by the Golden Section and what did these influences lead to in his work?"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Colourful faces</vt:lpstr>
      <vt:lpstr>Reflection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Investigation – 60%  Made up of two elements – practical portfolio and related study (see below for full guidance). Final Deadline: End of January 2017  General tips: -play to your strengths, but challenge yourself. Make this the most interesting and impressive work you’ve ever produced.... Aim big! - visit galleries or attend artist workshops. -use art books , galleries, art magazines and internet sites such as TATE, MOMA to find your artists. Avoid relying on Pinterest. - ensure you produce a sustained investigation into something that truly inspires you, it maybe something you can access locally. - write a statement of intent and make sure you realise it. Your outcome should be intensely individual, creative, powerful, personal and have a clear sense of purpose. - aim to design a project that allows you to produce content that is inventive, intellectual and critical. You may want to link your theme to other subjects that you study. -make sure your theme allows you to undertake first hand research, both through visiting exhibitions, drawing and photography. - go beyond copying artist styles, learn from them and develop your own visual language. -make sure you spend the required time on it, 5-8 hours a week outside of lesson time. ENJOY THE PROCESS  AT THE END : SELECT, ORGANISE AND PRESENT YOUR SUBMISSION FOR MARKING.</dc:title>
  <dc:creator>alex westmore</dc:creator>
  <cp:lastModifiedBy>Alex Westmore</cp:lastModifiedBy>
  <cp:revision>15</cp:revision>
  <cp:lastPrinted>2016-06-13T06:37:08Z</cp:lastPrinted>
  <dcterms:created xsi:type="dcterms:W3CDTF">2016-06-06T18:45:55Z</dcterms:created>
  <dcterms:modified xsi:type="dcterms:W3CDTF">2018-02-26T09:41:44Z</dcterms:modified>
</cp:coreProperties>
</file>