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61" d="100"/>
          <a:sy n="61" d="100"/>
        </p:scale>
        <p:origin x="4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002D5E9-1030-47DC-80B2-F67D7E1A31F6}" type="datetimeFigureOut">
              <a:rPr lang="en-GB" smtClean="0"/>
              <a:t>13/03/2019</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1170360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2D5E9-1030-47DC-80B2-F67D7E1A31F6}" type="datetimeFigureOut">
              <a:rPr lang="en-GB" smtClean="0"/>
              <a:t>13/03/2019</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454269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02D5E9-1030-47DC-80B2-F67D7E1A31F6}" type="datetimeFigureOut">
              <a:rPr lang="en-GB" smtClean="0"/>
              <a:t>13/03/2019</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331413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002D5E9-1030-47DC-80B2-F67D7E1A31F6}" type="datetimeFigureOut">
              <a:rPr lang="en-GB" smtClean="0"/>
              <a:t>13/03/2019</a:t>
            </a:fld>
            <a:endParaRPr lang="en-GB"/>
          </a:p>
        </p:txBody>
      </p:sp>
      <p:sp>
        <p:nvSpPr>
          <p:cNvPr id="6" name="Footer Placeholder 5"/>
          <p:cNvSpPr>
            <a:spLocks noGrp="1"/>
          </p:cNvSpPr>
          <p:nvPr>
            <p:ph type="ftr" sz="quarter" idx="11"/>
          </p:nvPr>
        </p:nvSpPr>
        <p:spPr/>
        <p:txBody>
          <a:bodyPr/>
          <a:lstStyle/>
          <a:p>
            <a:endParaRPr lang="en-GB"/>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199736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002D5E9-1030-47DC-80B2-F67D7E1A31F6}" type="datetimeFigureOut">
              <a:rPr lang="en-GB" smtClean="0"/>
              <a:t>13/03/2019</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3919293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002D5E9-1030-47DC-80B2-F67D7E1A31F6}" type="datetimeFigureOut">
              <a:rPr lang="en-GB" smtClean="0"/>
              <a:t>13/03/2019</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4250266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02D5E9-1030-47DC-80B2-F67D7E1A31F6}" type="datetimeFigureOut">
              <a:rPr lang="en-GB" smtClean="0"/>
              <a:t>13/03/2019</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161364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02D5E9-1030-47DC-80B2-F67D7E1A31F6}" type="datetimeFigureOut">
              <a:rPr lang="en-GB" smtClean="0"/>
              <a:t>13/03/2019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3078326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02D5E9-1030-47DC-80B2-F67D7E1A31F6}" type="datetimeFigureOut">
              <a:rPr lang="en-GB" smtClean="0"/>
              <a:t>13/03/2019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197617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02D5E9-1030-47DC-80B2-F67D7E1A31F6}" type="datetimeFigureOut">
              <a:rPr lang="en-GB" smtClean="0"/>
              <a:t>13/03/2019</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281566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02D5E9-1030-47DC-80B2-F67D7E1A31F6}" type="datetimeFigureOut">
              <a:rPr lang="en-GB" smtClean="0"/>
              <a:t>13/03/2019</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2E89E55-F9F2-4859-8168-A08A9D6B9254}"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40947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002D5E9-1030-47DC-80B2-F67D7E1A31F6}" type="datetimeFigureOut">
              <a:rPr lang="en-GB" smtClean="0"/>
              <a:t>13/03/2019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173191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002D5E9-1030-47DC-80B2-F67D7E1A31F6}" type="datetimeFigureOut">
              <a:rPr lang="en-GB" smtClean="0"/>
              <a:t>13/03/2019</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2E89E55-F9F2-4859-8168-A08A9D6B9254}"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83490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002D5E9-1030-47DC-80B2-F67D7E1A31F6}" type="datetimeFigureOut">
              <a:rPr lang="en-GB" smtClean="0"/>
              <a:t>13/03/2019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3732180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2D5E9-1030-47DC-80B2-F67D7E1A31F6}" type="datetimeFigureOut">
              <a:rPr lang="en-GB" smtClean="0"/>
              <a:t>13/03/2019</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3282866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02D5E9-1030-47DC-80B2-F67D7E1A31F6}" type="datetimeFigureOut">
              <a:rPr lang="en-GB" smtClean="0"/>
              <a:t>13/03/2019</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2E89E55-F9F2-4859-8168-A08A9D6B9254}" type="slidenum">
              <a:rPr lang="en-GB" smtClean="0"/>
              <a:t>‹#›</a:t>
            </a:fld>
            <a:endParaRPr lang="en-GB"/>
          </a:p>
        </p:txBody>
      </p:sp>
    </p:spTree>
    <p:extLst>
      <p:ext uri="{BB962C8B-B14F-4D97-AF65-F5344CB8AC3E}">
        <p14:creationId xmlns:p14="http://schemas.microsoft.com/office/powerpoint/2010/main" val="1787481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002D5E9-1030-47DC-80B2-F67D7E1A31F6}" type="datetimeFigureOut">
              <a:rPr lang="en-GB" smtClean="0"/>
              <a:t>13/03/2019</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2E89E55-F9F2-4859-8168-A08A9D6B9254}" type="slidenum">
              <a:rPr lang="en-GB" smtClean="0"/>
              <a:t>‹#›</a:t>
            </a:fld>
            <a:endParaRPr lang="en-GB"/>
          </a:p>
        </p:txBody>
      </p:sp>
    </p:spTree>
    <p:extLst>
      <p:ext uri="{BB962C8B-B14F-4D97-AF65-F5344CB8AC3E}">
        <p14:creationId xmlns:p14="http://schemas.microsoft.com/office/powerpoint/2010/main" val="1881596126"/>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comuseum.com/painting/masters/" TargetMode="External"/><Relationship Id="rId2" Type="http://schemas.openxmlformats.org/officeDocument/2006/relationships/hyperlink" Target="http://www.comuseum.com/painting/masters/guo-xi/"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ZgYdQUn-cIk" TargetMode="External"/><Relationship Id="rId2" Type="http://schemas.openxmlformats.org/officeDocument/2006/relationships/hyperlink" Target="http://www.yangyongliang.com/"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hyperlink" Target="https://www.thisiscolossal.com/?s=yongliang" TargetMode="External"/><Relationship Id="rId2" Type="http://schemas.openxmlformats.org/officeDocument/2006/relationships/hyperlink" Target="http://www.yangyongliang.com/" TargetMode="External"/><Relationship Id="rId1" Type="http://schemas.openxmlformats.org/officeDocument/2006/relationships/slideLayout" Target="../slideLayouts/slideLayout2.xml"/><Relationship Id="rId4" Type="http://schemas.openxmlformats.org/officeDocument/2006/relationships/hyperlink" Target="https://www.thisiscolossal.com/category/photography/page/25/"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www.comuseum.com/painting/master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smtClean="0"/>
              <a:t>Traditional and contemporary Chinese Art</a:t>
            </a:r>
            <a:endParaRPr lang="en-GB" b="1"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923203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3932" y="160338"/>
            <a:ext cx="6346123" cy="1973262"/>
          </a:xfrm>
        </p:spPr>
        <p:txBody>
          <a:bodyPr>
            <a:normAutofit fontScale="90000"/>
          </a:bodyPr>
          <a:lstStyle/>
          <a:p>
            <a:r>
              <a:rPr lang="en-GB" sz="3100" b="1" dirty="0"/>
              <a:t>Early Spring (</a:t>
            </a:r>
            <a:r>
              <a:rPr lang="ja-JP" altLang="en-US" sz="3100" b="1" dirty="0"/>
              <a:t>早春圖</a:t>
            </a:r>
            <a:r>
              <a:rPr lang="en-US" altLang="ja-JP" sz="3100" b="1" dirty="0" smtClean="0"/>
              <a:t>) 1072</a:t>
            </a:r>
            <a:r>
              <a:rPr lang="en-US" altLang="ja-JP" sz="3100" b="1" dirty="0"/>
              <a:t/>
            </a:r>
            <a:br>
              <a:rPr lang="en-US" altLang="ja-JP" sz="3100" b="1" dirty="0"/>
            </a:br>
            <a:r>
              <a:rPr lang="en-GB" sz="3100" b="1" u="sng" dirty="0" err="1">
                <a:hlinkClick r:id="rId2"/>
              </a:rPr>
              <a:t>Guo</a:t>
            </a:r>
            <a:r>
              <a:rPr lang="en-GB" sz="3100" b="1" u="sng" dirty="0">
                <a:hlinkClick r:id="rId2"/>
              </a:rPr>
              <a:t> Xi (</a:t>
            </a:r>
            <a:r>
              <a:rPr lang="ja-JP" altLang="en-US" sz="3100" b="1" u="sng" dirty="0">
                <a:hlinkClick r:id="rId2"/>
              </a:rPr>
              <a:t>郭熙</a:t>
            </a:r>
            <a:r>
              <a:rPr lang="en-US" altLang="ja-JP" sz="3100" b="1" u="sng" dirty="0">
                <a:hlinkClick r:id="rId2"/>
              </a:rPr>
              <a:t>, </a:t>
            </a:r>
            <a:r>
              <a:rPr lang="en-GB" sz="3100" b="1" u="sng" dirty="0">
                <a:hlinkClick r:id="rId2"/>
              </a:rPr>
              <a:t>active 11th century</a:t>
            </a:r>
            <a:r>
              <a:rPr lang="en-GB" sz="3100" b="1" u="sng" dirty="0" smtClean="0">
                <a:hlinkClick r:id="rId2"/>
              </a:rPr>
              <a:t>)</a:t>
            </a:r>
            <a:r>
              <a:rPr lang="en-GB" sz="3100" b="1" dirty="0" smtClean="0"/>
              <a:t> </a:t>
            </a:r>
            <a:r>
              <a:rPr lang="en-GB" sz="3100" b="1" dirty="0"/>
              <a:t>Song Dynasty (960–1279)</a:t>
            </a:r>
            <a:r>
              <a:rPr lang="en-GB" b="1" dirty="0"/>
              <a:t/>
            </a:r>
            <a:br>
              <a:rPr lang="en-GB" b="1" dirty="0"/>
            </a:br>
            <a:endParaRPr lang="en-GB" b="1" dirty="0"/>
          </a:p>
        </p:txBody>
      </p:sp>
      <p:sp>
        <p:nvSpPr>
          <p:cNvPr id="3" name="Content Placeholder 2"/>
          <p:cNvSpPr>
            <a:spLocks noGrp="1"/>
          </p:cNvSpPr>
          <p:nvPr>
            <p:ph idx="1"/>
          </p:nvPr>
        </p:nvSpPr>
        <p:spPr>
          <a:xfrm>
            <a:off x="299293" y="1531596"/>
            <a:ext cx="7198360" cy="4995328"/>
          </a:xfrm>
        </p:spPr>
        <p:txBody>
          <a:bodyPr>
            <a:normAutofit fontScale="92500" lnSpcReduction="20000"/>
          </a:bodyPr>
          <a:lstStyle/>
          <a:p>
            <a:r>
              <a:rPr lang="en-US" dirty="0"/>
              <a:t> </a:t>
            </a:r>
            <a:r>
              <a:rPr lang="en-US" dirty="0" smtClean="0"/>
              <a:t>This </a:t>
            </a:r>
            <a:r>
              <a:rPr lang="en-US" dirty="0"/>
              <a:t>is </a:t>
            </a:r>
            <a:r>
              <a:rPr lang="en-US" dirty="0" err="1"/>
              <a:t>Guo</a:t>
            </a:r>
            <a:r>
              <a:rPr lang="en-US" dirty="0"/>
              <a:t> Xi’s most famous masterpiece. He entitled it “Early Spring,” and, accordingly, auspicious clouds on an early spring day appear enveloping the landscape after just having emerged from winter—full of potential for life and renewal. Suggested by forms emerging from the mist, the land seems to awaken as the trees spring forth. </a:t>
            </a:r>
            <a:r>
              <a:rPr lang="en-US" dirty="0" err="1"/>
              <a:t>Guo</a:t>
            </a:r>
            <a:r>
              <a:rPr lang="en-US" dirty="0"/>
              <a:t> Xi arranged the main elements of the monumental landscape along the central axis of this vertical scroll. Large landforms and pine trees in the foreground connect with the “S”-shape of the </a:t>
            </a:r>
            <a:r>
              <a:rPr lang="en-US" dirty="0" err="1"/>
              <a:t>middleground</a:t>
            </a:r>
            <a:r>
              <a:rPr lang="en-US" dirty="0"/>
              <a:t>. Following a break with the mist, the slope climbs up and continues into the winding central mountain in the back. Deep distance penetrates to either side of the mighty mountain as winding forms are complemented by the diagonal breaks of streams and waterfalls. Lofty halls and pavilions along with a thatched-roof kiosk are tucked deep in the mountains to the right. The flat distance to the left creates an expansive horizontal vista that complements the dizzying heights of the mountains. The ink is light yet rich, while the composition combines the techniques of tall, deep, and flat distances, making this an ideal landscape for walking, viewing, living, and traveling in the imagination</a:t>
            </a:r>
            <a:r>
              <a:rPr lang="en-US" dirty="0" smtClean="0"/>
              <a:t>.</a:t>
            </a:r>
          </a:p>
          <a:p>
            <a:r>
              <a:rPr lang="en-GB" dirty="0">
                <a:hlinkClick r:id="rId3"/>
              </a:rPr>
              <a:t>https://www.comuseum.com/painting/masters/</a:t>
            </a:r>
            <a:endParaRPr lang="en-GB" dirty="0"/>
          </a:p>
        </p:txBody>
      </p:sp>
      <p:sp>
        <p:nvSpPr>
          <p:cNvPr id="4" name="AutoShape 2" descr="guo-xi_early-spr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p:cNvPicPr>
            <a:picLocks noChangeAspect="1"/>
          </p:cNvPicPr>
          <p:nvPr/>
        </p:nvPicPr>
        <p:blipFill>
          <a:blip r:embed="rId4"/>
          <a:stretch>
            <a:fillRect/>
          </a:stretch>
        </p:blipFill>
        <p:spPr>
          <a:xfrm>
            <a:off x="7497653" y="-17185"/>
            <a:ext cx="4694347" cy="6875185"/>
          </a:xfrm>
          <a:prstGeom prst="rect">
            <a:avLst/>
          </a:prstGeom>
        </p:spPr>
      </p:pic>
    </p:spTree>
    <p:extLst>
      <p:ext uri="{BB962C8B-B14F-4D97-AF65-F5344CB8AC3E}">
        <p14:creationId xmlns:p14="http://schemas.microsoft.com/office/powerpoint/2010/main" val="1144275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1325" y="38635"/>
            <a:ext cx="8911687" cy="1280890"/>
          </a:xfrm>
        </p:spPr>
        <p:txBody>
          <a:bodyPr/>
          <a:lstStyle/>
          <a:p>
            <a:r>
              <a:rPr lang="en-GB" dirty="0"/>
              <a:t> </a:t>
            </a:r>
            <a:r>
              <a:rPr lang="en-GB" dirty="0">
                <a:hlinkClick r:id="rId2"/>
              </a:rPr>
              <a:t>Yang </a:t>
            </a:r>
            <a:r>
              <a:rPr lang="en-GB" dirty="0" err="1" smtClean="0">
                <a:hlinkClick r:id="rId2"/>
              </a:rPr>
              <a:t>Yongliang</a:t>
            </a:r>
            <a:r>
              <a:rPr lang="en-GB" dirty="0" smtClean="0"/>
              <a:t> (1980-   ) </a:t>
            </a:r>
            <a:endParaRPr lang="en-GB" dirty="0"/>
          </a:p>
        </p:txBody>
      </p:sp>
      <p:sp>
        <p:nvSpPr>
          <p:cNvPr id="3" name="Content Placeholder 2"/>
          <p:cNvSpPr>
            <a:spLocks noGrp="1"/>
          </p:cNvSpPr>
          <p:nvPr>
            <p:ph idx="1"/>
          </p:nvPr>
        </p:nvSpPr>
        <p:spPr>
          <a:xfrm>
            <a:off x="5412499" y="5159800"/>
            <a:ext cx="8915400" cy="3777622"/>
          </a:xfrm>
        </p:spPr>
        <p:txBody>
          <a:bodyPr>
            <a:normAutofit/>
          </a:bodyPr>
          <a:lstStyle/>
          <a:p>
            <a:pPr marL="0" indent="0">
              <a:buNone/>
            </a:pPr>
            <a:r>
              <a:rPr lang="en-GB" sz="2000" b="1" dirty="0" smtClean="0"/>
              <a:t>What is the work about?</a:t>
            </a:r>
            <a:endParaRPr lang="en-GB" sz="2000" b="1" dirty="0"/>
          </a:p>
        </p:txBody>
      </p:sp>
      <p:sp>
        <p:nvSpPr>
          <p:cNvPr id="4" name="Action Button: Movie 3">
            <a:hlinkClick r:id="rId3" highlightClick="1"/>
          </p:cNvPr>
          <p:cNvSpPr/>
          <p:nvPr/>
        </p:nvSpPr>
        <p:spPr>
          <a:xfrm>
            <a:off x="8851516" y="5159800"/>
            <a:ext cx="3193065" cy="1502844"/>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4"/>
          <a:stretch>
            <a:fillRect/>
          </a:stretch>
        </p:blipFill>
        <p:spPr>
          <a:xfrm>
            <a:off x="630949" y="1264555"/>
            <a:ext cx="4781550" cy="5553075"/>
          </a:xfrm>
          <a:prstGeom prst="rect">
            <a:avLst/>
          </a:prstGeom>
        </p:spPr>
      </p:pic>
      <p:pic>
        <p:nvPicPr>
          <p:cNvPr id="6" name="Picture 5"/>
          <p:cNvPicPr>
            <a:picLocks noChangeAspect="1"/>
          </p:cNvPicPr>
          <p:nvPr/>
        </p:nvPicPr>
        <p:blipFill>
          <a:blip r:embed="rId5"/>
          <a:stretch>
            <a:fillRect/>
          </a:stretch>
        </p:blipFill>
        <p:spPr>
          <a:xfrm>
            <a:off x="7248525" y="0"/>
            <a:ext cx="4943475" cy="4762500"/>
          </a:xfrm>
          <a:prstGeom prst="rect">
            <a:avLst/>
          </a:prstGeom>
        </p:spPr>
      </p:pic>
    </p:spTree>
    <p:extLst>
      <p:ext uri="{BB962C8B-B14F-4D97-AF65-F5344CB8AC3E}">
        <p14:creationId xmlns:p14="http://schemas.microsoft.com/office/powerpoint/2010/main" val="2390880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2592925" y="1856856"/>
            <a:ext cx="8915400" cy="3777622"/>
          </a:xfrm>
        </p:spPr>
        <p:txBody>
          <a:bodyPr>
            <a:normAutofit/>
          </a:bodyPr>
          <a:lstStyle/>
          <a:p>
            <a:r>
              <a:rPr lang="en-US" dirty="0"/>
              <a:t>In these stark photographic collages that seem to possess the infinite density of a fractal, artist </a:t>
            </a:r>
            <a:r>
              <a:rPr lang="en-US" dirty="0">
                <a:hlinkClick r:id="rId2"/>
              </a:rPr>
              <a:t>Yang </a:t>
            </a:r>
            <a:r>
              <a:rPr lang="en-US" dirty="0" err="1">
                <a:hlinkClick r:id="rId2"/>
              </a:rPr>
              <a:t>Yongliang</a:t>
            </a:r>
            <a:r>
              <a:rPr lang="en-US" dirty="0"/>
              <a:t>(</a:t>
            </a:r>
            <a:r>
              <a:rPr lang="en-US" dirty="0">
                <a:hlinkClick r:id="rId3"/>
              </a:rPr>
              <a:t>previously</a:t>
            </a:r>
            <a:r>
              <a:rPr lang="en-US" dirty="0"/>
              <a:t>) questions unchecked industrialization, the impact of climate change, and pressing social issues in his native China. Each image seems to suggest a post-apocalyptic future where the forces of urbanization collide with the natural world, creating a drab black and white dystopia. “The artist keeps developing a critic approach to reality while searching for a spiritual source in his country’s relentless march between technological progress and annihilation,” states </a:t>
            </a:r>
            <a:r>
              <a:rPr lang="en-US" dirty="0" err="1"/>
              <a:t>Galerie</a:t>
            </a:r>
            <a:r>
              <a:rPr lang="en-US" dirty="0"/>
              <a:t> Paris-Beijing.</a:t>
            </a:r>
          </a:p>
          <a:p>
            <a:pPr marL="0" indent="0">
              <a:buNone/>
            </a:pPr>
            <a:endParaRPr lang="en-US" dirty="0" smtClean="0"/>
          </a:p>
          <a:p>
            <a:pPr marL="0" indent="0">
              <a:buNone/>
            </a:pPr>
            <a:r>
              <a:rPr lang="en-GB" dirty="0">
                <a:hlinkClick r:id="rId4"/>
              </a:rPr>
              <a:t>https://www.thisiscolossal.com/category/photography/page/25/</a:t>
            </a:r>
            <a:endParaRPr lang="en-US" dirty="0" smtClean="0"/>
          </a:p>
          <a:p>
            <a:pPr marL="0" indent="0">
              <a:buNone/>
            </a:pPr>
            <a:endParaRPr lang="en-GB" dirty="0"/>
          </a:p>
        </p:txBody>
      </p:sp>
    </p:spTree>
    <p:extLst>
      <p:ext uri="{BB962C8B-B14F-4D97-AF65-F5344CB8AC3E}">
        <p14:creationId xmlns:p14="http://schemas.microsoft.com/office/powerpoint/2010/main" val="3837406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Your response: Pick a Chinese landscape to do a study of. </a:t>
            </a:r>
            <a:endParaRPr lang="en-GB" dirty="0"/>
          </a:p>
        </p:txBody>
      </p:sp>
      <p:sp>
        <p:nvSpPr>
          <p:cNvPr id="3" name="Content Placeholder 2"/>
          <p:cNvSpPr>
            <a:spLocks noGrp="1"/>
          </p:cNvSpPr>
          <p:nvPr>
            <p:ph idx="1"/>
          </p:nvPr>
        </p:nvSpPr>
        <p:spPr/>
        <p:txBody>
          <a:bodyPr>
            <a:normAutofit fontScale="92500" lnSpcReduction="10000"/>
          </a:bodyPr>
          <a:lstStyle/>
          <a:p>
            <a:r>
              <a:rPr lang="en-GB" sz="2800" dirty="0" smtClean="0"/>
              <a:t>Skill Objective: To be able to apply different translucencies of ink (thin to heavy) to create an layered Chinese landscape.</a:t>
            </a:r>
          </a:p>
          <a:p>
            <a:endParaRPr lang="en-GB" b="1" dirty="0"/>
          </a:p>
          <a:p>
            <a:pPr marL="0" indent="0">
              <a:buNone/>
            </a:pPr>
            <a:r>
              <a:rPr lang="en-GB" b="1" dirty="0" smtClean="0"/>
              <a:t>Tips</a:t>
            </a:r>
          </a:p>
          <a:p>
            <a:pPr marL="0" indent="0">
              <a:buNone/>
            </a:pPr>
            <a:endParaRPr lang="en-GB" dirty="0"/>
          </a:p>
          <a:p>
            <a:r>
              <a:rPr lang="en-GB" dirty="0" smtClean="0"/>
              <a:t>Let each layer dry before adding the next.</a:t>
            </a:r>
          </a:p>
          <a:p>
            <a:r>
              <a:rPr lang="en-GB" dirty="0" smtClean="0"/>
              <a:t>Work with a very small brush.</a:t>
            </a:r>
          </a:p>
          <a:p>
            <a:r>
              <a:rPr lang="en-GB" dirty="0" smtClean="0"/>
              <a:t>Use marks to convey the trees.</a:t>
            </a:r>
          </a:p>
          <a:p>
            <a:r>
              <a:rPr lang="en-GB" dirty="0" smtClean="0"/>
              <a:t>Use </a:t>
            </a:r>
            <a:r>
              <a:rPr lang="en-GB" dirty="0">
                <a:hlinkClick r:id="rId2"/>
              </a:rPr>
              <a:t>https://www.comuseum.com/painting/masters/</a:t>
            </a:r>
            <a:endParaRPr lang="en-GB" dirty="0"/>
          </a:p>
          <a:p>
            <a:endParaRPr lang="en-GB" dirty="0" smtClean="0"/>
          </a:p>
          <a:p>
            <a:pPr marL="0" indent="0">
              <a:buNone/>
            </a:pPr>
            <a:endParaRPr lang="en-GB" dirty="0"/>
          </a:p>
        </p:txBody>
      </p:sp>
    </p:spTree>
    <p:extLst>
      <p:ext uri="{BB962C8B-B14F-4D97-AF65-F5344CB8AC3E}">
        <p14:creationId xmlns:p14="http://schemas.microsoft.com/office/powerpoint/2010/main" val="283685582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39</TotalTime>
  <Words>102</Words>
  <Application>Microsoft Office PowerPoint</Application>
  <PresentationFormat>Widescreen</PresentationFormat>
  <Paragraphs>18</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メイリオ</vt:lpstr>
      <vt:lpstr>Arial</vt:lpstr>
      <vt:lpstr>Century Gothic</vt:lpstr>
      <vt:lpstr>Wingdings 3</vt:lpstr>
      <vt:lpstr>Wisp</vt:lpstr>
      <vt:lpstr>Traditional and contemporary Chinese Art</vt:lpstr>
      <vt:lpstr>Early Spring (早春圖) 1072 Guo Xi (郭熙, active 11th century) Song Dynasty (960–1279) </vt:lpstr>
      <vt:lpstr> Yang Yongliang (1980-   ) </vt:lpstr>
      <vt:lpstr>PowerPoint Presentation</vt:lpstr>
      <vt:lpstr>Your response: Pick a Chinese landscape to do a study of. </vt:lpstr>
    </vt:vector>
  </TitlesOfParts>
  <Company>King Edward VI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Westmore</dc:creator>
  <cp:lastModifiedBy>Alex Westmore</cp:lastModifiedBy>
  <cp:revision>4</cp:revision>
  <dcterms:created xsi:type="dcterms:W3CDTF">2019-03-13T16:40:55Z</dcterms:created>
  <dcterms:modified xsi:type="dcterms:W3CDTF">2019-03-13T17:20:11Z</dcterms:modified>
</cp:coreProperties>
</file>