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7" r:id="rId4"/>
  </p:sldMasterIdLst>
  <p:sldIdLst>
    <p:sldId id="266" r:id="rId5"/>
    <p:sldId id="256" r:id="rId6"/>
    <p:sldId id="257" r:id="rId7"/>
    <p:sldId id="260" r:id="rId8"/>
    <p:sldId id="258" r:id="rId9"/>
    <p:sldId id="259" r:id="rId10"/>
    <p:sldId id="268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3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8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9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12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9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9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5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4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D0E5-0859-4E86-A0EE-32CD8425137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1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9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8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0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67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9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46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7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2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34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07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7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55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1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4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12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24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0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0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2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4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5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9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5910-29D8-44A9-AF5F-CBEA2DDC10B8}" type="datetimeFigureOut">
              <a:rPr lang="en-GB" smtClean="0"/>
              <a:t>06/09/2015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CCC-93CD-4A5A-AC68-1C1CF3124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71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0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7mvx-mAUJL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mkiMlvLKt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28" y="620688"/>
            <a:ext cx="7772400" cy="2284203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How accurate is the Multi-Store Model of memory?</a:t>
            </a:r>
            <a:br>
              <a:rPr lang="en-GB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smtClean="0">
                <a:latin typeface="Comic Sans MS" panose="030F0702030302020204" pitchFamily="66" charset="0"/>
              </a:rPr>
              <a:t>evaluating the model)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13" descr="BD0925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13745"/>
            <a:ext cx="24907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4" name="Rounded Rectangle 3"/>
          <p:cNvSpPr/>
          <p:nvPr/>
        </p:nvSpPr>
        <p:spPr>
          <a:xfrm rot="21145895">
            <a:off x="402559" y="3503044"/>
            <a:ext cx="4509964" cy="1592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Starter</a:t>
            </a:r>
            <a:r>
              <a:rPr lang="en-GB" sz="24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: Complete the ‘odd one out’. Which is the odd one out on each horizontal line? And why?</a:t>
            </a:r>
          </a:p>
        </p:txBody>
      </p:sp>
    </p:spTree>
    <p:extLst>
      <p:ext uri="{BB962C8B-B14F-4D97-AF65-F5344CB8AC3E}">
        <p14:creationId xmlns:p14="http://schemas.microsoft.com/office/powerpoint/2010/main" val="21638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6230" y="116632"/>
            <a:ext cx="8784976" cy="108012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Exam question </a:t>
            </a:r>
            <a:r>
              <a:rPr lang="en-GB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peer assessment</a:t>
            </a:r>
            <a:endParaRPr lang="en-GB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0" y="1556792"/>
            <a:ext cx="8784976" cy="3312368"/>
          </a:xfr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 through the A grade answer, and use it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with the mark scheme, as a guide to mark your partner’s exam question. (out of 12)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smtClean="0">
                <a:latin typeface="Comic Sans MS" panose="030F0702030302020204" pitchFamily="66" charset="0"/>
              </a:rPr>
              <a:t>Extension</a:t>
            </a:r>
            <a:r>
              <a:rPr lang="en-GB" b="1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smtClean="0">
                <a:latin typeface="Comic Sans MS" panose="030F0702030302020204" pitchFamily="66" charset="0"/>
              </a:rPr>
              <a:t>his </a:t>
            </a:r>
            <a:r>
              <a:rPr lang="en-GB" dirty="0" smtClean="0">
                <a:latin typeface="Comic Sans MS" panose="030F0702030302020204" pitchFamily="66" charset="0"/>
              </a:rPr>
              <a:t>is an A grade answer. Not a perfect answer. How could it be improved to bump it up to an A*?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</p:spTree>
    <p:extLst>
      <p:ext uri="{BB962C8B-B14F-4D97-AF65-F5344CB8AC3E}">
        <p14:creationId xmlns:p14="http://schemas.microsoft.com/office/powerpoint/2010/main" val="34710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Home learning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" y="1844824"/>
            <a:ext cx="902698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Listen to the all in the mind ‘HM podcast’ on the </a:t>
            </a:r>
            <a:r>
              <a:rPr lang="en-GB" dirty="0" err="1" smtClean="0">
                <a:latin typeface="Comic Sans MS" panose="030F0702030302020204" pitchFamily="66" charset="0"/>
              </a:rPr>
              <a:t>moodle</a:t>
            </a:r>
            <a:r>
              <a:rPr lang="en-GB" dirty="0" smtClean="0">
                <a:latin typeface="Comic Sans MS" panose="030F0702030302020204" pitchFamily="66" charset="0"/>
              </a:rPr>
              <a:t> course.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</p:spTree>
    <p:extLst>
      <p:ext uri="{BB962C8B-B14F-4D97-AF65-F5344CB8AC3E}">
        <p14:creationId xmlns:p14="http://schemas.microsoft.com/office/powerpoint/2010/main" val="20666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Squire (1992)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MSM…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4897876" cy="381284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Squire (1992) found the </a:t>
            </a:r>
            <a:r>
              <a:rPr lang="en-GB" b="1" dirty="0">
                <a:latin typeface="Comic Sans MS" panose="030F0702030302020204" pitchFamily="66" charset="0"/>
              </a:rPr>
              <a:t>hippocampus</a:t>
            </a:r>
            <a:r>
              <a:rPr lang="en-GB" dirty="0">
                <a:latin typeface="Comic Sans MS" panose="030F0702030302020204" pitchFamily="66" charset="0"/>
              </a:rPr>
              <a:t> is active in LTM </a:t>
            </a:r>
            <a:r>
              <a:rPr lang="en-GB" dirty="0" smtClean="0">
                <a:latin typeface="Comic Sans MS" panose="030F0702030302020204" pitchFamily="66" charset="0"/>
              </a:rPr>
              <a:t>tasks, </a:t>
            </a:r>
            <a:r>
              <a:rPr lang="en-GB" dirty="0">
                <a:latin typeface="Comic Sans MS" panose="030F0702030302020204" pitchFamily="66" charset="0"/>
              </a:rPr>
              <a:t>and areas in the </a:t>
            </a:r>
            <a:r>
              <a:rPr lang="en-GB" b="1" dirty="0">
                <a:latin typeface="Comic Sans MS" panose="030F0702030302020204" pitchFamily="66" charset="0"/>
              </a:rPr>
              <a:t>pre-frontal cortex </a:t>
            </a:r>
            <a:r>
              <a:rPr lang="en-GB" dirty="0">
                <a:latin typeface="Comic Sans MS" panose="030F0702030302020204" pitchFamily="66" charset="0"/>
              </a:rPr>
              <a:t>are active during STM tasks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suggests that they are different physical areas (stores) n the brain.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73" y="4753428"/>
            <a:ext cx="1603918" cy="14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58">
            <a:off x="4932867" y="1453113"/>
            <a:ext cx="411258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3727"/>
            <a:ext cx="1292360" cy="7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588" y="2060848"/>
            <a:ext cx="338128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/>
              <a:t>The “serial position effect</a:t>
            </a:r>
            <a:r>
              <a:rPr lang="en-GB" b="1" dirty="0" smtClean="0"/>
              <a:t>”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Glanzer</a:t>
            </a:r>
            <a:r>
              <a:rPr lang="en-GB" dirty="0"/>
              <a:t> &amp; </a:t>
            </a:r>
            <a:r>
              <a:rPr lang="en-GB" dirty="0" err="1" smtClean="0"/>
              <a:t>Cunitz</a:t>
            </a:r>
            <a:r>
              <a:rPr lang="en-GB" dirty="0" smtClean="0"/>
              <a:t> 1966</a:t>
            </a:r>
            <a:r>
              <a:rPr lang="en-GB" dirty="0"/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MSM…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1510" y="3315072"/>
            <a:ext cx="5058562" cy="2994248"/>
          </a:xfrm>
          <a:prstGeom prst="rightArrow">
            <a:avLst>
              <a:gd name="adj1" fmla="val 62834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10" y="3817233"/>
            <a:ext cx="426647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u="sng" dirty="0">
                <a:solidFill>
                  <a:prstClr val="white"/>
                </a:solidFill>
                <a:latin typeface="Comic Sans MS" panose="030F0702030302020204" pitchFamily="66" charset="0"/>
              </a:rPr>
              <a:t>Findings: </a:t>
            </a:r>
            <a:r>
              <a:rPr lang="en-GB" sz="1700" dirty="0">
                <a:solidFill>
                  <a:prstClr val="white"/>
                </a:solidFill>
                <a:latin typeface="Comic Sans MS" panose="030F0702030302020204" pitchFamily="66" charset="0"/>
              </a:rPr>
              <a:t>recalled more from start and end of list. </a:t>
            </a:r>
            <a:endParaRPr lang="en-GB" sz="1700" dirty="0" smtClean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r>
              <a:rPr lang="en-GB" sz="17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Why does this s</a:t>
            </a:r>
            <a:r>
              <a:rPr lang="en-GB" sz="17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upport </a:t>
            </a:r>
            <a:r>
              <a:rPr lang="en-GB" sz="1700" dirty="0">
                <a:solidFill>
                  <a:prstClr val="white"/>
                </a:solidFill>
                <a:latin typeface="Comic Sans MS" panose="030F0702030302020204" pitchFamily="66" charset="0"/>
              </a:rPr>
              <a:t>the idea of there being a separate STM &amp; </a:t>
            </a:r>
            <a:r>
              <a:rPr lang="en-GB" sz="17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LTM?</a:t>
            </a:r>
          </a:p>
          <a:p>
            <a:r>
              <a:rPr lang="en-GB" sz="17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- First </a:t>
            </a:r>
            <a:r>
              <a:rPr lang="en-GB" sz="1700" dirty="0">
                <a:solidFill>
                  <a:prstClr val="white"/>
                </a:solidFill>
                <a:latin typeface="Comic Sans MS" panose="030F0702030302020204" pitchFamily="66" charset="0"/>
              </a:rPr>
              <a:t>few words remembered have been transferred by rehearsal, and last few still lingering in STM.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90457"/>
            <a:ext cx="3562106" cy="224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33629"/>
            <a:ext cx="3384376" cy="16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Methodology: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PPs read a list of words.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Asked 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recall as many as </a:t>
            </a:r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possible.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743375" y="1308503"/>
            <a:ext cx="1836737" cy="2520950"/>
          </a:xfrm>
          <a:prstGeom prst="wedgeRectCallout">
            <a:avLst>
              <a:gd name="adj1" fmla="val 67347"/>
              <a:gd name="adj2" fmla="val -75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600" dirty="0">
                <a:solidFill>
                  <a:prstClr val="black"/>
                </a:solidFill>
                <a:latin typeface="Comic Sans MS" pitchFamily="66" charset="0"/>
              </a:rPr>
              <a:t>“PRIMACY EFFECT”: </a:t>
            </a:r>
          </a:p>
          <a:p>
            <a:r>
              <a:rPr lang="en-GB" altLang="en-US" sz="1600" dirty="0">
                <a:solidFill>
                  <a:prstClr val="black"/>
                </a:solidFill>
                <a:latin typeface="Comic Sans MS" pitchFamily="66" charset="0"/>
              </a:rPr>
              <a:t>these words were the </a:t>
            </a:r>
            <a:r>
              <a:rPr lang="en-GB" altLang="en-US" sz="1600" u="sng" dirty="0">
                <a:solidFill>
                  <a:prstClr val="black"/>
                </a:solidFill>
                <a:latin typeface="Comic Sans MS" pitchFamily="66" charset="0"/>
              </a:rPr>
              <a:t>first heard</a:t>
            </a:r>
            <a:r>
              <a:rPr lang="en-GB" altLang="en-US" sz="1600" dirty="0">
                <a:solidFill>
                  <a:prstClr val="black"/>
                </a:solidFill>
                <a:latin typeface="Comic Sans MS" pitchFamily="66" charset="0"/>
              </a:rPr>
              <a:t>- they’ve been rehearsed, so we can recall them from our </a:t>
            </a:r>
            <a:r>
              <a:rPr lang="en-GB" altLang="en-US" sz="1600" u="sng" dirty="0">
                <a:solidFill>
                  <a:prstClr val="black"/>
                </a:solidFill>
                <a:latin typeface="Comic Sans MS" pitchFamily="66" charset="0"/>
              </a:rPr>
              <a:t>LTM</a:t>
            </a:r>
            <a:endParaRPr lang="en-GB" altLang="en-US" sz="1800" u="sng" dirty="0">
              <a:solidFill>
                <a:prstClr val="black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305480" y="4567175"/>
            <a:ext cx="1836738" cy="2300858"/>
          </a:xfrm>
          <a:prstGeom prst="wedgeRectCallout">
            <a:avLst>
              <a:gd name="adj1" fmla="val 45971"/>
              <a:gd name="adj2" fmla="val -123067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kern="0" dirty="0" smtClean="0">
                <a:solidFill>
                  <a:srgbClr val="000000"/>
                </a:solidFill>
                <a:latin typeface="Comic Sans MS" pitchFamily="66" charset="0"/>
              </a:rPr>
              <a:t>“RECENCY EFFECT”: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600" kern="0" dirty="0" smtClean="0">
                <a:solidFill>
                  <a:srgbClr val="000000"/>
                </a:solidFill>
                <a:latin typeface="Comic Sans MS" pitchFamily="66" charset="0"/>
              </a:rPr>
              <a:t>these words are the </a:t>
            </a:r>
            <a:r>
              <a:rPr lang="en-GB" altLang="en-US" sz="1600" u="sng" kern="0" dirty="0" smtClean="0">
                <a:solidFill>
                  <a:srgbClr val="000000"/>
                </a:solidFill>
                <a:latin typeface="Comic Sans MS" pitchFamily="66" charset="0"/>
              </a:rPr>
              <a:t>most recently heard</a:t>
            </a:r>
            <a:r>
              <a:rPr lang="en-GB" altLang="en-US" sz="1600" kern="0" dirty="0" smtClean="0">
                <a:solidFill>
                  <a:srgbClr val="000000"/>
                </a:solidFill>
                <a:latin typeface="Comic Sans MS" pitchFamily="66" charset="0"/>
              </a:rPr>
              <a:t> - so we can recall them as they’re still in our </a:t>
            </a:r>
            <a:r>
              <a:rPr lang="en-GB" altLang="en-US" sz="1600" u="sng" kern="0" dirty="0" smtClean="0">
                <a:solidFill>
                  <a:srgbClr val="000000"/>
                </a:solidFill>
                <a:latin typeface="Comic Sans MS" pitchFamily="66" charset="0"/>
              </a:rPr>
              <a:t>STM</a:t>
            </a:r>
            <a:endParaRPr lang="en-GB" altLang="en-US" sz="1800" u="sng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576064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anose="030F0702030302020204" pitchFamily="66" charset="0"/>
              </a:rPr>
              <a:t>Activity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8928992" cy="132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Produce a table to summarise the key MSM studies…</a:t>
            </a:r>
            <a:endParaRPr lang="en-GB" sz="2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83865"/>
              </p:ext>
            </p:extLst>
          </p:nvPr>
        </p:nvGraphicFramePr>
        <p:xfrm>
          <a:off x="179512" y="1484784"/>
          <a:ext cx="8798624" cy="3823746"/>
        </p:xfrm>
        <a:graphic>
          <a:graphicData uri="http://schemas.openxmlformats.org/drawingml/2006/table">
            <a:tbl>
              <a:tblPr firstRow="1" firstCol="1" bandRow="1"/>
              <a:tblGrid>
                <a:gridCol w="4399312"/>
                <a:gridCol w="4399312"/>
              </a:tblGrid>
              <a:tr h="319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HM</a:t>
                      </a:r>
                      <a:r>
                        <a:rPr lang="en-GB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– case </a:t>
                      </a:r>
                      <a:r>
                        <a:rPr lang="en-GB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study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Clive wearing</a:t>
                      </a:r>
                      <a:r>
                        <a:rPr lang="en-GB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 – case study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happened to them?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happened to them?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8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memory problems did they have?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What memory problems did they have?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How can this be considered neuropsychological evidence for the MSM model</a:t>
                      </a: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How can this be considered neuropsychological evidence for the MSM model</a:t>
                      </a:r>
                      <a:r>
                        <a:rPr lang="en-GB" sz="1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34" marR="27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525816" cy="140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HM – case study</a:t>
            </a:r>
            <a:br>
              <a:rPr lang="en-GB" b="1" dirty="0" smtClean="0"/>
            </a:br>
            <a:r>
              <a:rPr lang="en-GB" sz="3600" dirty="0" smtClean="0"/>
              <a:t>(Neuropsychological evidence)</a:t>
            </a:r>
            <a:endParaRPr lang="en-GB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MSM…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82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Watch the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video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Try to fill in the table with as much information as you can.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5" y="3133903"/>
            <a:ext cx="6340244" cy="2554545"/>
          </a:xfrm>
          <a:prstGeom prst="rect">
            <a:avLst/>
          </a:prstGeom>
          <a:solidFill>
            <a:srgbClr val="FFFF00"/>
          </a:solidFill>
          <a:ln w="63500" cmpd="thickThin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Henry Gustav </a:t>
            </a:r>
            <a:r>
              <a:rPr lang="en-GB" sz="2000" dirty="0" err="1">
                <a:solidFill>
                  <a:prstClr val="black"/>
                </a:solidFill>
              </a:rPr>
              <a:t>Molaison</a:t>
            </a:r>
            <a:r>
              <a:rPr lang="en-GB" sz="2000" dirty="0">
                <a:solidFill>
                  <a:prstClr val="black"/>
                </a:solidFill>
              </a:rPr>
              <a:t> (known as </a:t>
            </a:r>
            <a:r>
              <a:rPr lang="en-GB" sz="2000" b="1" dirty="0">
                <a:solidFill>
                  <a:prstClr val="black"/>
                </a:solidFill>
              </a:rPr>
              <a:t>H.M</a:t>
            </a:r>
            <a:r>
              <a:rPr lang="en-GB" sz="2000" dirty="0">
                <a:solidFill>
                  <a:prstClr val="black"/>
                </a:solidFill>
              </a:rPr>
              <a:t>.), was an American </a:t>
            </a:r>
            <a:r>
              <a:rPr lang="en-GB" sz="2000" b="1" dirty="0">
                <a:solidFill>
                  <a:prstClr val="black"/>
                </a:solidFill>
              </a:rPr>
              <a:t>memory disorder patient </a:t>
            </a:r>
            <a:r>
              <a:rPr lang="en-GB" sz="2000" dirty="0">
                <a:solidFill>
                  <a:prstClr val="black"/>
                </a:solidFill>
              </a:rPr>
              <a:t>whose </a:t>
            </a:r>
            <a:r>
              <a:rPr lang="en-GB" sz="2000" b="1" dirty="0">
                <a:solidFill>
                  <a:prstClr val="black"/>
                </a:solidFill>
              </a:rPr>
              <a:t>hippocampus</a:t>
            </a:r>
            <a:r>
              <a:rPr lang="en-GB" sz="2000" dirty="0">
                <a:solidFill>
                  <a:prstClr val="black"/>
                </a:solidFill>
              </a:rPr>
              <a:t>, </a:t>
            </a:r>
            <a:r>
              <a:rPr lang="en-GB" sz="2000" dirty="0" err="1">
                <a:solidFill>
                  <a:prstClr val="black"/>
                </a:solidFill>
              </a:rPr>
              <a:t>parahippocampal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gyrus</a:t>
            </a:r>
            <a:r>
              <a:rPr lang="en-GB" sz="2000" dirty="0">
                <a:solidFill>
                  <a:prstClr val="black"/>
                </a:solidFill>
              </a:rPr>
              <a:t>, and amygdala were surgically removed in an attempt to </a:t>
            </a:r>
            <a:r>
              <a:rPr lang="en-GB" sz="2000" b="1" dirty="0">
                <a:solidFill>
                  <a:prstClr val="black"/>
                </a:solidFill>
              </a:rPr>
              <a:t>cure his epilepsy</a:t>
            </a:r>
            <a:r>
              <a:rPr lang="en-GB" sz="2000" dirty="0">
                <a:solidFill>
                  <a:prstClr val="black"/>
                </a:solidFill>
              </a:rPr>
              <a:t>. 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His </a:t>
            </a:r>
            <a:r>
              <a:rPr lang="en-GB" sz="2000" dirty="0">
                <a:solidFill>
                  <a:prstClr val="black"/>
                </a:solidFill>
              </a:rPr>
              <a:t>case played a very </a:t>
            </a:r>
            <a:r>
              <a:rPr lang="en-GB" sz="2000" b="1" dirty="0">
                <a:solidFill>
                  <a:prstClr val="black"/>
                </a:solidFill>
              </a:rPr>
              <a:t>important role </a:t>
            </a:r>
            <a:r>
              <a:rPr lang="en-GB" sz="2000" dirty="0">
                <a:solidFill>
                  <a:prstClr val="black"/>
                </a:solidFill>
              </a:rPr>
              <a:t>in the </a:t>
            </a:r>
            <a:r>
              <a:rPr lang="en-GB" sz="2000" b="1" dirty="0">
                <a:solidFill>
                  <a:prstClr val="black"/>
                </a:solidFill>
              </a:rPr>
              <a:t>development of theories </a:t>
            </a:r>
            <a:r>
              <a:rPr lang="en-GB" sz="2000" dirty="0">
                <a:solidFill>
                  <a:prstClr val="black"/>
                </a:solidFill>
              </a:rPr>
              <a:t>that explain the link between brain function and </a:t>
            </a:r>
            <a:r>
              <a:rPr lang="en-GB" sz="2000" b="1" dirty="0">
                <a:solidFill>
                  <a:prstClr val="black"/>
                </a:solidFill>
              </a:rPr>
              <a:t>memory.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r="7359"/>
          <a:stretch/>
        </p:blipFill>
        <p:spPr bwMode="auto">
          <a:xfrm rot="20906884">
            <a:off x="6348385" y="2743684"/>
            <a:ext cx="2571040" cy="213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02" y="4956817"/>
            <a:ext cx="1561331" cy="14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5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>Clive Wearing – case study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>
                <a:solidFill>
                  <a:prstClr val="black"/>
                </a:solidFill>
              </a:rPr>
              <a:t>(Neuropsychological evidence)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16632"/>
            <a:ext cx="2448272" cy="172819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Evidence </a:t>
            </a:r>
          </a:p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MSM…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Watch the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video</a:t>
            </a:r>
            <a:r>
              <a:rPr lang="en-GB" dirty="0" smtClean="0">
                <a:latin typeface="Comic Sans MS" panose="030F0702030302020204" pitchFamily="66" charset="0"/>
              </a:rPr>
              <a:t>. Try to fill in the table with as much information as you can.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72" y="3363492"/>
            <a:ext cx="6120680" cy="2246769"/>
          </a:xfrm>
          <a:prstGeom prst="rect">
            <a:avLst/>
          </a:prstGeom>
          <a:solidFill>
            <a:srgbClr val="FF9966"/>
          </a:solidFill>
          <a:ln w="63500">
            <a:solidFill>
              <a:srgbClr val="3333C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</a:rPr>
              <a:t>Clive Wearing </a:t>
            </a:r>
            <a:r>
              <a:rPr lang="en-GB" sz="2000" dirty="0">
                <a:solidFill>
                  <a:prstClr val="black"/>
                </a:solidFill>
              </a:rPr>
              <a:t>is a British conductor, tenor and pianist who suffers from chronic anterograde and retrograde amnesia. Since an illness, he </a:t>
            </a:r>
            <a:r>
              <a:rPr lang="en-GB" sz="2000" b="1" dirty="0">
                <a:solidFill>
                  <a:prstClr val="black"/>
                </a:solidFill>
              </a:rPr>
              <a:t>lacks the ability to form new memories</a:t>
            </a:r>
            <a:r>
              <a:rPr lang="en-GB" sz="2000" dirty="0">
                <a:solidFill>
                  <a:prstClr val="black"/>
                </a:solidFill>
              </a:rPr>
              <a:t>, and also cannot recall aspects of his past memories. He effectively has a </a:t>
            </a:r>
            <a:r>
              <a:rPr lang="en-GB" sz="2000" b="1" dirty="0">
                <a:solidFill>
                  <a:prstClr val="black"/>
                </a:solidFill>
              </a:rPr>
              <a:t>30 second </a:t>
            </a:r>
            <a:r>
              <a:rPr lang="en-GB" sz="2000" dirty="0">
                <a:solidFill>
                  <a:prstClr val="black"/>
                </a:solidFill>
              </a:rPr>
              <a:t>memory, and spends every day 'waking up' every 20 seconds, 'restarting' his consciousness.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8220"/>
          <a:stretch/>
        </p:blipFill>
        <p:spPr bwMode="auto">
          <a:xfrm rot="269599">
            <a:off x="6162232" y="3061518"/>
            <a:ext cx="2829692" cy="196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26" y="4941168"/>
            <a:ext cx="1451427" cy="13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Highlight each of the boxes either red or green to indicate whether they support the MSM, or challenge it.</a:t>
            </a:r>
          </a:p>
          <a:p>
            <a:r>
              <a:rPr lang="en-GB" dirty="0" smtClean="0"/>
              <a:t>Annotate the box to briefly explain why it can be considered supporting or challenging.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116632"/>
            <a:ext cx="8568952" cy="11521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Task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82813" y="4933507"/>
            <a:ext cx="3261187" cy="1200329"/>
          </a:xfrm>
          <a:prstGeom prst="rect">
            <a:avLst/>
          </a:prstGeom>
          <a:solidFill>
            <a:srgbClr val="19F33D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prstClr val="black"/>
                </a:solidFill>
              </a:rPr>
              <a:t>HM and Clive Wearing</a:t>
            </a:r>
          </a:p>
          <a:p>
            <a:r>
              <a:rPr lang="en-GB" dirty="0">
                <a:solidFill>
                  <a:prstClr val="black"/>
                </a:solidFill>
              </a:rPr>
              <a:t>(</a:t>
            </a:r>
            <a:r>
              <a:rPr lang="en-GB" dirty="0" smtClean="0">
                <a:solidFill>
                  <a:prstClr val="black"/>
                </a:solidFill>
              </a:rPr>
              <a:t>A/A*however </a:t>
            </a:r>
            <a:r>
              <a:rPr lang="en-GB" dirty="0">
                <a:solidFill>
                  <a:prstClr val="black"/>
                </a:solidFill>
              </a:rPr>
              <a:t>– </a:t>
            </a:r>
            <a:r>
              <a:rPr lang="en-GB" dirty="0" smtClean="0">
                <a:solidFill>
                  <a:prstClr val="black"/>
                </a:solidFill>
              </a:rPr>
              <a:t>CW still had ‘procedural’ LTM which MSM does not explain).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6987" y="110262"/>
            <a:ext cx="2488789" cy="1590546"/>
          </a:xfrm>
          <a:solidFill>
            <a:srgbClr val="A80000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chemeClr val="bg1"/>
                </a:solidFill>
              </a:rPr>
              <a:t>Reductionist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- fails </a:t>
            </a:r>
            <a:r>
              <a:rPr lang="en-GB" sz="2400" dirty="0">
                <a:solidFill>
                  <a:schemeClr val="bg1"/>
                </a:solidFill>
              </a:rPr>
              <a:t>to reflect the complexity of the human memory.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986" y="2060848"/>
            <a:ext cx="2522158" cy="4672673"/>
          </a:xfrm>
          <a:solidFill>
            <a:srgbClr val="A80000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u="sng" dirty="0" smtClean="0">
                <a:solidFill>
                  <a:schemeClr val="bg1"/>
                </a:solidFill>
              </a:rPr>
              <a:t>Over-simplified</a:t>
            </a:r>
            <a:r>
              <a:rPr lang="en-GB" sz="2000" dirty="0" smtClean="0">
                <a:solidFill>
                  <a:schemeClr val="bg1"/>
                </a:solidFill>
              </a:rPr>
              <a:t> - In </a:t>
            </a:r>
            <a:r>
              <a:rPr lang="en-GB" sz="2000" dirty="0">
                <a:solidFill>
                  <a:schemeClr val="bg1"/>
                </a:solidFill>
              </a:rPr>
              <a:t>this model rehearsal is vital for info to pass into the LTM, but it has been shown that simple </a:t>
            </a:r>
            <a:r>
              <a:rPr lang="en-GB" sz="2000" dirty="0" smtClean="0">
                <a:solidFill>
                  <a:schemeClr val="bg1"/>
                </a:solidFill>
              </a:rPr>
              <a:t>repetition/rehearsal </a:t>
            </a:r>
            <a:r>
              <a:rPr lang="en-GB" sz="2000" dirty="0">
                <a:solidFill>
                  <a:schemeClr val="bg1"/>
                </a:solidFill>
              </a:rPr>
              <a:t>is </a:t>
            </a:r>
            <a:r>
              <a:rPr lang="en-GB" sz="2000" b="1" dirty="0">
                <a:solidFill>
                  <a:schemeClr val="bg1"/>
                </a:solidFill>
              </a:rPr>
              <a:t>not the only </a:t>
            </a:r>
            <a:r>
              <a:rPr lang="en-GB" sz="2000" dirty="0">
                <a:solidFill>
                  <a:schemeClr val="bg1"/>
                </a:solidFill>
              </a:rPr>
              <a:t>way we remember information</a:t>
            </a:r>
            <a:r>
              <a:rPr lang="en-GB" sz="2000" dirty="0" smtClean="0">
                <a:solidFill>
                  <a:schemeClr val="bg1"/>
                </a:solidFill>
              </a:rPr>
              <a:t>. E.g. </a:t>
            </a:r>
            <a:r>
              <a:rPr lang="en-GB" sz="2000" dirty="0">
                <a:solidFill>
                  <a:schemeClr val="bg1"/>
                </a:solidFill>
              </a:rPr>
              <a:t>‘</a:t>
            </a:r>
            <a:r>
              <a:rPr lang="en-GB" sz="2000" b="1" u="sng" dirty="0">
                <a:solidFill>
                  <a:schemeClr val="bg1"/>
                </a:solidFill>
              </a:rPr>
              <a:t>flash bulb memories</a:t>
            </a:r>
            <a:r>
              <a:rPr lang="en-GB" sz="2000" dirty="0">
                <a:solidFill>
                  <a:schemeClr val="bg1"/>
                </a:solidFill>
              </a:rPr>
              <a:t>’ </a:t>
            </a:r>
            <a:r>
              <a:rPr lang="en-GB" sz="2000" dirty="0" smtClean="0">
                <a:solidFill>
                  <a:schemeClr val="bg1"/>
                </a:solidFill>
              </a:rPr>
              <a:t>are </a:t>
            </a:r>
            <a:r>
              <a:rPr lang="en-GB" sz="2000" dirty="0">
                <a:solidFill>
                  <a:schemeClr val="bg1"/>
                </a:solidFill>
              </a:rPr>
              <a:t>not </a:t>
            </a:r>
            <a:r>
              <a:rPr lang="en-GB" sz="2000" dirty="0" smtClean="0">
                <a:solidFill>
                  <a:schemeClr val="bg1"/>
                </a:solidFill>
              </a:rPr>
              <a:t>rehearsed e.g. twin </a:t>
            </a:r>
            <a:r>
              <a:rPr lang="en-GB" sz="2000" dirty="0">
                <a:solidFill>
                  <a:schemeClr val="bg1"/>
                </a:solidFill>
              </a:rPr>
              <a:t>towers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9845" y="2202474"/>
            <a:ext cx="3261187" cy="2719708"/>
          </a:xfrm>
          <a:solidFill>
            <a:srgbClr val="C00000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Model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presents a rather </a:t>
            </a:r>
            <a:r>
              <a:rPr lang="en-GB" sz="2000" b="1" u="sng" dirty="0">
                <a:solidFill>
                  <a:schemeClr val="bg1"/>
                </a:solidFill>
                <a:latin typeface="+mn-lt"/>
              </a:rPr>
              <a:t>passive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 view of memory and cannot account for active processes such as reconstruction, that is, when memories are altered because of expectations (eye witness testimony factors). </a:t>
            </a:r>
            <a:br>
              <a:rPr lang="en-GB" sz="2000" dirty="0">
                <a:solidFill>
                  <a:schemeClr val="bg1"/>
                </a:solidFill>
                <a:latin typeface="+mn-lt"/>
              </a:rPr>
            </a:b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" y="150327"/>
            <a:ext cx="2235834" cy="16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r="7143"/>
          <a:stretch/>
        </p:blipFill>
        <p:spPr bwMode="auto">
          <a:xfrm>
            <a:off x="6228184" y="4904698"/>
            <a:ext cx="2329986" cy="19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99792" y="76615"/>
            <a:ext cx="6363688" cy="1846659"/>
          </a:xfrm>
          <a:prstGeom prst="rect">
            <a:avLst/>
          </a:prstGeom>
          <a:solidFill>
            <a:srgbClr val="3CF65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</a:rPr>
              <a:t>The MSM has </a:t>
            </a:r>
            <a:r>
              <a:rPr lang="en-GB" sz="1900" i="1" dirty="0">
                <a:solidFill>
                  <a:prstClr val="black"/>
                </a:solidFill>
              </a:rPr>
              <a:t>clear predictions </a:t>
            </a:r>
            <a:r>
              <a:rPr lang="en-GB" sz="1900" dirty="0">
                <a:solidFill>
                  <a:prstClr val="black"/>
                </a:solidFill>
              </a:rPr>
              <a:t>about memory which means it can be tested/researched allowing us to develop understanding of human behaviour. </a:t>
            </a:r>
          </a:p>
          <a:p>
            <a:r>
              <a:rPr lang="en-GB" sz="1900" dirty="0">
                <a:solidFill>
                  <a:prstClr val="black"/>
                </a:solidFill>
              </a:rPr>
              <a:t>The idea of memory divided into two major types – STM and LTM – still considered useful. The theory is therefore also </a:t>
            </a:r>
            <a:r>
              <a:rPr lang="en-GB" sz="1900" b="1" i="1" dirty="0">
                <a:solidFill>
                  <a:prstClr val="black"/>
                </a:solidFill>
              </a:rPr>
              <a:t>influential.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73" y="44606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49474" y="3325903"/>
            <a:ext cx="2825357" cy="1323439"/>
          </a:xfrm>
          <a:prstGeom prst="rect">
            <a:avLst/>
          </a:prstGeom>
          <a:solidFill>
            <a:srgbClr val="3CF65B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Distinction of separate stores supported by biological evidence (squire).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18517" y="1629007"/>
            <a:ext cx="2664296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MSM -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7000" y="4568483"/>
            <a:ext cx="3181844" cy="2308324"/>
          </a:xfrm>
          <a:prstGeom prst="rect">
            <a:avLst/>
          </a:prstGeom>
          <a:solidFill>
            <a:srgbClr val="A80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white"/>
                </a:solidFill>
              </a:rPr>
              <a:t>Experimental design flaws: </a:t>
            </a:r>
            <a:r>
              <a:rPr lang="en-GB" dirty="0">
                <a:solidFill>
                  <a:prstClr val="white"/>
                </a:solidFill>
              </a:rPr>
              <a:t>Research often involved 18-21 year old students. Likely to have different memories to other age groups, and likely to be more intelligent. </a:t>
            </a:r>
            <a:r>
              <a:rPr lang="en-GB" dirty="0" smtClean="0">
                <a:solidFill>
                  <a:prstClr val="white"/>
                </a:solidFill>
              </a:rPr>
              <a:t>Also case studies difficult to replicate and generalise.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5954" y="2078743"/>
            <a:ext cx="1750541" cy="4735739"/>
            <a:chOff x="540336" y="2078743"/>
            <a:chExt cx="1750541" cy="473573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4" t="4194" r="21546" b="8949"/>
            <a:stretch/>
          </p:blipFill>
          <p:spPr bwMode="auto">
            <a:xfrm>
              <a:off x="540336" y="2078743"/>
              <a:ext cx="1749757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36" y="4252857"/>
              <a:ext cx="1750541" cy="256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r="26389" b="81496"/>
          <a:stretch/>
        </p:blipFill>
        <p:spPr bwMode="auto">
          <a:xfrm>
            <a:off x="5881636" y="3218390"/>
            <a:ext cx="3262364" cy="76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50" y="3267999"/>
            <a:ext cx="2825357" cy="169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9" grpId="0" animBg="1"/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6230" y="116632"/>
            <a:ext cx="8784976" cy="108012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Activity: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Exam question scaffold…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13" y="2348880"/>
            <a:ext cx="7272809" cy="1512168"/>
          </a:xfr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Outline and evaluate the multi-store model of memory. (12 marks)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75856" y="1340769"/>
            <a:ext cx="5664727" cy="864096"/>
          </a:xfrm>
          <a:prstGeom prst="wedgeRectCallout">
            <a:avLst>
              <a:gd name="adj1" fmla="val -73911"/>
              <a:gd name="adj2" fmla="val 73029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i="1" u="sng" kern="0" dirty="0" smtClean="0">
                <a:solidFill>
                  <a:srgbClr val="000000"/>
                </a:solidFill>
              </a:rPr>
              <a:t>Outline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…. Make sure you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describe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 the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key features 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of the model, including processes and stores.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86230" y="4005064"/>
            <a:ext cx="8490226" cy="1728191"/>
          </a:xfrm>
          <a:prstGeom prst="wedgeRectCallout">
            <a:avLst>
              <a:gd name="adj1" fmla="val -623"/>
              <a:gd name="adj2" fmla="val -128887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i="1" u="sng" kern="0" dirty="0" smtClean="0">
                <a:solidFill>
                  <a:srgbClr val="000000"/>
                </a:solidFill>
              </a:rPr>
              <a:t>Evaluate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….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 smtClean="0">
                <a:solidFill>
                  <a:srgbClr val="000000"/>
                </a:solidFill>
              </a:rPr>
              <a:t>Make sure you comment on the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strengths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 and the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weaknesses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 of the model.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2000" b="0" kern="0" dirty="0" smtClean="0">
                <a:solidFill>
                  <a:srgbClr val="000000"/>
                </a:solidFill>
              </a:rPr>
              <a:t>Make sure you </a:t>
            </a:r>
            <a:r>
              <a:rPr lang="en-GB" altLang="en-US" sz="2000" kern="0" dirty="0" smtClean="0">
                <a:solidFill>
                  <a:srgbClr val="000000"/>
                </a:solidFill>
              </a:rPr>
              <a:t>provide evidence (research evidence) </a:t>
            </a:r>
            <a:r>
              <a:rPr lang="en-GB" altLang="en-US" sz="2000" b="0" kern="0" dirty="0" smtClean="0">
                <a:solidFill>
                  <a:srgbClr val="000000"/>
                </a:solidFill>
              </a:rPr>
              <a:t>for the MSM, and potentially comment on the strengths and problems with the research if relevant.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860" y="5934670"/>
            <a:ext cx="9144000" cy="923330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EVALUATE the strengths and limitations of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the multi-store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KNOW and EVALUATE research </a:t>
            </a: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supporting and challenging the </a:t>
            </a:r>
            <a:r>
              <a:rPr lang="en-GB" kern="0" dirty="0">
                <a:solidFill>
                  <a:srgbClr val="FFFFFF"/>
                </a:solidFill>
                <a:latin typeface="Comic Sans MS"/>
              </a:rPr>
              <a:t>model (A02).</a:t>
            </a:r>
          </a:p>
        </p:txBody>
      </p:sp>
    </p:spTree>
    <p:extLst>
      <p:ext uri="{BB962C8B-B14F-4D97-AF65-F5344CB8AC3E}">
        <p14:creationId xmlns:p14="http://schemas.microsoft.com/office/powerpoint/2010/main" val="587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1140</Words>
  <Application>Microsoft Office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2_Office Theme</vt:lpstr>
      <vt:lpstr>3_Office Theme</vt:lpstr>
      <vt:lpstr>4_Office Theme</vt:lpstr>
      <vt:lpstr>How accurate is the Multi-Store Model of memory?  (evaluating the model)</vt:lpstr>
      <vt:lpstr>Squire (1992)</vt:lpstr>
      <vt:lpstr>The “serial position effect” (Glanzer &amp; Cunitz 1966)</vt:lpstr>
      <vt:lpstr>Activity </vt:lpstr>
      <vt:lpstr>HM – case study (Neuropsychological evidence)</vt:lpstr>
      <vt:lpstr>Clive Wearing – case study (Neuropsychological evidence)</vt:lpstr>
      <vt:lpstr>PowerPoint Presentation</vt:lpstr>
      <vt:lpstr>Model presents a rather passive view of memory and cannot account for active processes such as reconstruction, that is, when memories are altered because of expectations (eye witness testimony factors).  </vt:lpstr>
      <vt:lpstr>PowerPoint Presentation</vt:lpstr>
      <vt:lpstr>PowerPoint Presentation</vt:lpstr>
      <vt:lpstr>Home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Squire (1992)</dc:title>
  <dc:creator>Kirsty</dc:creator>
  <cp:lastModifiedBy>Kirsty</cp:lastModifiedBy>
  <cp:revision>15</cp:revision>
  <dcterms:created xsi:type="dcterms:W3CDTF">2015-06-11T12:03:34Z</dcterms:created>
  <dcterms:modified xsi:type="dcterms:W3CDTF">2015-09-06T16:24:02Z</dcterms:modified>
</cp:coreProperties>
</file>