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6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6" r:id="rId13"/>
    <p:sldId id="267" r:id="rId14"/>
    <p:sldId id="26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FE263-1F34-4428-A084-9EF0ABA4B781}" type="datetimeFigureOut">
              <a:rPr lang="en-GB" smtClean="0"/>
              <a:t>22/06/2015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E6EC0-5F66-4D89-99BC-2014597D5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7905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5F5D5-7E68-4A5A-B011-1F58AA3ECD92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79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0889E-EF3A-4E1D-90BF-7868A2528A2D}" type="datetimeFigureOut">
              <a:rPr lang="en-GB" smtClean="0"/>
              <a:t>22/06/2015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C01B-D78C-473C-8383-98DC2E9099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85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0889E-EF3A-4E1D-90BF-7868A2528A2D}" type="datetimeFigureOut">
              <a:rPr lang="en-GB" smtClean="0"/>
              <a:t>22/06/2015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C01B-D78C-473C-8383-98DC2E9099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84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0889E-EF3A-4E1D-90BF-7868A2528A2D}" type="datetimeFigureOut">
              <a:rPr lang="en-GB" smtClean="0"/>
              <a:t>22/06/2015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C01B-D78C-473C-8383-98DC2E9099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53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0889E-EF3A-4E1D-90BF-7868A2528A2D}" type="datetimeFigureOut">
              <a:rPr lang="en-GB" smtClean="0"/>
              <a:t>22/06/2015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C01B-D78C-473C-8383-98DC2E9099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28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0889E-EF3A-4E1D-90BF-7868A2528A2D}" type="datetimeFigureOut">
              <a:rPr lang="en-GB" smtClean="0"/>
              <a:t>22/06/2015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C01B-D78C-473C-8383-98DC2E9099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694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0889E-EF3A-4E1D-90BF-7868A2528A2D}" type="datetimeFigureOut">
              <a:rPr lang="en-GB" smtClean="0"/>
              <a:t>22/06/2015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C01B-D78C-473C-8383-98DC2E9099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16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0889E-EF3A-4E1D-90BF-7868A2528A2D}" type="datetimeFigureOut">
              <a:rPr lang="en-GB" smtClean="0"/>
              <a:t>22/06/2015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C01B-D78C-473C-8383-98DC2E9099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464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0889E-EF3A-4E1D-90BF-7868A2528A2D}" type="datetimeFigureOut">
              <a:rPr lang="en-GB" smtClean="0"/>
              <a:t>22/06/2015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C01B-D78C-473C-8383-98DC2E9099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316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0889E-EF3A-4E1D-90BF-7868A2528A2D}" type="datetimeFigureOut">
              <a:rPr lang="en-GB" smtClean="0"/>
              <a:t>22/06/2015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C01B-D78C-473C-8383-98DC2E9099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256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0889E-EF3A-4E1D-90BF-7868A2528A2D}" type="datetimeFigureOut">
              <a:rPr lang="en-GB" smtClean="0"/>
              <a:t>22/06/2015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C01B-D78C-473C-8383-98DC2E9099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894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0889E-EF3A-4E1D-90BF-7868A2528A2D}" type="datetimeFigureOut">
              <a:rPr lang="en-GB" smtClean="0"/>
              <a:t>22/06/2015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C01B-D78C-473C-8383-98DC2E9099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879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31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6873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016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409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8390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2137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8993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5297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5351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185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4169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4389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2330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7992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9898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829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9873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6200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7200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6927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054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6139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CD0E5-0859-4E86-A0EE-32CD8425137F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675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0889E-EF3A-4E1D-90BF-7868A2528A2D}" type="datetimeFigureOut">
              <a:rPr lang="en-GB" smtClean="0"/>
              <a:t>22/06/2015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1C01B-D78C-473C-8383-98DC2E9099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84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B3D08-2B8C-4BA0-9828-31280351E91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0EC31-3937-4C9A-8FB5-08F49CA3EE2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306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F01F1-F1D6-416A-9F47-6F0A32F82D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1CE72-1044-401F-9B2D-DE664C21D08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702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youtube.com/watch?v=CA-QGdqBUA0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4824536" cy="3181433"/>
          </a:xfr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What is the ‘Working Memory </a:t>
            </a:r>
            <a:r>
              <a:rPr lang="en-GB" dirty="0">
                <a:latin typeface="Comic Sans MS" panose="030F0702030302020204" pitchFamily="66" charset="0"/>
              </a:rPr>
              <a:t>Model</a:t>
            </a:r>
            <a:r>
              <a:rPr lang="en-GB" dirty="0" smtClean="0">
                <a:latin typeface="Comic Sans MS" panose="030F0702030302020204" pitchFamily="66" charset="0"/>
              </a:rPr>
              <a:t>’?</a:t>
            </a:r>
            <a:r>
              <a:rPr lang="en-GB" dirty="0">
                <a:latin typeface="Comic Sans MS" panose="030F0702030302020204" pitchFamily="66" charset="0"/>
              </a:rPr>
              <a:t/>
            </a:r>
            <a:br>
              <a:rPr lang="en-GB" dirty="0">
                <a:latin typeface="Comic Sans MS" panose="030F0702030302020204" pitchFamily="66" charset="0"/>
              </a:rPr>
            </a:br>
            <a:r>
              <a:rPr lang="en-GB" sz="2600" dirty="0" err="1" smtClean="0">
                <a:latin typeface="Comic Sans MS" panose="030F0702030302020204" pitchFamily="66" charset="0"/>
              </a:rPr>
              <a:t>Baddeley</a:t>
            </a:r>
            <a:r>
              <a:rPr lang="en-GB" sz="2600" dirty="0" smtClean="0">
                <a:latin typeface="Comic Sans MS" panose="030F0702030302020204" pitchFamily="66" charset="0"/>
              </a:rPr>
              <a:t> </a:t>
            </a:r>
            <a:r>
              <a:rPr lang="en-GB" sz="2600" dirty="0">
                <a:latin typeface="Comic Sans MS" panose="030F0702030302020204" pitchFamily="66" charset="0"/>
              </a:rPr>
              <a:t>&amp; </a:t>
            </a:r>
            <a:r>
              <a:rPr lang="en-GB" sz="2600" dirty="0" smtClean="0">
                <a:latin typeface="Comic Sans MS" panose="030F0702030302020204" pitchFamily="66" charset="0"/>
              </a:rPr>
              <a:t>Hitch (1974</a:t>
            </a:r>
            <a:r>
              <a:rPr lang="en-GB" sz="2600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76056" y="116632"/>
            <a:ext cx="4093986" cy="2088232"/>
          </a:xfrm>
        </p:spPr>
        <p:txBody>
          <a:bodyPr>
            <a:normAutofit fontScale="85000" lnSpcReduction="10000"/>
          </a:bodyPr>
          <a:lstStyle/>
          <a:p>
            <a:r>
              <a:rPr lang="en-GB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Starter: </a:t>
            </a:r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Complete the MSM model summary sheet in as much detail as you can </a:t>
            </a:r>
            <a:r>
              <a:rPr lang="en-GB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WITHOUT</a:t>
            </a:r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looking at your notes….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420888"/>
            <a:ext cx="2256583" cy="29589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718" y="5657671"/>
            <a:ext cx="9144000" cy="1200329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DESCRIBE the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key components of the WMM, including the central executive,  phonological loop, episodic buffer and </a:t>
            </a:r>
            <a:r>
              <a:rPr lang="en-GB" kern="0" dirty="0" err="1" smtClean="0">
                <a:solidFill>
                  <a:srgbClr val="FFFFFF"/>
                </a:solidFill>
                <a:latin typeface="Comic Sans MS"/>
              </a:rPr>
              <a:t>visuo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-spatial sketchpad(A01).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UNDERSTAND the role and function of each component (A01).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 rot="21373234">
            <a:off x="107505" y="3759811"/>
            <a:ext cx="5328592" cy="1752600"/>
          </a:xfrm>
          <a:prstGeom prst="rect">
            <a:avLst/>
          </a:prstGeom>
          <a:solidFill>
            <a:srgbClr val="FF9966"/>
          </a:solidFill>
          <a:ln>
            <a:solidFill>
              <a:srgbClr val="3333CC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smtClean="0">
                <a:solidFill>
                  <a:prstClr val="black"/>
                </a:solidFill>
              </a:rPr>
              <a:t>You have 5 minutes to swap with other people and add as much detail as you can to the diagram.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8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18" y="5657671"/>
            <a:ext cx="9144000" cy="1200329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DESCRIBE the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key components of the WMM, including the central executive,  phonological loop, episodic buffer and </a:t>
            </a:r>
            <a:r>
              <a:rPr lang="en-GB" kern="0" dirty="0" err="1" smtClean="0">
                <a:solidFill>
                  <a:srgbClr val="FFFFFF"/>
                </a:solidFill>
                <a:latin typeface="Comic Sans MS"/>
              </a:rPr>
              <a:t>visuo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-spatial sketchpad(A01).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UNDERSTAND the role and function of each component (A01).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The Working Memory Model (WMM)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The working memory model </a:t>
            </a:r>
            <a:r>
              <a:rPr lang="en-GB" b="1" dirty="0">
                <a:latin typeface="Comic Sans MS" panose="030F0702030302020204" pitchFamily="66" charset="0"/>
              </a:rPr>
              <a:t>replaced the idea of a unitary</a:t>
            </a:r>
            <a:r>
              <a:rPr lang="en-GB" dirty="0">
                <a:latin typeface="Comic Sans MS" panose="030F0702030302020204" pitchFamily="66" charset="0"/>
              </a:rPr>
              <a:t> STM. </a:t>
            </a:r>
            <a:endParaRPr lang="en-GB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It suggests a system involving </a:t>
            </a:r>
            <a:r>
              <a:rPr lang="en-GB" b="1" dirty="0">
                <a:latin typeface="Comic Sans MS" panose="030F0702030302020204" pitchFamily="66" charset="0"/>
              </a:rPr>
              <a:t>active </a:t>
            </a:r>
            <a:r>
              <a:rPr lang="en-GB" b="1" dirty="0" smtClean="0">
                <a:latin typeface="Comic Sans MS" panose="030F0702030302020204" pitchFamily="66" charset="0"/>
              </a:rPr>
              <a:t>processing </a:t>
            </a:r>
            <a:r>
              <a:rPr lang="en-GB" dirty="0" smtClean="0">
                <a:latin typeface="Comic Sans MS" panose="030F0702030302020204" pitchFamily="66" charset="0"/>
              </a:rPr>
              <a:t>(not passive like the MSM) </a:t>
            </a:r>
            <a:r>
              <a:rPr lang="en-GB" dirty="0">
                <a:latin typeface="Comic Sans MS" panose="030F0702030302020204" pitchFamily="66" charset="0"/>
              </a:rPr>
              <a:t>and short-term storage of information.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5189">
            <a:off x="6588224" y="4581128"/>
            <a:ext cx="2372650" cy="1557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266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718" y="5657671"/>
            <a:ext cx="9144000" cy="1200329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DESCRIBE the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key components of the WMM, including the central executive,  phonological loop, episodic buffer and </a:t>
            </a:r>
            <a:r>
              <a:rPr lang="en-GB" kern="0" dirty="0" err="1" smtClean="0">
                <a:solidFill>
                  <a:srgbClr val="FFFFFF"/>
                </a:solidFill>
                <a:latin typeface="Comic Sans MS"/>
              </a:rPr>
              <a:t>visuo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-spatial sketchpad(A01).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UNDERSTAND the role and function of each component (A01).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43808" y="260648"/>
            <a:ext cx="6131024" cy="114300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GB" dirty="0" err="1" smtClean="0"/>
              <a:t>Baddley</a:t>
            </a:r>
            <a:r>
              <a:rPr lang="en-GB" dirty="0" smtClean="0"/>
              <a:t> ‘</a:t>
            </a:r>
            <a:r>
              <a:rPr lang="en-GB" b="1" dirty="0" smtClean="0"/>
              <a:t>Dual Method Task</a:t>
            </a:r>
            <a:r>
              <a:rPr lang="en-GB" dirty="0" smtClean="0"/>
              <a:t>’</a:t>
            </a:r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7504" y="116632"/>
            <a:ext cx="2808312" cy="295232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Why did </a:t>
            </a:r>
            <a:r>
              <a:rPr lang="en-GB" b="1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Baddeley</a:t>
            </a:r>
            <a:r>
              <a:rPr lang="en-GB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and Hitch </a:t>
            </a:r>
            <a:r>
              <a:rPr lang="en-GB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develop the WMM?</a:t>
            </a:r>
            <a:endParaRPr lang="en-GB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8" y="1844824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810" y="3429000"/>
            <a:ext cx="86506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Task: </a:t>
            </a:r>
            <a:r>
              <a:rPr lang="en-GB" sz="2800" dirty="0">
                <a:solidFill>
                  <a:prstClr val="black"/>
                </a:solidFill>
                <a:latin typeface="Comic Sans MS" panose="030F0702030302020204" pitchFamily="66" charset="0"/>
              </a:rPr>
              <a:t>Rehearse the number 517246 ALOUD, whilst answering the ‘true or false’ task in front of you. See if you can hold the number in your memory whist </a:t>
            </a:r>
            <a:r>
              <a:rPr lang="en-GB" sz="28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completeing</a:t>
            </a:r>
            <a:r>
              <a:rPr lang="en-GB" sz="2800" dirty="0">
                <a:solidFill>
                  <a:prstClr val="black"/>
                </a:solidFill>
                <a:latin typeface="Comic Sans MS" panose="030F0702030302020204" pitchFamily="66" charset="0"/>
              </a:rPr>
              <a:t> a different task.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3059832" y="1592795"/>
            <a:ext cx="5976664" cy="1584139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u="sng" dirty="0">
                <a:solidFill>
                  <a:prstClr val="black"/>
                </a:solidFill>
                <a:latin typeface="Comic Sans MS" panose="030F0702030302020204" pitchFamily="66" charset="0"/>
              </a:rPr>
              <a:t>IN ADDITION 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to the many evaluative </a:t>
            </a:r>
            <a:r>
              <a:rPr lang="en-GB" sz="2000" i="1" dirty="0">
                <a:solidFill>
                  <a:prstClr val="black"/>
                </a:solidFill>
                <a:latin typeface="Comic Sans MS" panose="030F0702030302020204" pitchFamily="66" charset="0"/>
              </a:rPr>
              <a:t>problems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with the MSM that we looked at,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Baddley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conducted an experiment (that we are going to do) that found STM was a more complex system than MSM suggested……</a:t>
            </a:r>
            <a:r>
              <a:rPr lang="en-GB" sz="2000" dirty="0">
                <a:solidFill>
                  <a:prstClr val="white"/>
                </a:solidFill>
              </a:rPr>
              <a:t>T from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7810" y="3333475"/>
            <a:ext cx="8938686" cy="211174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prstClr val="black"/>
                </a:solidFill>
                <a:latin typeface="Comic Sans MS" panose="030F0702030302020204" pitchFamily="66" charset="0"/>
              </a:rPr>
              <a:t>… he found that people COULD do both tasks.</a:t>
            </a:r>
          </a:p>
          <a:p>
            <a:pPr algn="ctr"/>
            <a:endParaRPr lang="en-GB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If the ‘magic number’ is a maximum capacity of STM then you would expect to </a:t>
            </a:r>
            <a:r>
              <a:rPr lang="en-GB" i="1" dirty="0">
                <a:solidFill>
                  <a:prstClr val="black"/>
                </a:solidFill>
                <a:latin typeface="Comic Sans MS" panose="030F0702030302020204" pitchFamily="66" charset="0"/>
              </a:rPr>
              <a:t>not</a:t>
            </a:r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 be able to do the true/false task because your STM would be fully  occupied with remembering the digits.</a:t>
            </a:r>
          </a:p>
          <a:p>
            <a:pPr algn="ctr"/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BADDELEY concluded that STM </a:t>
            </a:r>
            <a:r>
              <a:rPr lang="en-GB" b="1" dirty="0">
                <a:solidFill>
                  <a:prstClr val="black"/>
                </a:solidFill>
                <a:latin typeface="Comic Sans MS" panose="030F0702030302020204" pitchFamily="66" charset="0"/>
              </a:rPr>
              <a:t>must have more than one component </a:t>
            </a:r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and must be involved in </a:t>
            </a:r>
            <a:r>
              <a:rPr lang="en-GB" b="1" dirty="0">
                <a:solidFill>
                  <a:prstClr val="black"/>
                </a:solidFill>
                <a:latin typeface="Comic Sans MS" panose="030F0702030302020204" pitchFamily="66" charset="0"/>
              </a:rPr>
              <a:t>more than simple storage</a:t>
            </a:r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!!! </a:t>
            </a:r>
          </a:p>
        </p:txBody>
      </p:sp>
    </p:spTree>
    <p:extLst>
      <p:ext uri="{BB962C8B-B14F-4D97-AF65-F5344CB8AC3E}">
        <p14:creationId xmlns:p14="http://schemas.microsoft.com/office/powerpoint/2010/main" val="122291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88641"/>
            <a:ext cx="4824536" cy="1152128"/>
          </a:xfr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2600" dirty="0" err="1" smtClean="0">
                <a:latin typeface="Comic Sans MS" panose="030F0702030302020204" pitchFamily="66" charset="0"/>
              </a:rPr>
              <a:t>Baddeley</a:t>
            </a:r>
            <a:r>
              <a:rPr lang="en-GB" sz="2600" dirty="0" smtClean="0">
                <a:latin typeface="Comic Sans MS" panose="030F0702030302020204" pitchFamily="66" charset="0"/>
              </a:rPr>
              <a:t> </a:t>
            </a:r>
            <a:r>
              <a:rPr lang="en-GB" sz="2600" dirty="0">
                <a:latin typeface="Comic Sans MS" panose="030F0702030302020204" pitchFamily="66" charset="0"/>
              </a:rPr>
              <a:t>&amp; </a:t>
            </a:r>
            <a:r>
              <a:rPr lang="en-GB" sz="2600" dirty="0" smtClean="0">
                <a:latin typeface="Comic Sans MS" panose="030F0702030302020204" pitchFamily="66" charset="0"/>
              </a:rPr>
              <a:t>Hitch (1974) developed the WMM…</a:t>
            </a:r>
            <a:endParaRPr lang="en-GB" sz="2600" dirty="0">
              <a:latin typeface="Comic Sans MS" panose="030F0702030302020204" pitchFamily="66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 rot="21260718">
            <a:off x="5265572" y="3005723"/>
            <a:ext cx="3401523" cy="1871331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….They </a:t>
            </a: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viewed LTM as a </a:t>
            </a:r>
            <a:r>
              <a:rPr lang="en-GB" i="1" dirty="0">
                <a:solidFill>
                  <a:schemeClr val="tx1"/>
                </a:solidFill>
                <a:latin typeface="Comic Sans MS" panose="030F0702030302020204" pitchFamily="66" charset="0"/>
              </a:rPr>
              <a:t>passive store </a:t>
            </a: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for information to be used by the </a:t>
            </a:r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STM. 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 rot="432321">
            <a:off x="5119505" y="941466"/>
            <a:ext cx="37246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….They viewed STM as a </a:t>
            </a:r>
            <a:r>
              <a:rPr lang="en-GB" b="1" dirty="0">
                <a:solidFill>
                  <a:prstClr val="black"/>
                </a:solidFill>
              </a:rPr>
              <a:t>workspace </a:t>
            </a:r>
            <a:r>
              <a:rPr lang="en-GB" dirty="0">
                <a:solidFill>
                  <a:prstClr val="black"/>
                </a:solidFill>
              </a:rPr>
              <a:t>where we could carry out various operations on old and new information (memories).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02" y="1541631"/>
            <a:ext cx="4824536" cy="2488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718" y="5657671"/>
            <a:ext cx="9144000" cy="1200329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DESCRIBE the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key components of the WMM, including the central executive,  phonological loop, episodic buffer and </a:t>
            </a:r>
            <a:r>
              <a:rPr lang="en-GB" kern="0" dirty="0" err="1" smtClean="0">
                <a:solidFill>
                  <a:srgbClr val="FFFFFF"/>
                </a:solidFill>
                <a:latin typeface="Comic Sans MS"/>
              </a:rPr>
              <a:t>visuo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-spatial sketchpad(A01).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UNDERSTAND the role and function of each component (A01).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84720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The Working Memory Model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433816" y="1730121"/>
            <a:ext cx="2232248" cy="14401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prstClr val="black"/>
                </a:solidFill>
              </a:rPr>
              <a:t>Central executive</a:t>
            </a:r>
          </a:p>
          <a:p>
            <a:pPr algn="ctr"/>
            <a:endParaRPr lang="en-GB" sz="2800" b="1" dirty="0">
              <a:solidFill>
                <a:prstClr val="black"/>
              </a:solidFill>
            </a:endParaRPr>
          </a:p>
        </p:txBody>
      </p:sp>
      <p:sp>
        <p:nvSpPr>
          <p:cNvPr id="7" name="Left-Right Arrow 6"/>
          <p:cNvSpPr/>
          <p:nvPr/>
        </p:nvSpPr>
        <p:spPr>
          <a:xfrm rot="16200000">
            <a:off x="4283968" y="3392996"/>
            <a:ext cx="576064" cy="216024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8" name="Flowchart: Decision 7"/>
          <p:cNvSpPr/>
          <p:nvPr/>
        </p:nvSpPr>
        <p:spPr>
          <a:xfrm>
            <a:off x="3347864" y="3789040"/>
            <a:ext cx="2448272" cy="1656184"/>
          </a:xfrm>
          <a:prstGeom prst="flowChartDecisi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prstClr val="black"/>
                </a:solidFill>
              </a:rPr>
              <a:t>Episodic Buffer</a:t>
            </a:r>
          </a:p>
          <a:p>
            <a:pPr algn="ctr"/>
            <a:endParaRPr lang="en-GB" sz="2000" b="1" dirty="0">
              <a:solidFill>
                <a:prstClr val="black"/>
              </a:solidFill>
            </a:endParaRPr>
          </a:p>
        </p:txBody>
      </p:sp>
      <p:sp>
        <p:nvSpPr>
          <p:cNvPr id="11" name="Flowchart: Card 10"/>
          <p:cNvSpPr/>
          <p:nvPr/>
        </p:nvSpPr>
        <p:spPr>
          <a:xfrm>
            <a:off x="6588224" y="4653136"/>
            <a:ext cx="2088232" cy="1872208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err="1">
                <a:solidFill>
                  <a:prstClr val="white"/>
                </a:solidFill>
              </a:rPr>
              <a:t>Visuo</a:t>
            </a:r>
            <a:r>
              <a:rPr lang="en-GB" sz="2000" b="1" dirty="0">
                <a:solidFill>
                  <a:prstClr val="white"/>
                </a:solidFill>
              </a:rPr>
              <a:t>-spatial</a:t>
            </a:r>
          </a:p>
          <a:p>
            <a:pPr algn="ctr"/>
            <a:r>
              <a:rPr lang="en-GB" sz="2000" b="1" dirty="0">
                <a:solidFill>
                  <a:prstClr val="white"/>
                </a:solidFill>
              </a:rPr>
              <a:t>sketchpad </a:t>
            </a:r>
          </a:p>
          <a:p>
            <a:pPr algn="ctr"/>
            <a:endParaRPr lang="en-GB" sz="2000" b="1" dirty="0">
              <a:solidFill>
                <a:prstClr val="white"/>
              </a:solidFill>
            </a:endParaRPr>
          </a:p>
        </p:txBody>
      </p:sp>
      <p:sp>
        <p:nvSpPr>
          <p:cNvPr id="13" name="Left-Right Arrow 12"/>
          <p:cNvSpPr/>
          <p:nvPr/>
        </p:nvSpPr>
        <p:spPr>
          <a:xfrm rot="20300321">
            <a:off x="2509915" y="4655207"/>
            <a:ext cx="849756" cy="304241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Flowchart: Card 13"/>
          <p:cNvSpPr/>
          <p:nvPr/>
        </p:nvSpPr>
        <p:spPr>
          <a:xfrm flipH="1">
            <a:off x="179512" y="4869160"/>
            <a:ext cx="2592288" cy="1512168"/>
          </a:xfrm>
          <a:prstGeom prst="flowChartPunchedCard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b="1" dirty="0">
                <a:solidFill>
                  <a:prstClr val="white"/>
                </a:solidFill>
              </a:rPr>
              <a:t>Phonological Loop</a:t>
            </a:r>
          </a:p>
          <a:p>
            <a:pPr algn="ctr"/>
            <a:endParaRPr lang="en-GB" sz="2400" b="1" dirty="0">
              <a:solidFill>
                <a:prstClr val="white"/>
              </a:solidFill>
            </a:endParaRPr>
          </a:p>
        </p:txBody>
      </p:sp>
      <p:sp>
        <p:nvSpPr>
          <p:cNvPr id="19" name="Left-Right Arrow 18"/>
          <p:cNvSpPr/>
          <p:nvPr/>
        </p:nvSpPr>
        <p:spPr>
          <a:xfrm rot="1004077">
            <a:off x="5821942" y="4625017"/>
            <a:ext cx="849756" cy="304241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947" y="5702672"/>
            <a:ext cx="381997" cy="63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3594" y="5901897"/>
            <a:ext cx="480053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3" descr="look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92280" y="4725144"/>
            <a:ext cx="1233137" cy="648072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70764" y="2038541"/>
            <a:ext cx="4953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1536033"/>
            <a:ext cx="32038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‘Working memory’ is an </a:t>
            </a:r>
            <a:r>
              <a:rPr lang="en-GB" sz="2000" b="1" dirty="0">
                <a:solidFill>
                  <a:prstClr val="black"/>
                </a:solidFill>
                <a:latin typeface="Comic Sans MS" panose="030F0702030302020204" pitchFamily="66" charset="0"/>
              </a:rPr>
              <a:t>expansion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(not alternative) of the MSM, and develops the concept of short-term memory</a:t>
            </a:r>
            <a:r>
              <a:rPr lang="en-GB" sz="2000" dirty="0">
                <a:solidFill>
                  <a:prstClr val="black"/>
                </a:solidFill>
              </a:rPr>
              <a:t>.</a:t>
            </a:r>
          </a:p>
          <a:p>
            <a:endParaRPr lang="en-GB" sz="2000" dirty="0">
              <a:solidFill>
                <a:prstClr val="black"/>
              </a:solidFill>
            </a:endParaRPr>
          </a:p>
          <a:p>
            <a:r>
              <a:rPr lang="en-GB" sz="2000" dirty="0">
                <a:solidFill>
                  <a:prstClr val="black"/>
                </a:solidFill>
              </a:rPr>
              <a:t>Take </a:t>
            </a:r>
            <a:r>
              <a:rPr lang="en-GB" sz="2000" dirty="0">
                <a:solidFill>
                  <a:prstClr val="black"/>
                </a:solidFill>
                <a:hlinkClick r:id="rId6"/>
              </a:rPr>
              <a:t>notes</a:t>
            </a:r>
            <a:r>
              <a:rPr lang="en-GB" sz="2000" dirty="0">
                <a:solidFill>
                  <a:prstClr val="black"/>
                </a:solidFill>
              </a:rPr>
              <a:t> from the video.</a:t>
            </a:r>
          </a:p>
        </p:txBody>
      </p:sp>
      <p:sp>
        <p:nvSpPr>
          <p:cNvPr id="4" name="Rectangle 3"/>
          <p:cNvSpPr/>
          <p:nvPr/>
        </p:nvSpPr>
        <p:spPr>
          <a:xfrm>
            <a:off x="3364543" y="5338082"/>
            <a:ext cx="2789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Episodic buffer which was added in 2000.</a:t>
            </a:r>
          </a:p>
        </p:txBody>
      </p:sp>
    </p:spTree>
    <p:extLst>
      <p:ext uri="{BB962C8B-B14F-4D97-AF65-F5344CB8AC3E}">
        <p14:creationId xmlns:p14="http://schemas.microsoft.com/office/powerpoint/2010/main" val="275998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0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1" grpId="0" animBg="1"/>
      <p:bldP spid="13" grpId="0" animBg="1"/>
      <p:bldP spid="14" grpId="0" animBg="1"/>
      <p:bldP spid="19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926" y="188640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dirty="0" smtClean="0"/>
              <a:t>Central executive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69" y="1485256"/>
            <a:ext cx="6149458" cy="2726391"/>
          </a:xfrm>
        </p:spPr>
        <p:txBody>
          <a:bodyPr>
            <a:noAutofit/>
          </a:bodyPr>
          <a:lstStyle/>
          <a:p>
            <a:r>
              <a:rPr lang="en-US" sz="1800" dirty="0" smtClean="0">
                <a:latin typeface="Comic Sans MS" panose="030F0702030302020204" pitchFamily="66" charset="0"/>
              </a:rPr>
              <a:t>‘Drives’ WMM.</a:t>
            </a:r>
            <a:r>
              <a:rPr lang="en-GB" sz="1800" dirty="0" smtClean="0">
                <a:latin typeface="Comic Sans MS" panose="030F0702030302020204" pitchFamily="66" charset="0"/>
              </a:rPr>
              <a:t> Has </a:t>
            </a:r>
            <a:r>
              <a:rPr lang="en-GB" sz="1800" dirty="0">
                <a:latin typeface="Comic Sans MS" panose="030F0702030302020204" pitchFamily="66" charset="0"/>
              </a:rPr>
              <a:t>a supervisory function </a:t>
            </a:r>
            <a:r>
              <a:rPr lang="en-GB" sz="1800" dirty="0" smtClean="0">
                <a:latin typeface="Comic Sans MS" panose="030F0702030302020204" pitchFamily="66" charset="0"/>
              </a:rPr>
              <a:t>and monitors, controls and co-ordinates </a:t>
            </a:r>
            <a:r>
              <a:rPr lang="en-GB" sz="1800" dirty="0">
                <a:latin typeface="Comic Sans MS" panose="030F0702030302020204" pitchFamily="66" charset="0"/>
              </a:rPr>
              <a:t>the </a:t>
            </a:r>
            <a:r>
              <a:rPr lang="en-GB" sz="1800" i="1" dirty="0">
                <a:latin typeface="Comic Sans MS" panose="030F0702030302020204" pitchFamily="66" charset="0"/>
              </a:rPr>
              <a:t>slave</a:t>
            </a:r>
            <a:r>
              <a:rPr lang="en-GB" sz="1800" dirty="0">
                <a:latin typeface="Comic Sans MS" panose="030F0702030302020204" pitchFamily="66" charset="0"/>
              </a:rPr>
              <a:t> systems. </a:t>
            </a:r>
            <a:endParaRPr lang="en-GB" sz="1800" dirty="0" smtClean="0">
              <a:latin typeface="Comic Sans MS" panose="030F0702030302020204" pitchFamily="66" charset="0"/>
            </a:endParaRPr>
          </a:p>
          <a:p>
            <a:r>
              <a:rPr lang="en-US" sz="1800" dirty="0" smtClean="0">
                <a:latin typeface="Comic Sans MS" panose="030F0702030302020204" pitchFamily="66" charset="0"/>
              </a:rPr>
              <a:t>Decides </a:t>
            </a:r>
            <a:r>
              <a:rPr lang="en-GB" sz="1800" b="1" dirty="0" smtClean="0">
                <a:latin typeface="Comic Sans MS" panose="030F0702030302020204" pitchFamily="66" charset="0"/>
              </a:rPr>
              <a:t>decides </a:t>
            </a:r>
            <a:r>
              <a:rPr lang="en-GB" sz="1800" b="1" dirty="0">
                <a:latin typeface="Comic Sans MS" panose="030F0702030302020204" pitchFamily="66" charset="0"/>
              </a:rPr>
              <a:t>which information is attended</a:t>
            </a:r>
            <a:r>
              <a:rPr lang="en-GB" sz="1800" dirty="0">
                <a:latin typeface="Comic Sans MS" panose="030F0702030302020204" pitchFamily="66" charset="0"/>
              </a:rPr>
              <a:t> to and which </a:t>
            </a:r>
            <a:r>
              <a:rPr lang="en-GB" sz="1800" dirty="0" smtClean="0">
                <a:latin typeface="Comic Sans MS" panose="030F0702030302020204" pitchFamily="66" charset="0"/>
              </a:rPr>
              <a:t>of the slave systems to direct that </a:t>
            </a:r>
            <a:r>
              <a:rPr lang="en-GB" sz="1800" dirty="0">
                <a:latin typeface="Comic Sans MS" panose="030F0702030302020204" pitchFamily="66" charset="0"/>
              </a:rPr>
              <a:t>information to be dealt </a:t>
            </a:r>
            <a:r>
              <a:rPr lang="en-GB" sz="1800" dirty="0" smtClean="0">
                <a:latin typeface="Comic Sans MS" panose="030F0702030302020204" pitchFamily="66" charset="0"/>
              </a:rPr>
              <a:t>with, then receives information back, and relays to LTM if necessary.</a:t>
            </a:r>
            <a:endParaRPr lang="en-US" sz="1800" dirty="0" smtClean="0">
              <a:latin typeface="Comic Sans MS" panose="030F0702030302020204" pitchFamily="66" charset="0"/>
            </a:endParaRPr>
          </a:p>
          <a:p>
            <a:r>
              <a:rPr lang="en-US" sz="1800" dirty="0" smtClean="0">
                <a:latin typeface="Comic Sans MS" panose="030F0702030302020204" pitchFamily="66" charset="0"/>
              </a:rPr>
              <a:t>Has </a:t>
            </a:r>
            <a:r>
              <a:rPr lang="en-US" sz="1800" u="sng" dirty="0" smtClean="0">
                <a:latin typeface="Comic Sans MS" panose="030F0702030302020204" pitchFamily="66" charset="0"/>
              </a:rPr>
              <a:t>no</a:t>
            </a:r>
            <a:r>
              <a:rPr lang="en-US" sz="1800" dirty="0" smtClean="0">
                <a:latin typeface="Comic Sans MS" panose="030F0702030302020204" pitchFamily="66" charset="0"/>
              </a:rPr>
              <a:t> storage capacity (episodic buffer does this).</a:t>
            </a:r>
          </a:p>
          <a:p>
            <a:pPr>
              <a:buNone/>
            </a:pPr>
            <a:endParaRPr lang="en-US" sz="1700" dirty="0">
              <a:latin typeface="Comic Sans MS" panose="030F0702030302020204" pitchFamily="66" charset="0"/>
            </a:endParaRPr>
          </a:p>
          <a:p>
            <a:pPr>
              <a:buNone/>
            </a:pPr>
            <a:r>
              <a:rPr lang="en-GB" sz="1700" dirty="0">
                <a:latin typeface="Comic Sans MS" panose="030F0702030302020204" pitchFamily="66" charset="0"/>
              </a:rPr>
              <a:t> </a:t>
            </a:r>
            <a:endParaRPr lang="en-US" sz="1700" dirty="0" smtClean="0">
              <a:latin typeface="Comic Sans MS" panose="030F0702030302020204" pitchFamily="66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30786">
            <a:off x="585743" y="157064"/>
            <a:ext cx="725813" cy="125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 rot="779664">
            <a:off x="6383057" y="1521679"/>
            <a:ext cx="2606037" cy="1938992"/>
          </a:xfrm>
          <a:prstGeom prst="rect">
            <a:avLst/>
          </a:prstGeom>
          <a:solidFill>
            <a:srgbClr val="FFFF00"/>
          </a:solidFill>
          <a:ln w="635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</a:rPr>
              <a:t>The central executive is the </a:t>
            </a:r>
            <a:r>
              <a:rPr lang="en-GB" sz="2000" b="1" dirty="0">
                <a:solidFill>
                  <a:prstClr val="black"/>
                </a:solidFill>
              </a:rPr>
              <a:t>most important component </a:t>
            </a:r>
            <a:r>
              <a:rPr lang="en-GB" sz="2000" dirty="0">
                <a:solidFill>
                  <a:prstClr val="black"/>
                </a:solidFill>
              </a:rPr>
              <a:t>of the model, although little is known about how it functions. 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4149080"/>
            <a:ext cx="9137282" cy="1200329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example, two activities sometimes come into conflict such as driving a car and talking. Rather than hitting a cyclist who is wobbling all over the road, it is preferable to stop talking and concentrate on driving. The central executive directs attention and gives priority to particular activities.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18" y="5657671"/>
            <a:ext cx="9144000" cy="1200329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DESCRIBE the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key components of the WMM, including the central executive,  phonological loop, episodic buffer and </a:t>
            </a:r>
            <a:r>
              <a:rPr lang="en-GB" kern="0" dirty="0" err="1" smtClean="0">
                <a:solidFill>
                  <a:srgbClr val="FFFFFF"/>
                </a:solidFill>
                <a:latin typeface="Comic Sans MS"/>
              </a:rPr>
              <a:t>visuo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-spatial sketchpad(A01).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UNDERSTAND the role and function of each component (A01).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1999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718" y="5657671"/>
            <a:ext cx="9144000" cy="1200329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DESCRIBE the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key components of the WMM, including the central executive,  phonological loop, episodic buffer and </a:t>
            </a:r>
            <a:r>
              <a:rPr lang="en-GB" kern="0" dirty="0" err="1" smtClean="0">
                <a:solidFill>
                  <a:srgbClr val="FFFFFF"/>
                </a:solidFill>
                <a:latin typeface="Comic Sans MS"/>
              </a:rPr>
              <a:t>visuo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-spatial sketchpad(A01).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UNDERSTAND the role and function of each component (A01).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918" y="116632"/>
            <a:ext cx="82296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sz="6000" b="1" dirty="0" smtClean="0"/>
              <a:t>Episodic Buffer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4076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General </a:t>
            </a:r>
            <a:r>
              <a:rPr lang="en-GB" b="1" dirty="0" smtClean="0">
                <a:latin typeface="Comic Sans MS" panose="030F0702030302020204" pitchFamily="66" charset="0"/>
              </a:rPr>
              <a:t>storage space </a:t>
            </a:r>
            <a:r>
              <a:rPr lang="en-GB" dirty="0" smtClean="0">
                <a:latin typeface="Comic Sans MS" panose="030F0702030302020204" pitchFamily="66" charset="0"/>
              </a:rPr>
              <a:t>for both acoustic and visual information added in 2000</a:t>
            </a:r>
            <a:r>
              <a:rPr lang="en-GB" dirty="0">
                <a:latin typeface="Comic Sans MS" panose="030F0702030302020204" pitchFamily="66" charset="0"/>
              </a:rPr>
              <a:t>, </a:t>
            </a:r>
            <a:r>
              <a:rPr lang="en-GB" dirty="0" smtClean="0">
                <a:latin typeface="Comic Sans MS" panose="030F0702030302020204" pitchFamily="66" charset="0"/>
              </a:rPr>
              <a:t>to </a:t>
            </a:r>
            <a:r>
              <a:rPr lang="en-GB" dirty="0">
                <a:latin typeface="Comic Sans MS" panose="030F0702030302020204" pitchFamily="66" charset="0"/>
              </a:rPr>
              <a:t>address shortcomings of the model.</a:t>
            </a:r>
            <a:endParaRPr lang="en-GB" dirty="0" smtClean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It integrates information from the central executive, the phonological loop, the visual sketchpad and the long-term memory.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Has a limited capacity.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725144"/>
            <a:ext cx="2034027" cy="1330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106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96" y="197768"/>
            <a:ext cx="8875144" cy="114300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sz="3600" b="1" dirty="0" smtClean="0"/>
              <a:t>The Phonological Loop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2095582"/>
            <a:ext cx="7198744" cy="338079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2400" dirty="0" err="1" smtClean="0">
                <a:latin typeface="Comic Sans MS" panose="030F0702030302020204" pitchFamily="66" charset="0"/>
              </a:rPr>
              <a:t>Baddeley</a:t>
            </a:r>
            <a:r>
              <a:rPr lang="en-GB" sz="2400" dirty="0" smtClean="0">
                <a:latin typeface="Comic Sans MS" panose="030F0702030302020204" pitchFamily="66" charset="0"/>
              </a:rPr>
              <a:t>(1986) divided it into two components:</a:t>
            </a:r>
          </a:p>
          <a:p>
            <a:r>
              <a:rPr lang="en-GB" sz="2400" b="1" i="1" dirty="0" smtClean="0">
                <a:latin typeface="Comic Sans MS" panose="030F0702030302020204" pitchFamily="66" charset="0"/>
              </a:rPr>
              <a:t>The primary auditory store</a:t>
            </a:r>
            <a:r>
              <a:rPr lang="en-GB" sz="2400" dirty="0" smtClean="0">
                <a:latin typeface="Comic Sans MS" panose="030F0702030302020204" pitchFamily="66" charset="0"/>
              </a:rPr>
              <a:t> ( the inner ear )</a:t>
            </a:r>
          </a:p>
          <a:p>
            <a:pPr marL="0" indent="0">
              <a:buNone/>
            </a:pPr>
            <a:r>
              <a:rPr lang="en-GB" sz="2400" dirty="0" smtClean="0">
                <a:latin typeface="Comic Sans MS" panose="030F0702030302020204" pitchFamily="66" charset="0"/>
              </a:rPr>
              <a:t>Which holds information in speech based form for 1-2 seconds</a:t>
            </a:r>
          </a:p>
          <a:p>
            <a:r>
              <a:rPr lang="en-GB" sz="2400" b="1" i="1" dirty="0" smtClean="0">
                <a:latin typeface="Comic Sans MS" panose="030F0702030302020204" pitchFamily="66" charset="0"/>
              </a:rPr>
              <a:t>The articulatory control process:</a:t>
            </a:r>
          </a:p>
          <a:p>
            <a:pPr marL="0" indent="0">
              <a:buNone/>
            </a:pPr>
            <a:r>
              <a:rPr lang="en-GB" sz="2400" dirty="0" smtClean="0">
                <a:latin typeface="Comic Sans MS" panose="030F0702030302020204" pitchFamily="66" charset="0"/>
              </a:rPr>
              <a:t>Used to rehearse verbal information from the phonological store, which </a:t>
            </a:r>
            <a:r>
              <a:rPr lang="en-GB" sz="2400" dirty="0">
                <a:latin typeface="Comic Sans MS" panose="030F0702030302020204" pitchFamily="66" charset="0"/>
              </a:rPr>
              <a:t>allows us to sub-vocally (silently to oneself) process information, i.e. to use our “inner voice” to articulate information, such as when reading.</a:t>
            </a:r>
            <a:endParaRPr lang="en-GB" sz="24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Comic Sans MS" panose="030F0702030302020204" pitchFamily="66" charset="0"/>
              </a:rPr>
              <a:t>Memory traces in the auditory store decay in 1.5 -2 seconds but can be maintained by articulatory control process </a:t>
            </a:r>
          </a:p>
          <a:p>
            <a:pPr marL="0" indent="0">
              <a:buNone/>
            </a:pPr>
            <a:endParaRPr lang="en-GB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6723" y="481075"/>
            <a:ext cx="381997" cy="63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740" y="2276872"/>
            <a:ext cx="1676400" cy="2828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12298"/>
            <a:ext cx="1188144" cy="97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7504" y="1402961"/>
            <a:ext cx="8872636" cy="646331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The phonological loop is a limited capacity, </a:t>
            </a:r>
            <a:r>
              <a:rPr lang="en-GB" b="1" dirty="0">
                <a:solidFill>
                  <a:prstClr val="black"/>
                </a:solidFill>
                <a:latin typeface="Comic Sans MS" panose="030F0702030302020204" pitchFamily="66" charset="0"/>
              </a:rPr>
              <a:t>temporary storage </a:t>
            </a:r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system for holding </a:t>
            </a:r>
            <a:r>
              <a:rPr lang="en-GB" b="1" dirty="0">
                <a:solidFill>
                  <a:prstClr val="black"/>
                </a:solidFill>
                <a:latin typeface="Comic Sans MS" panose="030F0702030302020204" pitchFamily="66" charset="0"/>
              </a:rPr>
              <a:t>verbal information in a speech based </a:t>
            </a:r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form.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18" y="5657671"/>
            <a:ext cx="9144000" cy="1200329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DESCRIBE the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key components of the WMM, including the central executive,  phonological loop, episodic buffer and </a:t>
            </a:r>
            <a:r>
              <a:rPr lang="en-GB" kern="0" dirty="0" err="1" smtClean="0">
                <a:solidFill>
                  <a:srgbClr val="FFFFFF"/>
                </a:solidFill>
                <a:latin typeface="Comic Sans MS"/>
              </a:rPr>
              <a:t>visuo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-spatial sketchpad(A01).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UNDERSTAND the role and function of each component (A01).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0494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718" y="5657671"/>
            <a:ext cx="9144000" cy="1200329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DESCRIBE the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key components of the WMM, including the central executive,  phonological loop, episodic buffer and </a:t>
            </a:r>
            <a:r>
              <a:rPr lang="en-GB" kern="0" dirty="0" err="1" smtClean="0">
                <a:solidFill>
                  <a:srgbClr val="FFFFFF"/>
                </a:solidFill>
                <a:latin typeface="Comic Sans MS"/>
              </a:rPr>
              <a:t>visuo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-spatial sketchpad(A01).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UNDERSTAND the role and function of each component (A01).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918" y="193204"/>
            <a:ext cx="8229600" cy="1143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sz="5400" b="1" dirty="0" smtClean="0"/>
              <a:t>The </a:t>
            </a:r>
            <a:r>
              <a:rPr lang="en-GB" sz="5400" b="1" dirty="0" err="1" smtClean="0"/>
              <a:t>visuo</a:t>
            </a:r>
            <a:r>
              <a:rPr lang="en-GB" sz="5400" b="1" dirty="0" smtClean="0"/>
              <a:t>-spatial sketchpad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8" y="2059107"/>
            <a:ext cx="7158322" cy="4525963"/>
          </a:xfrm>
        </p:spPr>
        <p:txBody>
          <a:bodyPr/>
          <a:lstStyle/>
          <a:p>
            <a:r>
              <a:rPr lang="en-GB" dirty="0" smtClean="0">
                <a:latin typeface="Comic Sans MS" panose="030F0702030302020204" pitchFamily="66" charset="0"/>
              </a:rPr>
              <a:t>Holds visual (what things look like) and spatial (relationship between things) information for a very short time.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You use it when you are planning a spatial task i.e. walking from your home to school. 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6" name="Picture 5" descr="look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107057">
            <a:off x="6941970" y="2497404"/>
            <a:ext cx="2160240" cy="1135308"/>
          </a:xfrm>
          <a:prstGeom prst="rect">
            <a:avLst/>
          </a:prstGeom>
        </p:spPr>
      </p:pic>
      <p:sp>
        <p:nvSpPr>
          <p:cNvPr id="7" name="Action Button: Forward or Next 6">
            <a:hlinkClick r:id="" action="ppaction://noaction" highlightClick="1"/>
          </p:cNvPr>
          <p:cNvSpPr/>
          <p:nvPr/>
        </p:nvSpPr>
        <p:spPr>
          <a:xfrm>
            <a:off x="8495928" y="764704"/>
            <a:ext cx="648072" cy="3093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37" y="4653136"/>
            <a:ext cx="2144105" cy="1402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79512" y="1412776"/>
            <a:ext cx="8640452" cy="646331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The </a:t>
            </a:r>
            <a:r>
              <a:rPr lang="en-GB" dirty="0" err="1">
                <a:solidFill>
                  <a:prstClr val="black"/>
                </a:solidFill>
                <a:latin typeface="Comic Sans MS" panose="030F0702030302020204" pitchFamily="66" charset="0"/>
              </a:rPr>
              <a:t>visuo</a:t>
            </a:r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-spatial sketchpad is a limited capacity, temporary memory system for </a:t>
            </a:r>
            <a:r>
              <a:rPr lang="en-GB" b="1" dirty="0">
                <a:solidFill>
                  <a:prstClr val="black"/>
                </a:solidFill>
                <a:latin typeface="Comic Sans MS" panose="030F0702030302020204" pitchFamily="66" charset="0"/>
              </a:rPr>
              <a:t>holding visual and spatial </a:t>
            </a:r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information.</a:t>
            </a:r>
          </a:p>
        </p:txBody>
      </p:sp>
    </p:spTree>
    <p:extLst>
      <p:ext uri="{BB962C8B-B14F-4D97-AF65-F5344CB8AC3E}">
        <p14:creationId xmlns:p14="http://schemas.microsoft.com/office/powerpoint/2010/main" val="2767297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0688"/>
            <a:ext cx="9150718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Get into groups of 3.</a:t>
            </a:r>
          </a:p>
          <a:p>
            <a:pPr marL="514350" indent="-514350">
              <a:buAutoNum type="arabicParenR"/>
            </a:pPr>
            <a:r>
              <a:rPr lang="en-GB" dirty="0" smtClean="0"/>
              <a:t>Person A whisper some numbers into person B’s ear. Person B should try to add them up.</a:t>
            </a:r>
          </a:p>
          <a:p>
            <a:pPr marL="514350" indent="-514350">
              <a:buAutoNum type="arabicParenR"/>
            </a:pPr>
            <a:r>
              <a:rPr lang="en-GB" dirty="0" smtClean="0"/>
              <a:t>Simultaneously person A and person C whisper different numbers into each of person B’s ears. Can </a:t>
            </a:r>
            <a:r>
              <a:rPr lang="en-GB" smtClean="0"/>
              <a:t>the person B </a:t>
            </a:r>
            <a:r>
              <a:rPr lang="en-GB" dirty="0" smtClean="0"/>
              <a:t>add them both up separately?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6718" y="5657671"/>
            <a:ext cx="9144000" cy="1200329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DESCRIBE the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key components of the WMM, including the central executive,  phonological loop, episodic buffer and </a:t>
            </a:r>
            <a:r>
              <a:rPr lang="en-GB" kern="0" dirty="0" err="1" smtClean="0">
                <a:solidFill>
                  <a:srgbClr val="FFFFFF"/>
                </a:solidFill>
                <a:latin typeface="Comic Sans MS"/>
              </a:rPr>
              <a:t>visuo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-spatial sketchpad(A01).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UNDERSTAND the role and function of each component (A01).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37" y="4653136"/>
            <a:ext cx="2144105" cy="1402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4426" y="0"/>
            <a:ext cx="9059715" cy="620688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Comic Sans MS" panose="030F0702030302020204" pitchFamily="66" charset="0"/>
              </a:rPr>
              <a:t>Demonstration of difficulties in doing two acoustic tasks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 rot="21194761">
            <a:off x="323529" y="4077072"/>
            <a:ext cx="3096344" cy="115212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What is the IV here?</a:t>
            </a:r>
          </a:p>
          <a:p>
            <a:pPr algn="ctr"/>
            <a:r>
              <a:rPr lang="en-GB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What is the DV?</a:t>
            </a:r>
            <a:endParaRPr lang="en-GB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283" y="3898994"/>
            <a:ext cx="1764331" cy="1522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680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55776" y="274638"/>
            <a:ext cx="6131024" cy="1354162"/>
          </a:xfr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GB" i="1" dirty="0" smtClean="0"/>
              <a:t>Empirical evidence </a:t>
            </a:r>
            <a:r>
              <a:rPr lang="en-GB" dirty="0" smtClean="0"/>
              <a:t>for the ‘components’…</a:t>
            </a:r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7504" y="116632"/>
            <a:ext cx="2448272" cy="1728192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Evidence </a:t>
            </a:r>
          </a:p>
          <a:p>
            <a:r>
              <a:rPr lang="en-GB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for WMM…</a:t>
            </a:r>
            <a:endParaRPr lang="en-GB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988840"/>
            <a:ext cx="8208912" cy="38128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latin typeface="Comic Sans MS" panose="030F0702030302020204" pitchFamily="66" charset="0"/>
              </a:rPr>
              <a:t>Read through the empirical evidence for each of the separate components. </a:t>
            </a:r>
          </a:p>
          <a:p>
            <a:pPr marL="0" indent="0">
              <a:buNone/>
            </a:pPr>
            <a:r>
              <a:rPr lang="en-GB" dirty="0" smtClean="0">
                <a:latin typeface="Comic Sans MS" panose="030F0702030302020204" pitchFamily="66" charset="0"/>
              </a:rPr>
              <a:t>Work out which component each study is supporting. 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18" y="5657671"/>
            <a:ext cx="9144000" cy="1200329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DESCRIBE the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key components of the WMM, including the central executive,  phonological loop, episodic buffer and </a:t>
            </a:r>
            <a:r>
              <a:rPr lang="en-GB" kern="0" dirty="0" err="1" smtClean="0">
                <a:solidFill>
                  <a:srgbClr val="FFFFFF"/>
                </a:solidFill>
                <a:latin typeface="Comic Sans MS"/>
              </a:rPr>
              <a:t>visuo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-spatial sketchpad(A01).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UNDERSTAND the role and function of each component (A01).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37" y="4653136"/>
            <a:ext cx="2144105" cy="1402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408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930" y="358484"/>
            <a:ext cx="3764070" cy="2607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0"/>
            <a:ext cx="9144000" cy="353045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Activity</a:t>
            </a:r>
            <a:endParaRPr lang="en-GB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358484"/>
            <a:ext cx="42119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‘</a:t>
            </a:r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WMM</a:t>
            </a:r>
            <a:r>
              <a:rPr lang="en-GB" sz="2800" dirty="0">
                <a:solidFill>
                  <a:prstClr val="black"/>
                </a:solidFill>
                <a:latin typeface="Comic Sans MS" panose="030F0702030302020204" pitchFamily="66" charset="0"/>
              </a:rPr>
              <a:t>’ of memory for display on your wall at home!! </a:t>
            </a:r>
          </a:p>
          <a:p>
            <a:endParaRPr lang="en-GB" sz="28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GB" sz="2800" dirty="0">
                <a:solidFill>
                  <a:prstClr val="black"/>
                </a:solidFill>
                <a:latin typeface="Comic Sans MS" panose="030F0702030302020204" pitchFamily="66" charset="0"/>
              </a:rPr>
              <a:t>Make it as visually memorable as possible, and include key evidence and ‘evaluations’ of the model elsewhere on the diagram.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735" y="2965598"/>
            <a:ext cx="4259784" cy="247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718" y="5657671"/>
            <a:ext cx="9144000" cy="1200329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DESCRIBE the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key components of the WMM, including the central executive,  phonological loop, episodic buffer and </a:t>
            </a:r>
            <a:r>
              <a:rPr lang="en-GB" kern="0" dirty="0" err="1" smtClean="0">
                <a:solidFill>
                  <a:srgbClr val="FFFFFF"/>
                </a:solidFill>
                <a:latin typeface="Comic Sans MS"/>
              </a:rPr>
              <a:t>visuo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-spatial sketchpad(A01).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UNDERSTAND the role and function of each component (A01).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9896">
            <a:off x="6950036" y="4741243"/>
            <a:ext cx="2144105" cy="1402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88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1273</Words>
  <Application>Microsoft Office PowerPoint</Application>
  <PresentationFormat>On-screen Show (4:3)</PresentationFormat>
  <Paragraphs>101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Office Theme</vt:lpstr>
      <vt:lpstr>1_Office Theme</vt:lpstr>
      <vt:lpstr>7_Office Theme</vt:lpstr>
      <vt:lpstr>What is the ‘Working Memory Model’? Baddeley &amp; Hitch (1974)</vt:lpstr>
      <vt:lpstr>The Working Memory Model (WMM)</vt:lpstr>
      <vt:lpstr>Baddley ‘Dual Method Task’</vt:lpstr>
      <vt:lpstr>Baddeley &amp; Hitch (1974) developed the WMM…</vt:lpstr>
      <vt:lpstr>The Working Memory Model</vt:lpstr>
      <vt:lpstr>Central executive</vt:lpstr>
      <vt:lpstr>Episodic Buffer</vt:lpstr>
      <vt:lpstr>The Phonological Loop</vt:lpstr>
      <vt:lpstr>The visuo-spatial sketchpad</vt:lpstr>
      <vt:lpstr>PowerPoint Presentation</vt:lpstr>
      <vt:lpstr>Empirical evidence for the ‘components’…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‘Working Memory Model’? Baddeley &amp; Hitch (1974)</dc:title>
  <dc:creator>Kirsty</dc:creator>
  <cp:lastModifiedBy>Kirsty</cp:lastModifiedBy>
  <cp:revision>12</cp:revision>
  <dcterms:created xsi:type="dcterms:W3CDTF">2015-06-22T10:44:18Z</dcterms:created>
  <dcterms:modified xsi:type="dcterms:W3CDTF">2015-06-22T14:33:19Z</dcterms:modified>
</cp:coreProperties>
</file>