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63" r:id="rId3"/>
    <p:sldId id="262" r:id="rId4"/>
    <p:sldId id="267" r:id="rId5"/>
    <p:sldId id="258" r:id="rId6"/>
    <p:sldId id="260" r:id="rId7"/>
    <p:sldId id="259" r:id="rId8"/>
    <p:sldId id="265" r:id="rId9"/>
    <p:sldId id="266" r:id="rId10"/>
    <p:sldId id="268" r:id="rId11"/>
    <p:sldId id="269" r:id="rId12"/>
    <p:sldId id="264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EC0AE-357A-4046-8B4E-894D20CC6195}" type="datetimeFigureOut">
              <a:rPr lang="en-GB" smtClean="0"/>
              <a:t>16/12/2015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17A18-B578-4E47-86D7-AAA3DA0F1B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499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Handout</a:t>
            </a:r>
            <a:r>
              <a:rPr lang="en-GB" dirty="0" smtClean="0"/>
              <a:t> 170 </a:t>
            </a:r>
            <a:r>
              <a:rPr lang="en-GB" smtClean="0"/>
              <a:t>in handbook.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17A18-B578-4E47-86D7-AAA3DA0F1B6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41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CCDA1F2-4CC4-4966-9544-B72733BBEB98}" type="datetimeFigureOut">
              <a:rPr lang="en-GB" smtClean="0">
                <a:solidFill>
                  <a:srgbClr val="A63212"/>
                </a:solidFill>
              </a:rPr>
              <a:pPr/>
              <a:t>16/12/2015</a:t>
            </a:fld>
            <a:endParaRPr lang="en-GB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GB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A52EC30-115B-404A-857E-78E9297528EE}" type="slidenum">
              <a:rPr lang="en-GB" smtClean="0">
                <a:solidFill>
                  <a:srgbClr val="A63212">
                    <a:lumMod val="75000"/>
                  </a:srgbClr>
                </a:solidFill>
              </a:rPr>
              <a:pPr/>
              <a:t>‹#›</a:t>
            </a:fld>
            <a:endParaRPr lang="en-GB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042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1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287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43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31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608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63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73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3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9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54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CCDA1F2-4CC4-4966-9544-B72733BBEB98}" type="datetimeFigureOut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16/12/2015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A52EC30-115B-404A-857E-78E9297528EE}" type="slidenum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8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0533203">
            <a:off x="433238" y="3934568"/>
            <a:ext cx="2618236" cy="1599722"/>
          </a:xfrm>
        </p:spPr>
        <p:txBody>
          <a:bodyPr/>
          <a:lstStyle/>
          <a:p>
            <a:r>
              <a:rPr lang="en-GB" sz="1800" dirty="0" smtClean="0">
                <a:solidFill>
                  <a:schemeClr val="tx1"/>
                </a:solidFill>
                <a:effectLst/>
              </a:rPr>
              <a:t>Title: </a:t>
            </a:r>
            <a:r>
              <a:rPr lang="en-GB" sz="25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How do we </a:t>
            </a:r>
            <a:r>
              <a:rPr lang="en-GB" sz="2500" b="1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sample</a:t>
            </a:r>
            <a:r>
              <a:rPr lang="en-GB" sz="2500" dirty="0" smtClean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and why is it important in research?</a:t>
            </a:r>
            <a:endParaRPr lang="en-GB" sz="2500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056261" y="2697838"/>
            <a:ext cx="5242842" cy="3245189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Starter re-cap</a:t>
            </a:r>
            <a:r>
              <a:rPr lang="en-GB" sz="2400" dirty="0" smtClean="0"/>
              <a:t>: All the words above relate to means of establishing the value of research through </a:t>
            </a:r>
            <a:r>
              <a:rPr lang="en-GB" sz="2400" i="1" dirty="0" smtClean="0"/>
              <a:t>peer review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Select three words and write an explanation as to how they are connected to each other. Then repeat this for a different three words. </a:t>
            </a:r>
            <a:endParaRPr lang="en-GB" sz="2400" dirty="0"/>
          </a:p>
        </p:txBody>
      </p:sp>
      <p:sp>
        <p:nvSpPr>
          <p:cNvPr id="4" name="Rounded Rectangle 3"/>
          <p:cNvSpPr/>
          <p:nvPr/>
        </p:nvSpPr>
        <p:spPr>
          <a:xfrm rot="21169939">
            <a:off x="131354" y="76366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Funding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70450">
            <a:off x="2308394" y="417613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Subjective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 rot="21169939">
            <a:off x="413819" y="136339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Prevent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76256" y="65831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Expert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 rot="205721">
            <a:off x="4892244" y="1113495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Objective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 rot="597251">
            <a:off x="7049205" y="136339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Journals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5280" y="198677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incorrect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 rot="1092138">
            <a:off x="4331364" y="367263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Universities 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 rot="21169939">
            <a:off x="6048165" y="184686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appropriate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 rot="1051241">
            <a:off x="3450648" y="1413055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findings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 rot="212577">
            <a:off x="33616" y="95750"/>
            <a:ext cx="999025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bias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 rot="435760">
            <a:off x="2020713" y="1573144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ideal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03472" y="1832201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responsible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 rot="21169939">
            <a:off x="1057805" y="2326442"/>
            <a:ext cx="194421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anonymity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 rot="21169939">
            <a:off x="2310136" y="901613"/>
            <a:ext cx="1293489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review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 rot="21169939">
            <a:off x="7516071" y="2084228"/>
            <a:ext cx="1277947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quality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 rot="21169939">
            <a:off x="1158291" y="95749"/>
            <a:ext cx="1228384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results</a:t>
            </a: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 rot="21169939">
            <a:off x="4064232" y="771878"/>
            <a:ext cx="96589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 smtClean="0">
                <a:solidFill>
                  <a:schemeClr val="tx1"/>
                </a:solidFill>
              </a:rPr>
              <a:t>faulty</a:t>
            </a:r>
            <a:endParaRPr lang="en-GB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5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/>
          <p:cNvGrpSpPr>
            <a:grpSpLocks/>
          </p:cNvGrpSpPr>
          <p:nvPr/>
        </p:nvGrpSpPr>
        <p:grpSpPr bwMode="auto">
          <a:xfrm>
            <a:off x="684213" y="1917700"/>
            <a:ext cx="3455987" cy="3816350"/>
            <a:chOff x="295" y="1298"/>
            <a:chExt cx="2177" cy="2404"/>
          </a:xfrm>
        </p:grpSpPr>
        <p:sp>
          <p:nvSpPr>
            <p:cNvPr id="10395" name="Text Box 3"/>
            <p:cNvSpPr txBox="1">
              <a:spLocks noChangeArrowheads="1"/>
            </p:cNvSpPr>
            <p:nvPr/>
          </p:nvSpPr>
          <p:spPr bwMode="auto">
            <a:xfrm>
              <a:off x="295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96" name="Text Box 4"/>
            <p:cNvSpPr txBox="1">
              <a:spLocks noChangeArrowheads="1"/>
            </p:cNvSpPr>
            <p:nvPr/>
          </p:nvSpPr>
          <p:spPr bwMode="auto">
            <a:xfrm>
              <a:off x="431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7" name="Text Box 5"/>
            <p:cNvSpPr txBox="1">
              <a:spLocks noChangeArrowheads="1"/>
            </p:cNvSpPr>
            <p:nvPr/>
          </p:nvSpPr>
          <p:spPr bwMode="auto">
            <a:xfrm>
              <a:off x="567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98" name="Text Box 6"/>
            <p:cNvSpPr txBox="1">
              <a:spLocks noChangeArrowheads="1"/>
            </p:cNvSpPr>
            <p:nvPr/>
          </p:nvSpPr>
          <p:spPr bwMode="auto">
            <a:xfrm>
              <a:off x="704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9" name="Text Box 7"/>
            <p:cNvSpPr txBox="1">
              <a:spLocks noChangeArrowheads="1"/>
            </p:cNvSpPr>
            <p:nvPr/>
          </p:nvSpPr>
          <p:spPr bwMode="auto">
            <a:xfrm>
              <a:off x="840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00" name="Text Box 8"/>
            <p:cNvSpPr txBox="1">
              <a:spLocks noChangeArrowheads="1"/>
            </p:cNvSpPr>
            <p:nvPr/>
          </p:nvSpPr>
          <p:spPr bwMode="auto">
            <a:xfrm>
              <a:off x="976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01" name="Text Box 9"/>
            <p:cNvSpPr txBox="1">
              <a:spLocks noChangeArrowheads="1"/>
            </p:cNvSpPr>
            <p:nvPr/>
          </p:nvSpPr>
          <p:spPr bwMode="auto">
            <a:xfrm>
              <a:off x="1112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02" name="Text Box 10"/>
            <p:cNvSpPr txBox="1">
              <a:spLocks noChangeArrowheads="1"/>
            </p:cNvSpPr>
            <p:nvPr/>
          </p:nvSpPr>
          <p:spPr bwMode="auto">
            <a:xfrm>
              <a:off x="1248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03" name="Text Box 11"/>
            <p:cNvSpPr txBox="1">
              <a:spLocks noChangeArrowheads="1"/>
            </p:cNvSpPr>
            <p:nvPr/>
          </p:nvSpPr>
          <p:spPr bwMode="auto">
            <a:xfrm>
              <a:off x="1383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04" name="Text Box 12"/>
            <p:cNvSpPr txBox="1">
              <a:spLocks noChangeArrowheads="1"/>
            </p:cNvSpPr>
            <p:nvPr/>
          </p:nvSpPr>
          <p:spPr bwMode="auto">
            <a:xfrm>
              <a:off x="1519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05" name="Text Box 13"/>
            <p:cNvSpPr txBox="1">
              <a:spLocks noChangeArrowheads="1"/>
            </p:cNvSpPr>
            <p:nvPr/>
          </p:nvSpPr>
          <p:spPr bwMode="auto">
            <a:xfrm>
              <a:off x="1656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06" name="Text Box 14"/>
            <p:cNvSpPr txBox="1">
              <a:spLocks noChangeArrowheads="1"/>
            </p:cNvSpPr>
            <p:nvPr/>
          </p:nvSpPr>
          <p:spPr bwMode="auto">
            <a:xfrm>
              <a:off x="1792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07" name="Text Box 15"/>
            <p:cNvSpPr txBox="1">
              <a:spLocks noChangeArrowheads="1"/>
            </p:cNvSpPr>
            <p:nvPr/>
          </p:nvSpPr>
          <p:spPr bwMode="auto">
            <a:xfrm>
              <a:off x="1928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08" name="Text Box 16"/>
            <p:cNvSpPr txBox="1">
              <a:spLocks noChangeArrowheads="1"/>
            </p:cNvSpPr>
            <p:nvPr/>
          </p:nvSpPr>
          <p:spPr bwMode="auto">
            <a:xfrm>
              <a:off x="2064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09" name="Text Box 17"/>
            <p:cNvSpPr txBox="1">
              <a:spLocks noChangeArrowheads="1"/>
            </p:cNvSpPr>
            <p:nvPr/>
          </p:nvSpPr>
          <p:spPr bwMode="auto">
            <a:xfrm>
              <a:off x="2200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10" name="Text Box 18"/>
            <p:cNvSpPr txBox="1">
              <a:spLocks noChangeArrowheads="1"/>
            </p:cNvSpPr>
            <p:nvPr/>
          </p:nvSpPr>
          <p:spPr bwMode="auto">
            <a:xfrm>
              <a:off x="295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11" name="Text Box 19"/>
            <p:cNvSpPr txBox="1">
              <a:spLocks noChangeArrowheads="1"/>
            </p:cNvSpPr>
            <p:nvPr/>
          </p:nvSpPr>
          <p:spPr bwMode="auto">
            <a:xfrm>
              <a:off x="431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12" name="Text Box 20"/>
            <p:cNvSpPr txBox="1">
              <a:spLocks noChangeArrowheads="1"/>
            </p:cNvSpPr>
            <p:nvPr/>
          </p:nvSpPr>
          <p:spPr bwMode="auto">
            <a:xfrm>
              <a:off x="568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13" name="Text Box 21"/>
            <p:cNvSpPr txBox="1">
              <a:spLocks noChangeArrowheads="1"/>
            </p:cNvSpPr>
            <p:nvPr/>
          </p:nvSpPr>
          <p:spPr bwMode="auto">
            <a:xfrm>
              <a:off x="704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14" name="Text Box 22"/>
            <p:cNvSpPr txBox="1">
              <a:spLocks noChangeArrowheads="1"/>
            </p:cNvSpPr>
            <p:nvPr/>
          </p:nvSpPr>
          <p:spPr bwMode="auto">
            <a:xfrm>
              <a:off x="840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15" name="Text Box 23"/>
            <p:cNvSpPr txBox="1">
              <a:spLocks noChangeArrowheads="1"/>
            </p:cNvSpPr>
            <p:nvPr/>
          </p:nvSpPr>
          <p:spPr bwMode="auto">
            <a:xfrm>
              <a:off x="976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16" name="Text Box 24"/>
            <p:cNvSpPr txBox="1">
              <a:spLocks noChangeArrowheads="1"/>
            </p:cNvSpPr>
            <p:nvPr/>
          </p:nvSpPr>
          <p:spPr bwMode="auto">
            <a:xfrm>
              <a:off x="1112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17" name="Text Box 25"/>
            <p:cNvSpPr txBox="1">
              <a:spLocks noChangeArrowheads="1"/>
            </p:cNvSpPr>
            <p:nvPr/>
          </p:nvSpPr>
          <p:spPr bwMode="auto">
            <a:xfrm>
              <a:off x="1247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18" name="Text Box 26"/>
            <p:cNvSpPr txBox="1">
              <a:spLocks noChangeArrowheads="1"/>
            </p:cNvSpPr>
            <p:nvPr/>
          </p:nvSpPr>
          <p:spPr bwMode="auto">
            <a:xfrm>
              <a:off x="1383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19" name="Text Box 27"/>
            <p:cNvSpPr txBox="1">
              <a:spLocks noChangeArrowheads="1"/>
            </p:cNvSpPr>
            <p:nvPr/>
          </p:nvSpPr>
          <p:spPr bwMode="auto">
            <a:xfrm>
              <a:off x="1520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20" name="Text Box 28"/>
            <p:cNvSpPr txBox="1">
              <a:spLocks noChangeArrowheads="1"/>
            </p:cNvSpPr>
            <p:nvPr/>
          </p:nvSpPr>
          <p:spPr bwMode="auto">
            <a:xfrm>
              <a:off x="1656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21" name="Text Box 29"/>
            <p:cNvSpPr txBox="1">
              <a:spLocks noChangeArrowheads="1"/>
            </p:cNvSpPr>
            <p:nvPr/>
          </p:nvSpPr>
          <p:spPr bwMode="auto">
            <a:xfrm>
              <a:off x="1792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22" name="Text Box 30"/>
            <p:cNvSpPr txBox="1">
              <a:spLocks noChangeArrowheads="1"/>
            </p:cNvSpPr>
            <p:nvPr/>
          </p:nvSpPr>
          <p:spPr bwMode="auto">
            <a:xfrm>
              <a:off x="1928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23" name="Text Box 31"/>
            <p:cNvSpPr txBox="1">
              <a:spLocks noChangeArrowheads="1"/>
            </p:cNvSpPr>
            <p:nvPr/>
          </p:nvSpPr>
          <p:spPr bwMode="auto">
            <a:xfrm>
              <a:off x="2064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24" name="Text Box 32"/>
            <p:cNvSpPr txBox="1">
              <a:spLocks noChangeArrowheads="1"/>
            </p:cNvSpPr>
            <p:nvPr/>
          </p:nvSpPr>
          <p:spPr bwMode="auto">
            <a:xfrm>
              <a:off x="2200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25" name="Text Box 33"/>
            <p:cNvSpPr txBox="1">
              <a:spLocks noChangeArrowheads="1"/>
            </p:cNvSpPr>
            <p:nvPr/>
          </p:nvSpPr>
          <p:spPr bwMode="auto">
            <a:xfrm>
              <a:off x="295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26" name="Text Box 34"/>
            <p:cNvSpPr txBox="1">
              <a:spLocks noChangeArrowheads="1"/>
            </p:cNvSpPr>
            <p:nvPr/>
          </p:nvSpPr>
          <p:spPr bwMode="auto">
            <a:xfrm>
              <a:off x="431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27" name="Text Box 35"/>
            <p:cNvSpPr txBox="1">
              <a:spLocks noChangeArrowheads="1"/>
            </p:cNvSpPr>
            <p:nvPr/>
          </p:nvSpPr>
          <p:spPr bwMode="auto">
            <a:xfrm>
              <a:off x="567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28" name="Text Box 36"/>
            <p:cNvSpPr txBox="1">
              <a:spLocks noChangeArrowheads="1"/>
            </p:cNvSpPr>
            <p:nvPr/>
          </p:nvSpPr>
          <p:spPr bwMode="auto">
            <a:xfrm>
              <a:off x="704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29" name="Text Box 37"/>
            <p:cNvSpPr txBox="1">
              <a:spLocks noChangeArrowheads="1"/>
            </p:cNvSpPr>
            <p:nvPr/>
          </p:nvSpPr>
          <p:spPr bwMode="auto">
            <a:xfrm>
              <a:off x="840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30" name="Text Box 38"/>
            <p:cNvSpPr txBox="1">
              <a:spLocks noChangeArrowheads="1"/>
            </p:cNvSpPr>
            <p:nvPr/>
          </p:nvSpPr>
          <p:spPr bwMode="auto">
            <a:xfrm>
              <a:off x="976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31" name="Text Box 39"/>
            <p:cNvSpPr txBox="1">
              <a:spLocks noChangeArrowheads="1"/>
            </p:cNvSpPr>
            <p:nvPr/>
          </p:nvSpPr>
          <p:spPr bwMode="auto">
            <a:xfrm>
              <a:off x="1112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32" name="Text Box 40"/>
            <p:cNvSpPr txBox="1">
              <a:spLocks noChangeArrowheads="1"/>
            </p:cNvSpPr>
            <p:nvPr/>
          </p:nvSpPr>
          <p:spPr bwMode="auto">
            <a:xfrm>
              <a:off x="1248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33" name="Text Box 41"/>
            <p:cNvSpPr txBox="1">
              <a:spLocks noChangeArrowheads="1"/>
            </p:cNvSpPr>
            <p:nvPr/>
          </p:nvSpPr>
          <p:spPr bwMode="auto">
            <a:xfrm>
              <a:off x="1383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34" name="Text Box 42"/>
            <p:cNvSpPr txBox="1">
              <a:spLocks noChangeArrowheads="1"/>
            </p:cNvSpPr>
            <p:nvPr/>
          </p:nvSpPr>
          <p:spPr bwMode="auto">
            <a:xfrm>
              <a:off x="1519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35" name="Text Box 43"/>
            <p:cNvSpPr txBox="1">
              <a:spLocks noChangeArrowheads="1"/>
            </p:cNvSpPr>
            <p:nvPr/>
          </p:nvSpPr>
          <p:spPr bwMode="auto">
            <a:xfrm>
              <a:off x="1656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36" name="Text Box 44"/>
            <p:cNvSpPr txBox="1">
              <a:spLocks noChangeArrowheads="1"/>
            </p:cNvSpPr>
            <p:nvPr/>
          </p:nvSpPr>
          <p:spPr bwMode="auto">
            <a:xfrm>
              <a:off x="1792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37" name="Text Box 45"/>
            <p:cNvSpPr txBox="1">
              <a:spLocks noChangeArrowheads="1"/>
            </p:cNvSpPr>
            <p:nvPr/>
          </p:nvSpPr>
          <p:spPr bwMode="auto">
            <a:xfrm>
              <a:off x="1928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38" name="Text Box 46"/>
            <p:cNvSpPr txBox="1">
              <a:spLocks noChangeArrowheads="1"/>
            </p:cNvSpPr>
            <p:nvPr/>
          </p:nvSpPr>
          <p:spPr bwMode="auto">
            <a:xfrm>
              <a:off x="2064" y="182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39" name="Text Box 47"/>
            <p:cNvSpPr txBox="1">
              <a:spLocks noChangeArrowheads="1"/>
            </p:cNvSpPr>
            <p:nvPr/>
          </p:nvSpPr>
          <p:spPr bwMode="auto">
            <a:xfrm>
              <a:off x="2200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40" name="Text Box 48"/>
            <p:cNvSpPr txBox="1">
              <a:spLocks noChangeArrowheads="1"/>
            </p:cNvSpPr>
            <p:nvPr/>
          </p:nvSpPr>
          <p:spPr bwMode="auto">
            <a:xfrm>
              <a:off x="295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41" name="Text Box 49"/>
            <p:cNvSpPr txBox="1">
              <a:spLocks noChangeArrowheads="1"/>
            </p:cNvSpPr>
            <p:nvPr/>
          </p:nvSpPr>
          <p:spPr bwMode="auto">
            <a:xfrm>
              <a:off x="431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42" name="Text Box 50"/>
            <p:cNvSpPr txBox="1">
              <a:spLocks noChangeArrowheads="1"/>
            </p:cNvSpPr>
            <p:nvPr/>
          </p:nvSpPr>
          <p:spPr bwMode="auto">
            <a:xfrm>
              <a:off x="568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43" name="Text Box 51"/>
            <p:cNvSpPr txBox="1">
              <a:spLocks noChangeArrowheads="1"/>
            </p:cNvSpPr>
            <p:nvPr/>
          </p:nvSpPr>
          <p:spPr bwMode="auto">
            <a:xfrm>
              <a:off x="704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44" name="Text Box 52"/>
            <p:cNvSpPr txBox="1">
              <a:spLocks noChangeArrowheads="1"/>
            </p:cNvSpPr>
            <p:nvPr/>
          </p:nvSpPr>
          <p:spPr bwMode="auto">
            <a:xfrm>
              <a:off x="840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45" name="Text Box 53"/>
            <p:cNvSpPr txBox="1">
              <a:spLocks noChangeArrowheads="1"/>
            </p:cNvSpPr>
            <p:nvPr/>
          </p:nvSpPr>
          <p:spPr bwMode="auto">
            <a:xfrm>
              <a:off x="976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46" name="Text Box 54"/>
            <p:cNvSpPr txBox="1">
              <a:spLocks noChangeArrowheads="1"/>
            </p:cNvSpPr>
            <p:nvPr/>
          </p:nvSpPr>
          <p:spPr bwMode="auto">
            <a:xfrm>
              <a:off x="1112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47" name="Text Box 55"/>
            <p:cNvSpPr txBox="1">
              <a:spLocks noChangeArrowheads="1"/>
            </p:cNvSpPr>
            <p:nvPr/>
          </p:nvSpPr>
          <p:spPr bwMode="auto">
            <a:xfrm>
              <a:off x="1247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48" name="Text Box 56"/>
            <p:cNvSpPr txBox="1">
              <a:spLocks noChangeArrowheads="1"/>
            </p:cNvSpPr>
            <p:nvPr/>
          </p:nvSpPr>
          <p:spPr bwMode="auto">
            <a:xfrm>
              <a:off x="1383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49" name="Text Box 57"/>
            <p:cNvSpPr txBox="1">
              <a:spLocks noChangeArrowheads="1"/>
            </p:cNvSpPr>
            <p:nvPr/>
          </p:nvSpPr>
          <p:spPr bwMode="auto">
            <a:xfrm>
              <a:off x="1520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50" name="Text Box 58"/>
            <p:cNvSpPr txBox="1">
              <a:spLocks noChangeArrowheads="1"/>
            </p:cNvSpPr>
            <p:nvPr/>
          </p:nvSpPr>
          <p:spPr bwMode="auto">
            <a:xfrm>
              <a:off x="1656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51" name="Text Box 59"/>
            <p:cNvSpPr txBox="1">
              <a:spLocks noChangeArrowheads="1"/>
            </p:cNvSpPr>
            <p:nvPr/>
          </p:nvSpPr>
          <p:spPr bwMode="auto">
            <a:xfrm>
              <a:off x="1792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52" name="Text Box 60"/>
            <p:cNvSpPr txBox="1">
              <a:spLocks noChangeArrowheads="1"/>
            </p:cNvSpPr>
            <p:nvPr/>
          </p:nvSpPr>
          <p:spPr bwMode="auto">
            <a:xfrm>
              <a:off x="1928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53" name="Text Box 61"/>
            <p:cNvSpPr txBox="1">
              <a:spLocks noChangeArrowheads="1"/>
            </p:cNvSpPr>
            <p:nvPr/>
          </p:nvSpPr>
          <p:spPr bwMode="auto">
            <a:xfrm>
              <a:off x="2064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54" name="Text Box 62"/>
            <p:cNvSpPr txBox="1">
              <a:spLocks noChangeArrowheads="1"/>
            </p:cNvSpPr>
            <p:nvPr/>
          </p:nvSpPr>
          <p:spPr bwMode="auto">
            <a:xfrm>
              <a:off x="2200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55" name="Text Box 63"/>
            <p:cNvSpPr txBox="1">
              <a:spLocks noChangeArrowheads="1"/>
            </p:cNvSpPr>
            <p:nvPr/>
          </p:nvSpPr>
          <p:spPr bwMode="auto">
            <a:xfrm>
              <a:off x="295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56" name="Text Box 64"/>
            <p:cNvSpPr txBox="1">
              <a:spLocks noChangeArrowheads="1"/>
            </p:cNvSpPr>
            <p:nvPr/>
          </p:nvSpPr>
          <p:spPr bwMode="auto">
            <a:xfrm>
              <a:off x="431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57" name="Text Box 65"/>
            <p:cNvSpPr txBox="1">
              <a:spLocks noChangeArrowheads="1"/>
            </p:cNvSpPr>
            <p:nvPr/>
          </p:nvSpPr>
          <p:spPr bwMode="auto">
            <a:xfrm>
              <a:off x="567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58" name="Text Box 66"/>
            <p:cNvSpPr txBox="1">
              <a:spLocks noChangeArrowheads="1"/>
            </p:cNvSpPr>
            <p:nvPr/>
          </p:nvSpPr>
          <p:spPr bwMode="auto">
            <a:xfrm>
              <a:off x="704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59" name="Text Box 67"/>
            <p:cNvSpPr txBox="1">
              <a:spLocks noChangeArrowheads="1"/>
            </p:cNvSpPr>
            <p:nvPr/>
          </p:nvSpPr>
          <p:spPr bwMode="auto">
            <a:xfrm>
              <a:off x="840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60" name="Text Box 68"/>
            <p:cNvSpPr txBox="1">
              <a:spLocks noChangeArrowheads="1"/>
            </p:cNvSpPr>
            <p:nvPr/>
          </p:nvSpPr>
          <p:spPr bwMode="auto">
            <a:xfrm>
              <a:off x="976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61" name="Text Box 69"/>
            <p:cNvSpPr txBox="1">
              <a:spLocks noChangeArrowheads="1"/>
            </p:cNvSpPr>
            <p:nvPr/>
          </p:nvSpPr>
          <p:spPr bwMode="auto">
            <a:xfrm>
              <a:off x="1112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62" name="Text Box 70"/>
            <p:cNvSpPr txBox="1">
              <a:spLocks noChangeArrowheads="1"/>
            </p:cNvSpPr>
            <p:nvPr/>
          </p:nvSpPr>
          <p:spPr bwMode="auto">
            <a:xfrm>
              <a:off x="1248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63" name="Text Box 71"/>
            <p:cNvSpPr txBox="1">
              <a:spLocks noChangeArrowheads="1"/>
            </p:cNvSpPr>
            <p:nvPr/>
          </p:nvSpPr>
          <p:spPr bwMode="auto">
            <a:xfrm>
              <a:off x="1383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64" name="Text Box 72"/>
            <p:cNvSpPr txBox="1">
              <a:spLocks noChangeArrowheads="1"/>
            </p:cNvSpPr>
            <p:nvPr/>
          </p:nvSpPr>
          <p:spPr bwMode="auto">
            <a:xfrm>
              <a:off x="1519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65" name="Text Box 73"/>
            <p:cNvSpPr txBox="1">
              <a:spLocks noChangeArrowheads="1"/>
            </p:cNvSpPr>
            <p:nvPr/>
          </p:nvSpPr>
          <p:spPr bwMode="auto">
            <a:xfrm>
              <a:off x="1656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66" name="Text Box 74"/>
            <p:cNvSpPr txBox="1">
              <a:spLocks noChangeArrowheads="1"/>
            </p:cNvSpPr>
            <p:nvPr/>
          </p:nvSpPr>
          <p:spPr bwMode="auto">
            <a:xfrm>
              <a:off x="1792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67" name="Text Box 75"/>
            <p:cNvSpPr txBox="1">
              <a:spLocks noChangeArrowheads="1"/>
            </p:cNvSpPr>
            <p:nvPr/>
          </p:nvSpPr>
          <p:spPr bwMode="auto">
            <a:xfrm>
              <a:off x="1928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68" name="Text Box 76"/>
            <p:cNvSpPr txBox="1">
              <a:spLocks noChangeArrowheads="1"/>
            </p:cNvSpPr>
            <p:nvPr/>
          </p:nvSpPr>
          <p:spPr bwMode="auto">
            <a:xfrm>
              <a:off x="2064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69" name="Text Box 77"/>
            <p:cNvSpPr txBox="1">
              <a:spLocks noChangeArrowheads="1"/>
            </p:cNvSpPr>
            <p:nvPr/>
          </p:nvSpPr>
          <p:spPr bwMode="auto">
            <a:xfrm>
              <a:off x="2200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70" name="Text Box 78"/>
            <p:cNvSpPr txBox="1">
              <a:spLocks noChangeArrowheads="1"/>
            </p:cNvSpPr>
            <p:nvPr/>
          </p:nvSpPr>
          <p:spPr bwMode="auto">
            <a:xfrm>
              <a:off x="295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71" name="Text Box 79"/>
            <p:cNvSpPr txBox="1">
              <a:spLocks noChangeArrowheads="1"/>
            </p:cNvSpPr>
            <p:nvPr/>
          </p:nvSpPr>
          <p:spPr bwMode="auto">
            <a:xfrm>
              <a:off x="431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72" name="Text Box 80"/>
            <p:cNvSpPr txBox="1">
              <a:spLocks noChangeArrowheads="1"/>
            </p:cNvSpPr>
            <p:nvPr/>
          </p:nvSpPr>
          <p:spPr bwMode="auto">
            <a:xfrm>
              <a:off x="568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73" name="Text Box 81"/>
            <p:cNvSpPr txBox="1">
              <a:spLocks noChangeArrowheads="1"/>
            </p:cNvSpPr>
            <p:nvPr/>
          </p:nvSpPr>
          <p:spPr bwMode="auto">
            <a:xfrm>
              <a:off x="704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74" name="Text Box 82"/>
            <p:cNvSpPr txBox="1">
              <a:spLocks noChangeArrowheads="1"/>
            </p:cNvSpPr>
            <p:nvPr/>
          </p:nvSpPr>
          <p:spPr bwMode="auto">
            <a:xfrm>
              <a:off x="840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75" name="Text Box 83"/>
            <p:cNvSpPr txBox="1">
              <a:spLocks noChangeArrowheads="1"/>
            </p:cNvSpPr>
            <p:nvPr/>
          </p:nvSpPr>
          <p:spPr bwMode="auto">
            <a:xfrm>
              <a:off x="976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76" name="Text Box 84"/>
            <p:cNvSpPr txBox="1">
              <a:spLocks noChangeArrowheads="1"/>
            </p:cNvSpPr>
            <p:nvPr/>
          </p:nvSpPr>
          <p:spPr bwMode="auto">
            <a:xfrm>
              <a:off x="1112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77" name="Text Box 85"/>
            <p:cNvSpPr txBox="1">
              <a:spLocks noChangeArrowheads="1"/>
            </p:cNvSpPr>
            <p:nvPr/>
          </p:nvSpPr>
          <p:spPr bwMode="auto">
            <a:xfrm>
              <a:off x="1247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78" name="Text Box 86"/>
            <p:cNvSpPr txBox="1">
              <a:spLocks noChangeArrowheads="1"/>
            </p:cNvSpPr>
            <p:nvPr/>
          </p:nvSpPr>
          <p:spPr bwMode="auto">
            <a:xfrm>
              <a:off x="1383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79" name="Text Box 87"/>
            <p:cNvSpPr txBox="1">
              <a:spLocks noChangeArrowheads="1"/>
            </p:cNvSpPr>
            <p:nvPr/>
          </p:nvSpPr>
          <p:spPr bwMode="auto">
            <a:xfrm>
              <a:off x="1520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80" name="Text Box 88"/>
            <p:cNvSpPr txBox="1">
              <a:spLocks noChangeArrowheads="1"/>
            </p:cNvSpPr>
            <p:nvPr/>
          </p:nvSpPr>
          <p:spPr bwMode="auto">
            <a:xfrm>
              <a:off x="1656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81" name="Text Box 89"/>
            <p:cNvSpPr txBox="1">
              <a:spLocks noChangeArrowheads="1"/>
            </p:cNvSpPr>
            <p:nvPr/>
          </p:nvSpPr>
          <p:spPr bwMode="auto">
            <a:xfrm>
              <a:off x="1792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82" name="Text Box 90"/>
            <p:cNvSpPr txBox="1">
              <a:spLocks noChangeArrowheads="1"/>
            </p:cNvSpPr>
            <p:nvPr/>
          </p:nvSpPr>
          <p:spPr bwMode="auto">
            <a:xfrm>
              <a:off x="1928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83" name="Text Box 91"/>
            <p:cNvSpPr txBox="1">
              <a:spLocks noChangeArrowheads="1"/>
            </p:cNvSpPr>
            <p:nvPr/>
          </p:nvSpPr>
          <p:spPr bwMode="auto">
            <a:xfrm>
              <a:off x="2064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84" name="Text Box 92"/>
            <p:cNvSpPr txBox="1">
              <a:spLocks noChangeArrowheads="1"/>
            </p:cNvSpPr>
            <p:nvPr/>
          </p:nvSpPr>
          <p:spPr bwMode="auto">
            <a:xfrm>
              <a:off x="2200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85" name="Text Box 93"/>
            <p:cNvSpPr txBox="1">
              <a:spLocks noChangeArrowheads="1"/>
            </p:cNvSpPr>
            <p:nvPr/>
          </p:nvSpPr>
          <p:spPr bwMode="auto">
            <a:xfrm>
              <a:off x="295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86" name="Text Box 94"/>
            <p:cNvSpPr txBox="1">
              <a:spLocks noChangeArrowheads="1"/>
            </p:cNvSpPr>
            <p:nvPr/>
          </p:nvSpPr>
          <p:spPr bwMode="auto">
            <a:xfrm>
              <a:off x="431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87" name="Text Box 95"/>
            <p:cNvSpPr txBox="1">
              <a:spLocks noChangeArrowheads="1"/>
            </p:cNvSpPr>
            <p:nvPr/>
          </p:nvSpPr>
          <p:spPr bwMode="auto">
            <a:xfrm>
              <a:off x="567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88" name="Text Box 96"/>
            <p:cNvSpPr txBox="1">
              <a:spLocks noChangeArrowheads="1"/>
            </p:cNvSpPr>
            <p:nvPr/>
          </p:nvSpPr>
          <p:spPr bwMode="auto">
            <a:xfrm>
              <a:off x="704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89" name="Text Box 97"/>
            <p:cNvSpPr txBox="1">
              <a:spLocks noChangeArrowheads="1"/>
            </p:cNvSpPr>
            <p:nvPr/>
          </p:nvSpPr>
          <p:spPr bwMode="auto">
            <a:xfrm>
              <a:off x="840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90" name="Text Box 98"/>
            <p:cNvSpPr txBox="1">
              <a:spLocks noChangeArrowheads="1"/>
            </p:cNvSpPr>
            <p:nvPr/>
          </p:nvSpPr>
          <p:spPr bwMode="auto">
            <a:xfrm>
              <a:off x="976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91" name="Text Box 99"/>
            <p:cNvSpPr txBox="1">
              <a:spLocks noChangeArrowheads="1"/>
            </p:cNvSpPr>
            <p:nvPr/>
          </p:nvSpPr>
          <p:spPr bwMode="auto">
            <a:xfrm>
              <a:off x="1112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92" name="Text Box 100"/>
            <p:cNvSpPr txBox="1">
              <a:spLocks noChangeArrowheads="1"/>
            </p:cNvSpPr>
            <p:nvPr/>
          </p:nvSpPr>
          <p:spPr bwMode="auto">
            <a:xfrm>
              <a:off x="1248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93" name="Text Box 101"/>
            <p:cNvSpPr txBox="1">
              <a:spLocks noChangeArrowheads="1"/>
            </p:cNvSpPr>
            <p:nvPr/>
          </p:nvSpPr>
          <p:spPr bwMode="auto">
            <a:xfrm>
              <a:off x="1383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94" name="Text Box 102"/>
            <p:cNvSpPr txBox="1">
              <a:spLocks noChangeArrowheads="1"/>
            </p:cNvSpPr>
            <p:nvPr/>
          </p:nvSpPr>
          <p:spPr bwMode="auto">
            <a:xfrm>
              <a:off x="1519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95" name="Text Box 103"/>
            <p:cNvSpPr txBox="1">
              <a:spLocks noChangeArrowheads="1"/>
            </p:cNvSpPr>
            <p:nvPr/>
          </p:nvSpPr>
          <p:spPr bwMode="auto">
            <a:xfrm>
              <a:off x="1656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96" name="Text Box 104"/>
            <p:cNvSpPr txBox="1">
              <a:spLocks noChangeArrowheads="1"/>
            </p:cNvSpPr>
            <p:nvPr/>
          </p:nvSpPr>
          <p:spPr bwMode="auto">
            <a:xfrm>
              <a:off x="1792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97" name="Text Box 105"/>
            <p:cNvSpPr txBox="1">
              <a:spLocks noChangeArrowheads="1"/>
            </p:cNvSpPr>
            <p:nvPr/>
          </p:nvSpPr>
          <p:spPr bwMode="auto">
            <a:xfrm>
              <a:off x="1928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498" name="Text Box 106"/>
            <p:cNvSpPr txBox="1">
              <a:spLocks noChangeArrowheads="1"/>
            </p:cNvSpPr>
            <p:nvPr/>
          </p:nvSpPr>
          <p:spPr bwMode="auto">
            <a:xfrm>
              <a:off x="2064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499" name="Text Box 107"/>
            <p:cNvSpPr txBox="1">
              <a:spLocks noChangeArrowheads="1"/>
            </p:cNvSpPr>
            <p:nvPr/>
          </p:nvSpPr>
          <p:spPr bwMode="auto">
            <a:xfrm>
              <a:off x="2200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00" name="Text Box 108"/>
            <p:cNvSpPr txBox="1">
              <a:spLocks noChangeArrowheads="1"/>
            </p:cNvSpPr>
            <p:nvPr/>
          </p:nvSpPr>
          <p:spPr bwMode="auto">
            <a:xfrm>
              <a:off x="295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01" name="Text Box 109"/>
            <p:cNvSpPr txBox="1">
              <a:spLocks noChangeArrowheads="1"/>
            </p:cNvSpPr>
            <p:nvPr/>
          </p:nvSpPr>
          <p:spPr bwMode="auto">
            <a:xfrm>
              <a:off x="431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02" name="Text Box 110"/>
            <p:cNvSpPr txBox="1">
              <a:spLocks noChangeArrowheads="1"/>
            </p:cNvSpPr>
            <p:nvPr/>
          </p:nvSpPr>
          <p:spPr bwMode="auto">
            <a:xfrm>
              <a:off x="568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03" name="Text Box 111"/>
            <p:cNvSpPr txBox="1">
              <a:spLocks noChangeArrowheads="1"/>
            </p:cNvSpPr>
            <p:nvPr/>
          </p:nvSpPr>
          <p:spPr bwMode="auto">
            <a:xfrm>
              <a:off x="704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04" name="Text Box 112"/>
            <p:cNvSpPr txBox="1">
              <a:spLocks noChangeArrowheads="1"/>
            </p:cNvSpPr>
            <p:nvPr/>
          </p:nvSpPr>
          <p:spPr bwMode="auto">
            <a:xfrm>
              <a:off x="840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05" name="Text Box 113"/>
            <p:cNvSpPr txBox="1">
              <a:spLocks noChangeArrowheads="1"/>
            </p:cNvSpPr>
            <p:nvPr/>
          </p:nvSpPr>
          <p:spPr bwMode="auto">
            <a:xfrm>
              <a:off x="976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06" name="Text Box 114"/>
            <p:cNvSpPr txBox="1">
              <a:spLocks noChangeArrowheads="1"/>
            </p:cNvSpPr>
            <p:nvPr/>
          </p:nvSpPr>
          <p:spPr bwMode="auto">
            <a:xfrm>
              <a:off x="1112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07" name="Text Box 115"/>
            <p:cNvSpPr txBox="1">
              <a:spLocks noChangeArrowheads="1"/>
            </p:cNvSpPr>
            <p:nvPr/>
          </p:nvSpPr>
          <p:spPr bwMode="auto">
            <a:xfrm>
              <a:off x="1247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08" name="Text Box 116"/>
            <p:cNvSpPr txBox="1">
              <a:spLocks noChangeArrowheads="1"/>
            </p:cNvSpPr>
            <p:nvPr/>
          </p:nvSpPr>
          <p:spPr bwMode="auto">
            <a:xfrm>
              <a:off x="1383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09" name="Text Box 117"/>
            <p:cNvSpPr txBox="1">
              <a:spLocks noChangeArrowheads="1"/>
            </p:cNvSpPr>
            <p:nvPr/>
          </p:nvSpPr>
          <p:spPr bwMode="auto">
            <a:xfrm>
              <a:off x="1520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10" name="Text Box 118"/>
            <p:cNvSpPr txBox="1">
              <a:spLocks noChangeArrowheads="1"/>
            </p:cNvSpPr>
            <p:nvPr/>
          </p:nvSpPr>
          <p:spPr bwMode="auto">
            <a:xfrm>
              <a:off x="1656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11" name="Text Box 119"/>
            <p:cNvSpPr txBox="1">
              <a:spLocks noChangeArrowheads="1"/>
            </p:cNvSpPr>
            <p:nvPr/>
          </p:nvSpPr>
          <p:spPr bwMode="auto">
            <a:xfrm>
              <a:off x="1792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12" name="Text Box 120"/>
            <p:cNvSpPr txBox="1">
              <a:spLocks noChangeArrowheads="1"/>
            </p:cNvSpPr>
            <p:nvPr/>
          </p:nvSpPr>
          <p:spPr bwMode="auto">
            <a:xfrm>
              <a:off x="1928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13" name="Text Box 121"/>
            <p:cNvSpPr txBox="1">
              <a:spLocks noChangeArrowheads="1"/>
            </p:cNvSpPr>
            <p:nvPr/>
          </p:nvSpPr>
          <p:spPr bwMode="auto">
            <a:xfrm>
              <a:off x="2064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14" name="Text Box 122"/>
            <p:cNvSpPr txBox="1">
              <a:spLocks noChangeArrowheads="1"/>
            </p:cNvSpPr>
            <p:nvPr/>
          </p:nvSpPr>
          <p:spPr bwMode="auto">
            <a:xfrm>
              <a:off x="2200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15" name="Text Box 123"/>
            <p:cNvSpPr txBox="1">
              <a:spLocks noChangeArrowheads="1"/>
            </p:cNvSpPr>
            <p:nvPr/>
          </p:nvSpPr>
          <p:spPr bwMode="auto">
            <a:xfrm>
              <a:off x="295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16" name="Text Box 124"/>
            <p:cNvSpPr txBox="1">
              <a:spLocks noChangeArrowheads="1"/>
            </p:cNvSpPr>
            <p:nvPr/>
          </p:nvSpPr>
          <p:spPr bwMode="auto">
            <a:xfrm>
              <a:off x="431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17" name="Text Box 125"/>
            <p:cNvSpPr txBox="1">
              <a:spLocks noChangeArrowheads="1"/>
            </p:cNvSpPr>
            <p:nvPr/>
          </p:nvSpPr>
          <p:spPr bwMode="auto">
            <a:xfrm>
              <a:off x="567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18" name="Text Box 126"/>
            <p:cNvSpPr txBox="1">
              <a:spLocks noChangeArrowheads="1"/>
            </p:cNvSpPr>
            <p:nvPr/>
          </p:nvSpPr>
          <p:spPr bwMode="auto">
            <a:xfrm>
              <a:off x="704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19" name="Text Box 127"/>
            <p:cNvSpPr txBox="1">
              <a:spLocks noChangeArrowheads="1"/>
            </p:cNvSpPr>
            <p:nvPr/>
          </p:nvSpPr>
          <p:spPr bwMode="auto">
            <a:xfrm>
              <a:off x="840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20" name="Text Box 128"/>
            <p:cNvSpPr txBox="1">
              <a:spLocks noChangeArrowheads="1"/>
            </p:cNvSpPr>
            <p:nvPr/>
          </p:nvSpPr>
          <p:spPr bwMode="auto">
            <a:xfrm>
              <a:off x="976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21" name="Text Box 129"/>
            <p:cNvSpPr txBox="1">
              <a:spLocks noChangeArrowheads="1"/>
            </p:cNvSpPr>
            <p:nvPr/>
          </p:nvSpPr>
          <p:spPr bwMode="auto">
            <a:xfrm>
              <a:off x="1112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22" name="Text Box 130"/>
            <p:cNvSpPr txBox="1">
              <a:spLocks noChangeArrowheads="1"/>
            </p:cNvSpPr>
            <p:nvPr/>
          </p:nvSpPr>
          <p:spPr bwMode="auto">
            <a:xfrm>
              <a:off x="1248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23" name="Text Box 131"/>
            <p:cNvSpPr txBox="1">
              <a:spLocks noChangeArrowheads="1"/>
            </p:cNvSpPr>
            <p:nvPr/>
          </p:nvSpPr>
          <p:spPr bwMode="auto">
            <a:xfrm>
              <a:off x="1383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24" name="Text Box 132"/>
            <p:cNvSpPr txBox="1">
              <a:spLocks noChangeArrowheads="1"/>
            </p:cNvSpPr>
            <p:nvPr/>
          </p:nvSpPr>
          <p:spPr bwMode="auto">
            <a:xfrm>
              <a:off x="1519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25" name="Text Box 133"/>
            <p:cNvSpPr txBox="1">
              <a:spLocks noChangeArrowheads="1"/>
            </p:cNvSpPr>
            <p:nvPr/>
          </p:nvSpPr>
          <p:spPr bwMode="auto">
            <a:xfrm>
              <a:off x="1656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26" name="Text Box 134"/>
            <p:cNvSpPr txBox="1">
              <a:spLocks noChangeArrowheads="1"/>
            </p:cNvSpPr>
            <p:nvPr/>
          </p:nvSpPr>
          <p:spPr bwMode="auto">
            <a:xfrm>
              <a:off x="1792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27" name="Text Box 135"/>
            <p:cNvSpPr txBox="1">
              <a:spLocks noChangeArrowheads="1"/>
            </p:cNvSpPr>
            <p:nvPr/>
          </p:nvSpPr>
          <p:spPr bwMode="auto">
            <a:xfrm>
              <a:off x="1928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528" name="Text Box 136"/>
            <p:cNvSpPr txBox="1">
              <a:spLocks noChangeArrowheads="1"/>
            </p:cNvSpPr>
            <p:nvPr/>
          </p:nvSpPr>
          <p:spPr bwMode="auto">
            <a:xfrm>
              <a:off x="2064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529" name="Text Box 137"/>
            <p:cNvSpPr txBox="1">
              <a:spLocks noChangeArrowheads="1"/>
            </p:cNvSpPr>
            <p:nvPr/>
          </p:nvSpPr>
          <p:spPr bwMode="auto">
            <a:xfrm>
              <a:off x="2200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DDDDDD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</p:grpSp>
      <p:sp>
        <p:nvSpPr>
          <p:cNvPr id="10243" name="Rectangle 138"/>
          <p:cNvSpPr>
            <a:spLocks noGrp="1" noChangeArrowheads="1"/>
          </p:cNvSpPr>
          <p:nvPr>
            <p:ph type="title"/>
          </p:nvPr>
        </p:nvSpPr>
        <p:spPr>
          <a:xfrm>
            <a:off x="551280" y="260648"/>
            <a:ext cx="8041440" cy="976213"/>
          </a:xfr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altLang="en-US" dirty="0" smtClean="0"/>
              <a:t>Sampling – Key terms</a:t>
            </a:r>
          </a:p>
        </p:txBody>
      </p:sp>
      <p:grpSp>
        <p:nvGrpSpPr>
          <p:cNvPr id="10244" name="Group 139"/>
          <p:cNvGrpSpPr>
            <a:grpSpLocks/>
          </p:cNvGrpSpPr>
          <p:nvPr/>
        </p:nvGrpSpPr>
        <p:grpSpPr bwMode="auto">
          <a:xfrm>
            <a:off x="900113" y="1916113"/>
            <a:ext cx="2519362" cy="457200"/>
            <a:chOff x="567" y="1207"/>
            <a:chExt cx="1587" cy="288"/>
          </a:xfrm>
        </p:grpSpPr>
        <p:sp>
          <p:nvSpPr>
            <p:cNvPr id="10391" name="Text Box 140"/>
            <p:cNvSpPr txBox="1">
              <a:spLocks noChangeArrowheads="1"/>
            </p:cNvSpPr>
            <p:nvPr/>
          </p:nvSpPr>
          <p:spPr bwMode="auto">
            <a:xfrm>
              <a:off x="567" y="120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2" name="Text Box 141"/>
            <p:cNvSpPr txBox="1">
              <a:spLocks noChangeArrowheads="1"/>
            </p:cNvSpPr>
            <p:nvPr/>
          </p:nvSpPr>
          <p:spPr bwMode="auto">
            <a:xfrm>
              <a:off x="1112" y="120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3" name="Text Box 142"/>
            <p:cNvSpPr txBox="1">
              <a:spLocks noChangeArrowheads="1"/>
            </p:cNvSpPr>
            <p:nvPr/>
          </p:nvSpPr>
          <p:spPr bwMode="auto">
            <a:xfrm>
              <a:off x="1384" y="120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4" name="Text Box 143"/>
            <p:cNvSpPr txBox="1">
              <a:spLocks noChangeArrowheads="1"/>
            </p:cNvSpPr>
            <p:nvPr/>
          </p:nvSpPr>
          <p:spPr bwMode="auto">
            <a:xfrm>
              <a:off x="1928" y="120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72" name="Group 144"/>
          <p:cNvGrpSpPr>
            <a:grpSpLocks/>
          </p:cNvGrpSpPr>
          <p:nvPr/>
        </p:nvGrpSpPr>
        <p:grpSpPr bwMode="auto">
          <a:xfrm>
            <a:off x="684213" y="2322513"/>
            <a:ext cx="2085975" cy="457200"/>
            <a:chOff x="431" y="1463"/>
            <a:chExt cx="1314" cy="288"/>
          </a:xfrm>
        </p:grpSpPr>
        <p:sp>
          <p:nvSpPr>
            <p:cNvPr id="10389" name="Text Box 145"/>
            <p:cNvSpPr txBox="1">
              <a:spLocks noChangeArrowheads="1"/>
            </p:cNvSpPr>
            <p:nvPr/>
          </p:nvSpPr>
          <p:spPr bwMode="auto">
            <a:xfrm>
              <a:off x="431" y="146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90" name="Text Box 146"/>
            <p:cNvSpPr txBox="1">
              <a:spLocks noChangeArrowheads="1"/>
            </p:cNvSpPr>
            <p:nvPr/>
          </p:nvSpPr>
          <p:spPr bwMode="auto">
            <a:xfrm>
              <a:off x="1519" y="146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75" name="Group 147"/>
          <p:cNvGrpSpPr>
            <a:grpSpLocks/>
          </p:cNvGrpSpPr>
          <p:nvPr/>
        </p:nvGrpSpPr>
        <p:grpSpPr bwMode="auto">
          <a:xfrm>
            <a:off x="900113" y="2755900"/>
            <a:ext cx="2951162" cy="457200"/>
            <a:chOff x="567" y="1736"/>
            <a:chExt cx="1859" cy="288"/>
          </a:xfrm>
        </p:grpSpPr>
        <p:sp>
          <p:nvSpPr>
            <p:cNvPr id="10382" name="Text Box 148"/>
            <p:cNvSpPr txBox="1">
              <a:spLocks noChangeArrowheads="1"/>
            </p:cNvSpPr>
            <p:nvPr/>
          </p:nvSpPr>
          <p:spPr bwMode="auto">
            <a:xfrm>
              <a:off x="567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3" name="Text Box 149"/>
            <p:cNvSpPr txBox="1">
              <a:spLocks noChangeArrowheads="1"/>
            </p:cNvSpPr>
            <p:nvPr/>
          </p:nvSpPr>
          <p:spPr bwMode="auto">
            <a:xfrm>
              <a:off x="840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4" name="Text Box 150"/>
            <p:cNvSpPr txBox="1">
              <a:spLocks noChangeArrowheads="1"/>
            </p:cNvSpPr>
            <p:nvPr/>
          </p:nvSpPr>
          <p:spPr bwMode="auto">
            <a:xfrm>
              <a:off x="1112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5" name="Text Box 151"/>
            <p:cNvSpPr txBox="1">
              <a:spLocks noChangeArrowheads="1"/>
            </p:cNvSpPr>
            <p:nvPr/>
          </p:nvSpPr>
          <p:spPr bwMode="auto">
            <a:xfrm>
              <a:off x="1384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6" name="Text Box 152"/>
            <p:cNvSpPr txBox="1">
              <a:spLocks noChangeArrowheads="1"/>
            </p:cNvSpPr>
            <p:nvPr/>
          </p:nvSpPr>
          <p:spPr bwMode="auto">
            <a:xfrm>
              <a:off x="1655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7" name="Text Box 153"/>
            <p:cNvSpPr txBox="1">
              <a:spLocks noChangeArrowheads="1"/>
            </p:cNvSpPr>
            <p:nvPr/>
          </p:nvSpPr>
          <p:spPr bwMode="auto">
            <a:xfrm>
              <a:off x="1928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8" name="Text Box 154"/>
            <p:cNvSpPr txBox="1">
              <a:spLocks noChangeArrowheads="1"/>
            </p:cNvSpPr>
            <p:nvPr/>
          </p:nvSpPr>
          <p:spPr bwMode="auto">
            <a:xfrm>
              <a:off x="2200" y="173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83" name="Group 155"/>
          <p:cNvGrpSpPr>
            <a:grpSpLocks/>
          </p:cNvGrpSpPr>
          <p:nvPr/>
        </p:nvGrpSpPr>
        <p:grpSpPr bwMode="auto">
          <a:xfrm>
            <a:off x="1981200" y="3187700"/>
            <a:ext cx="1222375" cy="457200"/>
            <a:chOff x="1248" y="2008"/>
            <a:chExt cx="770" cy="288"/>
          </a:xfrm>
        </p:grpSpPr>
        <p:sp>
          <p:nvSpPr>
            <p:cNvPr id="10380" name="Text Box 156"/>
            <p:cNvSpPr txBox="1">
              <a:spLocks noChangeArrowheads="1"/>
            </p:cNvSpPr>
            <p:nvPr/>
          </p:nvSpPr>
          <p:spPr bwMode="auto">
            <a:xfrm>
              <a:off x="1248" y="200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81" name="Text Box 157"/>
            <p:cNvSpPr txBox="1">
              <a:spLocks noChangeArrowheads="1"/>
            </p:cNvSpPr>
            <p:nvPr/>
          </p:nvSpPr>
          <p:spPr bwMode="auto">
            <a:xfrm>
              <a:off x="1792" y="200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86" name="Group 158"/>
          <p:cNvGrpSpPr>
            <a:grpSpLocks/>
          </p:cNvGrpSpPr>
          <p:nvPr/>
        </p:nvGrpSpPr>
        <p:grpSpPr bwMode="auto">
          <a:xfrm>
            <a:off x="900113" y="3619500"/>
            <a:ext cx="2951162" cy="457200"/>
            <a:chOff x="567" y="2280"/>
            <a:chExt cx="1859" cy="288"/>
          </a:xfrm>
        </p:grpSpPr>
        <p:sp>
          <p:nvSpPr>
            <p:cNvPr id="10374" name="Text Box 159"/>
            <p:cNvSpPr txBox="1">
              <a:spLocks noChangeArrowheads="1"/>
            </p:cNvSpPr>
            <p:nvPr/>
          </p:nvSpPr>
          <p:spPr bwMode="auto">
            <a:xfrm>
              <a:off x="567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5" name="Text Box 160"/>
            <p:cNvSpPr txBox="1">
              <a:spLocks noChangeArrowheads="1"/>
            </p:cNvSpPr>
            <p:nvPr/>
          </p:nvSpPr>
          <p:spPr bwMode="auto">
            <a:xfrm>
              <a:off x="840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6" name="Text Box 161"/>
            <p:cNvSpPr txBox="1">
              <a:spLocks noChangeArrowheads="1"/>
            </p:cNvSpPr>
            <p:nvPr/>
          </p:nvSpPr>
          <p:spPr bwMode="auto">
            <a:xfrm>
              <a:off x="1112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7" name="Text Box 162"/>
            <p:cNvSpPr txBox="1">
              <a:spLocks noChangeArrowheads="1"/>
            </p:cNvSpPr>
            <p:nvPr/>
          </p:nvSpPr>
          <p:spPr bwMode="auto">
            <a:xfrm>
              <a:off x="1655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8" name="Text Box 163"/>
            <p:cNvSpPr txBox="1">
              <a:spLocks noChangeArrowheads="1"/>
            </p:cNvSpPr>
            <p:nvPr/>
          </p:nvSpPr>
          <p:spPr bwMode="auto">
            <a:xfrm>
              <a:off x="1928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9" name="Text Box 164"/>
            <p:cNvSpPr txBox="1">
              <a:spLocks noChangeArrowheads="1"/>
            </p:cNvSpPr>
            <p:nvPr/>
          </p:nvSpPr>
          <p:spPr bwMode="auto">
            <a:xfrm>
              <a:off x="2200" y="2280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93" name="Group 165"/>
          <p:cNvGrpSpPr>
            <a:grpSpLocks/>
          </p:cNvGrpSpPr>
          <p:nvPr/>
        </p:nvGrpSpPr>
        <p:grpSpPr bwMode="auto">
          <a:xfrm>
            <a:off x="1981200" y="4051300"/>
            <a:ext cx="1654175" cy="457200"/>
            <a:chOff x="1248" y="2552"/>
            <a:chExt cx="1042" cy="288"/>
          </a:xfrm>
        </p:grpSpPr>
        <p:sp>
          <p:nvSpPr>
            <p:cNvPr id="10372" name="Text Box 166"/>
            <p:cNvSpPr txBox="1">
              <a:spLocks noChangeArrowheads="1"/>
            </p:cNvSpPr>
            <p:nvPr/>
          </p:nvSpPr>
          <p:spPr bwMode="auto">
            <a:xfrm>
              <a:off x="1248" y="2552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3" name="Text Box 167"/>
            <p:cNvSpPr txBox="1">
              <a:spLocks noChangeArrowheads="1"/>
            </p:cNvSpPr>
            <p:nvPr/>
          </p:nvSpPr>
          <p:spPr bwMode="auto">
            <a:xfrm>
              <a:off x="2064" y="2552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496" name="Group 168"/>
          <p:cNvGrpSpPr>
            <a:grpSpLocks/>
          </p:cNvGrpSpPr>
          <p:nvPr/>
        </p:nvGrpSpPr>
        <p:grpSpPr bwMode="auto">
          <a:xfrm>
            <a:off x="900113" y="4483100"/>
            <a:ext cx="2951162" cy="457200"/>
            <a:chOff x="567" y="2824"/>
            <a:chExt cx="1859" cy="288"/>
          </a:xfrm>
        </p:grpSpPr>
        <p:sp>
          <p:nvSpPr>
            <p:cNvPr id="10366" name="Text Box 169"/>
            <p:cNvSpPr txBox="1">
              <a:spLocks noChangeArrowheads="1"/>
            </p:cNvSpPr>
            <p:nvPr/>
          </p:nvSpPr>
          <p:spPr bwMode="auto">
            <a:xfrm>
              <a:off x="567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7" name="Text Box 170"/>
            <p:cNvSpPr txBox="1">
              <a:spLocks noChangeArrowheads="1"/>
            </p:cNvSpPr>
            <p:nvPr/>
          </p:nvSpPr>
          <p:spPr bwMode="auto">
            <a:xfrm>
              <a:off x="1112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8" name="Text Box 171"/>
            <p:cNvSpPr txBox="1">
              <a:spLocks noChangeArrowheads="1"/>
            </p:cNvSpPr>
            <p:nvPr/>
          </p:nvSpPr>
          <p:spPr bwMode="auto">
            <a:xfrm>
              <a:off x="1384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9" name="Text Box 172"/>
            <p:cNvSpPr txBox="1">
              <a:spLocks noChangeArrowheads="1"/>
            </p:cNvSpPr>
            <p:nvPr/>
          </p:nvSpPr>
          <p:spPr bwMode="auto">
            <a:xfrm>
              <a:off x="1655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0" name="Text Box 173"/>
            <p:cNvSpPr txBox="1">
              <a:spLocks noChangeArrowheads="1"/>
            </p:cNvSpPr>
            <p:nvPr/>
          </p:nvSpPr>
          <p:spPr bwMode="auto">
            <a:xfrm>
              <a:off x="1928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71" name="Text Box 174"/>
            <p:cNvSpPr txBox="1">
              <a:spLocks noChangeArrowheads="1"/>
            </p:cNvSpPr>
            <p:nvPr/>
          </p:nvSpPr>
          <p:spPr bwMode="auto">
            <a:xfrm>
              <a:off x="2200" y="282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503" name="Group 175"/>
          <p:cNvGrpSpPr>
            <a:grpSpLocks/>
          </p:cNvGrpSpPr>
          <p:nvPr/>
        </p:nvGrpSpPr>
        <p:grpSpPr bwMode="auto">
          <a:xfrm>
            <a:off x="1117600" y="4868863"/>
            <a:ext cx="2085975" cy="457200"/>
            <a:chOff x="704" y="3067"/>
            <a:chExt cx="1314" cy="288"/>
          </a:xfrm>
        </p:grpSpPr>
        <p:sp>
          <p:nvSpPr>
            <p:cNvPr id="10362" name="Text Box 176"/>
            <p:cNvSpPr txBox="1">
              <a:spLocks noChangeArrowheads="1"/>
            </p:cNvSpPr>
            <p:nvPr/>
          </p:nvSpPr>
          <p:spPr bwMode="auto">
            <a:xfrm>
              <a:off x="704" y="306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3" name="Text Box 177"/>
            <p:cNvSpPr txBox="1">
              <a:spLocks noChangeArrowheads="1"/>
            </p:cNvSpPr>
            <p:nvPr/>
          </p:nvSpPr>
          <p:spPr bwMode="auto">
            <a:xfrm>
              <a:off x="976" y="306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4" name="Text Box 178"/>
            <p:cNvSpPr txBox="1">
              <a:spLocks noChangeArrowheads="1"/>
            </p:cNvSpPr>
            <p:nvPr/>
          </p:nvSpPr>
          <p:spPr bwMode="auto">
            <a:xfrm>
              <a:off x="1248" y="306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5" name="Text Box 179"/>
            <p:cNvSpPr txBox="1">
              <a:spLocks noChangeArrowheads="1"/>
            </p:cNvSpPr>
            <p:nvPr/>
          </p:nvSpPr>
          <p:spPr bwMode="auto">
            <a:xfrm>
              <a:off x="1792" y="3067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sp>
        <p:nvSpPr>
          <p:cNvPr id="99508" name="Text Box 180"/>
          <p:cNvSpPr txBox="1">
            <a:spLocks noChangeArrowheads="1"/>
          </p:cNvSpPr>
          <p:nvPr/>
        </p:nvSpPr>
        <p:spPr bwMode="auto">
          <a:xfrm>
            <a:off x="2627313" y="5275263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>
                <a:solidFill>
                  <a:srgbClr val="000000"/>
                </a:solidFill>
                <a:cs typeface="Arial" charset="0"/>
                <a:sym typeface="Webdings" pitchFamily="18" charset="2"/>
              </a:rPr>
              <a:t></a:t>
            </a:r>
          </a:p>
        </p:txBody>
      </p:sp>
      <p:grpSp>
        <p:nvGrpSpPr>
          <p:cNvPr id="99509" name="Group 181"/>
          <p:cNvGrpSpPr>
            <a:grpSpLocks/>
          </p:cNvGrpSpPr>
          <p:nvPr/>
        </p:nvGrpSpPr>
        <p:grpSpPr bwMode="auto">
          <a:xfrm>
            <a:off x="684213" y="1916113"/>
            <a:ext cx="3382962" cy="3816350"/>
            <a:chOff x="295" y="1298"/>
            <a:chExt cx="2131" cy="2404"/>
          </a:xfrm>
        </p:grpSpPr>
        <p:sp>
          <p:nvSpPr>
            <p:cNvPr id="10329" name="Text Box 182"/>
            <p:cNvSpPr txBox="1">
              <a:spLocks noChangeArrowheads="1"/>
            </p:cNvSpPr>
            <p:nvPr/>
          </p:nvSpPr>
          <p:spPr bwMode="auto">
            <a:xfrm>
              <a:off x="840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0" name="Text Box 183"/>
            <p:cNvSpPr txBox="1">
              <a:spLocks noChangeArrowheads="1"/>
            </p:cNvSpPr>
            <p:nvPr/>
          </p:nvSpPr>
          <p:spPr bwMode="auto">
            <a:xfrm>
              <a:off x="1656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1" name="Text Box 184"/>
            <p:cNvSpPr txBox="1">
              <a:spLocks noChangeArrowheads="1"/>
            </p:cNvSpPr>
            <p:nvPr/>
          </p:nvSpPr>
          <p:spPr bwMode="auto">
            <a:xfrm>
              <a:off x="295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2" name="Text Box 185"/>
            <p:cNvSpPr txBox="1">
              <a:spLocks noChangeArrowheads="1"/>
            </p:cNvSpPr>
            <p:nvPr/>
          </p:nvSpPr>
          <p:spPr bwMode="auto">
            <a:xfrm>
              <a:off x="1248" y="2371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3" name="Text Box 186"/>
            <p:cNvSpPr txBox="1">
              <a:spLocks noChangeArrowheads="1"/>
            </p:cNvSpPr>
            <p:nvPr/>
          </p:nvSpPr>
          <p:spPr bwMode="auto">
            <a:xfrm>
              <a:off x="567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4" name="Text Box 187"/>
            <p:cNvSpPr txBox="1">
              <a:spLocks noChangeArrowheads="1"/>
            </p:cNvSpPr>
            <p:nvPr/>
          </p:nvSpPr>
          <p:spPr bwMode="auto">
            <a:xfrm>
              <a:off x="1384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5" name="Text Box 188"/>
            <p:cNvSpPr txBox="1">
              <a:spLocks noChangeArrowheads="1"/>
            </p:cNvSpPr>
            <p:nvPr/>
          </p:nvSpPr>
          <p:spPr bwMode="auto">
            <a:xfrm>
              <a:off x="704" y="2915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6" name="Text Box 189"/>
            <p:cNvSpPr txBox="1">
              <a:spLocks noChangeArrowheads="1"/>
            </p:cNvSpPr>
            <p:nvPr/>
          </p:nvSpPr>
          <p:spPr bwMode="auto">
            <a:xfrm>
              <a:off x="1928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7" name="Text Box 190"/>
            <p:cNvSpPr txBox="1">
              <a:spLocks noChangeArrowheads="1"/>
            </p:cNvSpPr>
            <p:nvPr/>
          </p:nvSpPr>
          <p:spPr bwMode="auto">
            <a:xfrm>
              <a:off x="704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8" name="Text Box 191"/>
            <p:cNvSpPr txBox="1">
              <a:spLocks noChangeArrowheads="1"/>
            </p:cNvSpPr>
            <p:nvPr/>
          </p:nvSpPr>
          <p:spPr bwMode="auto">
            <a:xfrm>
              <a:off x="1519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39" name="Text Box 192"/>
            <p:cNvSpPr txBox="1">
              <a:spLocks noChangeArrowheads="1"/>
            </p:cNvSpPr>
            <p:nvPr/>
          </p:nvSpPr>
          <p:spPr bwMode="auto">
            <a:xfrm>
              <a:off x="2064" y="129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0" name="Text Box 193"/>
            <p:cNvSpPr txBox="1">
              <a:spLocks noChangeArrowheads="1"/>
            </p:cNvSpPr>
            <p:nvPr/>
          </p:nvSpPr>
          <p:spPr bwMode="auto">
            <a:xfrm>
              <a:off x="568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1" name="Text Box 194"/>
            <p:cNvSpPr txBox="1">
              <a:spLocks noChangeArrowheads="1"/>
            </p:cNvSpPr>
            <p:nvPr/>
          </p:nvSpPr>
          <p:spPr bwMode="auto">
            <a:xfrm>
              <a:off x="1112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2" name="Text Box 195"/>
            <p:cNvSpPr txBox="1">
              <a:spLocks noChangeArrowheads="1"/>
            </p:cNvSpPr>
            <p:nvPr/>
          </p:nvSpPr>
          <p:spPr bwMode="auto">
            <a:xfrm>
              <a:off x="1928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3" name="Text Box 196"/>
            <p:cNvSpPr txBox="1">
              <a:spLocks noChangeArrowheads="1"/>
            </p:cNvSpPr>
            <p:nvPr/>
          </p:nvSpPr>
          <p:spPr bwMode="auto">
            <a:xfrm>
              <a:off x="2200" y="155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4" name="Text Box 197"/>
            <p:cNvSpPr txBox="1">
              <a:spLocks noChangeArrowheads="1"/>
            </p:cNvSpPr>
            <p:nvPr/>
          </p:nvSpPr>
          <p:spPr bwMode="auto">
            <a:xfrm>
              <a:off x="568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5" name="Text Box 198"/>
            <p:cNvSpPr txBox="1">
              <a:spLocks noChangeArrowheads="1"/>
            </p:cNvSpPr>
            <p:nvPr/>
          </p:nvSpPr>
          <p:spPr bwMode="auto">
            <a:xfrm>
              <a:off x="840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6" name="Text Box 199"/>
            <p:cNvSpPr txBox="1">
              <a:spLocks noChangeArrowheads="1"/>
            </p:cNvSpPr>
            <p:nvPr/>
          </p:nvSpPr>
          <p:spPr bwMode="auto">
            <a:xfrm>
              <a:off x="1383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7" name="Text Box 200"/>
            <p:cNvSpPr txBox="1">
              <a:spLocks noChangeArrowheads="1"/>
            </p:cNvSpPr>
            <p:nvPr/>
          </p:nvSpPr>
          <p:spPr bwMode="auto">
            <a:xfrm>
              <a:off x="1928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8" name="Text Box 201"/>
            <p:cNvSpPr txBox="1">
              <a:spLocks noChangeArrowheads="1"/>
            </p:cNvSpPr>
            <p:nvPr/>
          </p:nvSpPr>
          <p:spPr bwMode="auto">
            <a:xfrm>
              <a:off x="2200" y="2099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49" name="Text Box 202"/>
            <p:cNvSpPr txBox="1">
              <a:spLocks noChangeArrowheads="1"/>
            </p:cNvSpPr>
            <p:nvPr/>
          </p:nvSpPr>
          <p:spPr bwMode="auto">
            <a:xfrm>
              <a:off x="295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0" name="Text Box 203"/>
            <p:cNvSpPr txBox="1">
              <a:spLocks noChangeArrowheads="1"/>
            </p:cNvSpPr>
            <p:nvPr/>
          </p:nvSpPr>
          <p:spPr bwMode="auto">
            <a:xfrm>
              <a:off x="840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1" name="Text Box 204"/>
            <p:cNvSpPr txBox="1">
              <a:spLocks noChangeArrowheads="1"/>
            </p:cNvSpPr>
            <p:nvPr/>
          </p:nvSpPr>
          <p:spPr bwMode="auto">
            <a:xfrm>
              <a:off x="1656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2" name="Text Box 205"/>
            <p:cNvSpPr txBox="1">
              <a:spLocks noChangeArrowheads="1"/>
            </p:cNvSpPr>
            <p:nvPr/>
          </p:nvSpPr>
          <p:spPr bwMode="auto">
            <a:xfrm>
              <a:off x="2200" y="2643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3" name="Text Box 206"/>
            <p:cNvSpPr txBox="1">
              <a:spLocks noChangeArrowheads="1"/>
            </p:cNvSpPr>
            <p:nvPr/>
          </p:nvSpPr>
          <p:spPr bwMode="auto">
            <a:xfrm>
              <a:off x="295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4" name="Text Box 207"/>
            <p:cNvSpPr txBox="1">
              <a:spLocks noChangeArrowheads="1"/>
            </p:cNvSpPr>
            <p:nvPr/>
          </p:nvSpPr>
          <p:spPr bwMode="auto">
            <a:xfrm>
              <a:off x="1383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5" name="Text Box 208"/>
            <p:cNvSpPr txBox="1">
              <a:spLocks noChangeArrowheads="1"/>
            </p:cNvSpPr>
            <p:nvPr/>
          </p:nvSpPr>
          <p:spPr bwMode="auto">
            <a:xfrm>
              <a:off x="2200" y="3158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6" name="Text Box 209"/>
            <p:cNvSpPr txBox="1">
              <a:spLocks noChangeArrowheads="1"/>
            </p:cNvSpPr>
            <p:nvPr/>
          </p:nvSpPr>
          <p:spPr bwMode="auto">
            <a:xfrm>
              <a:off x="431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7" name="Text Box 210"/>
            <p:cNvSpPr txBox="1">
              <a:spLocks noChangeArrowheads="1"/>
            </p:cNvSpPr>
            <p:nvPr/>
          </p:nvSpPr>
          <p:spPr bwMode="auto">
            <a:xfrm>
              <a:off x="704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8" name="Text Box 211"/>
            <p:cNvSpPr txBox="1">
              <a:spLocks noChangeArrowheads="1"/>
            </p:cNvSpPr>
            <p:nvPr/>
          </p:nvSpPr>
          <p:spPr bwMode="auto">
            <a:xfrm>
              <a:off x="976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59" name="Text Box 212"/>
            <p:cNvSpPr txBox="1">
              <a:spLocks noChangeArrowheads="1"/>
            </p:cNvSpPr>
            <p:nvPr/>
          </p:nvSpPr>
          <p:spPr bwMode="auto">
            <a:xfrm>
              <a:off x="1248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0" name="Text Box 213"/>
            <p:cNvSpPr txBox="1">
              <a:spLocks noChangeArrowheads="1"/>
            </p:cNvSpPr>
            <p:nvPr/>
          </p:nvSpPr>
          <p:spPr bwMode="auto">
            <a:xfrm>
              <a:off x="1792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  <p:sp>
          <p:nvSpPr>
            <p:cNvPr id="10361" name="Text Box 214"/>
            <p:cNvSpPr txBox="1">
              <a:spLocks noChangeArrowheads="1"/>
            </p:cNvSpPr>
            <p:nvPr/>
          </p:nvSpPr>
          <p:spPr bwMode="auto">
            <a:xfrm>
              <a:off x="2064" y="3414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</a:t>
              </a:r>
            </a:p>
          </p:txBody>
        </p:sp>
      </p:grpSp>
      <p:grpSp>
        <p:nvGrpSpPr>
          <p:cNvPr id="99543" name="Group 215"/>
          <p:cNvGrpSpPr>
            <a:grpSpLocks/>
          </p:cNvGrpSpPr>
          <p:nvPr/>
        </p:nvGrpSpPr>
        <p:grpSpPr bwMode="auto">
          <a:xfrm>
            <a:off x="684213" y="1916113"/>
            <a:ext cx="3455987" cy="3816350"/>
            <a:chOff x="2699" y="1298"/>
            <a:chExt cx="2177" cy="2404"/>
          </a:xfrm>
        </p:grpSpPr>
        <p:sp>
          <p:nvSpPr>
            <p:cNvPr id="10261" name="Text Box 216"/>
            <p:cNvSpPr txBox="1">
              <a:spLocks noChangeArrowheads="1"/>
            </p:cNvSpPr>
            <p:nvPr/>
          </p:nvSpPr>
          <p:spPr bwMode="auto">
            <a:xfrm>
              <a:off x="2699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2" name="Text Box 217"/>
            <p:cNvSpPr txBox="1">
              <a:spLocks noChangeArrowheads="1"/>
            </p:cNvSpPr>
            <p:nvPr/>
          </p:nvSpPr>
          <p:spPr bwMode="auto">
            <a:xfrm>
              <a:off x="2971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dirty="0" smtClean="0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  <a:endParaRPr lang="en-GB" altLang="en-US" dirty="0">
                <a:solidFill>
                  <a:srgbClr val="000000"/>
                </a:solidFill>
                <a:cs typeface="Arial" charset="0"/>
                <a:sym typeface="Webdings" pitchFamily="18" charset="2"/>
              </a:endParaRPr>
            </a:p>
          </p:txBody>
        </p:sp>
        <p:sp>
          <p:nvSpPr>
            <p:cNvPr id="10263" name="Text Box 218"/>
            <p:cNvSpPr txBox="1">
              <a:spLocks noChangeArrowheads="1"/>
            </p:cNvSpPr>
            <p:nvPr/>
          </p:nvSpPr>
          <p:spPr bwMode="auto">
            <a:xfrm>
              <a:off x="3244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4" name="Text Box 219"/>
            <p:cNvSpPr txBox="1">
              <a:spLocks noChangeArrowheads="1"/>
            </p:cNvSpPr>
            <p:nvPr/>
          </p:nvSpPr>
          <p:spPr bwMode="auto">
            <a:xfrm>
              <a:off x="3516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5" name="Text Box 220"/>
            <p:cNvSpPr txBox="1">
              <a:spLocks noChangeArrowheads="1"/>
            </p:cNvSpPr>
            <p:nvPr/>
          </p:nvSpPr>
          <p:spPr bwMode="auto">
            <a:xfrm>
              <a:off x="3787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6" name="Text Box 221"/>
            <p:cNvSpPr txBox="1">
              <a:spLocks noChangeArrowheads="1"/>
            </p:cNvSpPr>
            <p:nvPr/>
          </p:nvSpPr>
          <p:spPr bwMode="auto">
            <a:xfrm>
              <a:off x="4060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7" name="Text Box 222"/>
            <p:cNvSpPr txBox="1">
              <a:spLocks noChangeArrowheads="1"/>
            </p:cNvSpPr>
            <p:nvPr/>
          </p:nvSpPr>
          <p:spPr bwMode="auto">
            <a:xfrm>
              <a:off x="4332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8" name="Text Box 223"/>
            <p:cNvSpPr txBox="1">
              <a:spLocks noChangeArrowheads="1"/>
            </p:cNvSpPr>
            <p:nvPr/>
          </p:nvSpPr>
          <p:spPr bwMode="auto">
            <a:xfrm>
              <a:off x="4604" y="129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69" name="Text Box 224"/>
            <p:cNvSpPr txBox="1">
              <a:spLocks noChangeArrowheads="1"/>
            </p:cNvSpPr>
            <p:nvPr/>
          </p:nvSpPr>
          <p:spPr bwMode="auto">
            <a:xfrm>
              <a:off x="2835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0" name="Text Box 225"/>
            <p:cNvSpPr txBox="1">
              <a:spLocks noChangeArrowheads="1"/>
            </p:cNvSpPr>
            <p:nvPr/>
          </p:nvSpPr>
          <p:spPr bwMode="auto">
            <a:xfrm>
              <a:off x="3108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1" name="Text Box 226"/>
            <p:cNvSpPr txBox="1">
              <a:spLocks noChangeArrowheads="1"/>
            </p:cNvSpPr>
            <p:nvPr/>
          </p:nvSpPr>
          <p:spPr bwMode="auto">
            <a:xfrm>
              <a:off x="3380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2" name="Text Box 227"/>
            <p:cNvSpPr txBox="1">
              <a:spLocks noChangeArrowheads="1"/>
            </p:cNvSpPr>
            <p:nvPr/>
          </p:nvSpPr>
          <p:spPr bwMode="auto">
            <a:xfrm>
              <a:off x="3651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3" name="Text Box 228"/>
            <p:cNvSpPr txBox="1">
              <a:spLocks noChangeArrowheads="1"/>
            </p:cNvSpPr>
            <p:nvPr/>
          </p:nvSpPr>
          <p:spPr bwMode="auto">
            <a:xfrm>
              <a:off x="3924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4" name="Text Box 229"/>
            <p:cNvSpPr txBox="1">
              <a:spLocks noChangeArrowheads="1"/>
            </p:cNvSpPr>
            <p:nvPr/>
          </p:nvSpPr>
          <p:spPr bwMode="auto">
            <a:xfrm>
              <a:off x="4196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5" name="Text Box 230"/>
            <p:cNvSpPr txBox="1">
              <a:spLocks noChangeArrowheads="1"/>
            </p:cNvSpPr>
            <p:nvPr/>
          </p:nvSpPr>
          <p:spPr bwMode="auto">
            <a:xfrm>
              <a:off x="4468" y="155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6" name="Text Box 231"/>
            <p:cNvSpPr txBox="1">
              <a:spLocks noChangeArrowheads="1"/>
            </p:cNvSpPr>
            <p:nvPr/>
          </p:nvSpPr>
          <p:spPr bwMode="auto">
            <a:xfrm>
              <a:off x="2699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7" name="Text Box 232"/>
            <p:cNvSpPr txBox="1">
              <a:spLocks noChangeArrowheads="1"/>
            </p:cNvSpPr>
            <p:nvPr/>
          </p:nvSpPr>
          <p:spPr bwMode="auto">
            <a:xfrm>
              <a:off x="2971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8" name="Text Box 233"/>
            <p:cNvSpPr txBox="1">
              <a:spLocks noChangeArrowheads="1"/>
            </p:cNvSpPr>
            <p:nvPr/>
          </p:nvSpPr>
          <p:spPr bwMode="auto">
            <a:xfrm>
              <a:off x="3244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79" name="Text Box 234"/>
            <p:cNvSpPr txBox="1">
              <a:spLocks noChangeArrowheads="1"/>
            </p:cNvSpPr>
            <p:nvPr/>
          </p:nvSpPr>
          <p:spPr bwMode="auto">
            <a:xfrm>
              <a:off x="3516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 dirty="0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0" name="Text Box 235"/>
            <p:cNvSpPr txBox="1">
              <a:spLocks noChangeArrowheads="1"/>
            </p:cNvSpPr>
            <p:nvPr/>
          </p:nvSpPr>
          <p:spPr bwMode="auto">
            <a:xfrm>
              <a:off x="3787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1" name="Text Box 236"/>
            <p:cNvSpPr txBox="1">
              <a:spLocks noChangeArrowheads="1"/>
            </p:cNvSpPr>
            <p:nvPr/>
          </p:nvSpPr>
          <p:spPr bwMode="auto">
            <a:xfrm>
              <a:off x="4060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2" name="Text Box 237"/>
            <p:cNvSpPr txBox="1">
              <a:spLocks noChangeArrowheads="1"/>
            </p:cNvSpPr>
            <p:nvPr/>
          </p:nvSpPr>
          <p:spPr bwMode="auto">
            <a:xfrm>
              <a:off x="4332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3" name="Text Box 238"/>
            <p:cNvSpPr txBox="1">
              <a:spLocks noChangeArrowheads="1"/>
            </p:cNvSpPr>
            <p:nvPr/>
          </p:nvSpPr>
          <p:spPr bwMode="auto">
            <a:xfrm>
              <a:off x="4604" y="1827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4" name="Text Box 239"/>
            <p:cNvSpPr txBox="1">
              <a:spLocks noChangeArrowheads="1"/>
            </p:cNvSpPr>
            <p:nvPr/>
          </p:nvSpPr>
          <p:spPr bwMode="auto">
            <a:xfrm>
              <a:off x="2835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5" name="Text Box 240"/>
            <p:cNvSpPr txBox="1">
              <a:spLocks noChangeArrowheads="1"/>
            </p:cNvSpPr>
            <p:nvPr/>
          </p:nvSpPr>
          <p:spPr bwMode="auto">
            <a:xfrm>
              <a:off x="3108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6" name="Text Box 241"/>
            <p:cNvSpPr txBox="1">
              <a:spLocks noChangeArrowheads="1"/>
            </p:cNvSpPr>
            <p:nvPr/>
          </p:nvSpPr>
          <p:spPr bwMode="auto">
            <a:xfrm>
              <a:off x="3380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7" name="Text Box 242"/>
            <p:cNvSpPr txBox="1">
              <a:spLocks noChangeArrowheads="1"/>
            </p:cNvSpPr>
            <p:nvPr/>
          </p:nvSpPr>
          <p:spPr bwMode="auto">
            <a:xfrm>
              <a:off x="3651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8" name="Text Box 243"/>
            <p:cNvSpPr txBox="1">
              <a:spLocks noChangeArrowheads="1"/>
            </p:cNvSpPr>
            <p:nvPr/>
          </p:nvSpPr>
          <p:spPr bwMode="auto">
            <a:xfrm>
              <a:off x="3924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89" name="Text Box 244"/>
            <p:cNvSpPr txBox="1">
              <a:spLocks noChangeArrowheads="1"/>
            </p:cNvSpPr>
            <p:nvPr/>
          </p:nvSpPr>
          <p:spPr bwMode="auto">
            <a:xfrm>
              <a:off x="4196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0" name="Text Box 245"/>
            <p:cNvSpPr txBox="1">
              <a:spLocks noChangeArrowheads="1"/>
            </p:cNvSpPr>
            <p:nvPr/>
          </p:nvSpPr>
          <p:spPr bwMode="auto">
            <a:xfrm>
              <a:off x="4468" y="2099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1" name="Text Box 246"/>
            <p:cNvSpPr txBox="1">
              <a:spLocks noChangeArrowheads="1"/>
            </p:cNvSpPr>
            <p:nvPr/>
          </p:nvSpPr>
          <p:spPr bwMode="auto">
            <a:xfrm>
              <a:off x="2699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2" name="Text Box 247"/>
            <p:cNvSpPr txBox="1">
              <a:spLocks noChangeArrowheads="1"/>
            </p:cNvSpPr>
            <p:nvPr/>
          </p:nvSpPr>
          <p:spPr bwMode="auto">
            <a:xfrm>
              <a:off x="2971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3" name="Text Box 248"/>
            <p:cNvSpPr txBox="1">
              <a:spLocks noChangeArrowheads="1"/>
            </p:cNvSpPr>
            <p:nvPr/>
          </p:nvSpPr>
          <p:spPr bwMode="auto">
            <a:xfrm>
              <a:off x="3244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4" name="Text Box 249"/>
            <p:cNvSpPr txBox="1">
              <a:spLocks noChangeArrowheads="1"/>
            </p:cNvSpPr>
            <p:nvPr/>
          </p:nvSpPr>
          <p:spPr bwMode="auto">
            <a:xfrm>
              <a:off x="3516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5" name="Text Box 250"/>
            <p:cNvSpPr txBox="1">
              <a:spLocks noChangeArrowheads="1"/>
            </p:cNvSpPr>
            <p:nvPr/>
          </p:nvSpPr>
          <p:spPr bwMode="auto">
            <a:xfrm>
              <a:off x="3787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6" name="Text Box 251"/>
            <p:cNvSpPr txBox="1">
              <a:spLocks noChangeArrowheads="1"/>
            </p:cNvSpPr>
            <p:nvPr/>
          </p:nvSpPr>
          <p:spPr bwMode="auto">
            <a:xfrm>
              <a:off x="4060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7" name="Text Box 252"/>
            <p:cNvSpPr txBox="1">
              <a:spLocks noChangeArrowheads="1"/>
            </p:cNvSpPr>
            <p:nvPr/>
          </p:nvSpPr>
          <p:spPr bwMode="auto">
            <a:xfrm>
              <a:off x="4332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8" name="Text Box 253"/>
            <p:cNvSpPr txBox="1">
              <a:spLocks noChangeArrowheads="1"/>
            </p:cNvSpPr>
            <p:nvPr/>
          </p:nvSpPr>
          <p:spPr bwMode="auto">
            <a:xfrm>
              <a:off x="4604" y="2371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299" name="Text Box 254"/>
            <p:cNvSpPr txBox="1">
              <a:spLocks noChangeArrowheads="1"/>
            </p:cNvSpPr>
            <p:nvPr/>
          </p:nvSpPr>
          <p:spPr bwMode="auto">
            <a:xfrm>
              <a:off x="2835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0" name="Text Box 255"/>
            <p:cNvSpPr txBox="1">
              <a:spLocks noChangeArrowheads="1"/>
            </p:cNvSpPr>
            <p:nvPr/>
          </p:nvSpPr>
          <p:spPr bwMode="auto">
            <a:xfrm>
              <a:off x="3108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1" name="Text Box 256"/>
            <p:cNvSpPr txBox="1">
              <a:spLocks noChangeArrowheads="1"/>
            </p:cNvSpPr>
            <p:nvPr/>
          </p:nvSpPr>
          <p:spPr bwMode="auto">
            <a:xfrm>
              <a:off x="3380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2" name="Text Box 257"/>
            <p:cNvSpPr txBox="1">
              <a:spLocks noChangeArrowheads="1"/>
            </p:cNvSpPr>
            <p:nvPr/>
          </p:nvSpPr>
          <p:spPr bwMode="auto">
            <a:xfrm>
              <a:off x="3651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3" name="Text Box 258"/>
            <p:cNvSpPr txBox="1">
              <a:spLocks noChangeArrowheads="1"/>
            </p:cNvSpPr>
            <p:nvPr/>
          </p:nvSpPr>
          <p:spPr bwMode="auto">
            <a:xfrm>
              <a:off x="3924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4" name="Text Box 259"/>
            <p:cNvSpPr txBox="1">
              <a:spLocks noChangeArrowheads="1"/>
            </p:cNvSpPr>
            <p:nvPr/>
          </p:nvSpPr>
          <p:spPr bwMode="auto">
            <a:xfrm>
              <a:off x="4196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5" name="Text Box 260"/>
            <p:cNvSpPr txBox="1">
              <a:spLocks noChangeArrowheads="1"/>
            </p:cNvSpPr>
            <p:nvPr/>
          </p:nvSpPr>
          <p:spPr bwMode="auto">
            <a:xfrm>
              <a:off x="4468" y="264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6" name="Text Box 261"/>
            <p:cNvSpPr txBox="1">
              <a:spLocks noChangeArrowheads="1"/>
            </p:cNvSpPr>
            <p:nvPr/>
          </p:nvSpPr>
          <p:spPr bwMode="auto">
            <a:xfrm>
              <a:off x="2699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7" name="Text Box 262"/>
            <p:cNvSpPr txBox="1">
              <a:spLocks noChangeArrowheads="1"/>
            </p:cNvSpPr>
            <p:nvPr/>
          </p:nvSpPr>
          <p:spPr bwMode="auto">
            <a:xfrm>
              <a:off x="2971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8" name="Text Box 263"/>
            <p:cNvSpPr txBox="1">
              <a:spLocks noChangeArrowheads="1"/>
            </p:cNvSpPr>
            <p:nvPr/>
          </p:nvSpPr>
          <p:spPr bwMode="auto">
            <a:xfrm>
              <a:off x="3244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09" name="Text Box 264"/>
            <p:cNvSpPr txBox="1">
              <a:spLocks noChangeArrowheads="1"/>
            </p:cNvSpPr>
            <p:nvPr/>
          </p:nvSpPr>
          <p:spPr bwMode="auto">
            <a:xfrm>
              <a:off x="3516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0" name="Text Box 265"/>
            <p:cNvSpPr txBox="1">
              <a:spLocks noChangeArrowheads="1"/>
            </p:cNvSpPr>
            <p:nvPr/>
          </p:nvSpPr>
          <p:spPr bwMode="auto">
            <a:xfrm>
              <a:off x="3787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1" name="Text Box 266"/>
            <p:cNvSpPr txBox="1">
              <a:spLocks noChangeArrowheads="1"/>
            </p:cNvSpPr>
            <p:nvPr/>
          </p:nvSpPr>
          <p:spPr bwMode="auto">
            <a:xfrm>
              <a:off x="4060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2" name="Text Box 267"/>
            <p:cNvSpPr txBox="1">
              <a:spLocks noChangeArrowheads="1"/>
            </p:cNvSpPr>
            <p:nvPr/>
          </p:nvSpPr>
          <p:spPr bwMode="auto">
            <a:xfrm>
              <a:off x="4332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3" name="Text Box 268"/>
            <p:cNvSpPr txBox="1">
              <a:spLocks noChangeArrowheads="1"/>
            </p:cNvSpPr>
            <p:nvPr/>
          </p:nvSpPr>
          <p:spPr bwMode="auto">
            <a:xfrm>
              <a:off x="4604" y="2915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4" name="Text Box 269"/>
            <p:cNvSpPr txBox="1">
              <a:spLocks noChangeArrowheads="1"/>
            </p:cNvSpPr>
            <p:nvPr/>
          </p:nvSpPr>
          <p:spPr bwMode="auto">
            <a:xfrm>
              <a:off x="2835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5" name="Text Box 270"/>
            <p:cNvSpPr txBox="1">
              <a:spLocks noChangeArrowheads="1"/>
            </p:cNvSpPr>
            <p:nvPr/>
          </p:nvSpPr>
          <p:spPr bwMode="auto">
            <a:xfrm>
              <a:off x="3108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6" name="Text Box 271"/>
            <p:cNvSpPr txBox="1">
              <a:spLocks noChangeArrowheads="1"/>
            </p:cNvSpPr>
            <p:nvPr/>
          </p:nvSpPr>
          <p:spPr bwMode="auto">
            <a:xfrm>
              <a:off x="3380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7" name="Text Box 272"/>
            <p:cNvSpPr txBox="1">
              <a:spLocks noChangeArrowheads="1"/>
            </p:cNvSpPr>
            <p:nvPr/>
          </p:nvSpPr>
          <p:spPr bwMode="auto">
            <a:xfrm>
              <a:off x="3651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8" name="Text Box 273"/>
            <p:cNvSpPr txBox="1">
              <a:spLocks noChangeArrowheads="1"/>
            </p:cNvSpPr>
            <p:nvPr/>
          </p:nvSpPr>
          <p:spPr bwMode="auto">
            <a:xfrm>
              <a:off x="3924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19" name="Text Box 274"/>
            <p:cNvSpPr txBox="1">
              <a:spLocks noChangeArrowheads="1"/>
            </p:cNvSpPr>
            <p:nvPr/>
          </p:nvSpPr>
          <p:spPr bwMode="auto">
            <a:xfrm>
              <a:off x="4196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0" name="Text Box 275"/>
            <p:cNvSpPr txBox="1">
              <a:spLocks noChangeArrowheads="1"/>
            </p:cNvSpPr>
            <p:nvPr/>
          </p:nvSpPr>
          <p:spPr bwMode="auto">
            <a:xfrm>
              <a:off x="4468" y="3158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1" name="Text Box 276"/>
            <p:cNvSpPr txBox="1">
              <a:spLocks noChangeArrowheads="1"/>
            </p:cNvSpPr>
            <p:nvPr/>
          </p:nvSpPr>
          <p:spPr bwMode="auto">
            <a:xfrm>
              <a:off x="2699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2" name="Text Box 277"/>
            <p:cNvSpPr txBox="1">
              <a:spLocks noChangeArrowheads="1"/>
            </p:cNvSpPr>
            <p:nvPr/>
          </p:nvSpPr>
          <p:spPr bwMode="auto">
            <a:xfrm>
              <a:off x="2971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3" name="Text Box 278"/>
            <p:cNvSpPr txBox="1">
              <a:spLocks noChangeArrowheads="1"/>
            </p:cNvSpPr>
            <p:nvPr/>
          </p:nvSpPr>
          <p:spPr bwMode="auto">
            <a:xfrm>
              <a:off x="3244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4" name="Text Box 279"/>
            <p:cNvSpPr txBox="1">
              <a:spLocks noChangeArrowheads="1"/>
            </p:cNvSpPr>
            <p:nvPr/>
          </p:nvSpPr>
          <p:spPr bwMode="auto">
            <a:xfrm>
              <a:off x="3516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5" name="Text Box 280"/>
            <p:cNvSpPr txBox="1">
              <a:spLocks noChangeArrowheads="1"/>
            </p:cNvSpPr>
            <p:nvPr/>
          </p:nvSpPr>
          <p:spPr bwMode="auto">
            <a:xfrm>
              <a:off x="3787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6" name="Text Box 281"/>
            <p:cNvSpPr txBox="1">
              <a:spLocks noChangeArrowheads="1"/>
            </p:cNvSpPr>
            <p:nvPr/>
          </p:nvSpPr>
          <p:spPr bwMode="auto">
            <a:xfrm>
              <a:off x="4060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7" name="Text Box 282"/>
            <p:cNvSpPr txBox="1">
              <a:spLocks noChangeArrowheads="1"/>
            </p:cNvSpPr>
            <p:nvPr/>
          </p:nvSpPr>
          <p:spPr bwMode="auto">
            <a:xfrm>
              <a:off x="4332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  <p:sp>
          <p:nvSpPr>
            <p:cNvPr id="10328" name="Text Box 283"/>
            <p:cNvSpPr txBox="1">
              <a:spLocks noChangeArrowheads="1"/>
            </p:cNvSpPr>
            <p:nvPr/>
          </p:nvSpPr>
          <p:spPr bwMode="auto">
            <a:xfrm>
              <a:off x="4604" y="3414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itchFamily="2" charset="2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 altLang="en-US">
                  <a:solidFill>
                    <a:srgbClr val="000000"/>
                  </a:solidFill>
                  <a:cs typeface="Arial" charset="0"/>
                  <a:sym typeface="Webdings" pitchFamily="18" charset="2"/>
                </a:rPr>
                <a:t></a:t>
              </a:r>
            </a:p>
          </p:txBody>
        </p:sp>
      </p:grpSp>
      <p:sp>
        <p:nvSpPr>
          <p:cNvPr id="10255" name="Text Box 284"/>
          <p:cNvSpPr txBox="1">
            <a:spLocks noChangeArrowheads="1"/>
          </p:cNvSpPr>
          <p:nvPr/>
        </p:nvSpPr>
        <p:spPr bwMode="auto">
          <a:xfrm>
            <a:off x="4572000" y="1916113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>
                <a:solidFill>
                  <a:srgbClr val="DDDDDD"/>
                </a:solidFill>
                <a:latin typeface="HelveticaNeue Extended" pitchFamily="34" charset="0"/>
                <a:cs typeface="Arial" charset="0"/>
              </a:rPr>
              <a:t>General population</a:t>
            </a:r>
          </a:p>
        </p:txBody>
      </p:sp>
      <p:sp>
        <p:nvSpPr>
          <p:cNvPr id="10256" name="Text Box 285"/>
          <p:cNvSpPr txBox="1">
            <a:spLocks noChangeArrowheads="1"/>
          </p:cNvSpPr>
          <p:nvPr/>
        </p:nvSpPr>
        <p:spPr bwMode="auto">
          <a:xfrm>
            <a:off x="4572000" y="2724150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>
                <a:solidFill>
                  <a:srgbClr val="DDDDDD"/>
                </a:solidFill>
                <a:latin typeface="HelveticaNeue Extended" pitchFamily="34" charset="0"/>
                <a:cs typeface="Arial" charset="0"/>
              </a:rPr>
              <a:t>Target population</a:t>
            </a:r>
          </a:p>
        </p:txBody>
      </p:sp>
      <p:sp>
        <p:nvSpPr>
          <p:cNvPr id="10257" name="Text Box 286"/>
          <p:cNvSpPr txBox="1">
            <a:spLocks noChangeArrowheads="1"/>
          </p:cNvSpPr>
          <p:nvPr/>
        </p:nvSpPr>
        <p:spPr bwMode="auto">
          <a:xfrm>
            <a:off x="4572000" y="3500438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>
                <a:solidFill>
                  <a:srgbClr val="DDDDDD"/>
                </a:solidFill>
                <a:latin typeface="HelveticaNeue Extended" pitchFamily="34" charset="0"/>
                <a:cs typeface="Arial" charset="0"/>
              </a:rPr>
              <a:t>Sample</a:t>
            </a:r>
          </a:p>
        </p:txBody>
      </p:sp>
      <p:sp>
        <p:nvSpPr>
          <p:cNvPr id="99615" name="Text Box 287"/>
          <p:cNvSpPr txBox="1">
            <a:spLocks noChangeArrowheads="1"/>
          </p:cNvSpPr>
          <p:nvPr/>
        </p:nvSpPr>
        <p:spPr bwMode="auto">
          <a:xfrm>
            <a:off x="4572000" y="1916113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 dirty="0">
                <a:solidFill>
                  <a:srgbClr val="000000"/>
                </a:solidFill>
                <a:latin typeface="HelveticaNeue Extended" pitchFamily="34" charset="0"/>
                <a:cs typeface="Arial" charset="0"/>
              </a:rPr>
              <a:t>General population</a:t>
            </a:r>
          </a:p>
        </p:txBody>
      </p:sp>
      <p:sp>
        <p:nvSpPr>
          <p:cNvPr id="99616" name="Text Box 288"/>
          <p:cNvSpPr txBox="1">
            <a:spLocks noChangeArrowheads="1"/>
          </p:cNvSpPr>
          <p:nvPr/>
        </p:nvSpPr>
        <p:spPr bwMode="auto">
          <a:xfrm>
            <a:off x="4572000" y="2724150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 dirty="0">
                <a:solidFill>
                  <a:srgbClr val="000000"/>
                </a:solidFill>
                <a:latin typeface="HelveticaNeue Extended" pitchFamily="34" charset="0"/>
                <a:cs typeface="Arial" charset="0"/>
              </a:rPr>
              <a:t>Target population</a:t>
            </a:r>
          </a:p>
        </p:txBody>
      </p:sp>
      <p:sp>
        <p:nvSpPr>
          <p:cNvPr id="99617" name="Text Box 289"/>
          <p:cNvSpPr txBox="1">
            <a:spLocks noChangeArrowheads="1"/>
          </p:cNvSpPr>
          <p:nvPr/>
        </p:nvSpPr>
        <p:spPr bwMode="auto">
          <a:xfrm>
            <a:off x="4572000" y="3500438"/>
            <a:ext cx="41767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2600">
                <a:solidFill>
                  <a:srgbClr val="000000"/>
                </a:solidFill>
                <a:latin typeface="HelveticaNeue Extended" pitchFamily="34" charset="0"/>
                <a:cs typeface="Arial" charset="0"/>
              </a:rPr>
              <a:t>Sample</a:t>
            </a:r>
          </a:p>
        </p:txBody>
      </p:sp>
    </p:spTree>
    <p:extLst>
      <p:ext uri="{BB962C8B-B14F-4D97-AF65-F5344CB8AC3E}">
        <p14:creationId xmlns:p14="http://schemas.microsoft.com/office/powerpoint/2010/main" val="422918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9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9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9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99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99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9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0.00399 -0.0608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9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3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0.01979 -0.1240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99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620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-0.04341 -0.1662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99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-831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01163 -0.2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9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-125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0.0158 -0.3044 " pathEditMode="relative" ptsTypes="AA">
                                      <p:cBhvr>
                                        <p:cTn id="39" dur="2000" fill="hold"/>
                                        <p:tgtEl>
                                          <p:spTgt spid="99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-0.04722 -0.37778 " pathEditMode="relative" ptsTypes="AA">
                                      <p:cBhvr>
                                        <p:cTn id="41" dur="2000" fill="hold"/>
                                        <p:tgtEl>
                                          <p:spTgt spid="99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10226 -0.43033 " pathEditMode="relative" ptsTypes="AA">
                                      <p:cBhvr>
                                        <p:cTn id="43" dur="2000" fill="hold"/>
                                        <p:tgtEl>
                                          <p:spTgt spid="99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5.18519E-6 L -0.14184 -0.47246 " pathEditMode="relative" ptsTypes="AA">
                                      <p:cBhvr>
                                        <p:cTn id="45" dur="2000" fill="hold"/>
                                        <p:tgtEl>
                                          <p:spTgt spid="99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08" grpId="0"/>
      <p:bldP spid="99615" grpId="0"/>
      <p:bldP spid="99616" grpId="0"/>
      <p:bldP spid="99616" grpId="1"/>
      <p:bldP spid="996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8041440" cy="970517"/>
          </a:xfr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altLang="en-US" sz="4400" dirty="0" smtClean="0"/>
              <a:t>What is  the point of ‘sampling’?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041" y="1268760"/>
            <a:ext cx="9036497" cy="3951337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sz="3200" dirty="0" smtClean="0"/>
              <a:t>Researchers aim to get a sample that is </a:t>
            </a:r>
            <a:r>
              <a:rPr lang="en-GB" altLang="en-US" sz="3200" b="1" dirty="0" smtClean="0"/>
              <a:t>representative</a:t>
            </a:r>
            <a:r>
              <a:rPr lang="en-GB" altLang="en-US" sz="3200" dirty="0" smtClean="0"/>
              <a:t> of the target population.</a:t>
            </a:r>
          </a:p>
          <a:p>
            <a:pPr lvl="1" eaLnBrk="1" hangingPunct="1"/>
            <a:r>
              <a:rPr lang="en-GB" altLang="en-US" sz="2400" dirty="0" smtClean="0"/>
              <a:t>In an ideal world, every type of person in the target population should be proportionally represented in the sample. </a:t>
            </a:r>
            <a:r>
              <a:rPr lang="en-GB" altLang="en-US" sz="2400" b="1" dirty="0" smtClean="0"/>
              <a:t>WHY?</a:t>
            </a:r>
          </a:p>
        </p:txBody>
      </p:sp>
      <p:sp>
        <p:nvSpPr>
          <p:cNvPr id="4" name="TextBox 3"/>
          <p:cNvSpPr txBox="1"/>
          <p:nvPr/>
        </p:nvSpPr>
        <p:spPr>
          <a:xfrm rot="228551">
            <a:off x="4500336" y="3332070"/>
            <a:ext cx="4355279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300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NB: it is not necessary for the sample to be representative of the </a:t>
            </a:r>
            <a:r>
              <a:rPr lang="en-GB" sz="2300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population </a:t>
            </a:r>
            <a:r>
              <a:rPr lang="en-GB" sz="2300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unless the researcher intends to </a:t>
            </a:r>
            <a:r>
              <a:rPr lang="en-GB" sz="2300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generalise.</a:t>
            </a:r>
            <a:endParaRPr lang="en-GB" sz="2300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3189457"/>
            <a:ext cx="44644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1" dirty="0" smtClean="0">
                <a:solidFill>
                  <a:srgbClr val="C00000"/>
                </a:solidFill>
              </a:rPr>
              <a:t>Larger groups involve more time and money.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1" dirty="0" smtClean="0">
                <a:solidFill>
                  <a:srgbClr val="C00000"/>
                </a:solidFill>
              </a:rPr>
              <a:t>Representative sampling minimises these problems by allowing valid generalisations.</a:t>
            </a:r>
            <a:endParaRPr lang="en-GB" sz="2300" b="1" dirty="0">
              <a:solidFill>
                <a:srgbClr val="C00000"/>
              </a:solidFill>
            </a:endParaRPr>
          </a:p>
          <a:p>
            <a:endParaRPr lang="en-GB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71" y="5608362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660" y="1268760"/>
            <a:ext cx="1467036" cy="97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33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077" y="116632"/>
            <a:ext cx="8041440" cy="576064"/>
          </a:xfrm>
          <a:solidFill>
            <a:schemeClr val="accent6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/>
          <a:lstStyle/>
          <a:p>
            <a:r>
              <a:rPr lang="en-GB" sz="4000" dirty="0" smtClean="0"/>
              <a:t>Task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13" y="764704"/>
            <a:ext cx="8712968" cy="395133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Draw a table like the one below. As we go, make sure you complete a definition and the advantages and disadvantages for each of the 5 sampling techniques. (Leave space for detail)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4783" y="5657670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558267"/>
              </p:ext>
            </p:extLst>
          </p:nvPr>
        </p:nvGraphicFramePr>
        <p:xfrm>
          <a:off x="224313" y="1988840"/>
          <a:ext cx="8712967" cy="3664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677"/>
                <a:gridCol w="1993645"/>
                <a:gridCol w="2104403"/>
                <a:gridCol w="217824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Sampling technique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What is it?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Advantages</a:t>
                      </a:r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Disadvantages</a:t>
                      </a:r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n-GB" dirty="0" smtClean="0"/>
                        <a:t>Random sampling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00">
                <a:tc>
                  <a:txBody>
                    <a:bodyPr/>
                    <a:lstStyle/>
                    <a:p>
                      <a:r>
                        <a:rPr lang="en-GB" dirty="0" smtClean="0"/>
                        <a:t>Opportunity sampling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00">
                <a:tc>
                  <a:txBody>
                    <a:bodyPr/>
                    <a:lstStyle/>
                    <a:p>
                      <a:r>
                        <a:rPr lang="en-GB" dirty="0" smtClean="0"/>
                        <a:t>Volunteer sampling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00">
                <a:tc>
                  <a:txBody>
                    <a:bodyPr/>
                    <a:lstStyle/>
                    <a:p>
                      <a:r>
                        <a:rPr lang="en-GB" dirty="0" smtClean="0"/>
                        <a:t>Stratified sampling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8000">
                <a:tc>
                  <a:txBody>
                    <a:bodyPr/>
                    <a:lstStyle/>
                    <a:p>
                      <a:r>
                        <a:rPr lang="en-GB" dirty="0" smtClean="0"/>
                        <a:t>Snowball sampling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endParaRPr lang="en-GB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05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is </a:t>
            </a:r>
            <a:r>
              <a:rPr lang="en-GB" b="1" dirty="0" smtClean="0"/>
              <a:t>random</a:t>
            </a:r>
            <a:r>
              <a:rPr lang="en-GB" dirty="0" smtClean="0"/>
              <a:t> sampling?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/>
              <a:t>In a random sample, every member </a:t>
            </a: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of </a:t>
            </a:r>
            <a:r>
              <a:rPr lang="en-GB" b="1" dirty="0"/>
              <a:t>the identified population has an </a:t>
            </a:r>
            <a:r>
              <a:rPr lang="en-GB" b="1" i="1" dirty="0"/>
              <a:t>equal </a:t>
            </a:r>
            <a:endParaRPr lang="en-GB" b="1" i="1" dirty="0" smtClean="0"/>
          </a:p>
          <a:p>
            <a:pPr marL="0" indent="0">
              <a:buNone/>
            </a:pPr>
            <a:r>
              <a:rPr lang="en-GB" b="1" i="1" dirty="0" smtClean="0"/>
              <a:t>chance </a:t>
            </a:r>
            <a:r>
              <a:rPr lang="en-GB" b="1" dirty="0" smtClean="0"/>
              <a:t>of selection.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How could you do it?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933056"/>
            <a:ext cx="5544616" cy="13849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Random number generator.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Manual </a:t>
            </a:r>
            <a:r>
              <a:rPr lang="en-GB" sz="2800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selection (using all names in a container)</a:t>
            </a:r>
            <a:endParaRPr lang="en-GB" sz="2800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7322">
            <a:off x="6411794" y="1051484"/>
            <a:ext cx="2035914" cy="2303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2796">
            <a:off x="6747263" y="3388115"/>
            <a:ext cx="1909602" cy="2111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08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4000" dirty="0" smtClean="0"/>
              <a:t>Evaluation of random sampling?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>
                <a:solidFill>
                  <a:srgbClr val="007E39"/>
                </a:solidFill>
              </a:rPr>
              <a:t>+ </a:t>
            </a:r>
            <a:r>
              <a:rPr lang="en-GB" b="1" dirty="0" smtClean="0">
                <a:solidFill>
                  <a:srgbClr val="007E39"/>
                </a:solidFill>
              </a:rPr>
              <a:t>Potentially unbiased </a:t>
            </a:r>
            <a:r>
              <a:rPr lang="en-GB" dirty="0" smtClean="0">
                <a:solidFill>
                  <a:srgbClr val="007E39"/>
                </a:solidFill>
              </a:rPr>
              <a:t>because all members of the target population have an equal chance of selection.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C00000"/>
                </a:solidFill>
              </a:rPr>
              <a:t>- Likely to be MORE representative than some, but random does </a:t>
            </a:r>
            <a:r>
              <a:rPr lang="en-GB" b="1" dirty="0" smtClean="0">
                <a:solidFill>
                  <a:srgbClr val="C00000"/>
                </a:solidFill>
              </a:rPr>
              <a:t>not necessarily mean representative </a:t>
            </a:r>
            <a:r>
              <a:rPr lang="en-GB" dirty="0" smtClean="0">
                <a:solidFill>
                  <a:srgbClr val="C00000"/>
                </a:solidFill>
              </a:rPr>
              <a:t>(e.g. could randomly come out all boys or some people may refuse to take part).</a:t>
            </a:r>
          </a:p>
          <a:p>
            <a:pPr marL="0" indent="0">
              <a:buNone/>
            </a:pPr>
            <a:r>
              <a:rPr lang="en-GB" dirty="0">
                <a:solidFill>
                  <a:srgbClr val="C00000"/>
                </a:solidFill>
              </a:rPr>
              <a:t>- Practical </a:t>
            </a:r>
            <a:r>
              <a:rPr lang="en-GB" dirty="0" smtClean="0">
                <a:solidFill>
                  <a:srgbClr val="C00000"/>
                </a:solidFill>
              </a:rPr>
              <a:t>limitations – especially of ‘manual selection’ method!!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431295">
            <a:off x="3479968" y="1433482"/>
            <a:ext cx="504486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prstClr val="black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Come up with one advantage and one disadvantage in pairs.</a:t>
            </a:r>
            <a:endParaRPr lang="en-GB" sz="3600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971" y="5301208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7727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/>
              <a:t>What is random sampling?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dirty="0"/>
              <a:t>A psychologist at </a:t>
            </a:r>
            <a:r>
              <a:rPr lang="en-GB" dirty="0" smtClean="0"/>
              <a:t>Birmingham University </a:t>
            </a:r>
            <a:r>
              <a:rPr lang="en-GB" dirty="0"/>
              <a:t>agrees to carry out a study to investigate the claim </a:t>
            </a:r>
            <a:r>
              <a:rPr lang="en-GB" dirty="0" smtClean="0"/>
              <a:t>that eating </a:t>
            </a:r>
            <a:r>
              <a:rPr lang="en-GB" dirty="0"/>
              <a:t>a healthy breakfast improves reading skills. He has access to 400 five-year-olds </a:t>
            </a:r>
            <a:r>
              <a:rPr lang="en-GB" dirty="0" smtClean="0"/>
              <a:t>from ten </a:t>
            </a:r>
            <a:r>
              <a:rPr lang="en-GB" dirty="0"/>
              <a:t>local schools, and decides to use 100 children (50 in experimental group and 50 in </a:t>
            </a:r>
            <a:r>
              <a:rPr lang="en-GB" dirty="0" smtClean="0"/>
              <a:t>the control </a:t>
            </a:r>
            <a:r>
              <a:rPr lang="en-GB" dirty="0"/>
              <a:t>group). Since the children are so young, he needs to obtain parental consent </a:t>
            </a:r>
            <a:r>
              <a:rPr lang="en-GB" dirty="0" smtClean="0"/>
              <a:t>for them </a:t>
            </a:r>
            <a:r>
              <a:rPr lang="en-GB" dirty="0"/>
              <a:t>to take part in his study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How could he do a random sample? (always remember to make reference to ‘the stem’ in these sort of questions).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971" y="5301208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3542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4400" dirty="0" smtClean="0"/>
              <a:t>What is </a:t>
            </a:r>
            <a:r>
              <a:rPr lang="en-GB" sz="4400" b="1" dirty="0" smtClean="0"/>
              <a:t>opportunity</a:t>
            </a:r>
            <a:r>
              <a:rPr lang="en-GB" sz="4400" dirty="0" smtClean="0"/>
              <a:t> sampling?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8330">
            <a:off x="149732" y="3350172"/>
            <a:ext cx="27622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07904" y="1258895"/>
            <a:ext cx="4824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Participants who are most easily available are selected.</a:t>
            </a:r>
          </a:p>
          <a:p>
            <a:endParaRPr lang="en-GB" sz="2800" dirty="0"/>
          </a:p>
          <a:p>
            <a:r>
              <a:rPr lang="en-GB" sz="2800" dirty="0" smtClean="0">
                <a:solidFill>
                  <a:srgbClr val="007E39"/>
                </a:solidFill>
              </a:rPr>
              <a:t>+ Easiest and least time consuming method.</a:t>
            </a:r>
          </a:p>
          <a:p>
            <a:endParaRPr lang="en-GB" sz="2800" dirty="0"/>
          </a:p>
          <a:p>
            <a:r>
              <a:rPr lang="en-GB" sz="2800" dirty="0" smtClean="0">
                <a:solidFill>
                  <a:srgbClr val="C00000"/>
                </a:solidFill>
              </a:rPr>
              <a:t>- Biased as sample drawn from small part of the population only.</a:t>
            </a:r>
            <a:endParaRPr lang="en-GB" sz="2800" dirty="0">
              <a:solidFill>
                <a:srgbClr val="C0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3151">
            <a:off x="251521" y="1244286"/>
            <a:ext cx="2729842" cy="204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62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4400" dirty="0" smtClean="0"/>
              <a:t>What is </a:t>
            </a:r>
            <a:r>
              <a:rPr lang="en-GB" sz="4400" b="1" dirty="0" smtClean="0"/>
              <a:t>volunteer</a:t>
            </a:r>
            <a:r>
              <a:rPr lang="en-GB" sz="4400" dirty="0" smtClean="0"/>
              <a:t> sampling?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898">
            <a:off x="413109" y="951054"/>
            <a:ext cx="2235498" cy="223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2533">
            <a:off x="329658" y="3238817"/>
            <a:ext cx="2657626" cy="154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14506" y="1174915"/>
            <a:ext cx="55446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Participants are selected by asking for volunteers e.g. through adverts.</a:t>
            </a:r>
          </a:p>
          <a:p>
            <a:endParaRPr lang="en-GB" sz="2800" dirty="0"/>
          </a:p>
          <a:p>
            <a:r>
              <a:rPr lang="en-GB" sz="2800" dirty="0" smtClean="0">
                <a:solidFill>
                  <a:srgbClr val="007E39"/>
                </a:solidFill>
              </a:rPr>
              <a:t>+ Can potentially access a large variety of participants (particularly more than opportunity) so likely to be more representative.</a:t>
            </a:r>
          </a:p>
          <a:p>
            <a:endParaRPr lang="en-GB" sz="2800" dirty="0"/>
          </a:p>
          <a:p>
            <a:r>
              <a:rPr lang="en-GB" sz="2800" dirty="0" smtClean="0">
                <a:solidFill>
                  <a:srgbClr val="C00000"/>
                </a:solidFill>
              </a:rPr>
              <a:t>- Volunteer bias</a:t>
            </a:r>
            <a:endParaRPr lang="en-GB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5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780844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3200" dirty="0" smtClean="0"/>
              <a:t>What is </a:t>
            </a:r>
            <a:r>
              <a:rPr lang="en-GB" sz="3200" b="1" dirty="0" smtClean="0"/>
              <a:t>stratified </a:t>
            </a:r>
            <a:r>
              <a:rPr lang="en-GB" sz="3200" dirty="0" smtClean="0"/>
              <a:t>sampling?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Sub-groups (strata) within a population are identified(e.g. age groups). Then a </a:t>
            </a:r>
            <a:r>
              <a:rPr lang="en-GB" b="1" i="1" dirty="0" smtClean="0"/>
              <a:t>proportionate</a:t>
            </a:r>
            <a:r>
              <a:rPr lang="en-GB" dirty="0" smtClean="0"/>
              <a:t> number of people are randomly taken from each sample to represent the target population.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007E39"/>
                </a:solidFill>
              </a:rPr>
              <a:t>+ Likely to be most representative.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0657">
            <a:off x="5144333" y="2903056"/>
            <a:ext cx="3411078" cy="255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37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780844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3200" dirty="0" smtClean="0"/>
              <a:t>What is </a:t>
            </a:r>
            <a:r>
              <a:rPr lang="en-GB" sz="3200" b="1" dirty="0" smtClean="0"/>
              <a:t>snowball</a:t>
            </a:r>
            <a:r>
              <a:rPr lang="en-GB" sz="3200" dirty="0" smtClean="0"/>
              <a:t> sampling?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1196752"/>
            <a:ext cx="4806534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Asking participants to direct you to more participants.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007E39"/>
                </a:solidFill>
              </a:rPr>
              <a:t>+ Particularly useful for studies where participants are difficult to identify e.g. bulimics.</a:t>
            </a:r>
          </a:p>
          <a:p>
            <a:pPr marL="0" indent="0">
              <a:buNone/>
            </a:pPr>
            <a:r>
              <a:rPr lang="en-GB" dirty="0">
                <a:solidFill>
                  <a:srgbClr val="007E39"/>
                </a:solidFill>
              </a:rPr>
              <a:t> </a:t>
            </a:r>
            <a:endParaRPr lang="en-GB" dirty="0" smtClean="0">
              <a:solidFill>
                <a:srgbClr val="007E39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- Biased because researchers only contact people within a limited section of the population.</a:t>
            </a:r>
          </a:p>
          <a:p>
            <a:pPr marL="0" indent="0">
              <a:buNone/>
            </a:pPr>
            <a:endParaRPr lang="en-GB" dirty="0">
              <a:solidFill>
                <a:srgbClr val="007E39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7E3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5792">
            <a:off x="313206" y="2174126"/>
            <a:ext cx="3228975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82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12968" cy="1440160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altLang="en-US" sz="3200" b="1" dirty="0" smtClean="0"/>
              <a:t>Task: </a:t>
            </a:r>
            <a:r>
              <a:rPr lang="en-GB" altLang="en-US" sz="3200" dirty="0" smtClean="0"/>
              <a:t>In pairs draw a graph like the one below. Place each of the sampling techniques on the graph. Discuss your justifications.</a:t>
            </a:r>
          </a:p>
        </p:txBody>
      </p:sp>
      <p:sp>
        <p:nvSpPr>
          <p:cNvPr id="14339" name="Line 3"/>
          <p:cNvSpPr>
            <a:spLocks noChangeShapeType="1"/>
          </p:cNvSpPr>
          <p:nvPr/>
        </p:nvSpPr>
        <p:spPr bwMode="auto">
          <a:xfrm flipV="1">
            <a:off x="1836738" y="1989138"/>
            <a:ext cx="0" cy="36004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None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1836738" y="5589588"/>
            <a:ext cx="53276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buNone/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 rot="-5400000">
            <a:off x="-420688" y="3524251"/>
            <a:ext cx="367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>
                <a:solidFill>
                  <a:srgbClr val="000000"/>
                </a:solidFill>
                <a:latin typeface="HelveticaNeue Extended" pitchFamily="34" charset="0"/>
                <a:cs typeface="Arial" charset="0"/>
              </a:rPr>
              <a:t>How difficult to obtain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763713" y="5734050"/>
            <a:ext cx="540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>
                <a:solidFill>
                  <a:srgbClr val="000000"/>
                </a:solidFill>
                <a:latin typeface="HelveticaNeue Extended" pitchFamily="34" charset="0"/>
                <a:cs typeface="Arial" charset="0"/>
              </a:rPr>
              <a:t>How likely to be representative</a:t>
            </a: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2124431" y="4483968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GB" alt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GB" altLang="en-US" dirty="0" smtClean="0">
                <a:solidFill>
                  <a:srgbClr val="000000"/>
                </a:solidFill>
                <a:cs typeface="Arial" charset="0"/>
              </a:rPr>
              <a:t>Volunteer</a:t>
            </a:r>
            <a:endParaRPr lang="en-GB" alt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436" name="Text Box 12"/>
          <p:cNvSpPr txBox="1">
            <a:spLocks noChangeArrowheads="1"/>
          </p:cNvSpPr>
          <p:nvPr/>
        </p:nvSpPr>
        <p:spPr bwMode="auto">
          <a:xfrm>
            <a:off x="2051844" y="4941168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GB" alt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GB" altLang="en-US" dirty="0" smtClean="0">
                <a:solidFill>
                  <a:srgbClr val="000000"/>
                </a:solidFill>
                <a:cs typeface="Arial" charset="0"/>
              </a:rPr>
              <a:t>Opportunity</a:t>
            </a:r>
            <a:endParaRPr lang="en-GB" alt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auto">
          <a:xfrm>
            <a:off x="4644008" y="3522018"/>
            <a:ext cx="16678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GB" alt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GB" altLang="en-US" dirty="0" smtClean="0">
                <a:solidFill>
                  <a:srgbClr val="000000"/>
                </a:solidFill>
                <a:cs typeface="Arial" charset="0"/>
              </a:rPr>
              <a:t> Random</a:t>
            </a:r>
            <a:endParaRPr lang="en-GB" altLang="en-US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652120" y="2852936"/>
            <a:ext cx="17457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GB" altLang="en-US" dirty="0" smtClean="0">
                <a:cs typeface="Arial" charset="0"/>
              </a:rPr>
              <a:t>Stratified</a:t>
            </a:r>
            <a:endParaRPr lang="en-GB" altLang="en-US" dirty="0">
              <a:cs typeface="Arial" charset="0"/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987649" y="4075279"/>
            <a:ext cx="2016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GB" alt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GB" altLang="en-US" dirty="0" smtClean="0">
                <a:solidFill>
                  <a:srgbClr val="000000"/>
                </a:solidFill>
                <a:cs typeface="Arial" charset="0"/>
              </a:rPr>
              <a:t>Snowball</a:t>
            </a:r>
            <a:endParaRPr lang="en-GB" altLang="en-US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26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35" grpId="0"/>
      <p:bldP spid="103436" grpId="0"/>
      <p:bldP spid="103438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04" y="80629"/>
            <a:ext cx="8041440" cy="612068"/>
          </a:xfr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tx1"/>
            </a:solidFill>
          </a:ln>
        </p:spPr>
        <p:txBody>
          <a:bodyPr/>
          <a:lstStyle/>
          <a:p>
            <a:r>
              <a:rPr lang="en-GB" sz="4000" dirty="0" smtClean="0"/>
              <a:t>Apply your knowledge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550950" cy="3951337"/>
          </a:xfrm>
          <a:solidFill>
            <a:schemeClr val="accent6">
              <a:lumMod val="20000"/>
              <a:lumOff val="80000"/>
              <a:alpha val="51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Read each of the three scenarios.</a:t>
            </a:r>
          </a:p>
          <a:p>
            <a:pPr marL="0" indent="0">
              <a:buNone/>
            </a:pPr>
            <a:r>
              <a:rPr lang="en-GB" dirty="0" smtClean="0"/>
              <a:t>Identify what sampling technique is being used and then fill in the boxes with the strengths and weaknesses of the technique specific to the situation.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448">
            <a:off x="4662727" y="2481647"/>
            <a:ext cx="2691115" cy="2330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971" y="5445224"/>
            <a:ext cx="9092029" cy="1200329"/>
          </a:xfrm>
          <a:prstGeom prst="rect">
            <a:avLst/>
          </a:prstGeom>
          <a:solidFill>
            <a:srgbClr val="FF6600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prstClr val="black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prstClr val="black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be able to DEFINE and EXPLAIN the use of: random, opportunity, volunteer , stratified and snowball sampling.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prstClr val="black"/>
                </a:solidFill>
                <a:latin typeface="Comic Sans MS"/>
              </a:rPr>
              <a:t>To UNDERSTAND the advantages and disadvantages of each.</a:t>
            </a:r>
            <a:endParaRPr lang="en-GB" kern="0" dirty="0">
              <a:solidFill>
                <a:prstClr val="black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5726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1323</Words>
  <Application>Microsoft Office PowerPoint</Application>
  <PresentationFormat>On-screen Show (4:3)</PresentationFormat>
  <Paragraphs>401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Sketchbook</vt:lpstr>
      <vt:lpstr>Title: How do we sample and why is it important in research?</vt:lpstr>
      <vt:lpstr>Sampling – Key terms</vt:lpstr>
      <vt:lpstr>What is  the point of ‘sampling’? </vt:lpstr>
      <vt:lpstr>Task</vt:lpstr>
      <vt:lpstr>What is random sampling?</vt:lpstr>
      <vt:lpstr>Evaluation of random sampling?</vt:lpstr>
      <vt:lpstr>What is random sampling?</vt:lpstr>
      <vt:lpstr>What is opportunity sampling?</vt:lpstr>
      <vt:lpstr>What is volunteer sampling?</vt:lpstr>
      <vt:lpstr>What is stratified sampling?</vt:lpstr>
      <vt:lpstr>What is snowball sampling?</vt:lpstr>
      <vt:lpstr>Task: In pairs draw a graph like the one below. Place each of the sampling techniques on the graph. Discuss your justifications.</vt:lpstr>
      <vt:lpstr>Apply your knowledge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</dc:creator>
  <cp:lastModifiedBy>Kirsty Finney</cp:lastModifiedBy>
  <cp:revision>27</cp:revision>
  <dcterms:created xsi:type="dcterms:W3CDTF">2014-09-21T08:17:14Z</dcterms:created>
  <dcterms:modified xsi:type="dcterms:W3CDTF">2015-12-16T10:23:24Z</dcterms:modified>
</cp:coreProperties>
</file>