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3" r:id="rId33"/>
    <p:sldId id="288" r:id="rId34"/>
    <p:sldId id="289" r:id="rId35"/>
    <p:sldId id="290" r:id="rId36"/>
    <p:sldId id="291" r:id="rId37"/>
    <p:sldId id="292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9FB"/>
    <a:srgbClr val="BAE18F"/>
    <a:srgbClr val="F6A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4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F58E-3C42-49C6-9A39-00266BCE2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B5E3A-2BAD-47D8-8066-99C9A56D1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94B9E-78FA-46EA-9572-64CE5841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13AB5-8810-43AD-A5EF-B0A3BD40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C0A65-82A5-4843-84D6-8419B533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43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E5C61-1B0F-4DFD-A2DE-6731901B7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3699-812A-43C8-B2A9-A1BD421C9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5AB7D-E7F2-4517-8BB8-0F9BC373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C6832-6F0C-4842-ADDE-233D3E344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B7590-E873-4569-AD9A-498F8A88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32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0F2BC-194A-4955-BF66-4F655809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6CAE3-2424-4750-B060-3C0B898DE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E6B0F-D9A3-40FE-A330-CE2CC7553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D438D-2BF6-4FF1-BA87-325043B48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1894B-9FB0-46D7-B947-AF75914F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82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28695-B251-4BC0-B0E5-165E31B33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D6263-463E-4747-B28C-B54C39550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6EC84-BC10-4F38-9AB4-BCAD513BF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F918F-BB38-4656-944D-554A03FB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01EF3-E1C3-4A25-8710-C5D34F9D9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89FC2-D879-4B7D-B55B-A3F72413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38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0E90C-D7AF-4E1B-8D96-FF5C20189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C5EB2-E40E-4249-AFCA-243871910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C7592-5018-49DD-9AB5-FB0FCED32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85F1A-2B5A-43A2-B4F0-274498EFD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1D9D5-80E3-439E-87BD-6294D97A2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2B6E16-D570-4192-A578-0F8F83F3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205522-B299-4B55-A6AD-FD1330BE4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E613E-54BC-4573-AD6F-836F7EB27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15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7F23D-DE95-4B3B-A480-38ABA03D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47E2CB-DFB4-4B6F-BF6A-86BF4BC52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528D8E-196B-46B1-BA82-88EC0BA0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DB7BED-0D05-480F-9413-5D505BADE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45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6ED703-A747-4B62-B3D1-A8BE1DA06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87BBA5-6D8F-45E9-8A15-5804E75A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6CF9B-4714-4961-8CEE-FC121DF7D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02F56-BDCF-4E82-99CE-8C290898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4DB21-6046-4EF7-B31D-87AABEDDC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DD5BD-6CA0-4CCD-ABF4-B0AED31B7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D80DF-D1D4-473B-85D3-C1FEA87C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C5E11-C32B-45CB-9CDE-CD798B41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478CE-6F1D-4896-9AD2-81BCF433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09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6B78-3385-4CAA-8AED-F4CD3F16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46216-7171-48D7-816D-E657308D20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6C679-E41F-4406-9495-6443949D9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12557-0ADC-4D1A-9EFE-88C0B23D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6483A-ACC5-4EB0-9B1B-B28B5C0C7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998EA-7261-4E59-BF13-0CEC75D9B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76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5F7C-DD29-467F-8DC3-01379ADE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6A4AE4-A640-4795-92B8-12817DB47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4BF1B-345F-416C-8A58-3C08B343F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A7AED-E1E9-4128-B893-4B9476DEC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95E0C-477E-4187-A079-02A5EE00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1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DAC3CA-6B5C-4DAD-949E-1BF894484C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BD6BDD-6160-44E3-9420-0A328DB6D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E617C-04AA-4CEF-83BF-276DD5DB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506D5-17AD-4C18-BA53-BCB894275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33095-566D-4250-B632-6F3165579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39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FFF00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41DB81-0657-453D-9CE6-4D865ACEE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930B5-2833-4CED-B2E9-683664019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81DCC-BDC3-4AB8-ADE4-DD73595AFD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FB513-C0D4-4D31-8C7E-6FFF62BB54AA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5EB5A-2CE5-4936-8EC4-B3D5BC603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8752C-55E8-45C3-BC1A-CA7E7994E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3690D-054B-4ACE-8736-6426B58225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46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gi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9.gif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gif"/><Relationship Id="rId5" Type="http://schemas.openxmlformats.org/officeDocument/2006/relationships/image" Target="../media/image6.png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2.gi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0.m4a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gif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6.pn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0.gif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6.png"/><Relationship Id="rId4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6.pn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6.png"/><Relationship Id="rId4" Type="http://schemas.openxmlformats.org/officeDocument/2006/relationships/image" Target="../media/image2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6.png"/><Relationship Id="rId4" Type="http://schemas.openxmlformats.org/officeDocument/2006/relationships/image" Target="../media/image25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6.png"/><Relationship Id="rId4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6.png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6.png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6.png"/><Relationship Id="rId4" Type="http://schemas.openxmlformats.org/officeDocument/2006/relationships/image" Target="../media/image29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6.png"/><Relationship Id="rId4" Type="http://schemas.openxmlformats.org/officeDocument/2006/relationships/image" Target="../media/image3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6.png"/><Relationship Id="rId4" Type="http://schemas.openxmlformats.org/officeDocument/2006/relationships/image" Target="../media/image3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6.png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6.png"/><Relationship Id="rId4" Type="http://schemas.openxmlformats.org/officeDocument/2006/relationships/image" Target="../media/image3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6.png"/><Relationship Id="rId4" Type="http://schemas.openxmlformats.org/officeDocument/2006/relationships/image" Target="../media/image3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6.png"/><Relationship Id="rId4" Type="http://schemas.openxmlformats.org/officeDocument/2006/relationships/image" Target="../media/image36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6.png"/><Relationship Id="rId4" Type="http://schemas.openxmlformats.org/officeDocument/2006/relationships/image" Target="../media/image3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6.png"/><Relationship Id="rId4" Type="http://schemas.openxmlformats.org/officeDocument/2006/relationships/image" Target="../media/image38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6.png"/><Relationship Id="rId4" Type="http://schemas.openxmlformats.org/officeDocument/2006/relationships/image" Target="../media/image3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6.png"/><Relationship Id="rId4" Type="http://schemas.openxmlformats.org/officeDocument/2006/relationships/image" Target="../media/image40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6.png"/><Relationship Id="rId4" Type="http://schemas.openxmlformats.org/officeDocument/2006/relationships/image" Target="../media/image41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6.png"/><Relationship Id="rId4" Type="http://schemas.openxmlformats.org/officeDocument/2006/relationships/image" Target="../media/image42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EB4AA-E812-46EF-8ABA-3BFA30AFF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91" y="808038"/>
            <a:ext cx="12191999" cy="2387600"/>
          </a:xfrm>
        </p:spPr>
        <p:txBody>
          <a:bodyPr>
            <a:noAutofit/>
          </a:bodyPr>
          <a:lstStyle/>
          <a:p>
            <a:r>
              <a:rPr lang="en-GB" sz="10000" dirty="0">
                <a:solidFill>
                  <a:schemeClr val="accent5">
                    <a:lumMod val="50000"/>
                  </a:schemeClr>
                </a:solidFill>
                <a:latin typeface="Stencil" panose="040409050D0802020404" pitchFamily="82" charset="0"/>
              </a:rPr>
              <a:t>The 3</a:t>
            </a:r>
            <a:r>
              <a:rPr lang="en-GB" sz="10000" baseline="30000" dirty="0">
                <a:solidFill>
                  <a:schemeClr val="accent5">
                    <a:lumMod val="50000"/>
                  </a:schemeClr>
                </a:solidFill>
                <a:latin typeface="Stencil" panose="040409050D0802020404" pitchFamily="82" charset="0"/>
              </a:rPr>
              <a:t>rd</a:t>
            </a:r>
            <a:r>
              <a:rPr lang="en-GB" sz="10000" dirty="0">
                <a:solidFill>
                  <a:schemeClr val="accent5">
                    <a:lumMod val="50000"/>
                  </a:schemeClr>
                </a:solidFill>
                <a:latin typeface="Stencil" panose="040409050D0802020404" pitchFamily="82" charset="0"/>
              </a:rPr>
              <a:t> Declension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4F76E-183D-4758-AAF6-F68A82FD1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8" name="Picture 4" descr="Sonar enters the third dimension - CSMonitor.com">
            <a:extLst>
              <a:ext uri="{FF2B5EF4-FFF2-40B4-BE49-F238E27FC236}">
                <a16:creationId xmlns:a16="http://schemas.microsoft.com/office/drawing/2014/main" id="{7EE059E4-ACFB-4035-9002-55CC0142E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938" y="3531782"/>
            <a:ext cx="6343503" cy="334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Third Dimension">
            <a:extLst>
              <a:ext uri="{FF2B5EF4-FFF2-40B4-BE49-F238E27FC236}">
                <a16:creationId xmlns:a16="http://schemas.microsoft.com/office/drawing/2014/main" id="{E6FD83D8-677F-4360-BFCA-476019D73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326" r="-718" b="19203"/>
          <a:stretch/>
        </p:blipFill>
        <p:spPr bwMode="auto">
          <a:xfrm>
            <a:off x="3600450" y="456108"/>
            <a:ext cx="7869148" cy="30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ncounter in the Third Dimension (1999) - IMDb">
            <a:extLst>
              <a:ext uri="{FF2B5EF4-FFF2-40B4-BE49-F238E27FC236}">
                <a16:creationId xmlns:a16="http://schemas.microsoft.com/office/drawing/2014/main" id="{4E685866-E258-4D70-9910-4E9CACC245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3" b="21835"/>
          <a:stretch/>
        </p:blipFill>
        <p:spPr bwMode="auto">
          <a:xfrm>
            <a:off x="0" y="1052283"/>
            <a:ext cx="3600450" cy="493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73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7FC1-3AD0-4D47-91D7-7119E5A96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9335"/>
            <a:ext cx="10515600" cy="2414427"/>
          </a:xfrm>
        </p:spPr>
        <p:txBody>
          <a:bodyPr>
            <a:noAutofit/>
          </a:bodyPr>
          <a:lstStyle/>
          <a:p>
            <a:r>
              <a:rPr lang="en-GB" sz="6600" dirty="0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There are </a:t>
            </a:r>
            <a:r>
              <a:rPr lang="en-GB" sz="6600" dirty="0">
                <a:solidFill>
                  <a:srgbClr val="FFFF00"/>
                </a:solidFill>
                <a:latin typeface="Stencil" panose="040409050D0802020404" pitchFamily="82" charset="0"/>
              </a:rPr>
              <a:t>3</a:t>
            </a:r>
            <a:r>
              <a:rPr lang="el-GR" sz="6600" dirty="0">
                <a:solidFill>
                  <a:srgbClr val="FFFF00"/>
                </a:solidFill>
                <a:latin typeface="Stencil" panose="040409050D0802020404" pitchFamily="82" charset="0"/>
              </a:rPr>
              <a:t>3</a:t>
            </a:r>
            <a:r>
              <a:rPr lang="en-GB" sz="6600" dirty="0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 </a:t>
            </a:r>
            <a:r>
              <a:rPr lang="en-GB" sz="6600" dirty="0" err="1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THIrD</a:t>
            </a:r>
            <a:r>
              <a:rPr lang="en-GB" sz="6600" dirty="0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 declension nouns on the </a:t>
            </a:r>
            <a:r>
              <a:rPr lang="en-GB" sz="6600" dirty="0" err="1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greek</a:t>
            </a:r>
            <a:r>
              <a:rPr lang="en-GB" sz="6600" dirty="0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 </a:t>
            </a:r>
            <a:r>
              <a:rPr lang="en-GB" sz="6600" dirty="0" err="1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g.c.s.e.</a:t>
            </a:r>
            <a:r>
              <a:rPr lang="en-GB" sz="6600" dirty="0">
                <a:solidFill>
                  <a:schemeClr val="bg1">
                    <a:lumMod val="95000"/>
                  </a:schemeClr>
                </a:solidFill>
                <a:latin typeface="Stencil" panose="040409050D0802020404" pitchFamily="82" charset="0"/>
              </a:rPr>
              <a:t> list.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6683E4-FABE-44B8-8860-5245EB84F034}"/>
              </a:ext>
            </a:extLst>
          </p:cNvPr>
          <p:cNvSpPr txBox="1">
            <a:spLocks/>
          </p:cNvSpPr>
          <p:nvPr/>
        </p:nvSpPr>
        <p:spPr>
          <a:xfrm>
            <a:off x="838200" y="4138774"/>
            <a:ext cx="10515600" cy="24144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dirty="0">
                <a:solidFill>
                  <a:schemeClr val="accent6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TODAY WE ARE GOING TO LEARN THEM.</a:t>
            </a:r>
          </a:p>
        </p:txBody>
      </p:sp>
    </p:spTree>
    <p:extLst>
      <p:ext uri="{BB962C8B-B14F-4D97-AF65-F5344CB8AC3E}">
        <p14:creationId xmlns:p14="http://schemas.microsoft.com/office/powerpoint/2010/main" val="154171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DD6B79-2B19-437C-8737-AEA25AC61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54" y="0"/>
            <a:ext cx="959349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994788-07AA-447F-B426-87D174413EE4}"/>
              </a:ext>
            </a:extLst>
          </p:cNvPr>
          <p:cNvSpPr txBox="1"/>
          <p:nvPr/>
        </p:nvSpPr>
        <p:spPr>
          <a:xfrm>
            <a:off x="10735354" y="5178176"/>
            <a:ext cx="12637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dirty="0">
                <a:latin typeface="Palatino Linotype" panose="02040502050505030304" pitchFamily="18" charset="0"/>
              </a:rPr>
              <a:t>τεῖχος, τό</a:t>
            </a:r>
          </a:p>
          <a:p>
            <a:r>
              <a:rPr lang="el-GR" dirty="0">
                <a:latin typeface="Palatino Linotype" panose="02040502050505030304" pitchFamily="18" charset="0"/>
              </a:rPr>
              <a:t>τείχους</a:t>
            </a:r>
            <a:endParaRPr lang="en-GB" dirty="0">
              <a:latin typeface="Palatino Linotype" panose="02040502050505030304" pitchFamily="18" charset="0"/>
            </a:endParaRPr>
          </a:p>
        </p:txBody>
      </p:sp>
      <p:pic>
        <p:nvPicPr>
          <p:cNvPr id="2050" name="Picture 2" descr="Background Cartoon Wall Of Large Rocks And Boulders Royalty Free ...">
            <a:extLst>
              <a:ext uri="{FF2B5EF4-FFF2-40B4-BE49-F238E27FC236}">
                <a16:creationId xmlns:a16="http://schemas.microsoft.com/office/drawing/2014/main" id="{E681A2B0-DA7E-4ED3-AFC9-226FF9392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945" y="5896426"/>
            <a:ext cx="1302541" cy="92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59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tx1"/>
            </a:gs>
            <a:gs pos="58426">
              <a:srgbClr val="FFFF00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592A-02D2-4AB5-A4FF-879FD613A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21" y="143854"/>
            <a:ext cx="11414589" cy="177743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accent6">
                    <a:lumMod val="50000"/>
                  </a:schemeClr>
                </a:solidFill>
                <a:latin typeface="Stencil" panose="040409050D0802020404" pitchFamily="82" charset="0"/>
              </a:rPr>
              <a:t>FOR EACH NEW WORD YOU’LL SEE: </a:t>
            </a:r>
            <a:br>
              <a:rPr lang="en-GB" sz="6000" dirty="0">
                <a:solidFill>
                  <a:schemeClr val="accent6">
                    <a:lumMod val="50000"/>
                  </a:schemeClr>
                </a:solidFill>
                <a:latin typeface="Stencil" panose="040409050D0802020404" pitchFamily="82" charset="0"/>
              </a:rPr>
            </a:br>
            <a:endParaRPr lang="en-GB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F6D25A-2C2F-485D-9057-D7EC0C5A2C9D}"/>
              </a:ext>
            </a:extLst>
          </p:cNvPr>
          <p:cNvSpPr/>
          <p:nvPr/>
        </p:nvSpPr>
        <p:spPr>
          <a:xfrm>
            <a:off x="468602" y="1313792"/>
            <a:ext cx="1047963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GB" sz="3200" dirty="0">
                <a:latin typeface="Stencil" panose="040409050D0802020404" pitchFamily="82" charset="0"/>
              </a:rPr>
              <a:t>The Greek Word, Nominative and Genitive Singular. there is a stem change you need to learn, as in </a:t>
            </a:r>
            <a:r>
              <a:rPr lang="en-GB" sz="3200" dirty="0" err="1">
                <a:latin typeface="Stencil" panose="040409050D0802020404" pitchFamily="82" charset="0"/>
              </a:rPr>
              <a:t>latin</a:t>
            </a:r>
            <a:r>
              <a:rPr lang="en-GB" sz="3200" dirty="0">
                <a:latin typeface="Stencil" panose="040409050D0802020404" pitchFamily="82" charset="0"/>
              </a:rPr>
              <a:t>:</a:t>
            </a:r>
            <a:endParaRPr lang="el-GR" sz="3200" dirty="0">
              <a:latin typeface="Stencil" panose="040409050D0802020404" pitchFamily="82" charset="0"/>
            </a:endParaRPr>
          </a:p>
          <a:p>
            <a:r>
              <a:rPr lang="el-GR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              </a:t>
            </a:r>
            <a:r>
              <a:rPr lang="en-GB" sz="4000" b="1" dirty="0">
                <a:solidFill>
                  <a:schemeClr val="bg1"/>
                </a:solidFill>
              </a:rPr>
              <a:t>rex,</a:t>
            </a:r>
            <a:r>
              <a:rPr lang="en-GB" sz="4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reg</a:t>
            </a:r>
            <a:r>
              <a:rPr lang="en-GB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is</a:t>
            </a:r>
            <a:r>
              <a:rPr lang="en-GB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: </a:t>
            </a:r>
            <a:r>
              <a:rPr lang="el-GR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     </a:t>
            </a:r>
            <a:r>
              <a:rPr lang="el-GR" sz="3600" b="1" dirty="0">
                <a:solidFill>
                  <a:schemeClr val="bg1"/>
                </a:solidFill>
                <a:latin typeface="Stencil" panose="040409050D0802020404" pitchFamily="82" charset="0"/>
              </a:rPr>
              <a:t>ἀγών,</a:t>
            </a:r>
            <a:r>
              <a:rPr lang="el-GR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 </a:t>
            </a:r>
            <a:r>
              <a:rPr lang="el-G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tencil" panose="040409050D0802020404" pitchFamily="82" charset="0"/>
              </a:rPr>
              <a:t>ἀγῶν</a:t>
            </a:r>
            <a:r>
              <a:rPr lang="el-GR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ος</a:t>
            </a:r>
            <a:endParaRPr lang="en-GB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AE9251-F511-48DE-9117-6589A5F3E6E7}"/>
              </a:ext>
            </a:extLst>
          </p:cNvPr>
          <p:cNvSpPr/>
          <p:nvPr/>
        </p:nvSpPr>
        <p:spPr>
          <a:xfrm>
            <a:off x="889945" y="4259997"/>
            <a:ext cx="16321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rex</a:t>
            </a:r>
            <a:endParaRPr lang="el-GR" sz="4000" b="1" dirty="0">
              <a:solidFill>
                <a:schemeClr val="bg1"/>
              </a:solidFill>
            </a:endParaRPr>
          </a:p>
          <a:p>
            <a:r>
              <a:rPr lang="el-GR" sz="4000" b="1" dirty="0">
                <a:solidFill>
                  <a:schemeClr val="bg1"/>
                </a:solidFill>
                <a:latin typeface="Stencil" panose="040409050D0802020404" pitchFamily="82" charset="0"/>
              </a:rPr>
              <a:t>ἀγών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4D7C80-0939-4F82-B128-0D1F72C3A4C2}"/>
              </a:ext>
            </a:extLst>
          </p:cNvPr>
          <p:cNvSpPr/>
          <p:nvPr/>
        </p:nvSpPr>
        <p:spPr>
          <a:xfrm>
            <a:off x="5708422" y="4278500"/>
            <a:ext cx="18881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reg</a:t>
            </a:r>
            <a:r>
              <a:rPr lang="en-GB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is</a:t>
            </a:r>
            <a:r>
              <a:rPr lang="en-GB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l-GR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tencil" panose="040409050D0802020404" pitchFamily="82" charset="0"/>
              </a:rPr>
              <a:t>ἀγῶν</a:t>
            </a:r>
            <a:r>
              <a:rPr lang="el-GR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tencil" panose="040409050D0802020404" pitchFamily="82" charset="0"/>
              </a:rPr>
              <a:t>ος</a:t>
            </a:r>
            <a:endParaRPr lang="en-GB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6F29C-2651-4B47-8646-683F40E5B686}"/>
              </a:ext>
            </a:extLst>
          </p:cNvPr>
          <p:cNvSpPr/>
          <p:nvPr/>
        </p:nvSpPr>
        <p:spPr>
          <a:xfrm>
            <a:off x="2266231" y="4629327"/>
            <a:ext cx="337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2"/>
                </a:solidFill>
              </a:rPr>
              <a:t>Nominative singular</a:t>
            </a: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386664-C2A3-4815-A541-73A0FD84DEAE}"/>
              </a:ext>
            </a:extLst>
          </p:cNvPr>
          <p:cNvSpPr/>
          <p:nvPr/>
        </p:nvSpPr>
        <p:spPr>
          <a:xfrm>
            <a:off x="7870004" y="4590101"/>
            <a:ext cx="3893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2"/>
                </a:solidFill>
              </a:rPr>
              <a:t>Genitive singular </a:t>
            </a:r>
          </a:p>
          <a:p>
            <a:r>
              <a:rPr lang="en-GB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(stem + </a:t>
            </a:r>
            <a:r>
              <a:rPr lang="en-GB" sz="2800" b="1" dirty="0">
                <a:solidFill>
                  <a:srgbClr val="FFC000"/>
                </a:solidFill>
              </a:rPr>
              <a:t>ending</a:t>
            </a:r>
            <a:r>
              <a:rPr lang="en-GB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)</a:t>
            </a:r>
            <a:endParaRPr lang="en-GB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E63C9D-1E01-472E-821F-B6521FF6860F}"/>
              </a:ext>
            </a:extLst>
          </p:cNvPr>
          <p:cNvSpPr/>
          <p:nvPr/>
        </p:nvSpPr>
        <p:spPr>
          <a:xfrm>
            <a:off x="536085" y="5768100"/>
            <a:ext cx="5349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latin typeface="Stencil" panose="040409050D0802020404" pitchFamily="82" charset="0"/>
              </a:rPr>
              <a:t>2. A derivation or clue  </a:t>
            </a:r>
            <a:endParaRPr lang="en-GB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D75E3B-B07D-4C9D-802A-84D8C55D295E}"/>
              </a:ext>
            </a:extLst>
          </p:cNvPr>
          <p:cNvSpPr/>
          <p:nvPr/>
        </p:nvSpPr>
        <p:spPr>
          <a:xfrm>
            <a:off x="536085" y="6315311"/>
            <a:ext cx="51331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latin typeface="Stencil" panose="040409050D0802020404" pitchFamily="82" charset="0"/>
              </a:rPr>
              <a:t>3. THE English Meaning</a:t>
            </a:r>
            <a:endParaRPr lang="en-GB" sz="3200" dirty="0"/>
          </a:p>
        </p:txBody>
      </p:sp>
      <p:sp>
        <p:nvSpPr>
          <p:cNvPr id="11" name="Explosion: 14 Points 10">
            <a:extLst>
              <a:ext uri="{FF2B5EF4-FFF2-40B4-BE49-F238E27FC236}">
                <a16:creationId xmlns:a16="http://schemas.microsoft.com/office/drawing/2014/main" id="{147428AB-BE8A-4FD7-8E5C-A99E763A19EA}"/>
              </a:ext>
            </a:extLst>
          </p:cNvPr>
          <p:cNvSpPr/>
          <p:nvPr/>
        </p:nvSpPr>
        <p:spPr>
          <a:xfrm>
            <a:off x="8143400" y="1746608"/>
            <a:ext cx="4048600" cy="304115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In Greek you will also see the Definite Article, telling you the </a:t>
            </a:r>
            <a:r>
              <a:rPr lang="en-GB" sz="3200" b="1" dirty="0">
                <a:solidFill>
                  <a:schemeClr val="tx1"/>
                </a:solidFill>
              </a:rPr>
              <a:t>gender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D2AD17-CD63-45FB-A12B-BE7390644D9E}"/>
              </a:ext>
            </a:extLst>
          </p:cNvPr>
          <p:cNvSpPr txBox="1"/>
          <p:nvPr/>
        </p:nvSpPr>
        <p:spPr>
          <a:xfrm>
            <a:off x="7870004" y="2777315"/>
            <a:ext cx="626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</a:rPr>
              <a:t>ὁ</a:t>
            </a:r>
            <a:endParaRPr lang="en-GB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31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0" grpId="0"/>
      <p:bldP spid="11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ἀγών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n-GB" sz="10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ἀγῶν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5759A-6ECA-4400-AA61-B0D9DC7E6BB8}"/>
              </a:ext>
            </a:extLst>
          </p:cNvPr>
          <p:cNvSpPr txBox="1"/>
          <p:nvPr/>
        </p:nvSpPr>
        <p:spPr>
          <a:xfrm>
            <a:off x="119490" y="3675292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agon</a:t>
            </a:r>
            <a:r>
              <a:rPr lang="en-GB" sz="4000" dirty="0"/>
              <a:t>ising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ED7E3-7EBB-419D-A180-552665606531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contest, trial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834831-B86C-47E8-9262-A447671919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31748" name="Picture 4" descr="Episode 19 GIF by truTV's Talk Show the Game Show - Find &amp; Share ...">
            <a:extLst>
              <a:ext uri="{FF2B5EF4-FFF2-40B4-BE49-F238E27FC236}">
                <a16:creationId xmlns:a16="http://schemas.microsoft.com/office/drawing/2014/main" id="{5E804469-A1B2-471B-939D-6214EA15F46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296" y="2960687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07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ἀ</a:t>
            </a: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νήρ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n-GB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ἀ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νδρ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D1E900F-CBEA-4349-B0CC-F4B966EE4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2436F3-DF47-49D6-8057-B979F89CC16F}"/>
              </a:ext>
            </a:extLst>
          </p:cNvPr>
          <p:cNvSpPr txBox="1"/>
          <p:nvPr/>
        </p:nvSpPr>
        <p:spPr>
          <a:xfrm>
            <a:off x="5580490" y="3678930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andro</a:t>
            </a:r>
            <a:r>
              <a:rPr lang="en-GB" sz="4000" dirty="0"/>
              <a:t>gynous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82F68A-EC86-4B3D-BEED-CF44A2B03B13}"/>
              </a:ext>
            </a:extLst>
          </p:cNvPr>
          <p:cNvSpPr txBox="1"/>
          <p:nvPr/>
        </p:nvSpPr>
        <p:spPr>
          <a:xfrm>
            <a:off x="624177" y="5124199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man, husband</a:t>
            </a:r>
          </a:p>
        </p:txBody>
      </p:sp>
      <p:pic>
        <p:nvPicPr>
          <p:cNvPr id="32770" name="Picture 2" descr="my gif disney wreck it ralph sergeant calhoun calhoun dr. brad ...">
            <a:extLst>
              <a:ext uri="{FF2B5EF4-FFF2-40B4-BE49-F238E27FC236}">
                <a16:creationId xmlns:a16="http://schemas.microsoft.com/office/drawing/2014/main" id="{705614A8-0E9E-48A0-8B2F-9E11F2D230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77" y="3133474"/>
            <a:ext cx="47625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75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3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0748"/>
            <a:ext cx="12128269" cy="15032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ἄρχω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ἄρχο</a:t>
            </a:r>
            <a:r>
              <a:rPr lang="en-GB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τ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1D06FDA-23FA-4B66-B629-4E2C2ECAC1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452C88-6AC2-4602-9D2D-9D0AC7691598}"/>
              </a:ext>
            </a:extLst>
          </p:cNvPr>
          <p:cNvSpPr txBox="1"/>
          <p:nvPr/>
        </p:nvSpPr>
        <p:spPr>
          <a:xfrm>
            <a:off x="2305878" y="3800385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mon</a:t>
            </a:r>
            <a:r>
              <a:rPr lang="en-GB" sz="4000" b="1" dirty="0"/>
              <a:t>arch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95E23-85A7-470B-8157-8EB651001B13}"/>
              </a:ext>
            </a:extLst>
          </p:cNvPr>
          <p:cNvSpPr txBox="1"/>
          <p:nvPr/>
        </p:nvSpPr>
        <p:spPr>
          <a:xfrm>
            <a:off x="624177" y="493227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ruler, magistrate</a:t>
            </a:r>
          </a:p>
        </p:txBody>
      </p:sp>
      <p:pic>
        <p:nvPicPr>
          <p:cNvPr id="33794" name="Picture 2" descr="Trump Wrestling GIFs | Tenor">
            <a:extLst>
              <a:ext uri="{FF2B5EF4-FFF2-40B4-BE49-F238E27FC236}">
                <a16:creationId xmlns:a16="http://schemas.microsoft.com/office/drawing/2014/main" id="{D1558C50-5A63-4EBA-9AB2-881D079672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828" y="2796119"/>
            <a:ext cx="2417157" cy="241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3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4.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ἀ</a:t>
            </a: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σπίς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n-GB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ἀ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σπίδ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Picture 3" descr="Image result for line drawing greek sword">
            <a:extLst>
              <a:ext uri="{FF2B5EF4-FFF2-40B4-BE49-F238E27FC236}">
                <a16:creationId xmlns:a16="http://schemas.microsoft.com/office/drawing/2014/main" id="{BB7F2196-572D-4FE7-A798-EA5CD758A40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4" b="58864"/>
          <a:stretch/>
        </p:blipFill>
        <p:spPr bwMode="auto">
          <a:xfrm>
            <a:off x="2576832" y="2937001"/>
            <a:ext cx="2149279" cy="1806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752B7D-C0CA-4980-8F70-9C23D5CE1397}"/>
              </a:ext>
            </a:extLst>
          </p:cNvPr>
          <p:cNvSpPr txBox="1"/>
          <p:nvPr/>
        </p:nvSpPr>
        <p:spPr>
          <a:xfrm>
            <a:off x="400657" y="5361935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shield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F2F294-F8E5-42F0-A838-74EF19628B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8194" name="Picture 2" descr="Wonder Woman Shield GIF - Find &amp; Share on GIPHY">
            <a:extLst>
              <a:ext uri="{FF2B5EF4-FFF2-40B4-BE49-F238E27FC236}">
                <a16:creationId xmlns:a16="http://schemas.microsoft.com/office/drawing/2014/main" id="{681933C2-8878-4A32-A878-0CBF4A7CB10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151" y="2937001"/>
            <a:ext cx="4313523" cy="180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ABA73E-5443-4D92-9A88-A7D550BCFA56}"/>
              </a:ext>
            </a:extLst>
          </p:cNvPr>
          <p:cNvSpPr txBox="1"/>
          <p:nvPr/>
        </p:nvSpPr>
        <p:spPr>
          <a:xfrm>
            <a:off x="-403750" y="4743289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False 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aspirin</a:t>
            </a:r>
          </a:p>
        </p:txBody>
      </p:sp>
    </p:spTree>
    <p:extLst>
      <p:ext uri="{BB962C8B-B14F-4D97-AF65-F5344CB8AC3E}">
        <p14:creationId xmlns:p14="http://schemas.microsoft.com/office/powerpoint/2010/main" val="407792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5.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5564"/>
            <a:ext cx="12382958" cy="14837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βασιλεύς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βασιλέ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ω</a:t>
            </a:r>
            <a:r>
              <a:rPr lang="en-GB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9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AFAAC-1F82-4CA9-A042-AB02122E66AC}"/>
              </a:ext>
            </a:extLst>
          </p:cNvPr>
          <p:cNvSpPr txBox="1"/>
          <p:nvPr/>
        </p:nvSpPr>
        <p:spPr>
          <a:xfrm>
            <a:off x="2305878" y="3800385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Uncle</a:t>
            </a:r>
            <a:r>
              <a:rPr lang="en-GB" sz="4000" b="1" dirty="0"/>
              <a:t> Basil</a:t>
            </a:r>
            <a:endParaRPr lang="en-GB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D81AF3-57FB-40D5-B0C1-321FEC4062FC}"/>
              </a:ext>
            </a:extLst>
          </p:cNvPr>
          <p:cNvSpPr txBox="1"/>
          <p:nvPr/>
        </p:nvSpPr>
        <p:spPr>
          <a:xfrm>
            <a:off x="624177" y="493227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king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2EA4C9-6ED0-4F6C-88E8-53B2F2242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34818" name="Picture 2" descr="King GIF on GIFER - by Dailar">
            <a:extLst>
              <a:ext uri="{FF2B5EF4-FFF2-40B4-BE49-F238E27FC236}">
                <a16:creationId xmlns:a16="http://schemas.microsoft.com/office/drawing/2014/main" id="{DB45171D-171B-48D1-B0D3-C3F303ED753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372" y="280930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06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octor Boy Cartoon Character And Doctor Boy Playing. Doctor Boy ...">
            <a:extLst>
              <a:ext uri="{FF2B5EF4-FFF2-40B4-BE49-F238E27FC236}">
                <a16:creationId xmlns:a16="http://schemas.microsoft.com/office/drawing/2014/main" id="{2BF167C1-E918-46E7-B8C8-A142B2E0D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8295" r="18288" b="9630"/>
          <a:stretch/>
        </p:blipFill>
        <p:spPr bwMode="auto">
          <a:xfrm>
            <a:off x="6055357" y="2828765"/>
            <a:ext cx="792480" cy="18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6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325563"/>
            <a:ext cx="12025745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γέρω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ν, </a:t>
            </a:r>
            <a:r>
              <a:rPr lang="en-GB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γ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έροντ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E61070-D3F1-4323-A656-5850C29AE620}"/>
              </a:ext>
            </a:extLst>
          </p:cNvPr>
          <p:cNvSpPr txBox="1"/>
          <p:nvPr/>
        </p:nvSpPr>
        <p:spPr>
          <a:xfrm>
            <a:off x="531714" y="3675293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ger</a:t>
            </a:r>
            <a:r>
              <a:rPr lang="en-GB" sz="4000" dirty="0"/>
              <a:t>iatric</a:t>
            </a:r>
          </a:p>
        </p:txBody>
      </p:sp>
      <p:pic>
        <p:nvPicPr>
          <p:cNvPr id="6146" name="Picture 2" descr="Angry Old Man GIF by funk - Find &amp; Share on GIPHY">
            <a:extLst>
              <a:ext uri="{FF2B5EF4-FFF2-40B4-BE49-F238E27FC236}">
                <a16:creationId xmlns:a16="http://schemas.microsoft.com/office/drawing/2014/main" id="{0BCAA5B9-C480-48F9-A096-A6F5A16388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29000"/>
            <a:ext cx="45720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91EB952-2C0F-43E4-B3D8-C85A468351E1}"/>
              </a:ext>
            </a:extLst>
          </p:cNvPr>
          <p:cNvSpPr/>
          <p:nvPr/>
        </p:nvSpPr>
        <p:spPr>
          <a:xfrm>
            <a:off x="4866640" y="3675293"/>
            <a:ext cx="792480" cy="707886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19BA5A5-1022-4F43-A7A5-6285DC8808EB}"/>
              </a:ext>
            </a:extLst>
          </p:cNvPr>
          <p:cNvSpPr/>
          <p:nvPr/>
        </p:nvSpPr>
        <p:spPr>
          <a:xfrm rot="14350180">
            <a:off x="5656362" y="3184702"/>
            <a:ext cx="311168" cy="7322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10DE9-62A5-4FA5-B71C-710781F3DF48}"/>
              </a:ext>
            </a:extLst>
          </p:cNvPr>
          <p:cNvSpPr txBox="1"/>
          <p:nvPr/>
        </p:nvSpPr>
        <p:spPr>
          <a:xfrm>
            <a:off x="6847837" y="2828765"/>
            <a:ext cx="134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ἰατρός</a:t>
            </a:r>
            <a:r>
              <a:rPr lang="el-GR" b="1" dirty="0">
                <a:solidFill>
                  <a:schemeClr val="bg1"/>
                </a:solidFill>
              </a:rPr>
              <a:t> = </a:t>
            </a:r>
            <a:r>
              <a:rPr lang="en-GB" b="1" dirty="0">
                <a:solidFill>
                  <a:schemeClr val="bg1"/>
                </a:solidFill>
              </a:rPr>
              <a:t>doctor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DF29DD-04E6-4F5C-9D3B-8F16FB53DE03}"/>
              </a:ext>
            </a:extLst>
          </p:cNvPr>
          <p:cNvSpPr txBox="1"/>
          <p:nvPr/>
        </p:nvSpPr>
        <p:spPr>
          <a:xfrm>
            <a:off x="2422358" y="4932272"/>
            <a:ext cx="8268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/>
              <a:t>old man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5EC1D5A-8041-400C-8CA6-776CEF8E3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3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5" grpId="0" animBg="1"/>
      <p:bldP spid="6" grpId="0" animBg="1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7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γ</a:t>
            </a: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υ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</a:t>
            </a: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ή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n-GB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γ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υναίκ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7172" name="Picture 4" descr="Rita hayworth rita hayworth GIF - Find on GIFER">
            <a:extLst>
              <a:ext uri="{FF2B5EF4-FFF2-40B4-BE49-F238E27FC236}">
                <a16:creationId xmlns:a16="http://schemas.microsoft.com/office/drawing/2014/main" id="{3EB07181-DB3C-47B6-AED5-99B59105F4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127" y="3047554"/>
            <a:ext cx="2921673" cy="19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7423083-160C-48E2-9137-5BEDE1149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25D05B-658D-4CB7-8986-92C1D8D6D8D7}"/>
              </a:ext>
            </a:extLst>
          </p:cNvPr>
          <p:cNvSpPr txBox="1"/>
          <p:nvPr/>
        </p:nvSpPr>
        <p:spPr>
          <a:xfrm>
            <a:off x="5272505" y="3800385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gynaec</a:t>
            </a:r>
            <a:r>
              <a:rPr lang="en-GB" sz="4000" dirty="0"/>
              <a:t>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4A592C-3F90-4B41-BEF7-DF323A616638}"/>
              </a:ext>
            </a:extLst>
          </p:cNvPr>
          <p:cNvSpPr txBox="1"/>
          <p:nvPr/>
        </p:nvSpPr>
        <p:spPr>
          <a:xfrm>
            <a:off x="859624" y="526110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woman, wife </a:t>
            </a:r>
          </a:p>
        </p:txBody>
      </p:sp>
    </p:spTree>
    <p:extLst>
      <p:ext uri="{BB962C8B-B14F-4D97-AF65-F5344CB8AC3E}">
        <p14:creationId xmlns:p14="http://schemas.microsoft.com/office/powerpoint/2010/main" val="384064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8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5563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Ἑλλάς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Ἑλλάδ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9222" name="Picture 6" descr="Greece Flag GIF | All Waving Flags">
            <a:extLst>
              <a:ext uri="{FF2B5EF4-FFF2-40B4-BE49-F238E27FC236}">
                <a16:creationId xmlns:a16="http://schemas.microsoft.com/office/drawing/2014/main" id="{D72C5038-9EEC-4594-88DF-FD842096263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18" y="3076736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D63F42-6D8D-4E27-BCBC-408CC21F94FC}"/>
              </a:ext>
            </a:extLst>
          </p:cNvPr>
          <p:cNvSpPr txBox="1"/>
          <p:nvPr/>
        </p:nvSpPr>
        <p:spPr>
          <a:xfrm>
            <a:off x="531714" y="3675293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Hellas</a:t>
            </a:r>
            <a:endParaRPr lang="en-GB" sz="4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A0D3F4-8CC4-4313-A2AA-75EB2C1C70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AFFB14-4795-4BD3-9EE5-611BE6378A67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Greece</a:t>
            </a:r>
          </a:p>
        </p:txBody>
      </p:sp>
    </p:spTree>
    <p:extLst>
      <p:ext uri="{BB962C8B-B14F-4D97-AF65-F5344CB8AC3E}">
        <p14:creationId xmlns:p14="http://schemas.microsoft.com/office/powerpoint/2010/main" val="39365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9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5563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Ἕλλη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Ἕλλην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0242" name="Picture 2" descr="Greek GIFs - Get the best GIF on GIPHY">
            <a:extLst>
              <a:ext uri="{FF2B5EF4-FFF2-40B4-BE49-F238E27FC236}">
                <a16:creationId xmlns:a16="http://schemas.microsoft.com/office/drawing/2014/main" id="{1C9CEA91-6AD6-4879-B2F2-293AAEE858E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28765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B26376-FCF7-4248-AB10-2B952DD73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1B19CF-A0C0-42E8-A25D-0F267D3753AC}"/>
              </a:ext>
            </a:extLst>
          </p:cNvPr>
          <p:cNvSpPr txBox="1"/>
          <p:nvPr/>
        </p:nvSpPr>
        <p:spPr>
          <a:xfrm>
            <a:off x="-1200834" y="3800385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Hell</a:t>
            </a:r>
            <a:r>
              <a:rPr lang="en-GB" sz="4000" dirty="0"/>
              <a:t>enic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96225B-ECF1-4FA6-BEFF-31FC6480401A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Greek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16AADCE-FD23-4D32-9114-A554B07F33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4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0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321" y="1315486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ἔτος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ἔτ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υ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1266" name="Picture 2" descr="Calendar by Callum McGoldrick on Dribbble">
            <a:extLst>
              <a:ext uri="{FF2B5EF4-FFF2-40B4-BE49-F238E27FC236}">
                <a16:creationId xmlns:a16="http://schemas.microsoft.com/office/drawing/2014/main" id="{25906113-CEE0-4149-94B4-A5EEE2294CC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31" y="2910156"/>
            <a:ext cx="2172984" cy="162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E89587-24D4-4636-97C9-730D313D9F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787B29-66A9-492D-A1A2-3C3E6F3941F4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year</a:t>
            </a:r>
          </a:p>
        </p:txBody>
      </p:sp>
    </p:spTree>
    <p:extLst>
      <p:ext uri="{BB962C8B-B14F-4D97-AF65-F5344CB8AC3E}">
        <p14:creationId xmlns:p14="http://schemas.microsoft.com/office/powerpoint/2010/main" val="360208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1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752" y="1222822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Ζεύς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Δι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2290" name="Picture 2" descr="Laugh Lol GIF by Disney - Find &amp; Share on GIPHY">
            <a:extLst>
              <a:ext uri="{FF2B5EF4-FFF2-40B4-BE49-F238E27FC236}">
                <a16:creationId xmlns:a16="http://schemas.microsoft.com/office/drawing/2014/main" id="{AFA2B1A6-8582-4826-81D9-03A476B760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960687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344D3F-FD42-4A52-B6BA-AC2CC0EE8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9C2AE4-60B1-45F3-8F06-B511D1A2401A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Zeus</a:t>
            </a:r>
          </a:p>
        </p:txBody>
      </p:sp>
    </p:spTree>
    <p:extLst>
      <p:ext uri="{BB962C8B-B14F-4D97-AF65-F5344CB8AC3E}">
        <p14:creationId xmlns:p14="http://schemas.microsoft.com/office/powerpoint/2010/main" val="65382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2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129" y="1448853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ἡ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γ</a:t>
            </a: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εμ</a:t>
            </a:r>
            <a:r>
              <a:rPr lang="en-GB" sz="9000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ών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ἡ</a:t>
            </a:r>
            <a:r>
              <a:rPr lang="en-GB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γ</a:t>
            </a:r>
            <a:r>
              <a:rPr lang="el-GR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εμό</a:t>
            </a:r>
            <a:r>
              <a:rPr lang="en-GB" sz="9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</a:t>
            </a:r>
            <a:r>
              <a:rPr lang="en-GB" sz="9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9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A4896B6-9011-4C2F-A2B3-26BB952335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35842" name="Picture 2" descr="Take Me To Your Leader GIF - TakeMeToYourLeader - Discover &amp; Share ...">
            <a:extLst>
              <a:ext uri="{FF2B5EF4-FFF2-40B4-BE49-F238E27FC236}">
                <a16:creationId xmlns:a16="http://schemas.microsoft.com/office/drawing/2014/main" id="{682118F3-0A09-44BB-B74F-4C25C8EC9E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2952055"/>
            <a:ext cx="23241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352C4A-73F2-4C3B-9D8C-E860388A5969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guide, leader</a:t>
            </a:r>
          </a:p>
        </p:txBody>
      </p:sp>
    </p:spTree>
    <p:extLst>
      <p:ext uri="{BB962C8B-B14F-4D97-AF65-F5344CB8AC3E}">
        <p14:creationId xmlns:p14="http://schemas.microsoft.com/office/powerpoint/2010/main" val="3049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3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2194" y="1192563"/>
            <a:ext cx="12274194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θυ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γ</a:t>
            </a: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άτηρ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θυγατρ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9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4340" name="Picture 4" descr="Homer simpson lisa simpson episode 1 GIF - Find on GIFER">
            <a:extLst>
              <a:ext uri="{FF2B5EF4-FFF2-40B4-BE49-F238E27FC236}">
                <a16:creationId xmlns:a16="http://schemas.microsoft.com/office/drawing/2014/main" id="{9A7DB7A8-2974-4A0B-B1B1-02221B50ED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05" y="2867819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BDB42CE-1984-471C-A2A3-573B068F9C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CF5DF7-54A5-4195-A79E-DB2B8A729D40}"/>
              </a:ext>
            </a:extLst>
          </p:cNvPr>
          <p:cNvSpPr txBox="1"/>
          <p:nvPr/>
        </p:nvSpPr>
        <p:spPr>
          <a:xfrm>
            <a:off x="-1370065" y="506527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daughter</a:t>
            </a:r>
          </a:p>
        </p:txBody>
      </p:sp>
    </p:spTree>
    <p:extLst>
      <p:ext uri="{BB962C8B-B14F-4D97-AF65-F5344CB8AC3E}">
        <p14:creationId xmlns:p14="http://schemas.microsoft.com/office/powerpoint/2010/main" val="174335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4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ἱππεύς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ἱππέ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ω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3314" name="Picture 2" descr="bucephalus | Tumblr">
            <a:extLst>
              <a:ext uri="{FF2B5EF4-FFF2-40B4-BE49-F238E27FC236}">
                <a16:creationId xmlns:a16="http://schemas.microsoft.com/office/drawing/2014/main" id="{74654A87-B7E3-4FF7-9210-E83F851593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29" y="2675650"/>
            <a:ext cx="6554913" cy="268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15ACC3-F7F5-4DB8-9C87-21F823375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ABF6B1-FF9C-4580-80AA-5889B1052222}"/>
              </a:ext>
            </a:extLst>
          </p:cNvPr>
          <p:cNvSpPr txBox="1"/>
          <p:nvPr/>
        </p:nvSpPr>
        <p:spPr>
          <a:xfrm>
            <a:off x="-294468" y="5532437"/>
            <a:ext cx="12486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horseman, knight, </a:t>
            </a:r>
            <a:r>
              <a:rPr lang="en-GB" sz="4000" dirty="0"/>
              <a:t>pl.</a:t>
            </a:r>
            <a:r>
              <a:rPr lang="en-GB" sz="7200" dirty="0"/>
              <a:t> cavalry</a:t>
            </a:r>
          </a:p>
        </p:txBody>
      </p:sp>
    </p:spTree>
    <p:extLst>
      <p:ext uri="{BB962C8B-B14F-4D97-AF65-F5344CB8AC3E}">
        <p14:creationId xmlns:p14="http://schemas.microsoft.com/office/powerpoint/2010/main" val="319207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5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λιμή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λιμέ</a:t>
            </a:r>
            <a:r>
              <a:rPr lang="en-GB" sz="10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36866" name="Picture 2" descr="A perfect day in Athens' port: a guide to Piraeus - Lonely Planet">
            <a:extLst>
              <a:ext uri="{FF2B5EF4-FFF2-40B4-BE49-F238E27FC236}">
                <a16:creationId xmlns:a16="http://schemas.microsoft.com/office/drawing/2014/main" id="{6BEEF01B-2708-45F1-9F4C-7B87A08E5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481" y="2882976"/>
            <a:ext cx="3819942" cy="254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47D09C-B411-4E4A-9B43-52B943A715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ECF831-C707-40F2-9D6B-4457F15F42E5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harbour, port</a:t>
            </a:r>
          </a:p>
        </p:txBody>
      </p:sp>
    </p:spTree>
    <p:extLst>
      <p:ext uri="{BB962C8B-B14F-4D97-AF65-F5344CB8AC3E}">
        <p14:creationId xmlns:p14="http://schemas.microsoft.com/office/powerpoint/2010/main" val="69908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6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μήτηρ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μητρ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5122" name="Picture 2" descr="New Mother GIFs - Get the best GIF on GIPHY">
            <a:extLst>
              <a:ext uri="{FF2B5EF4-FFF2-40B4-BE49-F238E27FC236}">
                <a16:creationId xmlns:a16="http://schemas.microsoft.com/office/drawing/2014/main" id="{14D0A9C2-D714-4D34-A6E9-9F9494436F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704" y="3065462"/>
            <a:ext cx="35814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7557D3-68CF-4935-A99A-CFF016F62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0EC8A1-2696-44FF-AC46-E3D2BEAF3097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mother</a:t>
            </a:r>
          </a:p>
        </p:txBody>
      </p:sp>
    </p:spTree>
    <p:extLst>
      <p:ext uri="{BB962C8B-B14F-4D97-AF65-F5344CB8AC3E}">
        <p14:creationId xmlns:p14="http://schemas.microsoft.com/office/powerpoint/2010/main" val="190709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9000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7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3493" y="1335245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ναῦς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νε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ώ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5364" name="Picture 4" descr="Ancient Greece GIF by Assassin's Creed - Find &amp; Share on GIPHY">
            <a:extLst>
              <a:ext uri="{FF2B5EF4-FFF2-40B4-BE49-F238E27FC236}">
                <a16:creationId xmlns:a16="http://schemas.microsoft.com/office/drawing/2014/main" id="{C302C726-66A2-4BF7-BF25-F42DBFBF3BF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40" y="2839956"/>
            <a:ext cx="4187919" cy="235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AB706E-02B9-4F1E-A718-4BDB98CA6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52C367-B9E4-4B8D-93DE-A43986437D02}"/>
              </a:ext>
            </a:extLst>
          </p:cNvPr>
          <p:cNvSpPr txBox="1"/>
          <p:nvPr/>
        </p:nvSpPr>
        <p:spPr>
          <a:xfrm>
            <a:off x="2744524" y="565119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naut</a:t>
            </a:r>
            <a:r>
              <a:rPr lang="en-GB" sz="4000" dirty="0"/>
              <a:t>ical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69BF39-3F61-407D-915C-F8434BB51A7E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ship, warship</a:t>
            </a:r>
          </a:p>
        </p:txBody>
      </p:sp>
    </p:spTree>
    <p:extLst>
      <p:ext uri="{BB962C8B-B14F-4D97-AF65-F5344CB8AC3E}">
        <p14:creationId xmlns:p14="http://schemas.microsoft.com/office/powerpoint/2010/main" val="134408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Night Sky Stars GIF - Find &amp; Share on GIPHY">
            <a:extLst>
              <a:ext uri="{FF2B5EF4-FFF2-40B4-BE49-F238E27FC236}">
                <a16:creationId xmlns:a16="http://schemas.microsoft.com/office/drawing/2014/main" id="{A70797BA-6090-4CE6-915A-B9087469E9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93" y="125234"/>
            <a:ext cx="8596027" cy="661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8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49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νύξ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νυκτ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7B16B3-EDCE-452D-8A6C-185205209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3694F6-C53C-4F20-B3F7-2873F06C4594}"/>
              </a:ext>
            </a:extLst>
          </p:cNvPr>
          <p:cNvSpPr txBox="1"/>
          <p:nvPr/>
        </p:nvSpPr>
        <p:spPr>
          <a:xfrm>
            <a:off x="736119" y="493227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</a:rPr>
              <a:t>night</a:t>
            </a:r>
          </a:p>
        </p:txBody>
      </p:sp>
    </p:spTree>
    <p:extLst>
      <p:ext uri="{BB962C8B-B14F-4D97-AF65-F5344CB8AC3E}">
        <p14:creationId xmlns:p14="http://schemas.microsoft.com/office/powerpoint/2010/main" val="389609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+mn-lt"/>
              </a:rPr>
              <a:t>1</a:t>
            </a:r>
            <a:r>
              <a:rPr lang="el-GR" sz="6000" dirty="0">
                <a:latin typeface="+mn-lt"/>
              </a:rPr>
              <a:t>9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ξίφος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ξίφ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υ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7652" name="Picture 4" descr="ArtStation - Sword Swing (Game Asset), Natalie Spangler">
            <a:extLst>
              <a:ext uri="{FF2B5EF4-FFF2-40B4-BE49-F238E27FC236}">
                <a16:creationId xmlns:a16="http://schemas.microsoft.com/office/drawing/2014/main" id="{ECAF1994-E8A7-475D-89A3-4B374EC119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05" y="3038164"/>
            <a:ext cx="4095115" cy="223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984C42-98BA-4E77-9838-5ED23F5FB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F39B88-6456-40C6-8C67-82A0279697F2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sword</a:t>
            </a:r>
          </a:p>
        </p:txBody>
      </p:sp>
    </p:spTree>
    <p:extLst>
      <p:ext uri="{BB962C8B-B14F-4D97-AF65-F5344CB8AC3E}">
        <p14:creationId xmlns:p14="http://schemas.microsoft.com/office/powerpoint/2010/main" val="59052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20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256" y="1448852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ὄνομα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9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ὀνόματ</a:t>
            </a:r>
            <a:r>
              <a:rPr lang="en-GB" sz="9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9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9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9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8676" name="Picture 4" descr="Homer Simpson Police GIF - Find &amp; Share on GIPHY">
            <a:extLst>
              <a:ext uri="{FF2B5EF4-FFF2-40B4-BE49-F238E27FC236}">
                <a16:creationId xmlns:a16="http://schemas.microsoft.com/office/drawing/2014/main" id="{739C557A-F72A-418D-BBF9-29AAC49774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51" y="2952054"/>
            <a:ext cx="2997200" cy="229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FE4A16-9BFC-4C1C-9ED5-89D7279B45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DD9DC3-C5DA-49E0-A6DB-646FF0241AD8}"/>
              </a:ext>
            </a:extLst>
          </p:cNvPr>
          <p:cNvSpPr txBox="1"/>
          <p:nvPr/>
        </p:nvSpPr>
        <p:spPr>
          <a:xfrm>
            <a:off x="2541325" y="604093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an</a:t>
            </a:r>
            <a:r>
              <a:rPr lang="en-GB" sz="4000" b="1" dirty="0"/>
              <a:t>onym</a:t>
            </a:r>
            <a:r>
              <a:rPr lang="en-GB" sz="4000" dirty="0"/>
              <a:t>ous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BC8106-88DE-491D-809F-19A7AE33CFDB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5608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</a:t>
            </a:r>
            <a:r>
              <a:rPr lang="en-GB" sz="6000" dirty="0">
                <a:latin typeface="+mn-lt"/>
              </a:rPr>
              <a:t>1.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595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ὄρος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ὄρ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υ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9698" name="Picture 2" descr="Best Mountain GIFs | Gfycat">
            <a:extLst>
              <a:ext uri="{FF2B5EF4-FFF2-40B4-BE49-F238E27FC236}">
                <a16:creationId xmlns:a16="http://schemas.microsoft.com/office/drawing/2014/main" id="{95C79077-7FBA-4FEB-8D05-2C397176110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40" y="3018790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3567BB9-CEB6-4C07-9978-9FB17150F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8C920-ECA7-4566-A437-2B33241DEF37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mountain</a:t>
            </a:r>
          </a:p>
        </p:txBody>
      </p:sp>
    </p:spTree>
    <p:extLst>
      <p:ext uri="{BB962C8B-B14F-4D97-AF65-F5344CB8AC3E}">
        <p14:creationId xmlns:p14="http://schemas.microsoft.com/office/powerpoint/2010/main" val="73507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7030A0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22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παῖς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παιδ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/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30722" name="Picture 2" descr="United Center Basketball GIF by Milwaukee Bucks - Find &amp; Share on ...">
            <a:extLst>
              <a:ext uri="{FF2B5EF4-FFF2-40B4-BE49-F238E27FC236}">
                <a16:creationId xmlns:a16="http://schemas.microsoft.com/office/drawing/2014/main" id="{E3EF6BF1-7C56-4076-9757-758D4B8E26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351" y="3018316"/>
            <a:ext cx="2021840" cy="202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C7C29C-531E-46E9-A23B-5F82CB520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005CC6-F274-4F15-8FC3-199DDCF8C7C5}"/>
              </a:ext>
            </a:extLst>
          </p:cNvPr>
          <p:cNvSpPr txBox="1"/>
          <p:nvPr/>
        </p:nvSpPr>
        <p:spPr>
          <a:xfrm>
            <a:off x="0" y="4154328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paed</a:t>
            </a:r>
            <a:r>
              <a:rPr lang="en-GB" sz="4000" dirty="0"/>
              <a:t>iatrician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95FEB8-089C-4CE9-A065-56654D6606DE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child, boy</a:t>
            </a:r>
            <a:r>
              <a:rPr lang="el-GR" sz="7200" dirty="0"/>
              <a:t> </a:t>
            </a:r>
            <a:r>
              <a:rPr lang="el-GR" sz="7200" dirty="0">
                <a:solidFill>
                  <a:srgbClr val="FFFF00"/>
                </a:solidFill>
              </a:rPr>
              <a:t>ὁ</a:t>
            </a:r>
            <a:r>
              <a:rPr lang="el-GR" sz="7200" dirty="0"/>
              <a:t>, </a:t>
            </a:r>
            <a:r>
              <a:rPr lang="en-GB" sz="7200" dirty="0"/>
              <a:t>girl </a:t>
            </a:r>
            <a:r>
              <a:rPr lang="el-GR" sz="7200" dirty="0">
                <a:solidFill>
                  <a:srgbClr val="FAC9FB"/>
                </a:solidFill>
              </a:rPr>
              <a:t>ἡ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75303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23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πατήρ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πατρ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098" name="Picture 2" descr="Daddys Home GIFs - Get the best GIF on GIPHY">
            <a:extLst>
              <a:ext uri="{FF2B5EF4-FFF2-40B4-BE49-F238E27FC236}">
                <a16:creationId xmlns:a16="http://schemas.microsoft.com/office/drawing/2014/main" id="{9633ACE9-F4D4-4D8F-BD6F-5983AD2CB9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812" y="2828765"/>
            <a:ext cx="2663682" cy="266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DE42AB5-98AF-48DC-BB80-6F9F38EA71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0D4F4B-4B75-4FEA-9D61-01223BACB74F}"/>
              </a:ext>
            </a:extLst>
          </p:cNvPr>
          <p:cNvSpPr txBox="1"/>
          <p:nvPr/>
        </p:nvSpPr>
        <p:spPr>
          <a:xfrm>
            <a:off x="5489050" y="3410818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patr</a:t>
            </a:r>
            <a:r>
              <a:rPr lang="en-GB" sz="4000" dirty="0"/>
              <a:t>onymic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8934AF-FB82-4772-8D14-A798A5828B8F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father</a:t>
            </a:r>
          </a:p>
        </p:txBody>
      </p:sp>
    </p:spTree>
    <p:extLst>
      <p:ext uri="{BB962C8B-B14F-4D97-AF65-F5344CB8AC3E}">
        <p14:creationId xmlns:p14="http://schemas.microsoft.com/office/powerpoint/2010/main" val="120172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24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πόλις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πόλε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ω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5602" name="Picture 2" descr="Ancient Greece Landscape GIF by Assassin's Creed - Find &amp; Share on ...">
            <a:extLst>
              <a:ext uri="{FF2B5EF4-FFF2-40B4-BE49-F238E27FC236}">
                <a16:creationId xmlns:a16="http://schemas.microsoft.com/office/drawing/2014/main" id="{2FF7DCDD-3814-4903-BC6A-75F99EF316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13" y="2735791"/>
            <a:ext cx="5015787" cy="281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BF7A98A1-2B55-44BE-B882-B0B3E1F5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491" y="2763126"/>
            <a:ext cx="4164073" cy="276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A7D1CDC-6430-4B85-BFC4-12FC3C9AF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E46315-6B49-4CF5-8794-4F30CAC76E21}"/>
              </a:ext>
            </a:extLst>
          </p:cNvPr>
          <p:cNvSpPr txBox="1"/>
          <p:nvPr/>
        </p:nvSpPr>
        <p:spPr>
          <a:xfrm>
            <a:off x="1037389" y="201169"/>
            <a:ext cx="10523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Derivations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polite, police, politician, cosmopolitan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CAC04-8B81-4357-BA18-64E71FA932E7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23269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25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πούς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ποδ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4578" name="Picture 2" descr="Foot&gt;Paw Animation by Tsukikibaokami -- Fur Affinity [dot] net">
            <a:extLst>
              <a:ext uri="{FF2B5EF4-FFF2-40B4-BE49-F238E27FC236}">
                <a16:creationId xmlns:a16="http://schemas.microsoft.com/office/drawing/2014/main" id="{5BC6256D-63AC-4215-B8F5-691DFB84AB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3021802"/>
            <a:ext cx="3732847" cy="226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4395A1-D7CF-4867-9EEC-CA8543FAF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13036-8D2C-4AA7-A1BE-2096A7959A7F}"/>
              </a:ext>
            </a:extLst>
          </p:cNvPr>
          <p:cNvSpPr txBox="1"/>
          <p:nvPr/>
        </p:nvSpPr>
        <p:spPr>
          <a:xfrm>
            <a:off x="2541325" y="424640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tri</a:t>
            </a:r>
            <a:r>
              <a:rPr lang="en-GB" sz="4000" b="1" dirty="0"/>
              <a:t>pod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6123D2-4651-40B4-AE8E-2D30ED9C3FBC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foot, paw</a:t>
            </a:r>
          </a:p>
        </p:txBody>
      </p:sp>
    </p:spTree>
    <p:extLst>
      <p:ext uri="{BB962C8B-B14F-4D97-AF65-F5344CB8AC3E}">
        <p14:creationId xmlns:p14="http://schemas.microsoft.com/office/powerpoint/2010/main" val="6535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26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707" y="1315486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πῦρ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πυρ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3554" name="Picture 2" descr="Fire Flames GIF - Find &amp; Share on GIPHY">
            <a:extLst>
              <a:ext uri="{FF2B5EF4-FFF2-40B4-BE49-F238E27FC236}">
                <a16:creationId xmlns:a16="http://schemas.microsoft.com/office/drawing/2014/main" id="{1898D252-9D12-4470-87B3-2B0605460A2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619" y="2894408"/>
            <a:ext cx="4336762" cy="228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36B3025-B3E3-46BB-8742-8C585D8DD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90C7D7-7B6A-4895-AECC-7B9EEB8B3660}"/>
              </a:ext>
            </a:extLst>
          </p:cNvPr>
          <p:cNvSpPr txBox="1"/>
          <p:nvPr/>
        </p:nvSpPr>
        <p:spPr>
          <a:xfrm>
            <a:off x="2744525" y="607600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pyro</a:t>
            </a:r>
            <a:r>
              <a:rPr lang="en-GB" sz="4000" dirty="0"/>
              <a:t>maniac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0B2021-79FC-44CB-BD74-E9F707B7C92F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fire</a:t>
            </a:r>
          </a:p>
        </p:txBody>
      </p:sp>
    </p:spTree>
    <p:extLst>
      <p:ext uri="{BB962C8B-B14F-4D97-AF65-F5344CB8AC3E}">
        <p14:creationId xmlns:p14="http://schemas.microsoft.com/office/powerpoint/2010/main" val="33862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27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12031038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σῶμα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σώματ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2530" name="Picture 2" descr="Create Animated GIFs - AnyScript Community">
            <a:extLst>
              <a:ext uri="{FF2B5EF4-FFF2-40B4-BE49-F238E27FC236}">
                <a16:creationId xmlns:a16="http://schemas.microsoft.com/office/drawing/2014/main" id="{B4B9C1F3-33E7-42C4-BA9E-ADB3F7D306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061335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A93854-4E4F-4408-8FDA-947061472D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17FA00-F198-4BC5-8AB6-32B09654D53A}"/>
              </a:ext>
            </a:extLst>
          </p:cNvPr>
          <p:cNvSpPr txBox="1"/>
          <p:nvPr/>
        </p:nvSpPr>
        <p:spPr>
          <a:xfrm>
            <a:off x="2664044" y="385107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3600" dirty="0"/>
              <a:t>psycho</a:t>
            </a:r>
            <a:r>
              <a:rPr lang="en-GB" sz="3600" b="1" dirty="0"/>
              <a:t>somat</a:t>
            </a:r>
            <a:r>
              <a:rPr lang="en-GB" sz="3600" dirty="0"/>
              <a:t>ic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E09E0-EE54-495F-9168-5AEF55870C1E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135610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27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453" y="573962"/>
            <a:ext cx="12031038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τεῖχος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τείχ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υ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3076" name="Picture 4" descr="Break The Wall GIFs - Get the best GIF on GIPHY">
            <a:extLst>
              <a:ext uri="{FF2B5EF4-FFF2-40B4-BE49-F238E27FC236}">
                <a16:creationId xmlns:a16="http://schemas.microsoft.com/office/drawing/2014/main" id="{03745C9B-FB58-4349-B55D-20CC9FA426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095" y="2077164"/>
            <a:ext cx="3559810" cy="355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CFB2F3-B10C-4D4E-93AF-02130AFF2D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DEBC4A-DC91-4674-A959-D58623B69F7D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wall</a:t>
            </a:r>
          </a:p>
        </p:txBody>
      </p:sp>
    </p:spTree>
    <p:extLst>
      <p:ext uri="{BB962C8B-B14F-4D97-AF65-F5344CB8AC3E}">
        <p14:creationId xmlns:p14="http://schemas.microsoft.com/office/powerpoint/2010/main" val="67997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29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613" y="132556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ὕδωρ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ὕδατ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τό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1506" name="Picture 2" descr="Renégade ♥'s review of Water for Alien Were-Dinos">
            <a:extLst>
              <a:ext uri="{FF2B5EF4-FFF2-40B4-BE49-F238E27FC236}">
                <a16:creationId xmlns:a16="http://schemas.microsoft.com/office/drawing/2014/main" id="{8679ACB2-B966-40C4-9F8A-BD690EC66C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658" y="3011328"/>
            <a:ext cx="23717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413076-3998-445F-847C-A381340918C2}"/>
              </a:ext>
            </a:extLst>
          </p:cNvPr>
          <p:cNvSpPr txBox="1"/>
          <p:nvPr/>
        </p:nvSpPr>
        <p:spPr>
          <a:xfrm>
            <a:off x="2328429" y="308839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de</a:t>
            </a:r>
            <a:r>
              <a:rPr lang="en-GB" sz="4000" b="1" dirty="0"/>
              <a:t>hyd</a:t>
            </a:r>
            <a:r>
              <a:rPr lang="en-GB" sz="4000" dirty="0"/>
              <a:t>ration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3188AF9-1430-4849-8490-1D4B7AA3A3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E470A4-51DF-4F3F-AC45-403AAF3C7F43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177670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30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75" y="1325563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φύλαξ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φύλακ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20482" name="Picture 2" descr="Security Guard GIF - Security BenedictCumberbatch - Discover ...">
            <a:extLst>
              <a:ext uri="{FF2B5EF4-FFF2-40B4-BE49-F238E27FC236}">
                <a16:creationId xmlns:a16="http://schemas.microsoft.com/office/drawing/2014/main" id="{0005B670-A3BE-4285-B89E-B516FB49FA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90" y="2914650"/>
            <a:ext cx="23241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0E317-340B-4A9A-9DAE-5385CA60D85C}"/>
              </a:ext>
            </a:extLst>
          </p:cNvPr>
          <p:cNvSpPr txBox="1"/>
          <p:nvPr/>
        </p:nvSpPr>
        <p:spPr>
          <a:xfrm>
            <a:off x="2744525" y="377964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ana</a:t>
            </a:r>
            <a:r>
              <a:rPr lang="en-GB" sz="4000" b="1" dirty="0"/>
              <a:t>phylac</a:t>
            </a:r>
            <a:r>
              <a:rPr lang="en-GB" sz="4000" dirty="0"/>
              <a:t>tic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FC9276-DCD8-489C-9E2E-8B8D7B137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58D387-2496-4806-B561-475F2C233816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guard</a:t>
            </a:r>
          </a:p>
        </p:txBody>
      </p:sp>
    </p:spTree>
    <p:extLst>
      <p:ext uri="{BB962C8B-B14F-4D97-AF65-F5344CB8AC3E}">
        <p14:creationId xmlns:p14="http://schemas.microsoft.com/office/powerpoint/2010/main" val="296386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nowstorm GIF - Find &amp; Share on GIPHY">
            <a:extLst>
              <a:ext uri="{FF2B5EF4-FFF2-40B4-BE49-F238E27FC236}">
                <a16:creationId xmlns:a16="http://schemas.microsoft.com/office/drawing/2014/main" id="{E8DD53D0-104F-4794-9BED-134E22DD89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64" y="368969"/>
            <a:ext cx="11375580" cy="61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31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5563"/>
            <a:ext cx="12192000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χειμ</a:t>
            </a:r>
            <a:r>
              <a:rPr lang="en-GB" sz="10000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ών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χειμ</a:t>
            </a:r>
            <a:r>
              <a:rPr lang="en-GB" sz="10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ῶν</a:t>
            </a:r>
            <a:r>
              <a:rPr lang="en-GB" sz="10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ος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FFF00"/>
                </a:solidFill>
                <a:latin typeface="Palatino Linotype" panose="02040502050505030304" pitchFamily="18" charset="0"/>
              </a:rPr>
              <a:t>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0EE2BAD-CD5E-4B6F-A9DC-E54C721E3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4CF1BA-3DF1-4EE0-97D9-9A455F35CBA8}"/>
              </a:ext>
            </a:extLst>
          </p:cNvPr>
          <p:cNvSpPr txBox="1"/>
          <p:nvPr/>
        </p:nvSpPr>
        <p:spPr>
          <a:xfrm>
            <a:off x="859624" y="5288702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2"/>
                </a:solidFill>
              </a:rPr>
              <a:t>winter, storm</a:t>
            </a:r>
          </a:p>
        </p:txBody>
      </p:sp>
    </p:spTree>
    <p:extLst>
      <p:ext uri="{BB962C8B-B14F-4D97-AF65-F5344CB8AC3E}">
        <p14:creationId xmlns:p14="http://schemas.microsoft.com/office/powerpoint/2010/main" val="15607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FAC9FB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32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627" y="1336034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χείρ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χειρ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ό</a:t>
            </a:r>
            <a:r>
              <a:rPr lang="en-GB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ς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l-GR" sz="10000" b="1" dirty="0">
                <a:solidFill>
                  <a:srgbClr val="FAC9FB"/>
                </a:solidFill>
                <a:latin typeface="Palatino Linotype" panose="02040502050505030304" pitchFamily="18" charset="0"/>
              </a:rPr>
              <a:t>ἡ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8434" name="Picture 2" descr="👋 Waving Hand - Royalty-Free GIF - Animated Clipart - Free PNG ...">
            <a:extLst>
              <a:ext uri="{FF2B5EF4-FFF2-40B4-BE49-F238E27FC236}">
                <a16:creationId xmlns:a16="http://schemas.microsoft.com/office/drawing/2014/main" id="{EABE65EC-0BA6-40DC-B4AD-EB48C13727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120" y="3119604"/>
            <a:ext cx="2341880" cy="234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B61BA72-2A78-4153-A6C2-978D85ED91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9E9CDA-0B49-4504-A7F0-BFE424E4B159}"/>
              </a:ext>
            </a:extLst>
          </p:cNvPr>
          <p:cNvSpPr txBox="1"/>
          <p:nvPr/>
        </p:nvSpPr>
        <p:spPr>
          <a:xfrm>
            <a:off x="2744525" y="557170"/>
            <a:ext cx="670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Derivation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n-GB" sz="4000" b="1" dirty="0"/>
              <a:t>chiro</a:t>
            </a:r>
            <a:r>
              <a:rPr lang="en-GB" sz="4000" dirty="0"/>
              <a:t>podist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D61144-B548-4D1A-BB40-30BED106F902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hand</a:t>
            </a:r>
          </a:p>
        </p:txBody>
      </p:sp>
    </p:spTree>
    <p:extLst>
      <p:ext uri="{BB962C8B-B14F-4D97-AF65-F5344CB8AC3E}">
        <p14:creationId xmlns:p14="http://schemas.microsoft.com/office/powerpoint/2010/main" val="90204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58426">
              <a:srgbClr val="BAE18F"/>
            </a:gs>
            <a:gs pos="52000">
              <a:schemeClr val="bg1">
                <a:lumMod val="50000"/>
              </a:schemeClr>
            </a:gs>
            <a:gs pos="3000">
              <a:srgbClr val="F7EAFB"/>
            </a:gs>
            <a:gs pos="0">
              <a:schemeClr val="tx1"/>
            </a:gs>
            <a:gs pos="86000">
              <a:schemeClr val="bg1"/>
            </a:gs>
            <a:gs pos="91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A8FE-3B81-44E7-951D-9EA8165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26906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dirty="0">
                <a:latin typeface="+mn-lt"/>
              </a:rPr>
              <a:t>33</a:t>
            </a:r>
            <a:r>
              <a:rPr lang="en-GB" sz="6000" dirty="0">
                <a:latin typeface="+mn-lt"/>
              </a:rPr>
              <a:t>.</a:t>
            </a:r>
            <a:r>
              <a:rPr lang="en-GB" sz="6000" dirty="0">
                <a:latin typeface="Stencil" panose="040409050D0802020404" pitchFamily="8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CE0C-F098-4832-B4BF-8633BA418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420" y="904323"/>
            <a:ext cx="11213387" cy="15032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χρήματα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0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Palatino Linotype" panose="02040502050505030304" pitchFamily="18" charset="0"/>
              </a:rPr>
              <a:t>χρηματ</a:t>
            </a:r>
            <a:r>
              <a:rPr lang="el-GR" sz="10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ων </a:t>
            </a:r>
            <a:r>
              <a:rPr lang="el-GR" sz="10000" b="1" dirty="0">
                <a:solidFill>
                  <a:srgbClr val="BAE18F"/>
                </a:solidFill>
                <a:latin typeface="Palatino Linotype" panose="02040502050505030304" pitchFamily="18" charset="0"/>
              </a:rPr>
              <a:t>τά</a:t>
            </a:r>
            <a:r>
              <a:rPr lang="en-GB" sz="10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pic>
        <p:nvPicPr>
          <p:cNvPr id="17410" name="Picture 2" descr="Cash Money GIF - Find &amp; Share on GIPHY">
            <a:extLst>
              <a:ext uri="{FF2B5EF4-FFF2-40B4-BE49-F238E27FC236}">
                <a16:creationId xmlns:a16="http://schemas.microsoft.com/office/drawing/2014/main" id="{625EC38E-CFE0-4CF3-B579-AA9F599C254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57" y="177800"/>
            <a:ext cx="428625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65AF2A-988A-466C-997D-4A7B4A2F0D47}"/>
              </a:ext>
            </a:extLst>
          </p:cNvPr>
          <p:cNvSpPr txBox="1"/>
          <p:nvPr/>
        </p:nvSpPr>
        <p:spPr>
          <a:xfrm>
            <a:off x="3002198" y="3864554"/>
            <a:ext cx="7681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Jokerman" panose="04090605060D06020702" pitchFamily="82" charset="0"/>
              </a:rPr>
              <a:t>Comes from</a:t>
            </a:r>
            <a:r>
              <a:rPr lang="en-GB" sz="4000" dirty="0">
                <a:latin typeface="Jokerman" panose="04090605060D06020702" pitchFamily="82" charset="0"/>
              </a:rPr>
              <a:t>:</a:t>
            </a:r>
            <a:r>
              <a:rPr lang="en-GB" sz="4000" dirty="0"/>
              <a:t> </a:t>
            </a:r>
            <a:r>
              <a:rPr lang="el-GR" sz="4000" b="1" dirty="0">
                <a:latin typeface="Palatino Linotype" panose="02040502050505030304" pitchFamily="18" charset="0"/>
              </a:rPr>
              <a:t>χρά</a:t>
            </a:r>
            <a:r>
              <a:rPr lang="el-GR" sz="4000" dirty="0">
                <a:latin typeface="Palatino Linotype" panose="02040502050505030304" pitchFamily="18" charset="0"/>
              </a:rPr>
              <a:t>ομαι</a:t>
            </a:r>
            <a:r>
              <a:rPr lang="el-GR" sz="4000" dirty="0"/>
              <a:t> </a:t>
            </a:r>
            <a:r>
              <a:rPr lang="en-GB" dirty="0"/>
              <a:t>+ </a:t>
            </a:r>
            <a:r>
              <a:rPr lang="en-GB" dirty="0" err="1"/>
              <a:t>dat</a:t>
            </a:r>
            <a:r>
              <a:rPr lang="en-GB" dirty="0"/>
              <a:t>  </a:t>
            </a:r>
            <a:r>
              <a:rPr lang="en-GB" sz="4000" dirty="0"/>
              <a:t>– I use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8B4DDAF-97D4-4E89-BE4A-037DE7B0F7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2A6490-AA5A-4776-844D-63E78C172E41}"/>
              </a:ext>
            </a:extLst>
          </p:cNvPr>
          <p:cNvSpPr txBox="1"/>
          <p:nvPr/>
        </p:nvSpPr>
        <p:spPr>
          <a:xfrm>
            <a:off x="737704" y="5532437"/>
            <a:ext cx="1006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money, goods, property</a:t>
            </a:r>
          </a:p>
        </p:txBody>
      </p:sp>
    </p:spTree>
    <p:extLst>
      <p:ext uri="{BB962C8B-B14F-4D97-AF65-F5344CB8AC3E}">
        <p14:creationId xmlns:p14="http://schemas.microsoft.com/office/powerpoint/2010/main" val="340812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noopy Embrace GIF - Snoopy Embrace Hug - Discover &amp; Share GIFs ...">
            <a:extLst>
              <a:ext uri="{FF2B5EF4-FFF2-40B4-BE49-F238E27FC236}">
                <a16:creationId xmlns:a16="http://schemas.microsoft.com/office/drawing/2014/main" id="{43C2F63C-228B-4587-9446-E24AFB57C0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59" y="121284"/>
            <a:ext cx="7320563" cy="67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021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536</Words>
  <Application>Microsoft Office PowerPoint</Application>
  <PresentationFormat>Widescreen</PresentationFormat>
  <Paragraphs>139</Paragraphs>
  <Slides>38</Slides>
  <Notes>0</Notes>
  <HiddenSlides>0</HiddenSlides>
  <MMClips>34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Jokerman</vt:lpstr>
      <vt:lpstr>Palatino Linotype</vt:lpstr>
      <vt:lpstr>Stencil</vt:lpstr>
      <vt:lpstr>Office Theme</vt:lpstr>
      <vt:lpstr>The 3rd Declension</vt:lpstr>
      <vt:lpstr>There are 33 THIrD declension nouns on the greek g.c.s.e. list.</vt:lpstr>
      <vt:lpstr>PowerPoint Presentation</vt:lpstr>
      <vt:lpstr>FOR EACH NEW WORD YOU’LL SEE:  </vt:lpstr>
      <vt:lpstr>1. </vt:lpstr>
      <vt:lpstr>2. </vt:lpstr>
      <vt:lpstr>3. </vt:lpstr>
      <vt:lpstr>4. </vt:lpstr>
      <vt:lpstr>5. </vt:lpstr>
      <vt:lpstr>6. </vt:lpstr>
      <vt:lpstr>7. </vt:lpstr>
      <vt:lpstr>8. </vt:lpstr>
      <vt:lpstr>9. </vt:lpstr>
      <vt:lpstr>10. </vt:lpstr>
      <vt:lpstr>11. </vt:lpstr>
      <vt:lpstr>12. </vt:lpstr>
      <vt:lpstr>13. </vt:lpstr>
      <vt:lpstr>14. </vt:lpstr>
      <vt:lpstr>15. </vt:lpstr>
      <vt:lpstr>16. </vt:lpstr>
      <vt:lpstr>17. </vt:lpstr>
      <vt:lpstr>18. </vt:lpstr>
      <vt:lpstr>19. </vt:lpstr>
      <vt:lpstr>20. </vt:lpstr>
      <vt:lpstr>21. </vt:lpstr>
      <vt:lpstr>22. </vt:lpstr>
      <vt:lpstr>23. </vt:lpstr>
      <vt:lpstr>24. </vt:lpstr>
      <vt:lpstr>25. </vt:lpstr>
      <vt:lpstr>26. </vt:lpstr>
      <vt:lpstr>27. </vt:lpstr>
      <vt:lpstr>27. </vt:lpstr>
      <vt:lpstr>29. </vt:lpstr>
      <vt:lpstr>30. </vt:lpstr>
      <vt:lpstr>31. </vt:lpstr>
      <vt:lpstr>32. </vt:lpstr>
      <vt:lpstr>33.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3rd Declension</dc:title>
  <dc:creator>Judith Letchford</dc:creator>
  <cp:lastModifiedBy>Judith Letchford</cp:lastModifiedBy>
  <cp:revision>34</cp:revision>
  <dcterms:created xsi:type="dcterms:W3CDTF">2020-05-12T11:36:53Z</dcterms:created>
  <dcterms:modified xsi:type="dcterms:W3CDTF">2020-05-12T18:24:27Z</dcterms:modified>
</cp:coreProperties>
</file>