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notesSlides/notesSlide3.xml" ContentType="application/vnd.openxmlformats-officedocument.presentationml.notesSlide+xml"/>
  <Override PartName="/ppt/tags/tag3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4.xml" ContentType="application/vnd.openxmlformats-officedocument.presentationml.tags+xml"/>
  <Override PartName="/ppt/notesSlides/notesSlide10.xml" ContentType="application/vnd.openxmlformats-officedocument.presentationml.notesSlide+xml"/>
  <Override PartName="/ppt/tags/tag5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6.xml" ContentType="application/vnd.openxmlformats-officedocument.presentationml.tags+xml"/>
  <Override PartName="/ppt/notesSlides/notesSlide13.xml" ContentType="application/vnd.openxmlformats-officedocument.presentationml.notesSlide+xml"/>
  <Override PartName="/ppt/tags/tag7.xml" ContentType="application/vnd.openxmlformats-officedocument.presentationml.tags+xml"/>
  <Override PartName="/ppt/notesSlides/notesSlide14.xml" ContentType="application/vnd.openxmlformats-officedocument.presentationml.notesSlide+xml"/>
  <Override PartName="/ppt/tags/tag8.xml" ContentType="application/vnd.openxmlformats-officedocument.presentationml.tags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4025" r:id="rId1"/>
  </p:sldMasterIdLst>
  <p:notesMasterIdLst>
    <p:notesMasterId r:id="rId17"/>
  </p:notesMasterIdLst>
  <p:handoutMasterIdLst>
    <p:handoutMasterId r:id="rId18"/>
  </p:handoutMasterIdLst>
  <p:sldIdLst>
    <p:sldId id="276" r:id="rId2"/>
    <p:sldId id="257" r:id="rId3"/>
    <p:sldId id="307" r:id="rId4"/>
    <p:sldId id="309" r:id="rId5"/>
    <p:sldId id="310" r:id="rId6"/>
    <p:sldId id="331" r:id="rId7"/>
    <p:sldId id="328" r:id="rId8"/>
    <p:sldId id="329" r:id="rId9"/>
    <p:sldId id="330" r:id="rId10"/>
    <p:sldId id="306" r:id="rId11"/>
    <p:sldId id="308" r:id="rId12"/>
    <p:sldId id="305" r:id="rId13"/>
    <p:sldId id="262" r:id="rId14"/>
    <p:sldId id="304" r:id="rId15"/>
    <p:sldId id="332" r:id="rId16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Calibri Light" panose="020F0302020204030204" pitchFamily="34" charset="0"/>
      <p:regular r:id="rId23"/>
      <p:italic r:id="rId24"/>
    </p:embeddedFont>
    <p:embeddedFont>
      <p:font typeface="Roboto Condensed" panose="020B0604020202020204" charset="0"/>
      <p:regular r:id="rId25"/>
      <p:bold r:id="rId26"/>
      <p:italic r:id="rId27"/>
      <p:boldItalic r:id="rId28"/>
    </p:embeddedFont>
    <p:embeddedFont>
      <p:font typeface="Roboto Condensed Light" panose="020B0604020202020204" charset="0"/>
      <p:regular r:id="rId29"/>
      <p:italic r:id="rId30"/>
    </p:embeddedFont>
  </p:embeddedFontLst>
  <p:custDataLst>
    <p:tags r:id="rId31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iet and Nutrition" id="{CEAA12C3-F378-42C6-A5A8-F4AC8202AEB7}">
          <p14:sldIdLst>
            <p14:sldId id="276"/>
            <p14:sldId id="257"/>
            <p14:sldId id="307"/>
            <p14:sldId id="309"/>
            <p14:sldId id="310"/>
            <p14:sldId id="331"/>
            <p14:sldId id="328"/>
            <p14:sldId id="329"/>
            <p14:sldId id="330"/>
            <p14:sldId id="306"/>
            <p14:sldId id="308"/>
            <p14:sldId id="305"/>
            <p14:sldId id="262"/>
            <p14:sldId id="304"/>
            <p14:sldId id="332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am Howells" initials="AH" lastIdx="7" clrIdx="0"/>
  <p:cmAuthor id="2" name="Jacques Robertson" initials="JR" lastIdx="6" clrIdx="1"/>
  <p:cmAuthor id="3" name="Naomi Laws" initials="NL" lastIdx="1" clrIdx="2">
    <p:extLst>
      <p:ext uri="{19B8F6BF-5375-455C-9EA6-DF929625EA0E}">
        <p15:presenceInfo xmlns:p15="http://schemas.microsoft.com/office/powerpoint/2012/main" userId="S-1-5-21-2820689681-846540486-1616979966-164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FF"/>
    <a:srgbClr val="72ADB4"/>
    <a:srgbClr val="00FF00"/>
    <a:srgbClr val="FF8181"/>
    <a:srgbClr val="B989FF"/>
    <a:srgbClr val="9966FF"/>
    <a:srgbClr val="3898F0"/>
    <a:srgbClr val="FFCC00"/>
    <a:srgbClr val="FFFF66"/>
    <a:srgbClr val="FFDF9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286" autoAdjust="0"/>
    <p:restoredTop sz="86293" autoAdjust="0"/>
  </p:normalViewPr>
  <p:slideViewPr>
    <p:cSldViewPr>
      <p:cViewPr varScale="1">
        <p:scale>
          <a:sx n="74" d="100"/>
          <a:sy n="74" d="100"/>
        </p:scale>
        <p:origin x="1594" y="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>
      <p:cViewPr varScale="1">
        <p:scale>
          <a:sx n="99" d="100"/>
          <a:sy n="99" d="100"/>
        </p:scale>
        <p:origin x="3498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26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7.fntdata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32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font" Target="fonts/font10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31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font" Target="fonts/font9.fntdata"/><Relationship Id="rId30" Type="http://schemas.openxmlformats.org/officeDocument/2006/relationships/font" Target="fonts/font12.fntdata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D6878A-9329-435F-ADCB-0144115172E1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0EA8CE-90DE-4747-AD72-8FEE56D4F8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066130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436802-1A97-4582-A2A9-92FE4E99E8C1}" type="datetimeFigureOut">
              <a:rPr lang="en-GB" smtClean="0"/>
              <a:pPr/>
              <a:t>24/04/2020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5E9862-D56C-4F44-BE50-9B69531FB6F9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700923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E9862-D56C-4F44-BE50-9B69531FB6F9}" type="slidenum">
              <a:rPr lang="en-GB" smtClean="0"/>
              <a:pPr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450472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Ask students to identify the different components of a balanced diet.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Play the video to give an overview of each component.</a:t>
            </a:r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E9862-D56C-4F44-BE50-9B69531FB6F9}" type="slidenum">
              <a:rPr lang="en-GB" smtClean="0"/>
              <a:pPr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43454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Ask students to think about the function of each component of the diet.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Click on the components to reveal information about them.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E9862-D56C-4F44-BE50-9B69531FB6F9}" type="slidenum">
              <a:rPr lang="en-GB" smtClean="0"/>
              <a:pPr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476093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Ask students to think about the function of each component of the diet.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Students can click on the components to reveal information about them.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E9862-D56C-4F44-BE50-9B69531FB6F9}" type="slidenum">
              <a:rPr lang="en-GB" smtClean="0"/>
              <a:pPr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453648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Ask students to think about the function of water.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Click on the cap to reveal a function.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Highlight that an exercising person should be hydrated before, during and after exercise.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E9862-D56C-4F44-BE50-9B69531FB6F9}" type="slidenum">
              <a:rPr lang="en-GB" smtClean="0"/>
              <a:pPr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160869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Get students to identify the importance of water and hydration before, during and after training.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Each section can be revealed separately after students have provided their own answers.</a:t>
            </a:r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E9862-D56C-4F44-BE50-9B69531FB6F9}" type="slidenum">
              <a:rPr lang="en-GB" smtClean="0"/>
              <a:pPr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654156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baseline="0" dirty="0"/>
              <a:t>Introduce nutritional aids.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E9862-D56C-4F44-BE50-9B69531FB6F9}" type="slidenum">
              <a:rPr lang="en-GB" smtClean="0"/>
              <a:pPr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4447572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dirty="0"/>
              <a:t>Ask students</a:t>
            </a:r>
            <a:r>
              <a:rPr lang="en-GB" baseline="0" dirty="0"/>
              <a:t> to identify the importance of the amount, composition and timing of food intake.</a:t>
            </a:r>
          </a:p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baseline="0" dirty="0"/>
              <a:t>Each section can be revealed separately after students have provided their own answers.</a:t>
            </a:r>
            <a:endParaRPr lang="en-GB" dirty="0"/>
          </a:p>
          <a:p>
            <a:pPr marL="0" indent="0">
              <a:buFont typeface="+mj-lt"/>
              <a:buNone/>
            </a:pPr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E9862-D56C-4F44-BE50-9B69531FB6F9}" type="slidenum">
              <a:rPr lang="en-GB" smtClean="0"/>
              <a:pPr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29903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Get students to identify the importance of the different nutritional aids.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Each section can be revealed separately after students have provided their own answers.</a:t>
            </a:r>
          </a:p>
          <a:p>
            <a:pPr marL="0" indent="0">
              <a:buFont typeface="+mj-lt"/>
              <a:buNone/>
            </a:pPr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E9862-D56C-4F44-BE50-9B69531FB6F9}" type="slidenum">
              <a:rPr lang="en-GB" smtClean="0"/>
              <a:pPr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483106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Ask students to explain what the Eatwell Guide shows.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Students can click on each of the images of food to reveal each portion of the Eatwell Guide.</a:t>
            </a:r>
          </a:p>
          <a:p>
            <a:pPr marL="0" indent="0">
              <a:buFont typeface="+mj-lt"/>
              <a:buNone/>
            </a:pPr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E9862-D56C-4F44-BE50-9B69531FB6F9}" type="slidenum">
              <a:rPr lang="en-GB" smtClean="0"/>
              <a:pPr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28982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dirty="0"/>
              <a:t>Play the video</a:t>
            </a:r>
            <a:r>
              <a:rPr lang="en-GB" baseline="0" dirty="0"/>
              <a:t> in order to provide a real-life example of the Eatwell plate.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E9862-D56C-4F44-BE50-9B69531FB6F9}" type="slidenum">
              <a:rPr lang="en-GB" smtClean="0"/>
              <a:pPr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6324477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Optional slide to give more context on energy balance in sport.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E9862-D56C-4F44-BE50-9B69531FB6F9}" type="slidenum">
              <a:rPr lang="en-GB" smtClean="0"/>
              <a:pPr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8749649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Take this opportunity to reflect on what has been learnt and how it impacts sport in a wider context.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E9862-D56C-4F44-BE50-9B69531FB6F9}" type="slidenum">
              <a:rPr lang="en-GB" smtClean="0"/>
              <a:pPr/>
              <a:t>13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578006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Instruct students to fill in their activity sheet by placing the functions into the correct section of the table.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Students should also add any more functions that they can think of.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Students can click on each of the functions to reveal the answers.</a:t>
            </a:r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E9862-D56C-4F44-BE50-9B69531FB6F9}" type="slidenum">
              <a:rPr lang="en-GB" smtClean="0"/>
              <a:pPr/>
              <a:t>14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6883127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dirty="0"/>
              <a:t>Students to write</a:t>
            </a:r>
            <a:r>
              <a:rPr lang="en-GB" baseline="0" dirty="0"/>
              <a:t> answers to question on paper and check their answers.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en-GB" baseline="0" dirty="0"/>
              <a:t>Click to reveal answer. Students to peer-mark or self-mark answers. </a:t>
            </a:r>
          </a:p>
          <a:p>
            <a:pPr marL="228600" indent="-228600">
              <a:buFont typeface="+mj-lt"/>
              <a:buAutoNum type="arabicPeriod"/>
            </a:pPr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E9862-D56C-4F44-BE50-9B69531FB6F9}" type="slidenum">
              <a:rPr lang="en-GB" smtClean="0"/>
              <a:pPr/>
              <a:t>15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363340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1E6B7E-8E8E-44B2-815F-7DA5DFB8DE49}" type="datetime1">
              <a:rPr lang="en-GB" smtClean="0"/>
              <a:t>24/04/2020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6328" y="6492875"/>
            <a:ext cx="2057400" cy="365125"/>
          </a:xfrm>
        </p:spPr>
        <p:txBody>
          <a:bodyPr/>
          <a:lstStyle>
            <a:lvl1pPr marL="0" algn="l" defTabSz="914400" rtl="0" eaLnBrk="1" latinLnBrk="0" hangingPunct="1">
              <a:defRPr lang="en-GB" sz="1050" b="1" kern="1200" smtClean="0">
                <a:solidFill>
                  <a:schemeClr val="tx1"/>
                </a:solidFill>
                <a:latin typeface="Roboto Condensed" panose="02000000000000000000" pitchFamily="2" charset="0"/>
                <a:ea typeface="+mn-ea"/>
                <a:cs typeface="+mn-cs"/>
              </a:defRPr>
            </a:lvl1pPr>
          </a:lstStyle>
          <a:p>
            <a:fld id="{00BE1ABE-4073-4494-BFC2-5858710217C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91282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080AE-BA2F-4A3B-8C61-44C07DE33651}" type="datetime1">
              <a:rPr lang="en-GB" smtClean="0"/>
              <a:t>24/04/2020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algn="l" defTabSz="914400" rtl="0" eaLnBrk="1" latinLnBrk="0" hangingPunct="1">
              <a:defRPr lang="en-GB" sz="1050" b="1" kern="1200" smtClean="0">
                <a:solidFill>
                  <a:schemeClr val="bg1"/>
                </a:solidFill>
                <a:latin typeface="Roboto Condensed" panose="02000000000000000000" pitchFamily="2" charset="0"/>
                <a:ea typeface="+mn-ea"/>
                <a:cs typeface="+mn-cs"/>
              </a:defRPr>
            </a:lvl1pPr>
          </a:lstStyle>
          <a:p>
            <a:fld id="{00BE1ABE-4073-4494-BFC2-5858710217C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64508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8D7B82-7F05-412C-BC59-B079598D25BA}" type="datetime1">
              <a:rPr lang="en-GB" smtClean="0"/>
              <a:t>24/04/2020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E1ABE-4073-4494-BFC2-5858710217C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41110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3445C-F7C6-46B1-9CED-29E72B1CE6A7}" type="datetime1">
              <a:rPr lang="en-GB" smtClean="0"/>
              <a:t>24/04/2020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E1ABE-4073-4494-BFC2-5858710217C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699534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8F9E2-23AE-468B-B7DD-95100657F7D1}" type="datetime1">
              <a:rPr lang="en-GB" smtClean="0"/>
              <a:t>24/04/2020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E1ABE-4073-4494-BFC2-5858710217C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35193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1BFDC-B14E-4297-A502-98FE248F295A}" type="datetime1">
              <a:rPr lang="en-GB" smtClean="0"/>
              <a:t>24/04/2020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E1ABE-4073-4494-BFC2-5858710217C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803919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DB7F7-253A-4F72-9F30-C6626A78D4C7}" type="datetime1">
              <a:rPr lang="en-GB" smtClean="0"/>
              <a:t>24/04/2020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E1ABE-4073-4494-BFC2-5858710217C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620146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27EF4-249B-44F7-BED2-1C05FD7818FC}" type="datetime1">
              <a:rPr lang="en-GB" smtClean="0"/>
              <a:t>24/04/2020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E1ABE-4073-4494-BFC2-5858710217C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033235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3DF58-4F08-41B7-A713-E50994BE83C2}" type="datetime1">
              <a:rPr lang="en-GB" smtClean="0"/>
              <a:t>24/04/2020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E1ABE-4073-4494-BFC2-5858710217C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569851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94354-38D3-480B-8AD0-FB4F21CD9910}" type="datetime1">
              <a:rPr lang="en-GB" smtClean="0"/>
              <a:t>24/04/2020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E1ABE-4073-4494-BFC2-5858710217C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43151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CC79E-5CC6-40E5-9C32-3FC3A7FD9EC0}" type="datetime1">
              <a:rPr lang="en-GB" smtClean="0"/>
              <a:t>24/04/2020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E1ABE-4073-4494-BFC2-5858710217C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19297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A66340-0CB2-48B2-A53F-40D2E50B2792}" type="datetime1">
              <a:rPr lang="en-GB" smtClean="0"/>
              <a:t>24/04/2020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28" y="649287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lang="en-GB" sz="1050" b="1" kern="1200" smtClean="0">
                <a:solidFill>
                  <a:schemeClr val="tx1"/>
                </a:solidFill>
                <a:latin typeface="Roboto Condensed" panose="02000000000000000000" pitchFamily="2" charset="0"/>
                <a:ea typeface="+mn-ea"/>
                <a:cs typeface="+mn-cs"/>
              </a:defRPr>
            </a:lvl1pPr>
          </a:lstStyle>
          <a:p>
            <a:fld id="{00BE1ABE-4073-4494-BFC2-5858710217C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700535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26" r:id="rId1"/>
    <p:sldLayoutId id="2147484027" r:id="rId2"/>
    <p:sldLayoutId id="2147484028" r:id="rId3"/>
    <p:sldLayoutId id="2147484029" r:id="rId4"/>
    <p:sldLayoutId id="2147484030" r:id="rId5"/>
    <p:sldLayoutId id="2147484031" r:id="rId6"/>
    <p:sldLayoutId id="2147484032" r:id="rId7"/>
    <p:sldLayoutId id="2147484033" r:id="rId8"/>
    <p:sldLayoutId id="2147484034" r:id="rId9"/>
    <p:sldLayoutId id="2147484035" r:id="rId10"/>
    <p:sldLayoutId id="2147484036" r:id="rId11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eg"/><Relationship Id="rId4" Type="http://schemas.openxmlformats.org/officeDocument/2006/relationships/hyperlink" Target="http://zzed.uk/8196-y92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notesSlide" Target="../notesSlides/notesSlide4.xml"/><Relationship Id="rId7" Type="http://schemas.openxmlformats.org/officeDocument/2006/relationships/image" Target="../media/image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6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g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13" Type="http://schemas.openxmlformats.org/officeDocument/2006/relationships/image" Target="../media/image26.jpeg"/><Relationship Id="rId3" Type="http://schemas.openxmlformats.org/officeDocument/2006/relationships/image" Target="../media/image12.jpeg"/><Relationship Id="rId7" Type="http://schemas.openxmlformats.org/officeDocument/2006/relationships/image" Target="../media/image20.jpeg"/><Relationship Id="rId12" Type="http://schemas.openxmlformats.org/officeDocument/2006/relationships/image" Target="../media/image2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11" Type="http://schemas.openxmlformats.org/officeDocument/2006/relationships/image" Target="../media/image24.jpeg"/><Relationship Id="rId5" Type="http://schemas.openxmlformats.org/officeDocument/2006/relationships/image" Target="../media/image18.jpeg"/><Relationship Id="rId10" Type="http://schemas.openxmlformats.org/officeDocument/2006/relationships/image" Target="../media/image23.jpeg"/><Relationship Id="rId4" Type="http://schemas.openxmlformats.org/officeDocument/2006/relationships/image" Target="../media/image17.jpeg"/><Relationship Id="rId9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image" Target="../media/image3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image" Target="../media/image28.png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image" Target="../media/image39.png"/><Relationship Id="rId3" Type="http://schemas.openxmlformats.org/officeDocument/2006/relationships/notesSlide" Target="../notesSlides/notesSlide10.xml"/><Relationship Id="rId7" Type="http://schemas.openxmlformats.org/officeDocument/2006/relationships/image" Target="../media/image33.png"/><Relationship Id="rId12" Type="http://schemas.openxmlformats.org/officeDocument/2006/relationships/image" Target="../media/image38.jpe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6.png"/><Relationship Id="rId1" Type="http://schemas.openxmlformats.org/officeDocument/2006/relationships/tags" Target="../tags/tag4.xml"/><Relationship Id="rId6" Type="http://schemas.openxmlformats.org/officeDocument/2006/relationships/image" Target="../media/image32.png"/><Relationship Id="rId11" Type="http://schemas.openxmlformats.org/officeDocument/2006/relationships/image" Target="../media/image37.jpeg"/><Relationship Id="rId5" Type="http://schemas.openxmlformats.org/officeDocument/2006/relationships/image" Target="../media/image31.png"/><Relationship Id="rId15" Type="http://schemas.openxmlformats.org/officeDocument/2006/relationships/hyperlink" Target="http://zzed.uk/8196-l96" TargetMode="External"/><Relationship Id="rId10" Type="http://schemas.openxmlformats.org/officeDocument/2006/relationships/image" Target="../media/image36.jpeg"/><Relationship Id="rId4" Type="http://schemas.openxmlformats.org/officeDocument/2006/relationships/image" Target="../media/image1.jpeg"/><Relationship Id="rId9" Type="http://schemas.openxmlformats.org/officeDocument/2006/relationships/image" Target="../media/image35.png"/><Relationship Id="rId14" Type="http://schemas.openxmlformats.org/officeDocument/2006/relationships/image" Target="../media/image4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5" Type="http://schemas.openxmlformats.org/officeDocument/2006/relationships/hyperlink" Target="http://zzed.uk/8196-y97" TargetMode="External"/><Relationship Id="rId4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4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5" Type="http://schemas.openxmlformats.org/officeDocument/2006/relationships/image" Target="../media/image6.png"/><Relationship Id="rId4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jpeg"/><Relationship Id="rId3" Type="http://schemas.openxmlformats.org/officeDocument/2006/relationships/notesSlide" Target="../notesSlides/notesSlide15.xml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6" Type="http://schemas.openxmlformats.org/officeDocument/2006/relationships/image" Target="../media/image46.jpeg"/><Relationship Id="rId5" Type="http://schemas.openxmlformats.org/officeDocument/2006/relationships/image" Target="../media/image45.png"/><Relationship Id="rId4" Type="http://schemas.openxmlformats.org/officeDocument/2006/relationships/image" Target="../media/image1.jpeg"/><Relationship Id="rId9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13" t="4917" r="4647"/>
          <a:stretch/>
        </p:blipFill>
        <p:spPr>
          <a:xfrm>
            <a:off x="0" y="-27384"/>
            <a:ext cx="9144000" cy="6885384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539552" y="-171400"/>
            <a:ext cx="8845550" cy="6531040"/>
            <a:chOff x="-839108" y="-565602"/>
            <a:chExt cx="8845550" cy="6531040"/>
          </a:xfrm>
        </p:grpSpPr>
        <p:sp>
          <p:nvSpPr>
            <p:cNvPr id="7" name="Title 3"/>
            <p:cNvSpPr txBox="1">
              <a:spLocks/>
            </p:cNvSpPr>
            <p:nvPr/>
          </p:nvSpPr>
          <p:spPr>
            <a:xfrm>
              <a:off x="-732268" y="4582625"/>
              <a:ext cx="5848350" cy="1382813"/>
            </a:xfrm>
            <a:prstGeom prst="rect">
              <a:avLst/>
            </a:prstGeom>
            <a:effectLst/>
          </p:spPr>
          <p:txBody>
            <a:bodyPr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>
                <a:lnSpc>
                  <a:spcPct val="80000"/>
                </a:lnSpc>
              </a:pPr>
              <a:r>
                <a:rPr lang="en-GB" sz="5400" dirty="0">
                  <a:solidFill>
                    <a:schemeClr val="bg1">
                      <a:alpha val="90000"/>
                    </a:schemeClr>
                  </a:solidFill>
                  <a:latin typeface="Roboto Condensed" panose="02000000000000000000" pitchFamily="2" charset="0"/>
                  <a:ea typeface="Roboto Condensed" panose="02000000000000000000" pitchFamily="2" charset="0"/>
                  <a:cs typeface="Lato Medium" panose="020F0502020204030203" pitchFamily="34" charset="0"/>
                </a:rPr>
                <a:t>Diet and </a:t>
              </a:r>
              <a:br>
                <a:rPr lang="en-GB" sz="5400" dirty="0">
                  <a:solidFill>
                    <a:schemeClr val="bg1">
                      <a:alpha val="90000"/>
                    </a:schemeClr>
                  </a:solidFill>
                  <a:latin typeface="Roboto Condensed" panose="02000000000000000000" pitchFamily="2" charset="0"/>
                  <a:ea typeface="Roboto Condensed" panose="02000000000000000000" pitchFamily="2" charset="0"/>
                  <a:cs typeface="Lato Medium" panose="020F0502020204030203" pitchFamily="34" charset="0"/>
                </a:rPr>
              </a:br>
              <a:r>
                <a:rPr lang="en-GB" sz="5400" dirty="0">
                  <a:solidFill>
                    <a:schemeClr val="bg1">
                      <a:alpha val="90000"/>
                    </a:schemeClr>
                  </a:solidFill>
                  <a:latin typeface="Roboto Condensed" panose="02000000000000000000" pitchFamily="2" charset="0"/>
                  <a:ea typeface="Roboto Condensed" panose="02000000000000000000" pitchFamily="2" charset="0"/>
                  <a:cs typeface="Lato Medium" panose="020F0502020204030203" pitchFamily="34" charset="0"/>
                </a:rPr>
                <a:t>Nutrition</a:t>
              </a:r>
            </a:p>
          </p:txBody>
        </p:sp>
        <p:sp>
          <p:nvSpPr>
            <p:cNvPr id="8" name="Rectangle 7"/>
            <p:cNvSpPr/>
            <p:nvPr/>
          </p:nvSpPr>
          <p:spPr>
            <a:xfrm>
              <a:off x="-839108" y="-565602"/>
              <a:ext cx="8845550" cy="6531040"/>
            </a:xfrm>
            <a:prstGeom prst="rect">
              <a:avLst/>
            </a:prstGeom>
            <a:noFill/>
            <a:ln w="19050">
              <a:solidFill>
                <a:schemeClr val="bg1">
                  <a:alpha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000" b="1" dirty="0">
                <a:solidFill>
                  <a:schemeClr val="bg1"/>
                </a:solidFill>
                <a:latin typeface="Roboto Condensed" panose="02000000000000000000" pitchFamily="2" charset="0"/>
                <a:ea typeface="Roboto Condensed" panose="02000000000000000000" pitchFamily="2" charset="0"/>
                <a:cs typeface="Lato Heavy" panose="020F0502020204030203" pitchFamily="34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-732268" y="3936474"/>
              <a:ext cx="4717696" cy="898524"/>
            </a:xfrm>
            <a:prstGeom prst="rect">
              <a:avLst/>
            </a:prstGeom>
            <a:noFill/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r>
                <a:rPr lang="en-GB" sz="2000" dirty="0">
                  <a:solidFill>
                    <a:schemeClr val="bg1">
                      <a:alpha val="90000"/>
                    </a:schemeClr>
                  </a:solidFill>
                  <a:latin typeface="Roboto Condensed Light" panose="02000000000000000000" pitchFamily="2" charset="0"/>
                  <a:ea typeface="Roboto Condensed Light" panose="02000000000000000000" pitchFamily="2" charset="0"/>
                  <a:cs typeface="Lato Light" panose="020F0502020204030203" pitchFamily="34" charset="0"/>
                </a:rPr>
                <a:t>3.2.1.1   Diet and Nutrition and Their Effect on Physical Activity and Performance</a:t>
              </a:r>
              <a:br>
                <a:rPr lang="en-GB" sz="2000" dirty="0">
                  <a:solidFill>
                    <a:schemeClr val="bg1">
                      <a:alpha val="90000"/>
                    </a:schemeClr>
                  </a:solidFill>
                  <a:latin typeface="Roboto Condensed Light" panose="02000000000000000000" pitchFamily="2" charset="0"/>
                  <a:ea typeface="Roboto Condensed Light" panose="02000000000000000000" pitchFamily="2" charset="0"/>
                  <a:cs typeface="Lato Light" panose="020F0502020204030203" pitchFamily="34" charset="0"/>
                </a:rPr>
              </a:br>
              <a:endParaRPr lang="en-GB" sz="2000" dirty="0">
                <a:solidFill>
                  <a:schemeClr val="bg1">
                    <a:alpha val="90000"/>
                  </a:schemeClr>
                </a:solidFill>
                <a:latin typeface="Roboto Condensed Light" panose="02000000000000000000" pitchFamily="2" charset="0"/>
                <a:ea typeface="Roboto Condensed Light" panose="02000000000000000000" pitchFamily="2" charset="0"/>
                <a:cs typeface="Lato Light" panose="020F0502020204030203" pitchFamily="34" charset="0"/>
              </a:endParaRP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7722333" y="6598158"/>
            <a:ext cx="1453608" cy="255389"/>
          </a:xfrm>
          <a:prstGeom prst="round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>
                <a:solidFill>
                  <a:schemeClr val="bg1"/>
                </a:solidFill>
                <a:latin typeface="Roboto Condensed" panose="02000000000000000000" pitchFamily="2" charset="0"/>
              </a:rPr>
              <a:t>© ZigZag Education, 2019 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7452320" y="260648"/>
            <a:ext cx="1440160" cy="1296144"/>
            <a:chOff x="6110239" y="658054"/>
            <a:chExt cx="1209359" cy="1186770"/>
          </a:xfrm>
        </p:grpSpPr>
        <p:sp>
          <p:nvSpPr>
            <p:cNvPr id="14" name="Oval 13"/>
            <p:cNvSpPr/>
            <p:nvPr/>
          </p:nvSpPr>
          <p:spPr>
            <a:xfrm>
              <a:off x="6110239" y="658054"/>
              <a:ext cx="1186770" cy="118677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bg1">
                  <a:alpha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2000" b="1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  <a:cs typeface="Lato Heavy" panose="020F0502020204030203" pitchFamily="34" charset="0"/>
              </a:endParaRPr>
            </a:p>
          </p:txBody>
        </p:sp>
        <p:sp>
          <p:nvSpPr>
            <p:cNvPr id="15" name="Subtitle 4"/>
            <p:cNvSpPr txBox="1">
              <a:spLocks/>
            </p:cNvSpPr>
            <p:nvPr/>
          </p:nvSpPr>
          <p:spPr>
            <a:xfrm>
              <a:off x="6110239" y="811483"/>
              <a:ext cx="1209359" cy="658381"/>
            </a:xfrm>
            <a:prstGeom prst="rect">
              <a:avLst/>
            </a:prstGeom>
            <a:noFill/>
            <a:ln w="38100"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/>
          </p:spPr>
          <p:txBody>
            <a:bodyPr vert="horz" lIns="91440" tIns="45720" rIns="91440" bIns="45720" rtlCol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en-GB" sz="1400" b="1" dirty="0">
                  <a:latin typeface="Roboto Condensed" panose="02000000000000000000" pitchFamily="2" charset="0"/>
                  <a:ea typeface="Roboto Condensed" panose="02000000000000000000" pitchFamily="2" charset="0"/>
                </a:rPr>
                <a:t>Section A</a:t>
              </a:r>
              <a:br>
                <a:rPr lang="en-GB" sz="1400" b="1" dirty="0">
                  <a:latin typeface="Roboto Condensed" panose="02000000000000000000" pitchFamily="2" charset="0"/>
                  <a:ea typeface="Roboto Condensed" panose="02000000000000000000" pitchFamily="2" charset="0"/>
                </a:rPr>
              </a:br>
              <a:r>
                <a:rPr lang="en-GB" sz="1400" dirty="0">
                  <a:latin typeface="Roboto Condensed" panose="02000000000000000000" pitchFamily="2" charset="0"/>
                  <a:ea typeface="Roboto Condensed" panose="02000000000000000000" pitchFamily="2" charset="0"/>
                </a:rPr>
                <a:t>Exercise Physiology and Biomechanics</a:t>
              </a:r>
              <a:endParaRPr lang="en-GB" sz="1200" i="1" dirty="0">
                <a:latin typeface="Roboto Condensed" panose="02000000000000000000" pitchFamily="2" charset="0"/>
                <a:ea typeface="Roboto Condensed" panose="02000000000000000000" pitchFamily="2" charset="0"/>
              </a:endParaRPr>
            </a:p>
            <a:p>
              <a:pPr algn="ctr"/>
              <a:endParaRPr lang="en-GB" sz="1200" dirty="0">
                <a:latin typeface="Roboto Condensed" panose="02000000000000000000" pitchFamily="2" charset="0"/>
                <a:ea typeface="Roboto Condensed" panose="02000000000000000000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763932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0" y="4968409"/>
            <a:ext cx="9144000" cy="1904841"/>
            <a:chOff x="0" y="4968409"/>
            <a:chExt cx="9144000" cy="1904841"/>
          </a:xfrm>
        </p:grpSpPr>
        <p:pic>
          <p:nvPicPr>
            <p:cNvPr id="16" name="Picture 1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713" t="74524" r="4647" b="-1"/>
            <a:stretch/>
          </p:blipFill>
          <p:spPr>
            <a:xfrm>
              <a:off x="0" y="5013176"/>
              <a:ext cx="9144000" cy="1844824"/>
            </a:xfrm>
            <a:prstGeom prst="rect">
              <a:avLst/>
            </a:prstGeom>
          </p:spPr>
        </p:pic>
        <p:sp>
          <p:nvSpPr>
            <p:cNvPr id="17" name="Rectangle 16"/>
            <p:cNvSpPr/>
            <p:nvPr/>
          </p:nvSpPr>
          <p:spPr>
            <a:xfrm rot="10800000" flipV="1">
              <a:off x="0" y="4968409"/>
              <a:ext cx="9144000" cy="1904841"/>
            </a:xfrm>
            <a:prstGeom prst="rect">
              <a:avLst/>
            </a:prstGeom>
            <a:gradFill flip="none" rotWithShape="1">
              <a:gsLst>
                <a:gs pos="4000">
                  <a:schemeClr val="accent5">
                    <a:lumMod val="0"/>
                    <a:lumOff val="100000"/>
                  </a:schemeClr>
                </a:gs>
                <a:gs pos="100000">
                  <a:schemeClr val="bg1">
                    <a:alpha val="50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" name="Action Button: Forward or Next 4">
            <a:hlinkClick r:id="rId4" highlightClick="1"/>
          </p:cNvPr>
          <p:cNvSpPr/>
          <p:nvPr/>
        </p:nvSpPr>
        <p:spPr>
          <a:xfrm>
            <a:off x="3671900" y="5583918"/>
            <a:ext cx="1512168" cy="930945"/>
          </a:xfrm>
          <a:prstGeom prst="actionButtonForwardNex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107504" y="1296099"/>
            <a:ext cx="86409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>
                <a:latin typeface="Myriad Web Pro Condensed" panose="020B0506030403020204" pitchFamily="34" charset="0"/>
              </a:defRPr>
            </a:lvl1pPr>
          </a:lstStyle>
          <a:p>
            <a:r>
              <a:rPr lang="en-GB" dirty="0">
                <a:latin typeface="Roboto Condensed" panose="02000000000000000000" pitchFamily="2" charset="0"/>
              </a:rPr>
              <a:t>The diet is made up of many different components which all have a specific function.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87624" y="5108292"/>
            <a:ext cx="6768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>
                <a:latin typeface="Myriad Web Pro Condensed" panose="020B0506030403020204" pitchFamily="34" charset="0"/>
              </a:defRPr>
            </a:lvl1pPr>
          </a:lstStyle>
          <a:p>
            <a:pPr algn="ctr"/>
            <a:r>
              <a:rPr lang="en-GB" b="1" i="1" dirty="0">
                <a:latin typeface="Roboto Condensed" panose="02000000000000000000" pitchFamily="2" charset="0"/>
              </a:rPr>
              <a:t>Watch this video to get a rough idea of their functions: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7504" y="1771603"/>
            <a:ext cx="856895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>
                <a:latin typeface="Myriad Web Pro Condensed" panose="020B0506030403020204" pitchFamily="34" charset="0"/>
              </a:defRPr>
            </a:lvl1pPr>
          </a:lstStyle>
          <a:p>
            <a:r>
              <a:rPr lang="en-GB" dirty="0">
                <a:latin typeface="Roboto Condensed" panose="02000000000000000000" pitchFamily="2" charset="0"/>
              </a:rPr>
              <a:t>A balanced diet should contain an appropriate amount of the following nutrients:</a:t>
            </a:r>
          </a:p>
          <a:p>
            <a:endParaRPr lang="en-GB" sz="1000" dirty="0">
              <a:latin typeface="Roboto Condensed" panose="020000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Roboto Condensed" panose="02000000000000000000" pitchFamily="2" charset="0"/>
              </a:rPr>
              <a:t>Carbohydrates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Roboto Condensed" panose="02000000000000000000" pitchFamily="2" charset="0"/>
              </a:rPr>
              <a:t>Proteins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Roboto Condensed" panose="02000000000000000000" pitchFamily="2" charset="0"/>
              </a:rPr>
              <a:t>Fats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Roboto Condensed" panose="02000000000000000000" pitchFamily="2" charset="0"/>
              </a:rPr>
              <a:t>Minerals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Roboto Condensed" panose="02000000000000000000" pitchFamily="2" charset="0"/>
              </a:rPr>
              <a:t>Vitamins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Roboto Condensed" panose="02000000000000000000" pitchFamily="2" charset="0"/>
              </a:rPr>
              <a:t>Fibre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Roboto Condensed" panose="02000000000000000000" pitchFamily="2" charset="0"/>
              </a:rPr>
              <a:t>Water</a:t>
            </a:r>
          </a:p>
        </p:txBody>
      </p:sp>
      <p:pic>
        <p:nvPicPr>
          <p:cNvPr id="1026" name="Picture 2" descr="File:Good Food Display - NCI Visuals Online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5885" y="2276872"/>
            <a:ext cx="3992230" cy="265982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Group 8"/>
          <p:cNvGrpSpPr/>
          <p:nvPr/>
        </p:nvGrpSpPr>
        <p:grpSpPr>
          <a:xfrm>
            <a:off x="0" y="-20326"/>
            <a:ext cx="9144000" cy="1433102"/>
            <a:chOff x="0" y="-20326"/>
            <a:chExt cx="9144000" cy="1433102"/>
          </a:xfrm>
        </p:grpSpPr>
        <p:sp>
          <p:nvSpPr>
            <p:cNvPr id="10" name="Rectangle 9"/>
            <p:cNvSpPr/>
            <p:nvPr/>
          </p:nvSpPr>
          <p:spPr>
            <a:xfrm>
              <a:off x="0" y="-20326"/>
              <a:ext cx="9144000" cy="463967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Roboto Condensed" panose="02000000000000000000" pitchFamily="2" charset="0"/>
              </a:endParaRPr>
            </a:p>
          </p:txBody>
        </p:sp>
        <p:sp>
          <p:nvSpPr>
            <p:cNvPr id="11" name="Title 1"/>
            <p:cNvSpPr txBox="1">
              <a:spLocks/>
            </p:cNvSpPr>
            <p:nvPr/>
          </p:nvSpPr>
          <p:spPr>
            <a:xfrm>
              <a:off x="107504" y="549500"/>
              <a:ext cx="8892988" cy="863276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algn="l" defTabSz="457200" rtl="0" eaLnBrk="1" latinLnBrk="0" hangingPunct="1">
                <a:spcBef>
                  <a:spcPct val="0"/>
                </a:spcBef>
                <a:buNone/>
                <a:defRPr sz="3600" kern="1200">
                  <a:solidFill>
                    <a:schemeClr val="accent1"/>
                  </a:solidFill>
                  <a:latin typeface="+mj-lt"/>
                  <a:ea typeface="+mj-ea"/>
                  <a:cs typeface="+mj-cs"/>
                </a:defRPr>
              </a:lvl1pPr>
              <a:lvl2pPr eaLnBrk="1" hangingPunct="1">
                <a:defRPr>
                  <a:solidFill>
                    <a:schemeClr val="tx2"/>
                  </a:solidFill>
                </a:defRPr>
              </a:lvl2pPr>
              <a:lvl3pPr eaLnBrk="1" hangingPunct="1">
                <a:defRPr>
                  <a:solidFill>
                    <a:schemeClr val="tx2"/>
                  </a:solidFill>
                </a:defRPr>
              </a:lvl3pPr>
              <a:lvl4pPr eaLnBrk="1" hangingPunct="1">
                <a:defRPr>
                  <a:solidFill>
                    <a:schemeClr val="tx2"/>
                  </a:solidFill>
                </a:defRPr>
              </a:lvl4pPr>
              <a:lvl5pPr eaLnBrk="1" hangingPunct="1">
                <a:defRPr>
                  <a:solidFill>
                    <a:schemeClr val="tx2"/>
                  </a:solidFill>
                </a:defRPr>
              </a:lvl5pPr>
              <a:lvl6pPr eaLnBrk="1" hangingPunct="1">
                <a:defRPr>
                  <a:solidFill>
                    <a:schemeClr val="tx2"/>
                  </a:solidFill>
                </a:defRPr>
              </a:lvl6pPr>
              <a:lvl7pPr eaLnBrk="1" hangingPunct="1">
                <a:defRPr>
                  <a:solidFill>
                    <a:schemeClr val="tx2"/>
                  </a:solidFill>
                </a:defRPr>
              </a:lvl7pPr>
              <a:lvl8pPr eaLnBrk="1" hangingPunct="1">
                <a:defRPr>
                  <a:solidFill>
                    <a:schemeClr val="tx2"/>
                  </a:solidFill>
                </a:defRPr>
              </a:lvl8pPr>
              <a:lvl9pPr eaLnBrk="1" hangingPunct="1">
                <a:defRPr>
                  <a:solidFill>
                    <a:schemeClr val="tx2"/>
                  </a:solidFill>
                </a:defRPr>
              </a:lvl9pPr>
            </a:lstStyle>
            <a:p>
              <a:r>
                <a:rPr lang="en-GB" sz="4000" b="1" dirty="0">
                  <a:solidFill>
                    <a:schemeClr val="tx1">
                      <a:alpha val="90000"/>
                    </a:schemeClr>
                  </a:solidFill>
                  <a:latin typeface="Roboto Condensed" panose="02000000000000000000" pitchFamily="2" charset="0"/>
                  <a:ea typeface="Roboto Condensed" panose="02000000000000000000" pitchFamily="2" charset="0"/>
                  <a:cs typeface="Lato Medium" panose="020F0502020204030203" pitchFamily="34" charset="0"/>
                </a:rPr>
                <a:t>Components of a Healthy, Balanced Diet</a:t>
              </a:r>
            </a:p>
          </p:txBody>
        </p:sp>
      </p:grpSp>
      <p:sp>
        <p:nvSpPr>
          <p:cNvPr id="15" name="Title 1"/>
          <p:cNvSpPr txBox="1">
            <a:spLocks/>
          </p:cNvSpPr>
          <p:nvPr/>
        </p:nvSpPr>
        <p:spPr>
          <a:xfrm>
            <a:off x="3851920" y="44624"/>
            <a:ext cx="5148572" cy="49945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GB" sz="1800" dirty="0">
                <a:solidFill>
                  <a:schemeClr val="bg1"/>
                </a:solidFill>
                <a:latin typeface="Roboto Condensed" panose="02000000000000000000" pitchFamily="2" charset="0"/>
                <a:ea typeface="Roboto Condensed" panose="02000000000000000000" pitchFamily="2" charset="0"/>
                <a:cs typeface="Lato Medium" panose="020F0502020204030203" pitchFamily="34" charset="0"/>
              </a:rPr>
              <a:t>Diet and Nutrition</a:t>
            </a:r>
          </a:p>
        </p:txBody>
      </p:sp>
      <p:grpSp>
        <p:nvGrpSpPr>
          <p:cNvPr id="18" name="Group 17"/>
          <p:cNvGrpSpPr/>
          <p:nvPr/>
        </p:nvGrpSpPr>
        <p:grpSpPr>
          <a:xfrm>
            <a:off x="179512" y="-27384"/>
            <a:ext cx="822748" cy="561356"/>
            <a:chOff x="179512" y="-12676"/>
            <a:chExt cx="822748" cy="561356"/>
          </a:xfrm>
        </p:grpSpPr>
        <p:sp>
          <p:nvSpPr>
            <p:cNvPr id="19" name="TextBox 18">
              <a:hlinkClick r:id="" action="ppaction://noaction"/>
            </p:cNvPr>
            <p:cNvSpPr txBox="1"/>
            <p:nvPr/>
          </p:nvSpPr>
          <p:spPr>
            <a:xfrm>
              <a:off x="179512" y="-12676"/>
              <a:ext cx="822748" cy="561356"/>
            </a:xfrm>
            <a:prstGeom prst="rect">
              <a:avLst/>
            </a:prstGeom>
            <a:solidFill>
              <a:srgbClr val="4B716F"/>
            </a:solidFill>
            <a:ln>
              <a:noFill/>
            </a:ln>
            <a:effectLst/>
          </p:spPr>
          <p:txBody>
            <a:bodyPr wrap="square" rtlCol="0">
              <a:spAutoFit/>
            </a:bodyPr>
            <a:lstStyle/>
            <a:p>
              <a:pPr algn="r"/>
              <a:endParaRPr lang="en-GB" dirty="0">
                <a:solidFill>
                  <a:schemeClr val="bg1"/>
                </a:solidFill>
                <a:latin typeface="Roboto Condensed" panose="02000000000000000000" pitchFamily="2" charset="0"/>
                <a:ea typeface="Roboto Condensed" panose="02000000000000000000" pitchFamily="2" charset="0"/>
                <a:cs typeface="Aharoni" pitchFamily="2" charset="-79"/>
              </a:endParaRPr>
            </a:p>
          </p:txBody>
        </p:sp>
        <p:sp>
          <p:nvSpPr>
            <p:cNvPr id="20" name="Title 1"/>
            <p:cNvSpPr txBox="1">
              <a:spLocks/>
            </p:cNvSpPr>
            <p:nvPr/>
          </p:nvSpPr>
          <p:spPr>
            <a:xfrm>
              <a:off x="179512" y="188640"/>
              <a:ext cx="822748" cy="355436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algn="l" defTabSz="457200" rtl="0" eaLnBrk="1" latinLnBrk="0" hangingPunct="1">
                <a:spcBef>
                  <a:spcPct val="0"/>
                </a:spcBef>
                <a:buNone/>
                <a:defRPr sz="3600" kern="1200">
                  <a:solidFill>
                    <a:schemeClr val="accent1"/>
                  </a:solidFill>
                  <a:latin typeface="+mj-lt"/>
                  <a:ea typeface="+mj-ea"/>
                  <a:cs typeface="+mj-cs"/>
                </a:defRPr>
              </a:lvl1pPr>
              <a:lvl2pPr eaLnBrk="1" hangingPunct="1">
                <a:defRPr>
                  <a:solidFill>
                    <a:schemeClr val="tx2"/>
                  </a:solidFill>
                </a:defRPr>
              </a:lvl2pPr>
              <a:lvl3pPr eaLnBrk="1" hangingPunct="1">
                <a:defRPr>
                  <a:solidFill>
                    <a:schemeClr val="tx2"/>
                  </a:solidFill>
                </a:defRPr>
              </a:lvl3pPr>
              <a:lvl4pPr eaLnBrk="1" hangingPunct="1">
                <a:defRPr>
                  <a:solidFill>
                    <a:schemeClr val="tx2"/>
                  </a:solidFill>
                </a:defRPr>
              </a:lvl4pPr>
              <a:lvl5pPr eaLnBrk="1" hangingPunct="1">
                <a:defRPr>
                  <a:solidFill>
                    <a:schemeClr val="tx2"/>
                  </a:solidFill>
                </a:defRPr>
              </a:lvl5pPr>
              <a:lvl6pPr eaLnBrk="1" hangingPunct="1">
                <a:defRPr>
                  <a:solidFill>
                    <a:schemeClr val="tx2"/>
                  </a:solidFill>
                </a:defRPr>
              </a:lvl6pPr>
              <a:lvl7pPr eaLnBrk="1" hangingPunct="1">
                <a:defRPr>
                  <a:solidFill>
                    <a:schemeClr val="tx2"/>
                  </a:solidFill>
                </a:defRPr>
              </a:lvl7pPr>
              <a:lvl8pPr eaLnBrk="1" hangingPunct="1">
                <a:defRPr>
                  <a:solidFill>
                    <a:schemeClr val="tx2"/>
                  </a:solidFill>
                </a:defRPr>
              </a:lvl8pPr>
              <a:lvl9pPr eaLnBrk="1" hangingPunct="1">
                <a:defRPr>
                  <a:solidFill>
                    <a:schemeClr val="tx2"/>
                  </a:solidFill>
                </a:defRPr>
              </a:lvl9pPr>
            </a:lstStyle>
            <a:p>
              <a:pPr algn="ctr"/>
              <a:r>
                <a:rPr lang="en-GB" sz="1800" dirty="0">
                  <a:solidFill>
                    <a:schemeClr val="bg1"/>
                  </a:solidFill>
                  <a:latin typeface="Roboto Condensed" panose="02000000000000000000" pitchFamily="2" charset="0"/>
                  <a:ea typeface="Roboto Condensed" panose="02000000000000000000" pitchFamily="2" charset="0"/>
                  <a:cs typeface="Lato Medium" panose="020F0502020204030203" pitchFamily="34" charset="0"/>
                </a:rPr>
                <a:t>Learn</a:t>
              </a: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7722333" y="6598158"/>
            <a:ext cx="1453608" cy="255389"/>
          </a:xfrm>
          <a:prstGeom prst="round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>
                <a:latin typeface="Roboto Condensed" panose="02000000000000000000" pitchFamily="2" charset="0"/>
              </a:rPr>
              <a:t>© ZigZag Education, 2019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E1ABE-4073-4494-BFC2-5858710217CE}" type="slidenum">
              <a:rPr lang="en-GB" smtClean="0"/>
              <a:pPr/>
              <a:t>2</a:t>
            </a:fld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  <p:bldP spid="8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 23"/>
          <p:cNvGrpSpPr/>
          <p:nvPr/>
        </p:nvGrpSpPr>
        <p:grpSpPr>
          <a:xfrm>
            <a:off x="0" y="4968409"/>
            <a:ext cx="9144000" cy="1904841"/>
            <a:chOff x="0" y="4968409"/>
            <a:chExt cx="9144000" cy="1904841"/>
          </a:xfrm>
        </p:grpSpPr>
        <p:pic>
          <p:nvPicPr>
            <p:cNvPr id="26" name="Picture 25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713" t="74524" r="4647" b="-1"/>
            <a:stretch/>
          </p:blipFill>
          <p:spPr>
            <a:xfrm>
              <a:off x="0" y="5013176"/>
              <a:ext cx="9144000" cy="1844824"/>
            </a:xfrm>
            <a:prstGeom prst="rect">
              <a:avLst/>
            </a:prstGeom>
          </p:spPr>
        </p:pic>
        <p:sp>
          <p:nvSpPr>
            <p:cNvPr id="27" name="Rectangle 26"/>
            <p:cNvSpPr/>
            <p:nvPr/>
          </p:nvSpPr>
          <p:spPr>
            <a:xfrm rot="10800000" flipV="1">
              <a:off x="0" y="4968409"/>
              <a:ext cx="9144000" cy="1904841"/>
            </a:xfrm>
            <a:prstGeom prst="rect">
              <a:avLst/>
            </a:prstGeom>
            <a:gradFill flip="none" rotWithShape="1">
              <a:gsLst>
                <a:gs pos="4000">
                  <a:schemeClr val="accent5">
                    <a:lumMod val="0"/>
                    <a:lumOff val="100000"/>
                  </a:schemeClr>
                </a:gs>
                <a:gs pos="100000">
                  <a:schemeClr val="bg1">
                    <a:alpha val="50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107503" y="1270501"/>
            <a:ext cx="68407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>
                <a:latin typeface="Myriad Web Pro Condensed" panose="020B0506030403020204" pitchFamily="34" charset="0"/>
              </a:defRPr>
            </a:lvl1pPr>
          </a:lstStyle>
          <a:p>
            <a:r>
              <a:rPr lang="en-GB" dirty="0">
                <a:latin typeface="Roboto Condensed" panose="02000000000000000000" pitchFamily="2" charset="0"/>
              </a:rPr>
              <a:t>Carbohydrates, fats and proteins are </a:t>
            </a:r>
            <a:r>
              <a:rPr lang="en-GB" u="sng" dirty="0">
                <a:latin typeface="Roboto Condensed" panose="02000000000000000000" pitchFamily="2" charset="0"/>
              </a:rPr>
              <a:t>macro</a:t>
            </a:r>
            <a:r>
              <a:rPr lang="en-GB" dirty="0">
                <a:latin typeface="Roboto Condensed" panose="02000000000000000000" pitchFamily="2" charset="0"/>
              </a:rPr>
              <a:t>nutrients as they are required in large amounts in the diet.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120857" y="3645019"/>
            <a:ext cx="2639169" cy="2492990"/>
          </a:xfrm>
          <a:prstGeom prst="rect">
            <a:avLst/>
          </a:prstGeom>
          <a:solidFill>
            <a:schemeClr val="accent5">
              <a:lumMod val="20000"/>
              <a:lumOff val="80000"/>
              <a:alpha val="36000"/>
            </a:schemeClr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>
                <a:solidFill>
                  <a:prstClr val="black"/>
                </a:solidFill>
                <a:latin typeface="Roboto Condensed" panose="02000000000000000000" pitchFamily="2" charset="0"/>
              </a:defRPr>
            </a:lvl1pPr>
          </a:lstStyle>
          <a:p>
            <a:pPr marL="180975" indent="-180975">
              <a:buFont typeface="Arial" panose="020B0604020202020204" pitchFamily="34" charset="0"/>
              <a:buChar char="•"/>
            </a:pPr>
            <a:r>
              <a:rPr lang="en-GB" sz="1300" dirty="0">
                <a:solidFill>
                  <a:schemeClr val="tx1"/>
                </a:solidFill>
              </a:rPr>
              <a:t>Provide energy during low-intensity exercise</a:t>
            </a:r>
          </a:p>
          <a:p>
            <a:pPr marL="180975" indent="-180975">
              <a:buFont typeface="Arial" panose="020B0604020202020204" pitchFamily="34" charset="0"/>
              <a:buChar char="•"/>
            </a:pPr>
            <a:r>
              <a:rPr lang="en-GB" sz="1300" dirty="0">
                <a:solidFill>
                  <a:schemeClr val="tx1"/>
                </a:solidFill>
              </a:rPr>
              <a:t>Provide energy when glycogen is depleted</a:t>
            </a:r>
          </a:p>
          <a:p>
            <a:pPr marL="180975" indent="-180975">
              <a:buFont typeface="Arial" panose="020B0604020202020204" pitchFamily="34" charset="0"/>
              <a:buChar char="•"/>
            </a:pPr>
            <a:r>
              <a:rPr lang="en-GB" sz="1300" dirty="0">
                <a:solidFill>
                  <a:schemeClr val="tx1"/>
                </a:solidFill>
              </a:rPr>
              <a:t>Provide insulation</a:t>
            </a:r>
          </a:p>
          <a:p>
            <a:pPr marL="180975" indent="-180975">
              <a:buFont typeface="Arial" panose="020B0604020202020204" pitchFamily="34" charset="0"/>
              <a:buChar char="•"/>
            </a:pPr>
            <a:r>
              <a:rPr lang="en-GB" sz="1300" dirty="0">
                <a:solidFill>
                  <a:schemeClr val="tx1"/>
                </a:solidFill>
              </a:rPr>
              <a:t>Can be stored as adipose tissue</a:t>
            </a:r>
          </a:p>
          <a:p>
            <a:pPr marL="180975" indent="-180975">
              <a:buFont typeface="Arial" panose="020B0604020202020204" pitchFamily="34" charset="0"/>
              <a:buChar char="•"/>
            </a:pPr>
            <a:r>
              <a:rPr lang="en-GB" sz="1300" dirty="0">
                <a:solidFill>
                  <a:schemeClr val="tx1"/>
                </a:solidFill>
              </a:rPr>
              <a:t>Too much saturated fat (e.g. from red meat) can lead to weight gain and high cholesterol</a:t>
            </a:r>
          </a:p>
          <a:p>
            <a:pPr marL="180975" indent="-180975">
              <a:buFont typeface="Arial" panose="020B0604020202020204" pitchFamily="34" charset="0"/>
              <a:buChar char="•"/>
            </a:pPr>
            <a:r>
              <a:rPr lang="en-GB" sz="1300" dirty="0">
                <a:solidFill>
                  <a:schemeClr val="tx1"/>
                </a:solidFill>
              </a:rPr>
              <a:t>Too much trans fat can increase cholesterol and risk of heart disease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172568" y="3645019"/>
            <a:ext cx="2526514" cy="2693045"/>
          </a:xfrm>
          <a:prstGeom prst="rect">
            <a:avLst/>
          </a:prstGeom>
          <a:solidFill>
            <a:schemeClr val="accent6">
              <a:lumMod val="20000"/>
              <a:lumOff val="80000"/>
              <a:alpha val="36000"/>
            </a:schemeClr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>
                <a:solidFill>
                  <a:prstClr val="black"/>
                </a:solidFill>
                <a:latin typeface="Roboto Condensed" panose="02000000000000000000" pitchFamily="2" charset="0"/>
              </a:defRPr>
            </a:lvl1pPr>
          </a:lstStyle>
          <a:p>
            <a:pPr marL="177800" indent="-177800">
              <a:buFont typeface="Arial" panose="020B0604020202020204" pitchFamily="34" charset="0"/>
              <a:buChar char="•"/>
            </a:pPr>
            <a:r>
              <a:rPr lang="en-GB" sz="1300" dirty="0">
                <a:solidFill>
                  <a:schemeClr val="tx1"/>
                </a:solidFill>
              </a:rPr>
              <a:t>Important for the development of new tissue</a:t>
            </a:r>
          </a:p>
          <a:p>
            <a:pPr marL="177800" indent="-177800">
              <a:buFont typeface="Arial" panose="020B0604020202020204" pitchFamily="34" charset="0"/>
              <a:buChar char="•"/>
            </a:pPr>
            <a:r>
              <a:rPr lang="en-GB" sz="1300" dirty="0">
                <a:solidFill>
                  <a:schemeClr val="tx1"/>
                </a:solidFill>
              </a:rPr>
              <a:t>Required for tissue repair after exercise, such as after weightlifting to replenish small microtears</a:t>
            </a:r>
          </a:p>
          <a:p>
            <a:pPr marL="177800" indent="-177800">
              <a:buFont typeface="Arial" panose="020B0604020202020204" pitchFamily="34" charset="0"/>
              <a:buChar char="•"/>
            </a:pPr>
            <a:r>
              <a:rPr lang="en-GB" sz="1300" dirty="0">
                <a:solidFill>
                  <a:schemeClr val="tx1"/>
                </a:solidFill>
              </a:rPr>
              <a:t>Required during recovery from exercise</a:t>
            </a:r>
          </a:p>
          <a:p>
            <a:pPr marL="177800" indent="-177800">
              <a:buFont typeface="Arial" panose="020B0604020202020204" pitchFamily="34" charset="0"/>
              <a:buChar char="•"/>
            </a:pPr>
            <a:r>
              <a:rPr lang="en-GB" sz="1300" dirty="0">
                <a:solidFill>
                  <a:schemeClr val="tx1"/>
                </a:solidFill>
              </a:rPr>
              <a:t>Allows muscles to grow in response to exercise</a:t>
            </a:r>
          </a:p>
          <a:p>
            <a:pPr marL="177800" indent="-177800">
              <a:buFont typeface="Arial" panose="020B0604020202020204" pitchFamily="34" charset="0"/>
              <a:buChar char="•"/>
            </a:pPr>
            <a:r>
              <a:rPr lang="en-GB" sz="1300" dirty="0">
                <a:solidFill>
                  <a:schemeClr val="tx1"/>
                </a:solidFill>
              </a:rPr>
              <a:t>Small source of energy when all other energy stores have been depleted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65445" y="3640372"/>
            <a:ext cx="2385347" cy="2292935"/>
          </a:xfrm>
          <a:prstGeom prst="rect">
            <a:avLst/>
          </a:prstGeom>
          <a:solidFill>
            <a:schemeClr val="accent2">
              <a:lumMod val="20000"/>
              <a:lumOff val="80000"/>
              <a:alpha val="36000"/>
            </a:schemeClr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>
                <a:solidFill>
                  <a:prstClr val="black"/>
                </a:solidFill>
                <a:latin typeface="Roboto Condensed" panose="02000000000000000000" pitchFamily="2" charset="0"/>
              </a:defRPr>
            </a:lvl1pPr>
          </a:lstStyle>
          <a:p>
            <a:pPr marL="177800" indent="-177800">
              <a:buFont typeface="Arial" panose="020B0604020202020204" pitchFamily="34" charset="0"/>
              <a:buChar char="•"/>
            </a:pPr>
            <a:r>
              <a:rPr lang="en-GB" sz="1300" dirty="0">
                <a:solidFill>
                  <a:schemeClr val="tx1"/>
                </a:solidFill>
              </a:rPr>
              <a:t>Main source of energy for all forms of exercise</a:t>
            </a:r>
          </a:p>
          <a:p>
            <a:pPr marL="177800" indent="-177800">
              <a:buFont typeface="Arial" panose="020B0604020202020204" pitchFamily="34" charset="0"/>
              <a:buChar char="•"/>
            </a:pPr>
            <a:r>
              <a:rPr lang="en-GB" sz="1300" dirty="0">
                <a:solidFill>
                  <a:schemeClr val="tx1"/>
                </a:solidFill>
              </a:rPr>
              <a:t>Broken down into glucose</a:t>
            </a:r>
          </a:p>
          <a:p>
            <a:pPr marL="177800" indent="-177800">
              <a:buFont typeface="Arial" panose="020B0604020202020204" pitchFamily="34" charset="0"/>
              <a:buChar char="•"/>
            </a:pPr>
            <a:r>
              <a:rPr lang="en-GB" sz="1300" dirty="0">
                <a:solidFill>
                  <a:schemeClr val="tx1"/>
                </a:solidFill>
              </a:rPr>
              <a:t>Glucose is absorbed in the blood and transported around the body</a:t>
            </a:r>
          </a:p>
          <a:p>
            <a:pPr marL="177800" indent="-177800">
              <a:buFont typeface="Arial" panose="020B0604020202020204" pitchFamily="34" charset="0"/>
              <a:buChar char="•"/>
            </a:pPr>
            <a:r>
              <a:rPr lang="en-GB" sz="1300" dirty="0">
                <a:solidFill>
                  <a:schemeClr val="tx1"/>
                </a:solidFill>
              </a:rPr>
              <a:t>Glucose can be stored in the body as glycogen and later broken down to use as energy</a:t>
            </a:r>
          </a:p>
          <a:p>
            <a:pPr marL="177800" indent="-177800">
              <a:buFont typeface="Arial" panose="020B0604020202020204" pitchFamily="34" charset="0"/>
              <a:buChar char="•"/>
            </a:pPr>
            <a:r>
              <a:rPr lang="en-GB" sz="1300" dirty="0">
                <a:solidFill>
                  <a:schemeClr val="tx1"/>
                </a:solidFill>
              </a:rPr>
              <a:t>Main source of energy for anaerobic, high-intensity sports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91841" y="2002526"/>
            <a:ext cx="1709936" cy="408623"/>
          </a:xfrm>
          <a:prstGeom prst="flowChartAlternateProcess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>
                <a:solidFill>
                  <a:prstClr val="black"/>
                </a:solidFill>
                <a:latin typeface="Roboto Condensed" panose="02000000000000000000" pitchFamily="2" charset="0"/>
              </a:defRPr>
            </a:lvl1pPr>
          </a:lstStyle>
          <a:p>
            <a:r>
              <a:rPr lang="en-GB" dirty="0"/>
              <a:t>Carbohydrates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950804" y="2002526"/>
            <a:ext cx="1251892" cy="408623"/>
          </a:xfrm>
          <a:prstGeom prst="flowChartAlternateProcess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>
                <a:solidFill>
                  <a:prstClr val="black"/>
                </a:solidFill>
                <a:latin typeface="Roboto Condensed" panose="02000000000000000000" pitchFamily="2" charset="0"/>
              </a:defRPr>
            </a:lvl1pPr>
          </a:lstStyle>
          <a:p>
            <a:r>
              <a:rPr lang="en-GB" dirty="0"/>
              <a:t>Proteins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534560" y="2002526"/>
            <a:ext cx="1296144" cy="408623"/>
          </a:xfrm>
          <a:prstGeom prst="flowChartAlternateProcess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>
                <a:solidFill>
                  <a:prstClr val="black"/>
                </a:solidFill>
                <a:latin typeface="Roboto Condensed" panose="02000000000000000000" pitchFamily="2" charset="0"/>
              </a:defRPr>
            </a:lvl1pPr>
          </a:lstStyle>
          <a:p>
            <a:r>
              <a:rPr lang="en-GB" dirty="0"/>
              <a:t>Fats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092280" y="1282968"/>
            <a:ext cx="1667746" cy="561856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 algn="ctr">
              <a:defRPr sz="1100">
                <a:latin typeface="Roboto Condensed" panose="02000000000000000000" pitchFamily="2" charset="0"/>
              </a:defRPr>
            </a:lvl1pPr>
          </a:lstStyle>
          <a:p>
            <a:r>
              <a:rPr lang="en-GB" dirty="0"/>
              <a:t>Click on the component of the diet to reveal its functions</a:t>
            </a:r>
          </a:p>
        </p:txBody>
      </p:sp>
      <p:pic>
        <p:nvPicPr>
          <p:cNvPr id="2050" name="Picture 2" descr="http://downloads.clipart.com/109320722.jpg?t=1476799074&amp;h=cd458ad62e133a25def8adde8b35dac1&amp;u=zigzageducation"/>
          <p:cNvPicPr>
            <a:picLocks noChangeAspect="1" noChangeArrowheads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829" b="5657"/>
          <a:stretch/>
        </p:blipFill>
        <p:spPr bwMode="auto">
          <a:xfrm>
            <a:off x="801240" y="2476400"/>
            <a:ext cx="1513756" cy="1121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downloads.clipart.com/109609428.jpg?t=1476799216&amp;h=542528c5710948402a33629d661c7842&amp;u=zigzageducation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2734">
            <a:off x="3286232" y="2206734"/>
            <a:ext cx="2767869" cy="1582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downloads.clipart.com/109356180.jpg?t=1476799440&amp;h=db981c742e66bfe5b89c6a239fd6b51b&amp;u=zigzageducation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5507" y="2213193"/>
            <a:ext cx="1454251" cy="1287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7" name="Group 16"/>
          <p:cNvGrpSpPr/>
          <p:nvPr/>
        </p:nvGrpSpPr>
        <p:grpSpPr>
          <a:xfrm>
            <a:off x="0" y="-20326"/>
            <a:ext cx="9144000" cy="1433102"/>
            <a:chOff x="0" y="-20326"/>
            <a:chExt cx="9144000" cy="1433102"/>
          </a:xfrm>
        </p:grpSpPr>
        <p:sp>
          <p:nvSpPr>
            <p:cNvPr id="18" name="Rectangle 17"/>
            <p:cNvSpPr/>
            <p:nvPr/>
          </p:nvSpPr>
          <p:spPr>
            <a:xfrm>
              <a:off x="0" y="-20326"/>
              <a:ext cx="9144000" cy="463967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Roboto Condensed" panose="02000000000000000000" pitchFamily="2" charset="0"/>
              </a:endParaRPr>
            </a:p>
          </p:txBody>
        </p:sp>
        <p:sp>
          <p:nvSpPr>
            <p:cNvPr id="19" name="Title 1"/>
            <p:cNvSpPr txBox="1">
              <a:spLocks/>
            </p:cNvSpPr>
            <p:nvPr/>
          </p:nvSpPr>
          <p:spPr>
            <a:xfrm>
              <a:off x="107504" y="549500"/>
              <a:ext cx="8892988" cy="863276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algn="l" defTabSz="457200" rtl="0" eaLnBrk="1" latinLnBrk="0" hangingPunct="1">
                <a:spcBef>
                  <a:spcPct val="0"/>
                </a:spcBef>
                <a:buNone/>
                <a:defRPr sz="3600" kern="1200">
                  <a:solidFill>
                    <a:schemeClr val="accent1"/>
                  </a:solidFill>
                  <a:latin typeface="+mj-lt"/>
                  <a:ea typeface="+mj-ea"/>
                  <a:cs typeface="+mj-cs"/>
                </a:defRPr>
              </a:lvl1pPr>
              <a:lvl2pPr eaLnBrk="1" hangingPunct="1">
                <a:defRPr>
                  <a:solidFill>
                    <a:schemeClr val="tx2"/>
                  </a:solidFill>
                </a:defRPr>
              </a:lvl2pPr>
              <a:lvl3pPr eaLnBrk="1" hangingPunct="1">
                <a:defRPr>
                  <a:solidFill>
                    <a:schemeClr val="tx2"/>
                  </a:solidFill>
                </a:defRPr>
              </a:lvl3pPr>
              <a:lvl4pPr eaLnBrk="1" hangingPunct="1">
                <a:defRPr>
                  <a:solidFill>
                    <a:schemeClr val="tx2"/>
                  </a:solidFill>
                </a:defRPr>
              </a:lvl4pPr>
              <a:lvl5pPr eaLnBrk="1" hangingPunct="1">
                <a:defRPr>
                  <a:solidFill>
                    <a:schemeClr val="tx2"/>
                  </a:solidFill>
                </a:defRPr>
              </a:lvl5pPr>
              <a:lvl6pPr eaLnBrk="1" hangingPunct="1">
                <a:defRPr>
                  <a:solidFill>
                    <a:schemeClr val="tx2"/>
                  </a:solidFill>
                </a:defRPr>
              </a:lvl6pPr>
              <a:lvl7pPr eaLnBrk="1" hangingPunct="1">
                <a:defRPr>
                  <a:solidFill>
                    <a:schemeClr val="tx2"/>
                  </a:solidFill>
                </a:defRPr>
              </a:lvl7pPr>
              <a:lvl8pPr eaLnBrk="1" hangingPunct="1">
                <a:defRPr>
                  <a:solidFill>
                    <a:schemeClr val="tx2"/>
                  </a:solidFill>
                </a:defRPr>
              </a:lvl8pPr>
              <a:lvl9pPr eaLnBrk="1" hangingPunct="1">
                <a:defRPr>
                  <a:solidFill>
                    <a:schemeClr val="tx2"/>
                  </a:solidFill>
                </a:defRPr>
              </a:lvl9pPr>
            </a:lstStyle>
            <a:p>
              <a:r>
                <a:rPr lang="en-GB" sz="4000" b="1" dirty="0">
                  <a:solidFill>
                    <a:schemeClr val="tx1">
                      <a:alpha val="90000"/>
                    </a:schemeClr>
                  </a:solidFill>
                  <a:latin typeface="Roboto Condensed" panose="02000000000000000000" pitchFamily="2" charset="0"/>
                  <a:ea typeface="Roboto Condensed" panose="02000000000000000000" pitchFamily="2" charset="0"/>
                  <a:cs typeface="Lato Medium" panose="020F0502020204030203" pitchFamily="34" charset="0"/>
                </a:rPr>
                <a:t>Components of a Healthy, Balanced Diet</a:t>
              </a:r>
            </a:p>
          </p:txBody>
        </p:sp>
      </p:grpSp>
      <p:sp>
        <p:nvSpPr>
          <p:cNvPr id="23" name="Title 1"/>
          <p:cNvSpPr txBox="1">
            <a:spLocks/>
          </p:cNvSpPr>
          <p:nvPr/>
        </p:nvSpPr>
        <p:spPr>
          <a:xfrm>
            <a:off x="3851920" y="44624"/>
            <a:ext cx="5148572" cy="49945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GB" sz="1800" dirty="0">
                <a:solidFill>
                  <a:schemeClr val="bg1"/>
                </a:solidFill>
                <a:latin typeface="Roboto Condensed" panose="02000000000000000000" pitchFamily="2" charset="0"/>
                <a:ea typeface="Roboto Condensed" panose="02000000000000000000" pitchFamily="2" charset="0"/>
                <a:cs typeface="Lato Medium" panose="020F0502020204030203" pitchFamily="34" charset="0"/>
              </a:rPr>
              <a:t>Diet and Nutrition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3863" y="1712141"/>
            <a:ext cx="372318" cy="586584"/>
          </a:xfrm>
          <a:prstGeom prst="rect">
            <a:avLst/>
          </a:prstGeom>
        </p:spPr>
      </p:pic>
      <p:grpSp>
        <p:nvGrpSpPr>
          <p:cNvPr id="28" name="Group 27"/>
          <p:cNvGrpSpPr/>
          <p:nvPr/>
        </p:nvGrpSpPr>
        <p:grpSpPr>
          <a:xfrm>
            <a:off x="179512" y="-27384"/>
            <a:ext cx="822748" cy="561356"/>
            <a:chOff x="179512" y="-12676"/>
            <a:chExt cx="822748" cy="561356"/>
          </a:xfrm>
        </p:grpSpPr>
        <p:sp>
          <p:nvSpPr>
            <p:cNvPr id="29" name="TextBox 28">
              <a:hlinkClick r:id="" action="ppaction://noaction"/>
            </p:cNvPr>
            <p:cNvSpPr txBox="1"/>
            <p:nvPr/>
          </p:nvSpPr>
          <p:spPr>
            <a:xfrm>
              <a:off x="179512" y="-12676"/>
              <a:ext cx="822748" cy="561356"/>
            </a:xfrm>
            <a:prstGeom prst="rect">
              <a:avLst/>
            </a:prstGeom>
            <a:solidFill>
              <a:srgbClr val="4B716F"/>
            </a:solidFill>
            <a:ln>
              <a:noFill/>
            </a:ln>
            <a:effectLst/>
          </p:spPr>
          <p:txBody>
            <a:bodyPr wrap="square" rtlCol="0">
              <a:spAutoFit/>
            </a:bodyPr>
            <a:lstStyle/>
            <a:p>
              <a:pPr algn="r"/>
              <a:endParaRPr lang="en-GB" dirty="0">
                <a:solidFill>
                  <a:schemeClr val="bg1"/>
                </a:solidFill>
                <a:latin typeface="Roboto Condensed" panose="02000000000000000000" pitchFamily="2" charset="0"/>
                <a:ea typeface="Roboto Condensed" panose="02000000000000000000" pitchFamily="2" charset="0"/>
                <a:cs typeface="Aharoni" pitchFamily="2" charset="-79"/>
              </a:endParaRPr>
            </a:p>
          </p:txBody>
        </p:sp>
        <p:sp>
          <p:nvSpPr>
            <p:cNvPr id="30" name="Title 1"/>
            <p:cNvSpPr txBox="1">
              <a:spLocks/>
            </p:cNvSpPr>
            <p:nvPr/>
          </p:nvSpPr>
          <p:spPr>
            <a:xfrm>
              <a:off x="179512" y="188640"/>
              <a:ext cx="822748" cy="355436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algn="l" defTabSz="457200" rtl="0" eaLnBrk="1" latinLnBrk="0" hangingPunct="1">
                <a:spcBef>
                  <a:spcPct val="0"/>
                </a:spcBef>
                <a:buNone/>
                <a:defRPr sz="3600" kern="1200">
                  <a:solidFill>
                    <a:schemeClr val="accent1"/>
                  </a:solidFill>
                  <a:latin typeface="+mj-lt"/>
                  <a:ea typeface="+mj-ea"/>
                  <a:cs typeface="+mj-cs"/>
                </a:defRPr>
              </a:lvl1pPr>
              <a:lvl2pPr eaLnBrk="1" hangingPunct="1">
                <a:defRPr>
                  <a:solidFill>
                    <a:schemeClr val="tx2"/>
                  </a:solidFill>
                </a:defRPr>
              </a:lvl2pPr>
              <a:lvl3pPr eaLnBrk="1" hangingPunct="1">
                <a:defRPr>
                  <a:solidFill>
                    <a:schemeClr val="tx2"/>
                  </a:solidFill>
                </a:defRPr>
              </a:lvl3pPr>
              <a:lvl4pPr eaLnBrk="1" hangingPunct="1">
                <a:defRPr>
                  <a:solidFill>
                    <a:schemeClr val="tx2"/>
                  </a:solidFill>
                </a:defRPr>
              </a:lvl4pPr>
              <a:lvl5pPr eaLnBrk="1" hangingPunct="1">
                <a:defRPr>
                  <a:solidFill>
                    <a:schemeClr val="tx2"/>
                  </a:solidFill>
                </a:defRPr>
              </a:lvl5pPr>
              <a:lvl6pPr eaLnBrk="1" hangingPunct="1">
                <a:defRPr>
                  <a:solidFill>
                    <a:schemeClr val="tx2"/>
                  </a:solidFill>
                </a:defRPr>
              </a:lvl6pPr>
              <a:lvl7pPr eaLnBrk="1" hangingPunct="1">
                <a:defRPr>
                  <a:solidFill>
                    <a:schemeClr val="tx2"/>
                  </a:solidFill>
                </a:defRPr>
              </a:lvl7pPr>
              <a:lvl8pPr eaLnBrk="1" hangingPunct="1">
                <a:defRPr>
                  <a:solidFill>
                    <a:schemeClr val="tx2"/>
                  </a:solidFill>
                </a:defRPr>
              </a:lvl8pPr>
              <a:lvl9pPr eaLnBrk="1" hangingPunct="1">
                <a:defRPr>
                  <a:solidFill>
                    <a:schemeClr val="tx2"/>
                  </a:solidFill>
                </a:defRPr>
              </a:lvl9pPr>
            </a:lstStyle>
            <a:p>
              <a:pPr algn="ctr"/>
              <a:r>
                <a:rPr lang="en-GB" sz="1800" dirty="0">
                  <a:solidFill>
                    <a:schemeClr val="bg1"/>
                  </a:solidFill>
                  <a:latin typeface="Roboto Condensed" panose="02000000000000000000" pitchFamily="2" charset="0"/>
                  <a:ea typeface="Roboto Condensed" panose="02000000000000000000" pitchFamily="2" charset="0"/>
                  <a:cs typeface="Lato Medium" panose="020F0502020204030203" pitchFamily="34" charset="0"/>
                </a:rPr>
                <a:t>Learn</a:t>
              </a: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7722333" y="6598158"/>
            <a:ext cx="1453608" cy="255389"/>
          </a:xfrm>
          <a:prstGeom prst="round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>
                <a:latin typeface="Roboto Condensed" panose="02000000000000000000" pitchFamily="2" charset="0"/>
              </a:rPr>
              <a:t>© ZigZag Education, 2019 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E1ABE-4073-4494-BFC2-5858710217CE}" type="slidenum">
              <a:rPr lang="en-GB" smtClean="0"/>
              <a:pPr/>
              <a:t>3</a:t>
            </a:fld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29479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oup 30"/>
          <p:cNvGrpSpPr/>
          <p:nvPr/>
        </p:nvGrpSpPr>
        <p:grpSpPr>
          <a:xfrm>
            <a:off x="0" y="4968409"/>
            <a:ext cx="9144000" cy="1904841"/>
            <a:chOff x="0" y="4968409"/>
            <a:chExt cx="9144000" cy="1904841"/>
          </a:xfrm>
        </p:grpSpPr>
        <p:pic>
          <p:nvPicPr>
            <p:cNvPr id="32" name="Picture 31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713" t="74524" r="4647" b="-1"/>
            <a:stretch/>
          </p:blipFill>
          <p:spPr>
            <a:xfrm>
              <a:off x="0" y="5013176"/>
              <a:ext cx="9144000" cy="1844824"/>
            </a:xfrm>
            <a:prstGeom prst="rect">
              <a:avLst/>
            </a:prstGeom>
          </p:spPr>
        </p:pic>
        <p:sp>
          <p:nvSpPr>
            <p:cNvPr id="33" name="Rectangle 32"/>
            <p:cNvSpPr/>
            <p:nvPr/>
          </p:nvSpPr>
          <p:spPr>
            <a:xfrm rot="10800000" flipV="1">
              <a:off x="0" y="4968409"/>
              <a:ext cx="9144000" cy="1904841"/>
            </a:xfrm>
            <a:prstGeom prst="rect">
              <a:avLst/>
            </a:prstGeom>
            <a:gradFill flip="none" rotWithShape="1">
              <a:gsLst>
                <a:gs pos="4000">
                  <a:schemeClr val="accent5">
                    <a:lumMod val="0"/>
                    <a:lumOff val="100000"/>
                  </a:schemeClr>
                </a:gs>
                <a:gs pos="100000">
                  <a:schemeClr val="bg1">
                    <a:alpha val="50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107504" y="1270341"/>
            <a:ext cx="88929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>
                <a:latin typeface="Myriad Web Pro Condensed" panose="020B0506030403020204" pitchFamily="34" charset="0"/>
              </a:defRPr>
            </a:lvl1pPr>
          </a:lstStyle>
          <a:p>
            <a:r>
              <a:rPr lang="en-GB" dirty="0">
                <a:latin typeface="Roboto Condensed" panose="02000000000000000000" pitchFamily="2" charset="0"/>
              </a:rPr>
              <a:t>Minerals, vitamins and fibre are </a:t>
            </a:r>
            <a:r>
              <a:rPr lang="en-GB" u="sng" dirty="0">
                <a:latin typeface="Roboto Condensed" panose="02000000000000000000" pitchFamily="2" charset="0"/>
              </a:rPr>
              <a:t>micro</a:t>
            </a:r>
            <a:r>
              <a:rPr lang="en-GB" dirty="0">
                <a:latin typeface="Roboto Condensed" panose="02000000000000000000" pitchFamily="2" charset="0"/>
              </a:rPr>
              <a:t>nutrients as they are needed in tiny amounts to support bodily functions and growth. 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441877" y="5679348"/>
            <a:ext cx="1436705" cy="561856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 algn="ctr">
              <a:defRPr sz="1100">
                <a:latin typeface="Roboto Condensed" panose="02000000000000000000" pitchFamily="2" charset="0"/>
              </a:defRPr>
            </a:lvl1pPr>
          </a:lstStyle>
          <a:p>
            <a:r>
              <a:rPr lang="en-GB" dirty="0"/>
              <a:t>Click on the component of the diet to reveal its functions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27766" y="2830317"/>
            <a:ext cx="2904618" cy="3908762"/>
          </a:xfrm>
          <a:prstGeom prst="rect">
            <a:avLst/>
          </a:prstGeom>
          <a:solidFill>
            <a:schemeClr val="accent2">
              <a:lumMod val="20000"/>
              <a:lumOff val="80000"/>
              <a:alpha val="36000"/>
            </a:schemeClr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300" dirty="0">
                <a:latin typeface="Roboto Condensed" panose="02000000000000000000" pitchFamily="2" charset="0"/>
              </a:rPr>
              <a:t>These are micronutrients which are required in small quantities and perform a range of functions.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b="1" dirty="0">
                <a:latin typeface="Roboto Condensed" panose="02000000000000000000" pitchFamily="2" charset="0"/>
              </a:rPr>
              <a:t>Calcium</a:t>
            </a:r>
            <a:r>
              <a:rPr lang="en-GB" sz="1300" dirty="0">
                <a:latin typeface="Roboto Condensed" panose="02000000000000000000" pitchFamily="2" charset="0"/>
              </a:rPr>
              <a:t> helps build bone, reduces the risk of injury to bones and aids muscular contractions by facilitating the transmission of nerve impulses to the muscles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b="1" dirty="0">
                <a:latin typeface="Roboto Condensed" panose="02000000000000000000" pitchFamily="2" charset="0"/>
              </a:rPr>
              <a:t>Sodium</a:t>
            </a:r>
            <a:r>
              <a:rPr lang="en-GB" sz="1300" dirty="0">
                <a:latin typeface="Roboto Condensed" panose="02000000000000000000" pitchFamily="2" charset="0"/>
              </a:rPr>
              <a:t> maintains electrolyte balance (particularly when sweating a lot)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b="1" dirty="0">
                <a:latin typeface="Roboto Condensed" panose="02000000000000000000" pitchFamily="2" charset="0"/>
              </a:rPr>
              <a:t>Iron</a:t>
            </a:r>
            <a:r>
              <a:rPr lang="en-GB" sz="1300" dirty="0">
                <a:latin typeface="Roboto Condensed" panose="02000000000000000000" pitchFamily="2" charset="0"/>
              </a:rPr>
              <a:t> is required to produce haemoglobin and, therefore, assists with oxygen transportation</a:t>
            </a:r>
          </a:p>
          <a:p>
            <a:r>
              <a:rPr lang="en-GB" sz="1100" b="1" dirty="0">
                <a:latin typeface="Roboto Condensed" panose="02000000000000000000" pitchFamily="2" charset="0"/>
              </a:rPr>
              <a:t>Others include: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100" b="1" dirty="0">
                <a:latin typeface="Roboto Condensed" panose="02000000000000000000" pitchFamily="2" charset="0"/>
              </a:rPr>
              <a:t>Phosphorus</a:t>
            </a:r>
            <a:r>
              <a:rPr lang="en-GB" sz="1100" dirty="0">
                <a:latin typeface="Roboto Condensed" panose="02000000000000000000" pitchFamily="2" charset="0"/>
              </a:rPr>
              <a:t> is required for energy production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100" b="1" dirty="0">
                <a:latin typeface="Roboto Condensed" panose="02000000000000000000" pitchFamily="2" charset="0"/>
              </a:rPr>
              <a:t>Magnesium</a:t>
            </a:r>
            <a:r>
              <a:rPr lang="en-GB" sz="1100" dirty="0">
                <a:latin typeface="Roboto Condensed" panose="02000000000000000000" pitchFamily="2" charset="0"/>
              </a:rPr>
              <a:t> protects against oxidative stress – the toxic effect of free radicals within the body</a:t>
            </a:r>
            <a:endParaRPr lang="en-GB" sz="1300" dirty="0">
              <a:latin typeface="Roboto Condensed" panose="02000000000000000000" pitchFamily="2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27766" y="2078832"/>
            <a:ext cx="1709936" cy="408623"/>
          </a:xfrm>
          <a:prstGeom prst="flowChartAlternateProcess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>
                <a:solidFill>
                  <a:prstClr val="black"/>
                </a:solidFill>
                <a:latin typeface="Roboto Condensed" panose="02000000000000000000" pitchFamily="2" charset="0"/>
              </a:defRPr>
            </a:lvl1pPr>
          </a:lstStyle>
          <a:p>
            <a:r>
              <a:rPr lang="en-GB" dirty="0"/>
              <a:t>Minerals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323151" y="2858195"/>
            <a:ext cx="3839141" cy="3893374"/>
          </a:xfrm>
          <a:prstGeom prst="rect">
            <a:avLst/>
          </a:prstGeom>
          <a:solidFill>
            <a:schemeClr val="accent6">
              <a:lumMod val="20000"/>
              <a:lumOff val="80000"/>
              <a:alpha val="36000"/>
            </a:schemeClr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300" dirty="0">
                <a:solidFill>
                  <a:schemeClr val="tx1"/>
                </a:solidFill>
                <a:latin typeface="Roboto Condensed" panose="02000000000000000000" pitchFamily="2" charset="0"/>
              </a:rPr>
              <a:t>Micronutrients; required in small quantities</a:t>
            </a:r>
          </a:p>
          <a:p>
            <a:r>
              <a:rPr lang="en-GB" sz="1300" dirty="0">
                <a:solidFill>
                  <a:schemeClr val="tx1"/>
                </a:solidFill>
                <a:latin typeface="Roboto Condensed" panose="02000000000000000000" pitchFamily="2" charset="0"/>
              </a:rPr>
              <a:t>Fat-soluble: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b="1" dirty="0" err="1">
                <a:solidFill>
                  <a:schemeClr val="tx1"/>
                </a:solidFill>
                <a:latin typeface="Roboto Condensed" panose="02000000000000000000" pitchFamily="2" charset="0"/>
              </a:rPr>
              <a:t>Vit</a:t>
            </a:r>
            <a:r>
              <a:rPr lang="en-GB" sz="1300" b="1" dirty="0">
                <a:solidFill>
                  <a:schemeClr val="tx1"/>
                </a:solidFill>
                <a:latin typeface="Roboto Condensed" panose="02000000000000000000" pitchFamily="2" charset="0"/>
              </a:rPr>
              <a:t> A</a:t>
            </a:r>
            <a:r>
              <a:rPr lang="en-GB" sz="1300" dirty="0">
                <a:solidFill>
                  <a:schemeClr val="tx1"/>
                </a:solidFill>
                <a:latin typeface="Roboto Condensed" panose="02000000000000000000" pitchFamily="2" charset="0"/>
              </a:rPr>
              <a:t> supports cell growth and helps you see in the dark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b="1" dirty="0" err="1">
                <a:solidFill>
                  <a:schemeClr val="tx1"/>
                </a:solidFill>
                <a:latin typeface="Roboto Condensed" panose="02000000000000000000" pitchFamily="2" charset="0"/>
              </a:rPr>
              <a:t>Vit</a:t>
            </a:r>
            <a:r>
              <a:rPr lang="en-GB" sz="1300" b="1" dirty="0">
                <a:solidFill>
                  <a:schemeClr val="tx1"/>
                </a:solidFill>
                <a:latin typeface="Roboto Condensed" panose="02000000000000000000" pitchFamily="2" charset="0"/>
              </a:rPr>
              <a:t> D</a:t>
            </a:r>
            <a:r>
              <a:rPr lang="en-GB" sz="1300" dirty="0">
                <a:solidFill>
                  <a:schemeClr val="tx1"/>
                </a:solidFill>
                <a:latin typeface="Roboto Condensed" panose="02000000000000000000" pitchFamily="2" charset="0"/>
              </a:rPr>
              <a:t> maintains immune function and bone strength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b="1" dirty="0" err="1">
                <a:solidFill>
                  <a:schemeClr val="tx1"/>
                </a:solidFill>
                <a:latin typeface="Roboto Condensed" panose="02000000000000000000" pitchFamily="2" charset="0"/>
              </a:rPr>
              <a:t>Vit</a:t>
            </a:r>
            <a:r>
              <a:rPr lang="en-GB" sz="1300" b="1" dirty="0">
                <a:solidFill>
                  <a:schemeClr val="tx1"/>
                </a:solidFill>
                <a:latin typeface="Roboto Condensed" panose="02000000000000000000" pitchFamily="2" charset="0"/>
              </a:rPr>
              <a:t> E</a:t>
            </a:r>
            <a:r>
              <a:rPr lang="en-GB" sz="1300" dirty="0">
                <a:solidFill>
                  <a:schemeClr val="tx1"/>
                </a:solidFill>
                <a:latin typeface="Roboto Condensed" panose="02000000000000000000" pitchFamily="2" charset="0"/>
              </a:rPr>
              <a:t> supports skin health, reduces oxidative damage and improves immune health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b="1" dirty="0" err="1">
                <a:solidFill>
                  <a:schemeClr val="tx1"/>
                </a:solidFill>
                <a:latin typeface="Roboto Condensed" panose="02000000000000000000" pitchFamily="2" charset="0"/>
              </a:rPr>
              <a:t>Vit</a:t>
            </a:r>
            <a:r>
              <a:rPr lang="en-GB" sz="1300" b="1" dirty="0">
                <a:solidFill>
                  <a:schemeClr val="tx1"/>
                </a:solidFill>
                <a:latin typeface="Roboto Condensed" panose="02000000000000000000" pitchFamily="2" charset="0"/>
              </a:rPr>
              <a:t> K</a:t>
            </a:r>
            <a:r>
              <a:rPr lang="en-GB" sz="1300" dirty="0">
                <a:solidFill>
                  <a:schemeClr val="tx1"/>
                </a:solidFill>
                <a:latin typeface="Roboto Condensed" panose="02000000000000000000" pitchFamily="2" charset="0"/>
              </a:rPr>
              <a:t> regulates blood flow and aids blood clotting</a:t>
            </a:r>
          </a:p>
          <a:p>
            <a:r>
              <a:rPr lang="en-GB" sz="1300" dirty="0">
                <a:solidFill>
                  <a:schemeClr val="tx1"/>
                </a:solidFill>
                <a:latin typeface="Roboto Condensed" panose="02000000000000000000" pitchFamily="2" charset="0"/>
              </a:rPr>
              <a:t>Water soluble: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300" b="1" dirty="0" err="1">
                <a:solidFill>
                  <a:schemeClr val="tx1"/>
                </a:solidFill>
                <a:latin typeface="Roboto Condensed" panose="02000000000000000000" pitchFamily="2" charset="0"/>
              </a:rPr>
              <a:t>Vit</a:t>
            </a:r>
            <a:r>
              <a:rPr lang="en-GB" sz="1300" b="1" dirty="0">
                <a:solidFill>
                  <a:schemeClr val="tx1"/>
                </a:solidFill>
                <a:latin typeface="Roboto Condensed" panose="02000000000000000000" pitchFamily="2" charset="0"/>
              </a:rPr>
              <a:t> C</a:t>
            </a:r>
            <a:r>
              <a:rPr lang="en-GB" sz="1300" dirty="0">
                <a:solidFill>
                  <a:schemeClr val="tx1"/>
                </a:solidFill>
                <a:latin typeface="Roboto Condensed" panose="02000000000000000000" pitchFamily="2" charset="0"/>
              </a:rPr>
              <a:t> aids connective tissue repair and helps the absorption of iron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300" b="1" dirty="0" err="1">
                <a:solidFill>
                  <a:schemeClr val="tx1"/>
                </a:solidFill>
                <a:latin typeface="Roboto Condensed" panose="02000000000000000000" pitchFamily="2" charset="0"/>
              </a:rPr>
              <a:t>Vit</a:t>
            </a:r>
            <a:r>
              <a:rPr lang="en-GB" sz="1300" b="1" dirty="0">
                <a:solidFill>
                  <a:schemeClr val="tx1"/>
                </a:solidFill>
                <a:latin typeface="Roboto Condensed" panose="02000000000000000000" pitchFamily="2" charset="0"/>
              </a:rPr>
              <a:t> B </a:t>
            </a:r>
            <a:r>
              <a:rPr lang="en-GB" sz="1300" dirty="0">
                <a:solidFill>
                  <a:schemeClr val="tx1"/>
                </a:solidFill>
                <a:latin typeface="Roboto Condensed" panose="02000000000000000000" pitchFamily="2" charset="0"/>
              </a:rPr>
              <a:t>increases metabolism and helps release energy from food, helps form haemoglobin in red blood cells and supports mental health through improved nervous system functioning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300" b="1" dirty="0" err="1">
                <a:solidFill>
                  <a:schemeClr val="tx1"/>
                </a:solidFill>
                <a:latin typeface="Roboto Condensed" panose="02000000000000000000" pitchFamily="2" charset="0"/>
              </a:rPr>
              <a:t>Vit</a:t>
            </a:r>
            <a:r>
              <a:rPr lang="en-GB" sz="1300" b="1" dirty="0">
                <a:solidFill>
                  <a:schemeClr val="tx1"/>
                </a:solidFill>
                <a:latin typeface="Roboto Condensed" panose="02000000000000000000" pitchFamily="2" charset="0"/>
              </a:rPr>
              <a:t> B complex</a:t>
            </a:r>
            <a:r>
              <a:rPr lang="en-GB" sz="1300" dirty="0">
                <a:solidFill>
                  <a:schemeClr val="tx1"/>
                </a:solidFill>
                <a:latin typeface="Roboto Condensed" panose="02000000000000000000" pitchFamily="2" charset="0"/>
              </a:rPr>
              <a:t> can be consumed to increase intake of all B vitamins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300" b="1" dirty="0" err="1">
                <a:solidFill>
                  <a:schemeClr val="tx1"/>
                </a:solidFill>
                <a:latin typeface="Roboto Condensed" panose="02000000000000000000" pitchFamily="2" charset="0"/>
              </a:rPr>
              <a:t>Vit</a:t>
            </a:r>
            <a:r>
              <a:rPr lang="en-GB" sz="1300" b="1" dirty="0">
                <a:solidFill>
                  <a:schemeClr val="tx1"/>
                </a:solidFill>
                <a:latin typeface="Roboto Condensed" panose="02000000000000000000" pitchFamily="2" charset="0"/>
              </a:rPr>
              <a:t> B12 </a:t>
            </a:r>
            <a:r>
              <a:rPr lang="en-GB" sz="1300" dirty="0">
                <a:solidFill>
                  <a:schemeClr val="tx1"/>
                </a:solidFill>
                <a:latin typeface="Roboto Condensed" panose="02000000000000000000" pitchFamily="2" charset="0"/>
              </a:rPr>
              <a:t>(folate) keeps the nervous system healthy and helps to prevent anaemia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874602" y="2047767"/>
            <a:ext cx="1709936" cy="408623"/>
          </a:xfrm>
          <a:prstGeom prst="flowChartAlternateProcess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>
                <a:solidFill>
                  <a:prstClr val="black"/>
                </a:solidFill>
                <a:latin typeface="Roboto Condensed" panose="02000000000000000000" pitchFamily="2" charset="0"/>
              </a:defRPr>
            </a:lvl1pPr>
          </a:lstStyle>
          <a:p>
            <a:r>
              <a:rPr lang="en-GB" dirty="0"/>
              <a:t>Vitamins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297121" y="3529443"/>
            <a:ext cx="1557325" cy="2092881"/>
          </a:xfrm>
          <a:prstGeom prst="rect">
            <a:avLst/>
          </a:prstGeom>
          <a:solidFill>
            <a:schemeClr val="accent5">
              <a:lumMod val="20000"/>
              <a:lumOff val="80000"/>
              <a:alpha val="36000"/>
            </a:schemeClr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>
                <a:latin typeface="Roboto Condensed" panose="02000000000000000000" pitchFamily="2" charset="0"/>
              </a:rPr>
              <a:t>Aids digestion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>
                <a:latin typeface="Roboto Condensed" panose="02000000000000000000" pitchFamily="2" charset="0"/>
              </a:rPr>
              <a:t>Reduces the feeling of hunger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>
                <a:latin typeface="Roboto Condensed" panose="02000000000000000000" pitchFamily="2" charset="0"/>
              </a:rPr>
              <a:t>Can help to control body fat levels – reducing the onset of obesity and diabetes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166915" y="2078832"/>
            <a:ext cx="1709936" cy="408623"/>
          </a:xfrm>
          <a:prstGeom prst="flowChartAlternateProcess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>
                <a:solidFill>
                  <a:prstClr val="black"/>
                </a:solidFill>
                <a:latin typeface="Roboto Condensed" panose="02000000000000000000" pitchFamily="2" charset="0"/>
              </a:defRPr>
            </a:lvl1pPr>
          </a:lstStyle>
          <a:p>
            <a:r>
              <a:rPr lang="en-GB" dirty="0"/>
              <a:t>Fibre</a:t>
            </a:r>
          </a:p>
        </p:txBody>
      </p:sp>
      <p:pic>
        <p:nvPicPr>
          <p:cNvPr id="4098" name="Picture 2" descr="http://downloads.clipart.com/109577630.jpg?t=1476799613&amp;h=50354881dd428af26031c4c796a84034&amp;u=zigzageducation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7F4"/>
              </a:clrFrom>
              <a:clrTo>
                <a:srgbClr val="FFF7F4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0434" y="1723150"/>
            <a:ext cx="1501950" cy="1130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downloads.clipart.com/109678122.jpg?t=1476799618&amp;h=bbb079d6b9f7a88b94bc05de4fdea326&amp;u=zigzageducation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4141" y="1587088"/>
            <a:ext cx="1668965" cy="1170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://downloads.clipart.com/109454733.jpg?t=1476799766&amp;h=9aac5b10dad2ae2751f00d406c387966&amp;u=zigzageducation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4858" y="2387841"/>
            <a:ext cx="2075634" cy="1384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" name="Group 22"/>
          <p:cNvGrpSpPr/>
          <p:nvPr/>
        </p:nvGrpSpPr>
        <p:grpSpPr>
          <a:xfrm>
            <a:off x="0" y="-20326"/>
            <a:ext cx="9144000" cy="1433102"/>
            <a:chOff x="0" y="-20326"/>
            <a:chExt cx="9144000" cy="1433102"/>
          </a:xfrm>
        </p:grpSpPr>
        <p:sp>
          <p:nvSpPr>
            <p:cNvPr id="24" name="Rectangle 23"/>
            <p:cNvSpPr/>
            <p:nvPr/>
          </p:nvSpPr>
          <p:spPr>
            <a:xfrm>
              <a:off x="0" y="-20326"/>
              <a:ext cx="9144000" cy="463967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Roboto Condensed" panose="02000000000000000000" pitchFamily="2" charset="0"/>
              </a:endParaRPr>
            </a:p>
          </p:txBody>
        </p:sp>
        <p:sp>
          <p:nvSpPr>
            <p:cNvPr id="25" name="Title 1"/>
            <p:cNvSpPr txBox="1">
              <a:spLocks/>
            </p:cNvSpPr>
            <p:nvPr/>
          </p:nvSpPr>
          <p:spPr>
            <a:xfrm>
              <a:off x="107504" y="549500"/>
              <a:ext cx="8892988" cy="863276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algn="l" defTabSz="457200" rtl="0" eaLnBrk="1" latinLnBrk="0" hangingPunct="1">
                <a:spcBef>
                  <a:spcPct val="0"/>
                </a:spcBef>
                <a:buNone/>
                <a:defRPr sz="3600" kern="1200">
                  <a:solidFill>
                    <a:schemeClr val="accent1"/>
                  </a:solidFill>
                  <a:latin typeface="+mj-lt"/>
                  <a:ea typeface="+mj-ea"/>
                  <a:cs typeface="+mj-cs"/>
                </a:defRPr>
              </a:lvl1pPr>
              <a:lvl2pPr eaLnBrk="1" hangingPunct="1">
                <a:defRPr>
                  <a:solidFill>
                    <a:schemeClr val="tx2"/>
                  </a:solidFill>
                </a:defRPr>
              </a:lvl2pPr>
              <a:lvl3pPr eaLnBrk="1" hangingPunct="1">
                <a:defRPr>
                  <a:solidFill>
                    <a:schemeClr val="tx2"/>
                  </a:solidFill>
                </a:defRPr>
              </a:lvl3pPr>
              <a:lvl4pPr eaLnBrk="1" hangingPunct="1">
                <a:defRPr>
                  <a:solidFill>
                    <a:schemeClr val="tx2"/>
                  </a:solidFill>
                </a:defRPr>
              </a:lvl4pPr>
              <a:lvl5pPr eaLnBrk="1" hangingPunct="1">
                <a:defRPr>
                  <a:solidFill>
                    <a:schemeClr val="tx2"/>
                  </a:solidFill>
                </a:defRPr>
              </a:lvl5pPr>
              <a:lvl6pPr eaLnBrk="1" hangingPunct="1">
                <a:defRPr>
                  <a:solidFill>
                    <a:schemeClr val="tx2"/>
                  </a:solidFill>
                </a:defRPr>
              </a:lvl6pPr>
              <a:lvl7pPr eaLnBrk="1" hangingPunct="1">
                <a:defRPr>
                  <a:solidFill>
                    <a:schemeClr val="tx2"/>
                  </a:solidFill>
                </a:defRPr>
              </a:lvl7pPr>
              <a:lvl8pPr eaLnBrk="1" hangingPunct="1">
                <a:defRPr>
                  <a:solidFill>
                    <a:schemeClr val="tx2"/>
                  </a:solidFill>
                </a:defRPr>
              </a:lvl8pPr>
              <a:lvl9pPr eaLnBrk="1" hangingPunct="1">
                <a:defRPr>
                  <a:solidFill>
                    <a:schemeClr val="tx2"/>
                  </a:solidFill>
                </a:defRPr>
              </a:lvl9pPr>
            </a:lstStyle>
            <a:p>
              <a:r>
                <a:rPr lang="en-GB" sz="4000" b="1" dirty="0">
                  <a:solidFill>
                    <a:schemeClr val="tx1">
                      <a:alpha val="90000"/>
                    </a:schemeClr>
                  </a:solidFill>
                  <a:latin typeface="Roboto Condensed" panose="02000000000000000000" pitchFamily="2" charset="0"/>
                  <a:ea typeface="Roboto Condensed" panose="02000000000000000000" pitchFamily="2" charset="0"/>
                  <a:cs typeface="Lato Medium" panose="020F0502020204030203" pitchFamily="34" charset="0"/>
                </a:rPr>
                <a:t>Components of a Healthy, Balanced Diet</a:t>
              </a:r>
            </a:p>
          </p:txBody>
        </p:sp>
      </p:grpSp>
      <p:sp>
        <p:nvSpPr>
          <p:cNvPr id="29" name="Title 1"/>
          <p:cNvSpPr txBox="1">
            <a:spLocks/>
          </p:cNvSpPr>
          <p:nvPr/>
        </p:nvSpPr>
        <p:spPr>
          <a:xfrm>
            <a:off x="3851920" y="44624"/>
            <a:ext cx="5148572" cy="49945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GB" sz="1800" dirty="0">
                <a:solidFill>
                  <a:schemeClr val="bg1"/>
                </a:solidFill>
                <a:latin typeface="Roboto Condensed" panose="02000000000000000000" pitchFamily="2" charset="0"/>
                <a:ea typeface="Roboto Condensed" panose="02000000000000000000" pitchFamily="2" charset="0"/>
                <a:cs typeface="Lato Medium" panose="020F0502020204030203" pitchFamily="34" charset="0"/>
              </a:rPr>
              <a:t>Diet and Nutrition</a:t>
            </a: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1494" y="6059381"/>
            <a:ext cx="372318" cy="586584"/>
          </a:xfrm>
          <a:prstGeom prst="rect">
            <a:avLst/>
          </a:prstGeom>
        </p:spPr>
      </p:pic>
      <p:grpSp>
        <p:nvGrpSpPr>
          <p:cNvPr id="34" name="Group 33"/>
          <p:cNvGrpSpPr/>
          <p:nvPr/>
        </p:nvGrpSpPr>
        <p:grpSpPr>
          <a:xfrm>
            <a:off x="179512" y="-27384"/>
            <a:ext cx="822748" cy="561356"/>
            <a:chOff x="179512" y="-12676"/>
            <a:chExt cx="822748" cy="561356"/>
          </a:xfrm>
        </p:grpSpPr>
        <p:sp>
          <p:nvSpPr>
            <p:cNvPr id="35" name="TextBox 34">
              <a:hlinkClick r:id="" action="ppaction://noaction"/>
            </p:cNvPr>
            <p:cNvSpPr txBox="1"/>
            <p:nvPr/>
          </p:nvSpPr>
          <p:spPr>
            <a:xfrm>
              <a:off x="179512" y="-12676"/>
              <a:ext cx="822748" cy="561356"/>
            </a:xfrm>
            <a:prstGeom prst="rect">
              <a:avLst/>
            </a:prstGeom>
            <a:solidFill>
              <a:srgbClr val="4B716F"/>
            </a:solidFill>
            <a:ln>
              <a:noFill/>
            </a:ln>
            <a:effectLst/>
          </p:spPr>
          <p:txBody>
            <a:bodyPr wrap="square" rtlCol="0">
              <a:spAutoFit/>
            </a:bodyPr>
            <a:lstStyle/>
            <a:p>
              <a:pPr algn="r"/>
              <a:endParaRPr lang="en-GB" dirty="0">
                <a:solidFill>
                  <a:schemeClr val="bg1"/>
                </a:solidFill>
                <a:latin typeface="Roboto Condensed" panose="02000000000000000000" pitchFamily="2" charset="0"/>
                <a:ea typeface="Roboto Condensed" panose="02000000000000000000" pitchFamily="2" charset="0"/>
                <a:cs typeface="Aharoni" pitchFamily="2" charset="-79"/>
              </a:endParaRPr>
            </a:p>
          </p:txBody>
        </p:sp>
        <p:sp>
          <p:nvSpPr>
            <p:cNvPr id="36" name="Title 1"/>
            <p:cNvSpPr txBox="1">
              <a:spLocks/>
            </p:cNvSpPr>
            <p:nvPr/>
          </p:nvSpPr>
          <p:spPr>
            <a:xfrm>
              <a:off x="179512" y="188640"/>
              <a:ext cx="822748" cy="355436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algn="l" defTabSz="457200" rtl="0" eaLnBrk="1" latinLnBrk="0" hangingPunct="1">
                <a:spcBef>
                  <a:spcPct val="0"/>
                </a:spcBef>
                <a:buNone/>
                <a:defRPr sz="3600" kern="1200">
                  <a:solidFill>
                    <a:schemeClr val="accent1"/>
                  </a:solidFill>
                  <a:latin typeface="+mj-lt"/>
                  <a:ea typeface="+mj-ea"/>
                  <a:cs typeface="+mj-cs"/>
                </a:defRPr>
              </a:lvl1pPr>
              <a:lvl2pPr eaLnBrk="1" hangingPunct="1">
                <a:defRPr>
                  <a:solidFill>
                    <a:schemeClr val="tx2"/>
                  </a:solidFill>
                </a:defRPr>
              </a:lvl2pPr>
              <a:lvl3pPr eaLnBrk="1" hangingPunct="1">
                <a:defRPr>
                  <a:solidFill>
                    <a:schemeClr val="tx2"/>
                  </a:solidFill>
                </a:defRPr>
              </a:lvl3pPr>
              <a:lvl4pPr eaLnBrk="1" hangingPunct="1">
                <a:defRPr>
                  <a:solidFill>
                    <a:schemeClr val="tx2"/>
                  </a:solidFill>
                </a:defRPr>
              </a:lvl4pPr>
              <a:lvl5pPr eaLnBrk="1" hangingPunct="1">
                <a:defRPr>
                  <a:solidFill>
                    <a:schemeClr val="tx2"/>
                  </a:solidFill>
                </a:defRPr>
              </a:lvl5pPr>
              <a:lvl6pPr eaLnBrk="1" hangingPunct="1">
                <a:defRPr>
                  <a:solidFill>
                    <a:schemeClr val="tx2"/>
                  </a:solidFill>
                </a:defRPr>
              </a:lvl6pPr>
              <a:lvl7pPr eaLnBrk="1" hangingPunct="1">
                <a:defRPr>
                  <a:solidFill>
                    <a:schemeClr val="tx2"/>
                  </a:solidFill>
                </a:defRPr>
              </a:lvl7pPr>
              <a:lvl8pPr eaLnBrk="1" hangingPunct="1">
                <a:defRPr>
                  <a:solidFill>
                    <a:schemeClr val="tx2"/>
                  </a:solidFill>
                </a:defRPr>
              </a:lvl8pPr>
              <a:lvl9pPr eaLnBrk="1" hangingPunct="1">
                <a:defRPr>
                  <a:solidFill>
                    <a:schemeClr val="tx2"/>
                  </a:solidFill>
                </a:defRPr>
              </a:lvl9pPr>
            </a:lstStyle>
            <a:p>
              <a:pPr algn="ctr"/>
              <a:r>
                <a:rPr lang="en-GB" sz="1800" dirty="0">
                  <a:solidFill>
                    <a:schemeClr val="bg1"/>
                  </a:solidFill>
                  <a:latin typeface="Roboto Condensed" panose="02000000000000000000" pitchFamily="2" charset="0"/>
                  <a:ea typeface="Roboto Condensed" panose="02000000000000000000" pitchFamily="2" charset="0"/>
                  <a:cs typeface="Lato Medium" panose="020F0502020204030203" pitchFamily="34" charset="0"/>
                </a:rPr>
                <a:t>Learn</a:t>
              </a:r>
            </a:p>
          </p:txBody>
        </p:sp>
      </p:grpSp>
      <p:sp>
        <p:nvSpPr>
          <p:cNvPr id="26" name="TextBox 25"/>
          <p:cNvSpPr txBox="1"/>
          <p:nvPr/>
        </p:nvSpPr>
        <p:spPr>
          <a:xfrm>
            <a:off x="7722333" y="6598158"/>
            <a:ext cx="1453608" cy="255389"/>
          </a:xfrm>
          <a:prstGeom prst="round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>
                <a:latin typeface="Roboto Condensed" panose="02000000000000000000" pitchFamily="2" charset="0"/>
              </a:rPr>
              <a:t>© ZigZag Education, 2019 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E1ABE-4073-4494-BFC2-5858710217CE}" type="slidenum">
              <a:rPr lang="en-GB" smtClean="0"/>
              <a:pPr/>
              <a:t>4</a:t>
            </a:fld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85518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Group 34"/>
          <p:cNvGrpSpPr/>
          <p:nvPr/>
        </p:nvGrpSpPr>
        <p:grpSpPr>
          <a:xfrm>
            <a:off x="0" y="4968409"/>
            <a:ext cx="9144000" cy="1904841"/>
            <a:chOff x="0" y="4968409"/>
            <a:chExt cx="9144000" cy="1904841"/>
          </a:xfrm>
        </p:grpSpPr>
        <p:pic>
          <p:nvPicPr>
            <p:cNvPr id="37" name="Picture 36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713" t="74524" r="4647" b="-1"/>
            <a:stretch/>
          </p:blipFill>
          <p:spPr>
            <a:xfrm>
              <a:off x="0" y="5013176"/>
              <a:ext cx="9144000" cy="1844824"/>
            </a:xfrm>
            <a:prstGeom prst="rect">
              <a:avLst/>
            </a:prstGeom>
          </p:spPr>
        </p:pic>
        <p:sp>
          <p:nvSpPr>
            <p:cNvPr id="38" name="Rectangle 37"/>
            <p:cNvSpPr/>
            <p:nvPr/>
          </p:nvSpPr>
          <p:spPr>
            <a:xfrm rot="10800000" flipV="1">
              <a:off x="0" y="4968409"/>
              <a:ext cx="9144000" cy="1904841"/>
            </a:xfrm>
            <a:prstGeom prst="rect">
              <a:avLst/>
            </a:prstGeom>
            <a:gradFill flip="none" rotWithShape="1">
              <a:gsLst>
                <a:gs pos="4000">
                  <a:schemeClr val="accent5">
                    <a:lumMod val="0"/>
                    <a:lumOff val="100000"/>
                  </a:schemeClr>
                </a:gs>
                <a:gs pos="100000">
                  <a:schemeClr val="bg1">
                    <a:alpha val="50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5124" name="Picture 4" descr="Image result for water bottle vector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9812" y="1673884"/>
            <a:ext cx="2880320" cy="2880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Wave 2"/>
          <p:cNvSpPr/>
          <p:nvPr/>
        </p:nvSpPr>
        <p:spPr>
          <a:xfrm>
            <a:off x="3559946" y="3689742"/>
            <a:ext cx="1440160" cy="648072"/>
          </a:xfrm>
          <a:prstGeom prst="wave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107504" y="1196540"/>
            <a:ext cx="7056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>
                <a:latin typeface="Myriad Web Pro Condensed" panose="020B0506030403020204" pitchFamily="34" charset="0"/>
              </a:defRPr>
            </a:lvl1pPr>
          </a:lstStyle>
          <a:p>
            <a:r>
              <a:rPr lang="en-GB" dirty="0">
                <a:latin typeface="Roboto Condensed" panose="02000000000000000000" pitchFamily="2" charset="0"/>
              </a:rPr>
              <a:t>Now let’s take a look at the role of water in more detail.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547664" y="4761067"/>
            <a:ext cx="6266515" cy="30777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Roboto Condensed" panose="02000000000000000000" pitchFamily="2" charset="0"/>
              </a:rPr>
              <a:t>Allows water balance to be maintained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547664" y="5068844"/>
            <a:ext cx="6266515" cy="30777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  <a:lvl1pPr marL="285750" indent="-285750">
              <a:buFont typeface="Arial" panose="020B0604020202020204" pitchFamily="34" charset="0"/>
              <a:buChar char="•"/>
              <a:defRPr sz="1400">
                <a:latin typeface="Myriad Web Pro Condensed" panose="020B0506030403020204" pitchFamily="34" charset="0"/>
              </a:defRPr>
            </a:lvl1pPr>
          </a:lstStyle>
          <a:p>
            <a:r>
              <a:rPr lang="en-GB" dirty="0">
                <a:latin typeface="Roboto Condensed" panose="02000000000000000000" pitchFamily="2" charset="0"/>
              </a:rPr>
              <a:t>Replaces fluid lost through sweat especially when exercising in hot conditions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547664" y="5376621"/>
            <a:ext cx="6266515" cy="30777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  <a:lvl1pPr marL="285750" indent="-285750">
              <a:buFont typeface="Arial" panose="020B0604020202020204" pitchFamily="34" charset="0"/>
              <a:buChar char="•"/>
              <a:defRPr sz="1400">
                <a:latin typeface="Myriad Web Pro Condensed" panose="020B0506030403020204" pitchFamily="34" charset="0"/>
              </a:defRPr>
            </a:lvl1pPr>
          </a:lstStyle>
          <a:p>
            <a:r>
              <a:rPr lang="en-GB" dirty="0">
                <a:latin typeface="Roboto Condensed" panose="02000000000000000000" pitchFamily="2" charset="0"/>
              </a:rPr>
              <a:t>Prevents dehydration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547664" y="5666232"/>
            <a:ext cx="6266515" cy="5232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  <a:lvl1pPr marL="285750" indent="-285750">
              <a:buFont typeface="Arial" panose="020B0604020202020204" pitchFamily="34" charset="0"/>
              <a:buChar char="•"/>
              <a:defRPr sz="1400">
                <a:latin typeface="Myriad Web Pro Condensed" panose="020B0506030403020204" pitchFamily="34" charset="0"/>
              </a:defRPr>
            </a:lvl1pPr>
          </a:lstStyle>
          <a:p>
            <a:r>
              <a:rPr lang="en-GB" dirty="0">
                <a:latin typeface="Roboto Condensed" panose="02000000000000000000" pitchFamily="2" charset="0"/>
              </a:rPr>
              <a:t>Dehydration can lead to dizziness, fatigue and increased body temperature and put strain on the heart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547664" y="6149621"/>
            <a:ext cx="6266515" cy="30777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  <a:lvl1pPr marL="285750" indent="-285750">
              <a:buFont typeface="Arial" panose="020B0604020202020204" pitchFamily="34" charset="0"/>
              <a:buChar char="•"/>
              <a:defRPr sz="1400">
                <a:latin typeface="Myriad Web Pro Condensed" panose="020B0506030403020204" pitchFamily="34" charset="0"/>
              </a:defRPr>
            </a:lvl1pPr>
          </a:lstStyle>
          <a:p>
            <a:r>
              <a:rPr lang="en-GB" dirty="0">
                <a:latin typeface="Roboto Condensed" panose="02000000000000000000" pitchFamily="2" charset="0"/>
              </a:rPr>
              <a:t>Dehydration can impair sporting performance</a:t>
            </a:r>
          </a:p>
        </p:txBody>
      </p:sp>
      <p:sp>
        <p:nvSpPr>
          <p:cNvPr id="22" name="Wave 21"/>
          <p:cNvSpPr/>
          <p:nvPr/>
        </p:nvSpPr>
        <p:spPr>
          <a:xfrm>
            <a:off x="3559946" y="3257694"/>
            <a:ext cx="1440160" cy="648072"/>
          </a:xfrm>
          <a:prstGeom prst="wave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Wave 24"/>
          <p:cNvSpPr/>
          <p:nvPr/>
        </p:nvSpPr>
        <p:spPr>
          <a:xfrm>
            <a:off x="3559946" y="2790008"/>
            <a:ext cx="1440160" cy="648072"/>
          </a:xfrm>
          <a:prstGeom prst="wave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Wave 25"/>
          <p:cNvSpPr/>
          <p:nvPr/>
        </p:nvSpPr>
        <p:spPr>
          <a:xfrm>
            <a:off x="3559946" y="2465972"/>
            <a:ext cx="1440160" cy="648072"/>
          </a:xfrm>
          <a:prstGeom prst="wave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Wave 26"/>
          <p:cNvSpPr/>
          <p:nvPr/>
        </p:nvSpPr>
        <p:spPr>
          <a:xfrm>
            <a:off x="3559946" y="2141936"/>
            <a:ext cx="1440160" cy="648072"/>
          </a:xfrm>
          <a:prstGeom prst="wave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4" descr="Image result for water bottle vector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9812" y="1843244"/>
            <a:ext cx="2880320" cy="2880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/>
          <p:cNvSpPr txBox="1"/>
          <p:nvPr/>
        </p:nvSpPr>
        <p:spPr>
          <a:xfrm>
            <a:off x="3284336" y="1870385"/>
            <a:ext cx="2651271" cy="408623"/>
          </a:xfrm>
          <a:prstGeom prst="flowChartAlternateProcess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en-GB" dirty="0">
              <a:latin typeface="Roboto Condensed" panose="02000000000000000000" pitchFamily="2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0" y="-20326"/>
            <a:ext cx="9144000" cy="1433102"/>
            <a:chOff x="0" y="-20326"/>
            <a:chExt cx="9144000" cy="1433102"/>
          </a:xfrm>
        </p:grpSpPr>
        <p:sp>
          <p:nvSpPr>
            <p:cNvPr id="29" name="Rectangle 28"/>
            <p:cNvSpPr/>
            <p:nvPr/>
          </p:nvSpPr>
          <p:spPr>
            <a:xfrm>
              <a:off x="0" y="-20326"/>
              <a:ext cx="9144000" cy="463967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Roboto Condensed" panose="02000000000000000000" pitchFamily="2" charset="0"/>
              </a:endParaRPr>
            </a:p>
          </p:txBody>
        </p:sp>
        <p:sp>
          <p:nvSpPr>
            <p:cNvPr id="30" name="Title 1"/>
            <p:cNvSpPr txBox="1">
              <a:spLocks/>
            </p:cNvSpPr>
            <p:nvPr/>
          </p:nvSpPr>
          <p:spPr>
            <a:xfrm>
              <a:off x="107504" y="549500"/>
              <a:ext cx="8892988" cy="863276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algn="l" defTabSz="457200" rtl="0" eaLnBrk="1" latinLnBrk="0" hangingPunct="1">
                <a:spcBef>
                  <a:spcPct val="0"/>
                </a:spcBef>
                <a:buNone/>
                <a:defRPr sz="3600" kern="1200">
                  <a:solidFill>
                    <a:schemeClr val="accent1"/>
                  </a:solidFill>
                  <a:latin typeface="+mj-lt"/>
                  <a:ea typeface="+mj-ea"/>
                  <a:cs typeface="+mj-cs"/>
                </a:defRPr>
              </a:lvl1pPr>
              <a:lvl2pPr eaLnBrk="1" hangingPunct="1">
                <a:defRPr>
                  <a:solidFill>
                    <a:schemeClr val="tx2"/>
                  </a:solidFill>
                </a:defRPr>
              </a:lvl2pPr>
              <a:lvl3pPr eaLnBrk="1" hangingPunct="1">
                <a:defRPr>
                  <a:solidFill>
                    <a:schemeClr val="tx2"/>
                  </a:solidFill>
                </a:defRPr>
              </a:lvl3pPr>
              <a:lvl4pPr eaLnBrk="1" hangingPunct="1">
                <a:defRPr>
                  <a:solidFill>
                    <a:schemeClr val="tx2"/>
                  </a:solidFill>
                </a:defRPr>
              </a:lvl4pPr>
              <a:lvl5pPr eaLnBrk="1" hangingPunct="1">
                <a:defRPr>
                  <a:solidFill>
                    <a:schemeClr val="tx2"/>
                  </a:solidFill>
                </a:defRPr>
              </a:lvl5pPr>
              <a:lvl6pPr eaLnBrk="1" hangingPunct="1">
                <a:defRPr>
                  <a:solidFill>
                    <a:schemeClr val="tx2"/>
                  </a:solidFill>
                </a:defRPr>
              </a:lvl6pPr>
              <a:lvl7pPr eaLnBrk="1" hangingPunct="1">
                <a:defRPr>
                  <a:solidFill>
                    <a:schemeClr val="tx2"/>
                  </a:solidFill>
                </a:defRPr>
              </a:lvl7pPr>
              <a:lvl8pPr eaLnBrk="1" hangingPunct="1">
                <a:defRPr>
                  <a:solidFill>
                    <a:schemeClr val="tx2"/>
                  </a:solidFill>
                </a:defRPr>
              </a:lvl8pPr>
              <a:lvl9pPr eaLnBrk="1" hangingPunct="1">
                <a:defRPr>
                  <a:solidFill>
                    <a:schemeClr val="tx2"/>
                  </a:solidFill>
                </a:defRPr>
              </a:lvl9pPr>
            </a:lstStyle>
            <a:p>
              <a:r>
                <a:rPr lang="en-GB" sz="4000" b="1" dirty="0">
                  <a:solidFill>
                    <a:schemeClr val="tx1">
                      <a:alpha val="90000"/>
                    </a:schemeClr>
                  </a:solidFill>
                  <a:latin typeface="Roboto Condensed" panose="02000000000000000000" pitchFamily="2" charset="0"/>
                  <a:ea typeface="Roboto Condensed" panose="02000000000000000000" pitchFamily="2" charset="0"/>
                  <a:cs typeface="Lato Medium" panose="020F0502020204030203" pitchFamily="34" charset="0"/>
                </a:rPr>
                <a:t>Water and Hydration</a:t>
              </a:r>
            </a:p>
          </p:txBody>
        </p:sp>
      </p:grpSp>
      <p:sp>
        <p:nvSpPr>
          <p:cNvPr id="34" name="Title 1"/>
          <p:cNvSpPr txBox="1">
            <a:spLocks/>
          </p:cNvSpPr>
          <p:nvPr/>
        </p:nvSpPr>
        <p:spPr>
          <a:xfrm>
            <a:off x="3851920" y="44624"/>
            <a:ext cx="5148572" cy="49945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GB" sz="1800" dirty="0">
                <a:solidFill>
                  <a:schemeClr val="bg1"/>
                </a:solidFill>
                <a:latin typeface="Roboto Condensed" panose="02000000000000000000" pitchFamily="2" charset="0"/>
                <a:ea typeface="Roboto Condensed" panose="02000000000000000000" pitchFamily="2" charset="0"/>
                <a:cs typeface="Lato Medium" panose="020F0502020204030203" pitchFamily="34" charset="0"/>
              </a:rPr>
              <a:t>Diet and Nutrition</a:t>
            </a:r>
          </a:p>
        </p:txBody>
      </p:sp>
      <p:grpSp>
        <p:nvGrpSpPr>
          <p:cNvPr id="39" name="Group 38"/>
          <p:cNvGrpSpPr/>
          <p:nvPr/>
        </p:nvGrpSpPr>
        <p:grpSpPr>
          <a:xfrm>
            <a:off x="179512" y="-27384"/>
            <a:ext cx="822748" cy="561356"/>
            <a:chOff x="179512" y="-12676"/>
            <a:chExt cx="822748" cy="561356"/>
          </a:xfrm>
        </p:grpSpPr>
        <p:sp>
          <p:nvSpPr>
            <p:cNvPr id="40" name="TextBox 39">
              <a:hlinkClick r:id="" action="ppaction://noaction"/>
            </p:cNvPr>
            <p:cNvSpPr txBox="1"/>
            <p:nvPr/>
          </p:nvSpPr>
          <p:spPr>
            <a:xfrm>
              <a:off x="179512" y="-12676"/>
              <a:ext cx="822748" cy="561356"/>
            </a:xfrm>
            <a:prstGeom prst="rect">
              <a:avLst/>
            </a:prstGeom>
            <a:solidFill>
              <a:srgbClr val="4B716F"/>
            </a:solidFill>
            <a:ln>
              <a:noFill/>
            </a:ln>
            <a:effectLst/>
          </p:spPr>
          <p:txBody>
            <a:bodyPr wrap="square" rtlCol="0">
              <a:spAutoFit/>
            </a:bodyPr>
            <a:lstStyle/>
            <a:p>
              <a:pPr algn="r"/>
              <a:endParaRPr lang="en-GB" dirty="0">
                <a:solidFill>
                  <a:schemeClr val="bg1"/>
                </a:solidFill>
                <a:latin typeface="Roboto Condensed" panose="02000000000000000000" pitchFamily="2" charset="0"/>
                <a:ea typeface="Roboto Condensed" panose="02000000000000000000" pitchFamily="2" charset="0"/>
                <a:cs typeface="Aharoni" pitchFamily="2" charset="-79"/>
              </a:endParaRPr>
            </a:p>
          </p:txBody>
        </p:sp>
        <p:sp>
          <p:nvSpPr>
            <p:cNvPr id="41" name="Title 1"/>
            <p:cNvSpPr txBox="1">
              <a:spLocks/>
            </p:cNvSpPr>
            <p:nvPr/>
          </p:nvSpPr>
          <p:spPr>
            <a:xfrm>
              <a:off x="179512" y="188640"/>
              <a:ext cx="822748" cy="355436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algn="l" defTabSz="457200" rtl="0" eaLnBrk="1" latinLnBrk="0" hangingPunct="1">
                <a:spcBef>
                  <a:spcPct val="0"/>
                </a:spcBef>
                <a:buNone/>
                <a:defRPr sz="3600" kern="1200">
                  <a:solidFill>
                    <a:schemeClr val="accent1"/>
                  </a:solidFill>
                  <a:latin typeface="+mj-lt"/>
                  <a:ea typeface="+mj-ea"/>
                  <a:cs typeface="+mj-cs"/>
                </a:defRPr>
              </a:lvl1pPr>
              <a:lvl2pPr eaLnBrk="1" hangingPunct="1">
                <a:defRPr>
                  <a:solidFill>
                    <a:schemeClr val="tx2"/>
                  </a:solidFill>
                </a:defRPr>
              </a:lvl2pPr>
              <a:lvl3pPr eaLnBrk="1" hangingPunct="1">
                <a:defRPr>
                  <a:solidFill>
                    <a:schemeClr val="tx2"/>
                  </a:solidFill>
                </a:defRPr>
              </a:lvl3pPr>
              <a:lvl4pPr eaLnBrk="1" hangingPunct="1">
                <a:defRPr>
                  <a:solidFill>
                    <a:schemeClr val="tx2"/>
                  </a:solidFill>
                </a:defRPr>
              </a:lvl4pPr>
              <a:lvl5pPr eaLnBrk="1" hangingPunct="1">
                <a:defRPr>
                  <a:solidFill>
                    <a:schemeClr val="tx2"/>
                  </a:solidFill>
                </a:defRPr>
              </a:lvl5pPr>
              <a:lvl6pPr eaLnBrk="1" hangingPunct="1">
                <a:defRPr>
                  <a:solidFill>
                    <a:schemeClr val="tx2"/>
                  </a:solidFill>
                </a:defRPr>
              </a:lvl6pPr>
              <a:lvl7pPr eaLnBrk="1" hangingPunct="1">
                <a:defRPr>
                  <a:solidFill>
                    <a:schemeClr val="tx2"/>
                  </a:solidFill>
                </a:defRPr>
              </a:lvl7pPr>
              <a:lvl8pPr eaLnBrk="1" hangingPunct="1">
                <a:defRPr>
                  <a:solidFill>
                    <a:schemeClr val="tx2"/>
                  </a:solidFill>
                </a:defRPr>
              </a:lvl8pPr>
              <a:lvl9pPr eaLnBrk="1" hangingPunct="1">
                <a:defRPr>
                  <a:solidFill>
                    <a:schemeClr val="tx2"/>
                  </a:solidFill>
                </a:defRPr>
              </a:lvl9pPr>
            </a:lstStyle>
            <a:p>
              <a:pPr algn="ctr"/>
              <a:r>
                <a:rPr lang="en-GB" sz="1800" dirty="0">
                  <a:solidFill>
                    <a:schemeClr val="bg1"/>
                  </a:solidFill>
                  <a:latin typeface="Roboto Condensed" panose="02000000000000000000" pitchFamily="2" charset="0"/>
                  <a:ea typeface="Roboto Condensed" panose="02000000000000000000" pitchFamily="2" charset="0"/>
                  <a:cs typeface="Lato Medium" panose="020F0502020204030203" pitchFamily="34" charset="0"/>
                </a:rPr>
                <a:t>Learn</a:t>
              </a: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6440266" y="1967116"/>
            <a:ext cx="2249125" cy="374571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 algn="ctr">
              <a:defRPr sz="1100">
                <a:latin typeface="Roboto Condensed" panose="02000000000000000000" pitchFamily="2" charset="0"/>
              </a:defRPr>
            </a:lvl1pPr>
          </a:lstStyle>
          <a:p>
            <a:r>
              <a:rPr lang="en-GB" dirty="0"/>
              <a:t>Click on the cap of the water bottle to reveal the importance of hydration</a:t>
            </a:r>
          </a:p>
        </p:txBody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9216" y="2257455"/>
            <a:ext cx="372318" cy="586584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00000">
            <a:off x="4636928" y="2033438"/>
            <a:ext cx="187980" cy="296161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7722333" y="6598158"/>
            <a:ext cx="1453608" cy="255389"/>
          </a:xfrm>
          <a:prstGeom prst="round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>
                <a:latin typeface="Roboto Condensed" panose="02000000000000000000" pitchFamily="2" charset="0"/>
              </a:rPr>
              <a:t>© ZigZag Education, 2019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E1ABE-4073-4494-BFC2-5858710217CE}" type="slidenum">
              <a:rPr lang="en-GB" smtClean="0"/>
              <a:pPr/>
              <a:t>5</a:t>
            </a:fld>
            <a:endParaRPr lang="en-GB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308E3F0-8367-554D-A78C-26E68F8CCFAF}"/>
              </a:ext>
            </a:extLst>
          </p:cNvPr>
          <p:cNvSpPr txBox="1"/>
          <p:nvPr/>
        </p:nvSpPr>
        <p:spPr>
          <a:xfrm>
            <a:off x="486188" y="2489413"/>
            <a:ext cx="248855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Roboto Condensed" panose="02000000000000000000" pitchFamily="2" charset="0"/>
              </a:rPr>
              <a:t>It is important when exercising that you are hydrated </a:t>
            </a:r>
            <a:r>
              <a:rPr lang="en-US" b="1" dirty="0">
                <a:latin typeface="Roboto Condensed" panose="02000000000000000000" pitchFamily="2" charset="0"/>
              </a:rPr>
              <a:t>before</a:t>
            </a:r>
            <a:r>
              <a:rPr lang="en-US" dirty="0">
                <a:latin typeface="Roboto Condensed" panose="02000000000000000000" pitchFamily="2" charset="0"/>
              </a:rPr>
              <a:t>, </a:t>
            </a:r>
            <a:r>
              <a:rPr lang="en-US" b="1" dirty="0">
                <a:latin typeface="Roboto Condensed" panose="02000000000000000000" pitchFamily="2" charset="0"/>
              </a:rPr>
              <a:t>during</a:t>
            </a:r>
            <a:r>
              <a:rPr lang="en-US" dirty="0">
                <a:latin typeface="Roboto Condensed" panose="02000000000000000000" pitchFamily="2" charset="0"/>
              </a:rPr>
              <a:t> and </a:t>
            </a:r>
            <a:r>
              <a:rPr lang="en-US" b="1" dirty="0">
                <a:latin typeface="Roboto Condensed" panose="02000000000000000000" pitchFamily="2" charset="0"/>
              </a:rPr>
              <a:t>after</a:t>
            </a:r>
            <a:r>
              <a:rPr lang="en-US" dirty="0">
                <a:latin typeface="Roboto Condensed" panose="02000000000000000000" pitchFamily="2" charset="0"/>
              </a:rPr>
              <a:t> exercise.</a:t>
            </a:r>
          </a:p>
        </p:txBody>
      </p:sp>
    </p:spTree>
    <p:extLst>
      <p:ext uri="{BB962C8B-B14F-4D97-AF65-F5344CB8AC3E}">
        <p14:creationId xmlns:p14="http://schemas.microsoft.com/office/powerpoint/2010/main" val="14786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3" grpId="0" animBg="1"/>
      <p:bldP spid="23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5" grpId="0" animBg="1"/>
      <p:bldP spid="26" grpId="0" animBg="1"/>
      <p:bldP spid="27" grpId="0" animBg="1"/>
      <p:bldP spid="2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-1" y="4968409"/>
            <a:ext cx="9144001" cy="1904841"/>
            <a:chOff x="-1" y="4968409"/>
            <a:chExt cx="9144001" cy="1904841"/>
          </a:xfrm>
        </p:grpSpPr>
        <p:pic>
          <p:nvPicPr>
            <p:cNvPr id="24" name="Picture 2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260" t="74788" r="10756"/>
            <a:stretch/>
          </p:blipFill>
          <p:spPr>
            <a:xfrm>
              <a:off x="0" y="5013176"/>
              <a:ext cx="9144000" cy="1844824"/>
            </a:xfrm>
            <a:prstGeom prst="rect">
              <a:avLst/>
            </a:prstGeom>
          </p:spPr>
        </p:pic>
        <p:sp>
          <p:nvSpPr>
            <p:cNvPr id="25" name="Rectangle 24"/>
            <p:cNvSpPr/>
            <p:nvPr/>
          </p:nvSpPr>
          <p:spPr>
            <a:xfrm rot="10800000" flipV="1">
              <a:off x="-1" y="4968409"/>
              <a:ext cx="9143999" cy="1904841"/>
            </a:xfrm>
            <a:prstGeom prst="rect">
              <a:avLst/>
            </a:prstGeom>
            <a:gradFill flip="none" rotWithShape="1">
              <a:gsLst>
                <a:gs pos="4000">
                  <a:schemeClr val="accent5">
                    <a:lumMod val="0"/>
                    <a:lumOff val="100000"/>
                  </a:schemeClr>
                </a:gs>
                <a:gs pos="100000">
                  <a:schemeClr val="bg1">
                    <a:alpha val="50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245240" y="1986022"/>
            <a:ext cx="1836204" cy="578882"/>
          </a:xfrm>
          <a:prstGeom prst="roundRect">
            <a:avLst/>
          </a:prstGeom>
          <a:solidFill>
            <a:schemeClr val="accent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chemeClr val="bg1"/>
                </a:solidFill>
                <a:latin typeface="Roboto Condensed" panose="02000000000000000000" pitchFamily="2" charset="0"/>
              </a:rPr>
              <a:t>Fluids need to be consumed…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87310" y="2649180"/>
            <a:ext cx="1594135" cy="2391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703441" y="2813985"/>
            <a:ext cx="1514132" cy="227119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04721" y="2804148"/>
            <a:ext cx="1520690" cy="228103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TextBox 35"/>
          <p:cNvSpPr txBox="1"/>
          <p:nvPr/>
        </p:nvSpPr>
        <p:spPr>
          <a:xfrm>
            <a:off x="2175222" y="2151679"/>
            <a:ext cx="750614" cy="340519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Roboto Condensed" panose="02000000000000000000" pitchFamily="2" charset="0"/>
              </a:rPr>
              <a:t> before,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3867186" y="2149834"/>
            <a:ext cx="750614" cy="340519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Roboto Condensed" panose="02000000000000000000" pitchFamily="2" charset="0"/>
              </a:rPr>
              <a:t>during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5148064" y="1932360"/>
            <a:ext cx="2593788" cy="57888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Roboto Condensed" panose="02000000000000000000" pitchFamily="2" charset="0"/>
              </a:rPr>
              <a:t> and after exercise to ensure that the athlete avoids dehydration.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23528" y="4869160"/>
            <a:ext cx="3158618" cy="1631394"/>
          </a:xfrm>
          <a:prstGeom prst="roundRect">
            <a:avLst>
              <a:gd name="adj" fmla="val 4212"/>
            </a:avLst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Roboto Condensed" panose="02000000000000000000" pitchFamily="2" charset="0"/>
              </a:rPr>
              <a:t>This prevents dehydration from occurring and reduces the risk of the following: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Roboto Condensed" panose="02000000000000000000" pitchFamily="2" charset="0"/>
              </a:rPr>
              <a:t>Increased strain on the heart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Roboto Condensed" panose="02000000000000000000" pitchFamily="2" charset="0"/>
              </a:rPr>
              <a:t>Reduced temperature control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Roboto Condensed" panose="02000000000000000000" pitchFamily="2" charset="0"/>
              </a:rPr>
              <a:t>Increased blood viscosity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Roboto Condensed" panose="02000000000000000000" pitchFamily="2" charset="0"/>
              </a:rPr>
              <a:t>Reduced attention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Roboto Condensed" panose="02000000000000000000" pitchFamily="2" charset="0"/>
              </a:rPr>
              <a:t>Cramps and fatigue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635896" y="4869160"/>
            <a:ext cx="5364596" cy="1631394"/>
          </a:xfrm>
          <a:prstGeom prst="roundRect">
            <a:avLst>
              <a:gd name="adj" fmla="val 3952"/>
            </a:avLst>
          </a:prstGeom>
          <a:solidFill>
            <a:schemeClr val="accent6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Roboto Condensed" panose="02000000000000000000" pitchFamily="2" charset="0"/>
              </a:rPr>
              <a:t> Hydration can be maintained using the following: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b="1" dirty="0">
                <a:latin typeface="Roboto Condensed" panose="02000000000000000000" pitchFamily="2" charset="0"/>
              </a:rPr>
              <a:t>Isotonic drinks </a:t>
            </a:r>
            <a:r>
              <a:rPr lang="en-GB" sz="1400" dirty="0">
                <a:latin typeface="Roboto Condensed" panose="02000000000000000000" pitchFamily="2" charset="0"/>
              </a:rPr>
              <a:t>– glucose content is the same as that  in the blood, which provides fast rehydration and glucose for exercise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b="1" dirty="0">
                <a:latin typeface="Roboto Condensed" panose="02000000000000000000" pitchFamily="2" charset="0"/>
              </a:rPr>
              <a:t>Hypotonic drinks </a:t>
            </a:r>
            <a:r>
              <a:rPr lang="en-GB" sz="1400" dirty="0">
                <a:latin typeface="Roboto Condensed" panose="02000000000000000000" pitchFamily="2" charset="0"/>
              </a:rPr>
              <a:t>– glucose content is lower than that in the blood, which allows very fast rehydration and some glucose for exercise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b="1" dirty="0">
                <a:latin typeface="Roboto Condensed" panose="02000000000000000000" pitchFamily="2" charset="0"/>
              </a:rPr>
              <a:t>Hypertonic drink </a:t>
            </a:r>
            <a:r>
              <a:rPr lang="en-GB" sz="1400" dirty="0">
                <a:latin typeface="Roboto Condensed" panose="02000000000000000000" pitchFamily="2" charset="0"/>
              </a:rPr>
              <a:t>– glucose content is higher than that in the blood, which allows glycogen stores to be replenished post-exercise</a:t>
            </a:r>
          </a:p>
        </p:txBody>
      </p:sp>
      <p:grpSp>
        <p:nvGrpSpPr>
          <p:cNvPr id="26" name="Group 25"/>
          <p:cNvGrpSpPr/>
          <p:nvPr/>
        </p:nvGrpSpPr>
        <p:grpSpPr>
          <a:xfrm>
            <a:off x="0" y="-20326"/>
            <a:ext cx="9144000" cy="1433102"/>
            <a:chOff x="0" y="-20326"/>
            <a:chExt cx="9144000" cy="1433102"/>
          </a:xfrm>
        </p:grpSpPr>
        <p:grpSp>
          <p:nvGrpSpPr>
            <p:cNvPr id="27" name="Group 26"/>
            <p:cNvGrpSpPr/>
            <p:nvPr/>
          </p:nvGrpSpPr>
          <p:grpSpPr>
            <a:xfrm>
              <a:off x="0" y="-20326"/>
              <a:ext cx="9144000" cy="1433102"/>
              <a:chOff x="0" y="-20326"/>
              <a:chExt cx="9144000" cy="1433102"/>
            </a:xfrm>
          </p:grpSpPr>
          <p:sp>
            <p:nvSpPr>
              <p:cNvPr id="32" name="Rectangle 31"/>
              <p:cNvSpPr/>
              <p:nvPr/>
            </p:nvSpPr>
            <p:spPr>
              <a:xfrm>
                <a:off x="0" y="-20326"/>
                <a:ext cx="9144000" cy="463967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Roboto Condensed" panose="02000000000000000000" pitchFamily="2" charset="0"/>
                </a:endParaRPr>
              </a:p>
            </p:txBody>
          </p:sp>
          <p:sp>
            <p:nvSpPr>
              <p:cNvPr id="33" name="Title 1"/>
              <p:cNvSpPr txBox="1">
                <a:spLocks/>
              </p:cNvSpPr>
              <p:nvPr/>
            </p:nvSpPr>
            <p:spPr>
              <a:xfrm>
                <a:off x="107504" y="549500"/>
                <a:ext cx="8892988" cy="863276"/>
              </a:xfrm>
              <a:prstGeom prst="rect">
                <a:avLst/>
              </a:prstGeom>
            </p:spPr>
            <p:txBody>
              <a:bodyPr vert="horz" lIns="91440" tIns="45720" rIns="91440" bIns="45720" rtlCol="0" anchor="t">
                <a:noAutofit/>
              </a:bodyPr>
              <a:lstStyle>
                <a:lvl1pPr algn="l" defTabSz="457200" rtl="0" eaLnBrk="1" latinLnBrk="0" hangingPunct="1">
                  <a:spcBef>
                    <a:spcPct val="0"/>
                  </a:spcBef>
                  <a:buNone/>
                  <a:defRPr sz="3600" kern="1200">
                    <a:solidFill>
                      <a:schemeClr val="accent1"/>
                    </a:solidFill>
                    <a:latin typeface="+mj-lt"/>
                    <a:ea typeface="+mj-ea"/>
                    <a:cs typeface="+mj-cs"/>
                  </a:defRPr>
                </a:lvl1pPr>
                <a:lvl2pPr eaLnBrk="1" hangingPunct="1">
                  <a:defRPr>
                    <a:solidFill>
                      <a:schemeClr val="tx2"/>
                    </a:solidFill>
                  </a:defRPr>
                </a:lvl2pPr>
                <a:lvl3pPr eaLnBrk="1" hangingPunct="1">
                  <a:defRPr>
                    <a:solidFill>
                      <a:schemeClr val="tx2"/>
                    </a:solidFill>
                  </a:defRPr>
                </a:lvl3pPr>
                <a:lvl4pPr eaLnBrk="1" hangingPunct="1">
                  <a:defRPr>
                    <a:solidFill>
                      <a:schemeClr val="tx2"/>
                    </a:solidFill>
                  </a:defRPr>
                </a:lvl4pPr>
                <a:lvl5pPr eaLnBrk="1" hangingPunct="1">
                  <a:defRPr>
                    <a:solidFill>
                      <a:schemeClr val="tx2"/>
                    </a:solidFill>
                  </a:defRPr>
                </a:lvl5pPr>
                <a:lvl6pPr eaLnBrk="1" hangingPunct="1">
                  <a:defRPr>
                    <a:solidFill>
                      <a:schemeClr val="tx2"/>
                    </a:solidFill>
                  </a:defRPr>
                </a:lvl6pPr>
                <a:lvl7pPr eaLnBrk="1" hangingPunct="1">
                  <a:defRPr>
                    <a:solidFill>
                      <a:schemeClr val="tx2"/>
                    </a:solidFill>
                  </a:defRPr>
                </a:lvl7pPr>
                <a:lvl8pPr eaLnBrk="1" hangingPunct="1">
                  <a:defRPr>
                    <a:solidFill>
                      <a:schemeClr val="tx2"/>
                    </a:solidFill>
                  </a:defRPr>
                </a:lvl8pPr>
                <a:lvl9pPr eaLnBrk="1" hangingPunct="1">
                  <a:defRPr>
                    <a:solidFill>
                      <a:schemeClr val="tx2"/>
                    </a:solidFill>
                  </a:defRPr>
                </a:lvl9pPr>
              </a:lstStyle>
              <a:p>
                <a:r>
                  <a:rPr lang="en-GB" sz="5400" b="1" dirty="0">
                    <a:solidFill>
                      <a:schemeClr val="tx1">
                        <a:alpha val="90000"/>
                      </a:schemeClr>
                    </a:solidFill>
                    <a:latin typeface="Roboto Condensed" panose="02000000000000000000" pitchFamily="2" charset="0"/>
                    <a:ea typeface="Roboto Condensed" panose="02000000000000000000" pitchFamily="2" charset="0"/>
                    <a:cs typeface="Lato Medium" panose="020F0502020204030203" pitchFamily="34" charset="0"/>
                  </a:rPr>
                  <a:t>Water and Hydration</a:t>
                </a:r>
              </a:p>
            </p:txBody>
          </p:sp>
        </p:grpSp>
        <p:sp>
          <p:nvSpPr>
            <p:cNvPr id="29" name="Title 1"/>
            <p:cNvSpPr txBox="1">
              <a:spLocks/>
            </p:cNvSpPr>
            <p:nvPr/>
          </p:nvSpPr>
          <p:spPr>
            <a:xfrm>
              <a:off x="3851920" y="44624"/>
              <a:ext cx="5148572" cy="499452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algn="l" defTabSz="457200" rtl="0" eaLnBrk="1" latinLnBrk="0" hangingPunct="1">
                <a:spcBef>
                  <a:spcPct val="0"/>
                </a:spcBef>
                <a:buNone/>
                <a:defRPr sz="3600" kern="1200">
                  <a:solidFill>
                    <a:schemeClr val="accent1"/>
                  </a:solidFill>
                  <a:latin typeface="+mj-lt"/>
                  <a:ea typeface="+mj-ea"/>
                  <a:cs typeface="+mj-cs"/>
                </a:defRPr>
              </a:lvl1pPr>
              <a:lvl2pPr eaLnBrk="1" hangingPunct="1">
                <a:defRPr>
                  <a:solidFill>
                    <a:schemeClr val="tx2"/>
                  </a:solidFill>
                </a:defRPr>
              </a:lvl2pPr>
              <a:lvl3pPr eaLnBrk="1" hangingPunct="1">
                <a:defRPr>
                  <a:solidFill>
                    <a:schemeClr val="tx2"/>
                  </a:solidFill>
                </a:defRPr>
              </a:lvl3pPr>
              <a:lvl4pPr eaLnBrk="1" hangingPunct="1">
                <a:defRPr>
                  <a:solidFill>
                    <a:schemeClr val="tx2"/>
                  </a:solidFill>
                </a:defRPr>
              </a:lvl4pPr>
              <a:lvl5pPr eaLnBrk="1" hangingPunct="1">
                <a:defRPr>
                  <a:solidFill>
                    <a:schemeClr val="tx2"/>
                  </a:solidFill>
                </a:defRPr>
              </a:lvl5pPr>
              <a:lvl6pPr eaLnBrk="1" hangingPunct="1">
                <a:defRPr>
                  <a:solidFill>
                    <a:schemeClr val="tx2"/>
                  </a:solidFill>
                </a:defRPr>
              </a:lvl6pPr>
              <a:lvl7pPr eaLnBrk="1" hangingPunct="1">
                <a:defRPr>
                  <a:solidFill>
                    <a:schemeClr val="tx2"/>
                  </a:solidFill>
                </a:defRPr>
              </a:lvl7pPr>
              <a:lvl8pPr eaLnBrk="1" hangingPunct="1">
                <a:defRPr>
                  <a:solidFill>
                    <a:schemeClr val="tx2"/>
                  </a:solidFill>
                </a:defRPr>
              </a:lvl8pPr>
              <a:lvl9pPr eaLnBrk="1" hangingPunct="1">
                <a:defRPr>
                  <a:solidFill>
                    <a:schemeClr val="tx2"/>
                  </a:solidFill>
                </a:defRPr>
              </a:lvl9pPr>
            </a:lstStyle>
            <a:p>
              <a:pPr algn="r"/>
              <a:r>
                <a:rPr lang="en-GB" sz="1800" dirty="0">
                  <a:solidFill>
                    <a:schemeClr val="bg1"/>
                  </a:solidFill>
                  <a:latin typeface="Roboto Condensed" panose="02000000000000000000" pitchFamily="2" charset="0"/>
                  <a:ea typeface="Roboto Condensed" panose="02000000000000000000" pitchFamily="2" charset="0"/>
                  <a:cs typeface="Lato Medium" panose="020F0502020204030203" pitchFamily="34" charset="0"/>
                </a:rPr>
                <a:t>Diet and Nutrition</a:t>
              </a:r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179512" y="-27384"/>
            <a:ext cx="822748" cy="561356"/>
            <a:chOff x="179512" y="-12676"/>
            <a:chExt cx="822748" cy="561356"/>
          </a:xfrm>
        </p:grpSpPr>
        <p:sp>
          <p:nvSpPr>
            <p:cNvPr id="35" name="TextBox 34">
              <a:hlinkClick r:id="" action="ppaction://noaction"/>
            </p:cNvPr>
            <p:cNvSpPr txBox="1"/>
            <p:nvPr/>
          </p:nvSpPr>
          <p:spPr>
            <a:xfrm>
              <a:off x="179512" y="-12676"/>
              <a:ext cx="822748" cy="561356"/>
            </a:xfrm>
            <a:prstGeom prst="rect">
              <a:avLst/>
            </a:prstGeom>
            <a:solidFill>
              <a:srgbClr val="4B716F"/>
            </a:solidFill>
            <a:ln>
              <a:noFill/>
            </a:ln>
            <a:effectLst/>
          </p:spPr>
          <p:txBody>
            <a:bodyPr wrap="square" rtlCol="0">
              <a:spAutoFit/>
            </a:bodyPr>
            <a:lstStyle/>
            <a:p>
              <a:pPr algn="r"/>
              <a:endParaRPr lang="en-GB" dirty="0">
                <a:solidFill>
                  <a:schemeClr val="bg1"/>
                </a:solidFill>
                <a:latin typeface="Roboto Condensed" panose="02000000000000000000" pitchFamily="2" charset="0"/>
                <a:ea typeface="Roboto Condensed" panose="02000000000000000000" pitchFamily="2" charset="0"/>
                <a:cs typeface="Aharoni" pitchFamily="2" charset="-79"/>
              </a:endParaRPr>
            </a:p>
          </p:txBody>
        </p:sp>
        <p:sp>
          <p:nvSpPr>
            <p:cNvPr id="38" name="Title 1"/>
            <p:cNvSpPr txBox="1">
              <a:spLocks/>
            </p:cNvSpPr>
            <p:nvPr/>
          </p:nvSpPr>
          <p:spPr>
            <a:xfrm>
              <a:off x="179512" y="188640"/>
              <a:ext cx="822748" cy="355436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algn="l" defTabSz="457200" rtl="0" eaLnBrk="1" latinLnBrk="0" hangingPunct="1">
                <a:spcBef>
                  <a:spcPct val="0"/>
                </a:spcBef>
                <a:buNone/>
                <a:defRPr sz="3600" kern="1200">
                  <a:solidFill>
                    <a:schemeClr val="accent1"/>
                  </a:solidFill>
                  <a:latin typeface="+mj-lt"/>
                  <a:ea typeface="+mj-ea"/>
                  <a:cs typeface="+mj-cs"/>
                </a:defRPr>
              </a:lvl1pPr>
              <a:lvl2pPr eaLnBrk="1" hangingPunct="1">
                <a:defRPr>
                  <a:solidFill>
                    <a:schemeClr val="tx2"/>
                  </a:solidFill>
                </a:defRPr>
              </a:lvl2pPr>
              <a:lvl3pPr eaLnBrk="1" hangingPunct="1">
                <a:defRPr>
                  <a:solidFill>
                    <a:schemeClr val="tx2"/>
                  </a:solidFill>
                </a:defRPr>
              </a:lvl3pPr>
              <a:lvl4pPr eaLnBrk="1" hangingPunct="1">
                <a:defRPr>
                  <a:solidFill>
                    <a:schemeClr val="tx2"/>
                  </a:solidFill>
                </a:defRPr>
              </a:lvl4pPr>
              <a:lvl5pPr eaLnBrk="1" hangingPunct="1">
                <a:defRPr>
                  <a:solidFill>
                    <a:schemeClr val="tx2"/>
                  </a:solidFill>
                </a:defRPr>
              </a:lvl5pPr>
              <a:lvl6pPr eaLnBrk="1" hangingPunct="1">
                <a:defRPr>
                  <a:solidFill>
                    <a:schemeClr val="tx2"/>
                  </a:solidFill>
                </a:defRPr>
              </a:lvl6pPr>
              <a:lvl7pPr eaLnBrk="1" hangingPunct="1">
                <a:defRPr>
                  <a:solidFill>
                    <a:schemeClr val="tx2"/>
                  </a:solidFill>
                </a:defRPr>
              </a:lvl7pPr>
              <a:lvl8pPr eaLnBrk="1" hangingPunct="1">
                <a:defRPr>
                  <a:solidFill>
                    <a:schemeClr val="tx2"/>
                  </a:solidFill>
                </a:defRPr>
              </a:lvl8pPr>
              <a:lvl9pPr eaLnBrk="1" hangingPunct="1">
                <a:defRPr>
                  <a:solidFill>
                    <a:schemeClr val="tx2"/>
                  </a:solidFill>
                </a:defRPr>
              </a:lvl9pPr>
            </a:lstStyle>
            <a:p>
              <a:pPr algn="ctr"/>
              <a:r>
                <a:rPr lang="en-GB" sz="1800" dirty="0">
                  <a:solidFill>
                    <a:schemeClr val="bg1"/>
                  </a:solidFill>
                  <a:latin typeface="Roboto Condensed" panose="02000000000000000000" pitchFamily="2" charset="0"/>
                  <a:ea typeface="Roboto Condensed" panose="02000000000000000000" pitchFamily="2" charset="0"/>
                  <a:cs typeface="Lato Medium" panose="020F0502020204030203" pitchFamily="34" charset="0"/>
                </a:rPr>
                <a:t>Learn</a:t>
              </a: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407258" y="1580217"/>
            <a:ext cx="1512169" cy="408623"/>
          </a:xfrm>
          <a:prstGeom prst="roundRect">
            <a:avLst/>
          </a:prstGeom>
          <a:solidFill>
            <a:schemeClr val="accent1">
              <a:lumMod val="7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>
                <a:latin typeface="Roboto Condensed" panose="02000000000000000000" pitchFamily="2" charset="0"/>
              </a:defRPr>
            </a:lvl1pPr>
          </a:lstStyle>
          <a:p>
            <a:r>
              <a:rPr lang="en-GB" dirty="0">
                <a:solidFill>
                  <a:schemeClr val="bg1"/>
                </a:solidFill>
              </a:rPr>
              <a:t>Hydration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7722333" y="6598158"/>
            <a:ext cx="1453608" cy="255389"/>
          </a:xfrm>
          <a:prstGeom prst="round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>
                <a:latin typeface="Roboto Condensed" panose="02000000000000000000" pitchFamily="2" charset="0"/>
              </a:rPr>
              <a:t>© ZigZag Education, 2019 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E1ABE-4073-4494-BFC2-5858710217CE}" type="slidenum">
              <a:rPr lang="en-GB" smtClean="0"/>
              <a:pPr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33010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36" grpId="0" animBg="1"/>
      <p:bldP spid="37" grpId="0" animBg="1"/>
      <p:bldP spid="39" grpId="0" animBg="1"/>
      <p:bldP spid="16" grpId="0" animBg="1"/>
      <p:bldP spid="17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/>
          <p:cNvGrpSpPr/>
          <p:nvPr/>
        </p:nvGrpSpPr>
        <p:grpSpPr>
          <a:xfrm>
            <a:off x="-1" y="4968409"/>
            <a:ext cx="9144001" cy="1904841"/>
            <a:chOff x="-1" y="4968409"/>
            <a:chExt cx="9144001" cy="1904841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260" t="74788" r="10756"/>
            <a:stretch/>
          </p:blipFill>
          <p:spPr>
            <a:xfrm>
              <a:off x="0" y="5013176"/>
              <a:ext cx="9144000" cy="1844824"/>
            </a:xfrm>
            <a:prstGeom prst="rect">
              <a:avLst/>
            </a:prstGeom>
          </p:spPr>
        </p:pic>
        <p:sp>
          <p:nvSpPr>
            <p:cNvPr id="24" name="Rectangle 23"/>
            <p:cNvSpPr/>
            <p:nvPr/>
          </p:nvSpPr>
          <p:spPr>
            <a:xfrm rot="10800000" flipV="1">
              <a:off x="-1" y="4968409"/>
              <a:ext cx="9143999" cy="1904841"/>
            </a:xfrm>
            <a:prstGeom prst="rect">
              <a:avLst/>
            </a:prstGeom>
            <a:gradFill flip="none" rotWithShape="1">
              <a:gsLst>
                <a:gs pos="4000">
                  <a:schemeClr val="accent5">
                    <a:lumMod val="0"/>
                    <a:lumOff val="100000"/>
                  </a:schemeClr>
                </a:gs>
                <a:gs pos="100000">
                  <a:schemeClr val="bg1">
                    <a:alpha val="50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" name="Rounded Rectangle 4"/>
          <p:cNvSpPr/>
          <p:nvPr/>
        </p:nvSpPr>
        <p:spPr>
          <a:xfrm>
            <a:off x="1115616" y="4349503"/>
            <a:ext cx="6696744" cy="2076038"/>
          </a:xfrm>
          <a:prstGeom prst="roundRect">
            <a:avLst>
              <a:gd name="adj" fmla="val 4279"/>
            </a:avLst>
          </a:prstGeom>
          <a:solidFill>
            <a:schemeClr val="tx2">
              <a:lumMod val="20000"/>
              <a:lumOff val="80000"/>
            </a:schemeClr>
          </a:solidFill>
          <a:ln w="127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124986" y="1420342"/>
            <a:ext cx="5527134" cy="928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Roboto Condensed" panose="02000000000000000000" pitchFamily="2" charset="0"/>
              </a:rPr>
              <a:t>Dietary supplements or nutritional aids </a:t>
            </a:r>
            <a:r>
              <a:rPr lang="en-GB" dirty="0">
                <a:latin typeface="Roboto Condensed" panose="02000000000000000000" pitchFamily="2" charset="0"/>
              </a:rPr>
              <a:t>are foods or methods of adapting the diet in order to gain an advantage, which is generally legal in sport.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174722" y="4390213"/>
            <a:ext cx="662473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Roboto Condensed" panose="02000000000000000000" pitchFamily="2" charset="0"/>
              </a:rPr>
              <a:t>Timing of food intake</a:t>
            </a:r>
            <a:r>
              <a:rPr lang="en-GB" sz="2000" dirty="0">
                <a:latin typeface="Roboto Condensed" panose="02000000000000000000" pitchFamily="2" charset="0"/>
              </a:rPr>
              <a:t> – </a:t>
            </a:r>
            <a:r>
              <a:rPr lang="en-GB" dirty="0">
                <a:latin typeface="Roboto Condensed" panose="02000000000000000000" pitchFamily="2" charset="0"/>
              </a:rPr>
              <a:t>the best time to consume nutritional aids in order to maximise the benefits </a:t>
            </a:r>
            <a:endParaRPr lang="en-GB" b="1" dirty="0">
              <a:latin typeface="Roboto Condensed" panose="02000000000000000000" pitchFamily="2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74722" y="5067977"/>
            <a:ext cx="648072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Roboto Condensed" panose="02000000000000000000" pitchFamily="2" charset="0"/>
              </a:rPr>
              <a:t>Composition of food intake</a:t>
            </a:r>
            <a:r>
              <a:rPr lang="en-GB" sz="2000" dirty="0">
                <a:latin typeface="Roboto Condensed" panose="02000000000000000000" pitchFamily="2" charset="0"/>
              </a:rPr>
              <a:t> – </a:t>
            </a:r>
            <a:r>
              <a:rPr lang="en-GB" dirty="0">
                <a:latin typeface="Roboto Condensed" panose="02000000000000000000" pitchFamily="2" charset="0"/>
              </a:rPr>
              <a:t>the best nutritional aids for the sport that you are competing in</a:t>
            </a:r>
            <a:endParaRPr lang="en-GB" sz="2000" b="1" dirty="0">
              <a:latin typeface="Roboto Condensed" panose="02000000000000000000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74722" y="5672163"/>
            <a:ext cx="63367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Roboto Condensed" panose="02000000000000000000" pitchFamily="2" charset="0"/>
              </a:rPr>
              <a:t>Amount of food intake</a:t>
            </a:r>
            <a:r>
              <a:rPr lang="en-GB" sz="2000" dirty="0">
                <a:latin typeface="Roboto Condensed" panose="02000000000000000000" pitchFamily="2" charset="0"/>
              </a:rPr>
              <a:t> – </a:t>
            </a:r>
            <a:r>
              <a:rPr lang="en-GB" dirty="0">
                <a:latin typeface="Roboto Condensed" panose="02000000000000000000" pitchFamily="2" charset="0"/>
              </a:rPr>
              <a:t>the amount of food required to meet the energy demands of your sport</a:t>
            </a:r>
            <a:r>
              <a:rPr lang="en-GB" sz="2000" b="1" dirty="0">
                <a:latin typeface="Roboto Condensed" panose="02000000000000000000" pitchFamily="2" charset="0"/>
              </a:rPr>
              <a:t>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5064" y="2335452"/>
            <a:ext cx="343890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Roboto Condensed" panose="02000000000000000000" pitchFamily="2" charset="0"/>
              </a:rPr>
              <a:t>Nutritional aids </a:t>
            </a:r>
            <a:r>
              <a:rPr lang="en-GB" dirty="0">
                <a:latin typeface="Roboto Condensed" panose="02000000000000000000" pitchFamily="2" charset="0"/>
              </a:rPr>
              <a:t>include: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Roboto Condensed" panose="02000000000000000000" pitchFamily="2" charset="0"/>
              </a:rPr>
              <a:t>Carbohydrate/glycogen loading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Roboto Condensed" panose="02000000000000000000" pitchFamily="2" charset="0"/>
              </a:rPr>
              <a:t>Creatine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Roboto Condensed" panose="02000000000000000000" pitchFamily="2" charset="0"/>
              </a:rPr>
              <a:t>Caffeine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Roboto Condensed" panose="02000000000000000000" pitchFamily="2" charset="0"/>
              </a:rPr>
              <a:t>Sodium bicarbonate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79512" y="3933862"/>
            <a:ext cx="88755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Roboto Condensed" panose="02000000000000000000" pitchFamily="2" charset="0"/>
              </a:rPr>
              <a:t>An athlete can also </a:t>
            </a:r>
            <a:r>
              <a:rPr lang="en-GB" b="1" dirty="0">
                <a:latin typeface="Roboto Condensed" panose="02000000000000000000" pitchFamily="2" charset="0"/>
              </a:rPr>
              <a:t>manipulate their diet </a:t>
            </a:r>
            <a:r>
              <a:rPr lang="en-GB" dirty="0">
                <a:latin typeface="Roboto Condensed" panose="02000000000000000000" pitchFamily="2" charset="0"/>
              </a:rPr>
              <a:t>to have a positive effect on performance:</a:t>
            </a:r>
          </a:p>
        </p:txBody>
      </p:sp>
      <p:sp>
        <p:nvSpPr>
          <p:cNvPr id="21" name="Title 1"/>
          <p:cNvSpPr txBox="1">
            <a:spLocks/>
          </p:cNvSpPr>
          <p:nvPr/>
        </p:nvSpPr>
        <p:spPr>
          <a:xfrm>
            <a:off x="3851920" y="44624"/>
            <a:ext cx="5148572" cy="49945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GB" sz="1800" dirty="0">
                <a:solidFill>
                  <a:schemeClr val="bg1"/>
                </a:solidFill>
                <a:latin typeface="Roboto Condensed" panose="02000000000000000000" pitchFamily="2" charset="0"/>
                <a:ea typeface="Roboto Condensed" panose="02000000000000000000" pitchFamily="2" charset="0"/>
                <a:cs typeface="Lato Medium" panose="020F0502020204030203" pitchFamily="34" charset="0"/>
              </a:rPr>
              <a:t>Diet and Nutrition</a:t>
            </a:r>
          </a:p>
        </p:txBody>
      </p:sp>
      <p:sp>
        <p:nvSpPr>
          <p:cNvPr id="29" name="Title 1"/>
          <p:cNvSpPr txBox="1">
            <a:spLocks/>
          </p:cNvSpPr>
          <p:nvPr/>
        </p:nvSpPr>
        <p:spPr>
          <a:xfrm>
            <a:off x="4004320" y="197024"/>
            <a:ext cx="5148572" cy="49945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GB" sz="1800" dirty="0">
                <a:solidFill>
                  <a:schemeClr val="bg1"/>
                </a:solidFill>
                <a:latin typeface="Roboto Condensed" panose="02000000000000000000" pitchFamily="2" charset="0"/>
                <a:ea typeface="Roboto Condensed" panose="02000000000000000000" pitchFamily="2" charset="0"/>
                <a:cs typeface="Lato Medium" panose="020F0502020204030203" pitchFamily="34" charset="0"/>
              </a:rPr>
              <a:t>Diet and Nutrition</a:t>
            </a:r>
          </a:p>
        </p:txBody>
      </p:sp>
      <p:grpSp>
        <p:nvGrpSpPr>
          <p:cNvPr id="30" name="Group 29"/>
          <p:cNvGrpSpPr/>
          <p:nvPr/>
        </p:nvGrpSpPr>
        <p:grpSpPr>
          <a:xfrm>
            <a:off x="0" y="-20326"/>
            <a:ext cx="9144000" cy="1569974"/>
            <a:chOff x="0" y="-20326"/>
            <a:chExt cx="9144000" cy="1569974"/>
          </a:xfrm>
        </p:grpSpPr>
        <p:grpSp>
          <p:nvGrpSpPr>
            <p:cNvPr id="31" name="Group 30"/>
            <p:cNvGrpSpPr/>
            <p:nvPr/>
          </p:nvGrpSpPr>
          <p:grpSpPr>
            <a:xfrm>
              <a:off x="0" y="-20326"/>
              <a:ext cx="9144000" cy="1569974"/>
              <a:chOff x="0" y="-20326"/>
              <a:chExt cx="9144000" cy="1569974"/>
            </a:xfrm>
          </p:grpSpPr>
          <p:sp>
            <p:nvSpPr>
              <p:cNvPr id="36" name="Rectangle 35"/>
              <p:cNvSpPr/>
              <p:nvPr/>
            </p:nvSpPr>
            <p:spPr>
              <a:xfrm>
                <a:off x="0" y="-20326"/>
                <a:ext cx="9144000" cy="463967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Roboto Condensed" panose="02000000000000000000" pitchFamily="2" charset="0"/>
                </a:endParaRPr>
              </a:p>
            </p:txBody>
          </p:sp>
          <p:sp>
            <p:nvSpPr>
              <p:cNvPr id="37" name="Title 1"/>
              <p:cNvSpPr txBox="1">
                <a:spLocks/>
              </p:cNvSpPr>
              <p:nvPr/>
            </p:nvSpPr>
            <p:spPr>
              <a:xfrm>
                <a:off x="107504" y="686372"/>
                <a:ext cx="8892988" cy="863276"/>
              </a:xfrm>
              <a:prstGeom prst="rect">
                <a:avLst/>
              </a:prstGeom>
            </p:spPr>
            <p:txBody>
              <a:bodyPr vert="horz" lIns="91440" tIns="45720" rIns="91440" bIns="45720" rtlCol="0" anchor="t">
                <a:noAutofit/>
              </a:bodyPr>
              <a:lstStyle>
                <a:lvl1pPr algn="l" defTabSz="457200" rtl="0" eaLnBrk="1" latinLnBrk="0" hangingPunct="1">
                  <a:spcBef>
                    <a:spcPct val="0"/>
                  </a:spcBef>
                  <a:buNone/>
                  <a:defRPr sz="3600" kern="1200">
                    <a:solidFill>
                      <a:schemeClr val="accent1"/>
                    </a:solidFill>
                    <a:latin typeface="+mj-lt"/>
                    <a:ea typeface="+mj-ea"/>
                    <a:cs typeface="+mj-cs"/>
                  </a:defRPr>
                </a:lvl1pPr>
                <a:lvl2pPr eaLnBrk="1" hangingPunct="1">
                  <a:defRPr>
                    <a:solidFill>
                      <a:schemeClr val="tx2"/>
                    </a:solidFill>
                  </a:defRPr>
                </a:lvl2pPr>
                <a:lvl3pPr eaLnBrk="1" hangingPunct="1">
                  <a:defRPr>
                    <a:solidFill>
                      <a:schemeClr val="tx2"/>
                    </a:solidFill>
                  </a:defRPr>
                </a:lvl3pPr>
                <a:lvl4pPr eaLnBrk="1" hangingPunct="1">
                  <a:defRPr>
                    <a:solidFill>
                      <a:schemeClr val="tx2"/>
                    </a:solidFill>
                  </a:defRPr>
                </a:lvl4pPr>
                <a:lvl5pPr eaLnBrk="1" hangingPunct="1">
                  <a:defRPr>
                    <a:solidFill>
                      <a:schemeClr val="tx2"/>
                    </a:solidFill>
                  </a:defRPr>
                </a:lvl5pPr>
                <a:lvl6pPr eaLnBrk="1" hangingPunct="1">
                  <a:defRPr>
                    <a:solidFill>
                      <a:schemeClr val="tx2"/>
                    </a:solidFill>
                  </a:defRPr>
                </a:lvl6pPr>
                <a:lvl7pPr eaLnBrk="1" hangingPunct="1">
                  <a:defRPr>
                    <a:solidFill>
                      <a:schemeClr val="tx2"/>
                    </a:solidFill>
                  </a:defRPr>
                </a:lvl7pPr>
                <a:lvl8pPr eaLnBrk="1" hangingPunct="1">
                  <a:defRPr>
                    <a:solidFill>
                      <a:schemeClr val="tx2"/>
                    </a:solidFill>
                  </a:defRPr>
                </a:lvl8pPr>
                <a:lvl9pPr eaLnBrk="1" hangingPunct="1">
                  <a:defRPr>
                    <a:solidFill>
                      <a:schemeClr val="tx2"/>
                    </a:solidFill>
                  </a:defRPr>
                </a:lvl9pPr>
              </a:lstStyle>
              <a:p>
                <a:r>
                  <a:rPr lang="en-GB" sz="3200" b="1" dirty="0">
                    <a:solidFill>
                      <a:schemeClr val="tx1">
                        <a:alpha val="90000"/>
                      </a:schemeClr>
                    </a:solidFill>
                    <a:latin typeface="Roboto Condensed" panose="02000000000000000000" pitchFamily="2" charset="0"/>
                    <a:ea typeface="Roboto Condensed" panose="02000000000000000000" pitchFamily="2" charset="0"/>
                    <a:cs typeface="Lato Medium" panose="020F0502020204030203" pitchFamily="34" charset="0"/>
                  </a:rPr>
                  <a:t>Dietary Supplements/Manipulation</a:t>
                </a:r>
              </a:p>
            </p:txBody>
          </p:sp>
        </p:grpSp>
        <p:sp>
          <p:nvSpPr>
            <p:cNvPr id="33" name="Title 1"/>
            <p:cNvSpPr txBox="1">
              <a:spLocks/>
            </p:cNvSpPr>
            <p:nvPr/>
          </p:nvSpPr>
          <p:spPr>
            <a:xfrm>
              <a:off x="3851920" y="44624"/>
              <a:ext cx="5148572" cy="499452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algn="l" defTabSz="457200" rtl="0" eaLnBrk="1" latinLnBrk="0" hangingPunct="1">
                <a:spcBef>
                  <a:spcPct val="0"/>
                </a:spcBef>
                <a:buNone/>
                <a:defRPr sz="3600" kern="1200">
                  <a:solidFill>
                    <a:schemeClr val="accent1"/>
                  </a:solidFill>
                  <a:latin typeface="+mj-lt"/>
                  <a:ea typeface="+mj-ea"/>
                  <a:cs typeface="+mj-cs"/>
                </a:defRPr>
              </a:lvl1pPr>
              <a:lvl2pPr eaLnBrk="1" hangingPunct="1">
                <a:defRPr>
                  <a:solidFill>
                    <a:schemeClr val="tx2"/>
                  </a:solidFill>
                </a:defRPr>
              </a:lvl2pPr>
              <a:lvl3pPr eaLnBrk="1" hangingPunct="1">
                <a:defRPr>
                  <a:solidFill>
                    <a:schemeClr val="tx2"/>
                  </a:solidFill>
                </a:defRPr>
              </a:lvl3pPr>
              <a:lvl4pPr eaLnBrk="1" hangingPunct="1">
                <a:defRPr>
                  <a:solidFill>
                    <a:schemeClr val="tx2"/>
                  </a:solidFill>
                </a:defRPr>
              </a:lvl4pPr>
              <a:lvl5pPr eaLnBrk="1" hangingPunct="1">
                <a:defRPr>
                  <a:solidFill>
                    <a:schemeClr val="tx2"/>
                  </a:solidFill>
                </a:defRPr>
              </a:lvl5pPr>
              <a:lvl6pPr eaLnBrk="1" hangingPunct="1">
                <a:defRPr>
                  <a:solidFill>
                    <a:schemeClr val="tx2"/>
                  </a:solidFill>
                </a:defRPr>
              </a:lvl6pPr>
              <a:lvl7pPr eaLnBrk="1" hangingPunct="1">
                <a:defRPr>
                  <a:solidFill>
                    <a:schemeClr val="tx2"/>
                  </a:solidFill>
                </a:defRPr>
              </a:lvl7pPr>
              <a:lvl8pPr eaLnBrk="1" hangingPunct="1">
                <a:defRPr>
                  <a:solidFill>
                    <a:schemeClr val="tx2"/>
                  </a:solidFill>
                </a:defRPr>
              </a:lvl8pPr>
              <a:lvl9pPr eaLnBrk="1" hangingPunct="1">
                <a:defRPr>
                  <a:solidFill>
                    <a:schemeClr val="tx2"/>
                  </a:solidFill>
                </a:defRPr>
              </a:lvl9pPr>
            </a:lstStyle>
            <a:p>
              <a:pPr algn="r"/>
              <a:r>
                <a:rPr lang="en-GB" sz="1800" dirty="0">
                  <a:solidFill>
                    <a:schemeClr val="bg1"/>
                  </a:solidFill>
                  <a:latin typeface="Roboto Condensed" panose="02000000000000000000" pitchFamily="2" charset="0"/>
                  <a:ea typeface="Roboto Condensed" panose="02000000000000000000" pitchFamily="2" charset="0"/>
                  <a:cs typeface="Lato Medium" panose="020F0502020204030203" pitchFamily="34" charset="0"/>
                </a:rPr>
                <a:t>Diet and Nutrition</a:t>
              </a: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179512" y="-27384"/>
            <a:ext cx="822748" cy="561356"/>
            <a:chOff x="179512" y="-12676"/>
            <a:chExt cx="822748" cy="561356"/>
          </a:xfrm>
        </p:grpSpPr>
        <p:sp>
          <p:nvSpPr>
            <p:cNvPr id="26" name="TextBox 25">
              <a:hlinkClick r:id="" action="ppaction://noaction"/>
            </p:cNvPr>
            <p:cNvSpPr txBox="1"/>
            <p:nvPr/>
          </p:nvSpPr>
          <p:spPr>
            <a:xfrm>
              <a:off x="179512" y="-12676"/>
              <a:ext cx="822748" cy="561356"/>
            </a:xfrm>
            <a:prstGeom prst="rect">
              <a:avLst/>
            </a:prstGeom>
            <a:solidFill>
              <a:srgbClr val="4B716F"/>
            </a:solidFill>
            <a:ln>
              <a:noFill/>
            </a:ln>
            <a:effectLst/>
          </p:spPr>
          <p:txBody>
            <a:bodyPr wrap="square" rtlCol="0">
              <a:spAutoFit/>
            </a:bodyPr>
            <a:lstStyle/>
            <a:p>
              <a:pPr algn="r"/>
              <a:endParaRPr lang="en-GB" dirty="0">
                <a:solidFill>
                  <a:schemeClr val="bg1"/>
                </a:solidFill>
                <a:latin typeface="Roboto Condensed" panose="02000000000000000000" pitchFamily="2" charset="0"/>
                <a:ea typeface="Roboto Condensed" panose="02000000000000000000" pitchFamily="2" charset="0"/>
                <a:cs typeface="Aharoni" pitchFamily="2" charset="-79"/>
              </a:endParaRPr>
            </a:p>
          </p:txBody>
        </p:sp>
        <p:sp>
          <p:nvSpPr>
            <p:cNvPr id="27" name="Title 1"/>
            <p:cNvSpPr txBox="1">
              <a:spLocks/>
            </p:cNvSpPr>
            <p:nvPr/>
          </p:nvSpPr>
          <p:spPr>
            <a:xfrm>
              <a:off x="179512" y="188640"/>
              <a:ext cx="822748" cy="355436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algn="l" defTabSz="457200" rtl="0" eaLnBrk="1" latinLnBrk="0" hangingPunct="1">
                <a:spcBef>
                  <a:spcPct val="0"/>
                </a:spcBef>
                <a:buNone/>
                <a:defRPr sz="3600" kern="1200">
                  <a:solidFill>
                    <a:schemeClr val="accent1"/>
                  </a:solidFill>
                  <a:latin typeface="+mj-lt"/>
                  <a:ea typeface="+mj-ea"/>
                  <a:cs typeface="+mj-cs"/>
                </a:defRPr>
              </a:lvl1pPr>
              <a:lvl2pPr eaLnBrk="1" hangingPunct="1">
                <a:defRPr>
                  <a:solidFill>
                    <a:schemeClr val="tx2"/>
                  </a:solidFill>
                </a:defRPr>
              </a:lvl2pPr>
              <a:lvl3pPr eaLnBrk="1" hangingPunct="1">
                <a:defRPr>
                  <a:solidFill>
                    <a:schemeClr val="tx2"/>
                  </a:solidFill>
                </a:defRPr>
              </a:lvl3pPr>
              <a:lvl4pPr eaLnBrk="1" hangingPunct="1">
                <a:defRPr>
                  <a:solidFill>
                    <a:schemeClr val="tx2"/>
                  </a:solidFill>
                </a:defRPr>
              </a:lvl4pPr>
              <a:lvl5pPr eaLnBrk="1" hangingPunct="1">
                <a:defRPr>
                  <a:solidFill>
                    <a:schemeClr val="tx2"/>
                  </a:solidFill>
                </a:defRPr>
              </a:lvl5pPr>
              <a:lvl6pPr eaLnBrk="1" hangingPunct="1">
                <a:defRPr>
                  <a:solidFill>
                    <a:schemeClr val="tx2"/>
                  </a:solidFill>
                </a:defRPr>
              </a:lvl6pPr>
              <a:lvl7pPr eaLnBrk="1" hangingPunct="1">
                <a:defRPr>
                  <a:solidFill>
                    <a:schemeClr val="tx2"/>
                  </a:solidFill>
                </a:defRPr>
              </a:lvl7pPr>
              <a:lvl8pPr eaLnBrk="1" hangingPunct="1">
                <a:defRPr>
                  <a:solidFill>
                    <a:schemeClr val="tx2"/>
                  </a:solidFill>
                </a:defRPr>
              </a:lvl8pPr>
              <a:lvl9pPr eaLnBrk="1" hangingPunct="1">
                <a:defRPr>
                  <a:solidFill>
                    <a:schemeClr val="tx2"/>
                  </a:solidFill>
                </a:defRPr>
              </a:lvl9pPr>
            </a:lstStyle>
            <a:p>
              <a:pPr algn="ctr"/>
              <a:r>
                <a:rPr lang="en-GB" sz="1800" dirty="0">
                  <a:solidFill>
                    <a:schemeClr val="bg1"/>
                  </a:solidFill>
                  <a:latin typeface="Roboto Condensed" panose="02000000000000000000" pitchFamily="2" charset="0"/>
                  <a:ea typeface="Roboto Condensed" panose="02000000000000000000" pitchFamily="2" charset="0"/>
                  <a:cs typeface="Lato Medium" panose="020F0502020204030203" pitchFamily="34" charset="0"/>
                </a:rPr>
                <a:t>Learn</a:t>
              </a:r>
            </a:p>
          </p:txBody>
        </p:sp>
      </p:grpSp>
      <p:sp>
        <p:nvSpPr>
          <p:cNvPr id="28" name="TextBox 27"/>
          <p:cNvSpPr txBox="1"/>
          <p:nvPr/>
        </p:nvSpPr>
        <p:spPr>
          <a:xfrm>
            <a:off x="7722333" y="6598158"/>
            <a:ext cx="1453608" cy="255389"/>
          </a:xfrm>
          <a:prstGeom prst="round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>
                <a:latin typeface="Roboto Condensed" panose="02000000000000000000" pitchFamily="2" charset="0"/>
              </a:rPr>
              <a:t>© ZigZag Education, 2019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3348" y="509175"/>
            <a:ext cx="2993013" cy="1995342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E1ABE-4073-4494-BFC2-5858710217CE}" type="slidenum">
              <a:rPr lang="en-GB" smtClean="0"/>
              <a:pPr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398120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17" grpId="0"/>
      <p:bldP spid="9" grpId="0"/>
      <p:bldP spid="10" grpId="0"/>
      <p:bldP spid="11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Group 34"/>
          <p:cNvGrpSpPr/>
          <p:nvPr/>
        </p:nvGrpSpPr>
        <p:grpSpPr>
          <a:xfrm>
            <a:off x="-1" y="4968409"/>
            <a:ext cx="9144001" cy="1904841"/>
            <a:chOff x="-1" y="4968409"/>
            <a:chExt cx="9144001" cy="1904841"/>
          </a:xfrm>
        </p:grpSpPr>
        <p:pic>
          <p:nvPicPr>
            <p:cNvPr id="36" name="Picture 3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260" t="74788" r="10756"/>
            <a:stretch/>
          </p:blipFill>
          <p:spPr>
            <a:xfrm>
              <a:off x="0" y="5013176"/>
              <a:ext cx="9144000" cy="1844824"/>
            </a:xfrm>
            <a:prstGeom prst="rect">
              <a:avLst/>
            </a:prstGeom>
          </p:spPr>
        </p:pic>
        <p:sp>
          <p:nvSpPr>
            <p:cNvPr id="37" name="Rectangle 36"/>
            <p:cNvSpPr/>
            <p:nvPr/>
          </p:nvSpPr>
          <p:spPr>
            <a:xfrm rot="10800000" flipV="1">
              <a:off x="-1" y="4968409"/>
              <a:ext cx="9143999" cy="1904841"/>
            </a:xfrm>
            <a:prstGeom prst="rect">
              <a:avLst/>
            </a:prstGeom>
            <a:gradFill flip="none" rotWithShape="1">
              <a:gsLst>
                <a:gs pos="4000">
                  <a:schemeClr val="accent5">
                    <a:lumMod val="0"/>
                    <a:lumOff val="100000"/>
                  </a:schemeClr>
                </a:gs>
                <a:gs pos="100000">
                  <a:schemeClr val="bg1">
                    <a:alpha val="50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2672965" y="2089435"/>
            <a:ext cx="2409228" cy="81724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Roboto Condensed" panose="02000000000000000000" pitchFamily="2" charset="0"/>
              </a:rPr>
              <a:t>Athletes need to tailor the amount they eat to match the energy demands of their sport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483768" y="3591709"/>
            <a:ext cx="3738160" cy="1293971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>
                <a:latin typeface="Myriad Web Pro Condensed" panose="020B0506030403020204" pitchFamily="34" charset="0"/>
              </a:defRPr>
            </a:lvl1pPr>
          </a:lstStyle>
          <a:p>
            <a:r>
              <a:rPr lang="en-GB" dirty="0">
                <a:latin typeface="Roboto Condensed" panose="02000000000000000000" pitchFamily="2" charset="0"/>
              </a:rPr>
              <a:t>Athletes need to tailor what they eat to their sport, e.g. the diet of a marathon runner will comprise a high proportion of carbohydrates, whereas a weightlifter will consume high-protein foods after exercise.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14074" y="5145253"/>
            <a:ext cx="6058568" cy="1465362"/>
          </a:xfrm>
          <a:prstGeom prst="roundRect">
            <a:avLst>
              <a:gd name="adj" fmla="val 10778"/>
            </a:avLst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>
                <a:latin typeface="Myriad Web Pro Condensed" panose="020B0506030403020204" pitchFamily="34" charset="0"/>
              </a:defRPr>
            </a:lvl1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Roboto Condensed" panose="02000000000000000000" pitchFamily="2" charset="0"/>
              </a:rPr>
              <a:t>Food should be consumed 2–3 hours before exercise to avoid vascular shunt to the digestive organs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Roboto Condensed" panose="02000000000000000000" pitchFamily="2" charset="0"/>
              </a:rPr>
              <a:t>It can be consumed during exercise in the form of carbohydrate gels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Roboto Condensed" panose="02000000000000000000" pitchFamily="2" charset="0"/>
              </a:rPr>
              <a:t>Carbohydrates should be consumed after prolonged exercise, to restore energy, and protein should be consumed after weight training, to help repair muscle tissue damage</a:t>
            </a:r>
          </a:p>
        </p:txBody>
      </p:sp>
      <p:pic>
        <p:nvPicPr>
          <p:cNvPr id="1026" name="Picture 2" descr="Plate, White, Porcelain, Tableware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29" t="23917" r="12555" b="26360"/>
          <a:stretch/>
        </p:blipFill>
        <p:spPr bwMode="auto">
          <a:xfrm>
            <a:off x="5791825" y="1342466"/>
            <a:ext cx="3107185" cy="1303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downloads.clipart.com/109322264.jpg?t=1476873298&amp;h=4055fad2594f956803e24596bd6db092&amp;u=zigzageducation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EFEFB"/>
              </a:clrFrom>
              <a:clrTo>
                <a:srgbClr val="FEFEF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4272" y="1040877"/>
            <a:ext cx="1767683" cy="1459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http://downloads.clipart.com/109339708.jpg?t=1476873613&amp;h=d8b660df8b3131975d6ca392e225c5d5&amp;u=zigzageducation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0737" y="1611774"/>
            <a:ext cx="1022437" cy="767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://downloads.clipart.com/109338856.jpg?t=1476873494&amp;h=c160c592677566efb2d9894f67b578c7&amp;u=zigzageducation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3845" y="1718421"/>
            <a:ext cx="1414244" cy="1061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downloads.clipart.com/109319869.jpg?t=1476873404&amp;h=0354b4345250d75abb94207b6f8981f2&amp;u=zigzageducation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0484" y="1835499"/>
            <a:ext cx="1054795" cy="916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downloads.clipart.com/109674534.jpg?t=1476873176&amp;h=273e4af10d40eda1cd33f6c1cbd5b5f4&amp;u=zigzageducation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163402"/>
            <a:ext cx="1760292" cy="1317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Image result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679" y="2192886"/>
            <a:ext cx="1848067" cy="1236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/>
          <p:cNvSpPr txBox="1"/>
          <p:nvPr/>
        </p:nvSpPr>
        <p:spPr>
          <a:xfrm>
            <a:off x="6197407" y="786451"/>
            <a:ext cx="2249709" cy="340519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Roboto Condensed" panose="02000000000000000000" pitchFamily="2" charset="0"/>
              </a:rPr>
              <a:t>Endurance swimmer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85433" y="1825067"/>
            <a:ext cx="1552871" cy="340519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Roboto Condensed" panose="02000000000000000000" pitchFamily="2" charset="0"/>
              </a:rPr>
              <a:t>Table tennis player</a:t>
            </a:r>
          </a:p>
        </p:txBody>
      </p:sp>
      <p:pic>
        <p:nvPicPr>
          <p:cNvPr id="1046" name="Picture 22" descr="Image result"/>
          <p:cNvPicPr>
            <a:picLocks noChangeAspect="1" noChangeArrowheads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0505" y="3334502"/>
            <a:ext cx="1976919" cy="1318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TextBox 27"/>
          <p:cNvSpPr txBox="1"/>
          <p:nvPr/>
        </p:nvSpPr>
        <p:spPr>
          <a:xfrm>
            <a:off x="6792530" y="2944329"/>
            <a:ext cx="1552871" cy="340519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Roboto Condensed" panose="02000000000000000000" pitchFamily="2" charset="0"/>
              </a:rPr>
              <a:t>Marathon runner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22651" y="3632693"/>
            <a:ext cx="1552871" cy="340519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Roboto Condensed" panose="02000000000000000000" pitchFamily="2" charset="0"/>
              </a:rPr>
              <a:t>Weightlifter</a:t>
            </a:r>
          </a:p>
        </p:txBody>
      </p:sp>
      <p:pic>
        <p:nvPicPr>
          <p:cNvPr id="1048" name="Picture 24" descr="http://downloads.clipart.com/19083365.jpg?t=1476875000&amp;h=9c3e71e3a0a6a59b1d3c5496c0eccec9&amp;u=zigzageducation"/>
          <p:cNvPicPr>
            <a:picLocks noChangeAspect="1" noChangeArrowheads="1"/>
          </p:cNvPicPr>
          <p:nvPr/>
        </p:nvPicPr>
        <p:blipFill>
          <a:blip r:embed="rId12" cstate="print">
            <a:clrChange>
              <a:clrFrom>
                <a:srgbClr val="F8F8FA"/>
              </a:clrFrom>
              <a:clrTo>
                <a:srgbClr val="F8F8F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427" y="3849241"/>
            <a:ext cx="1857879" cy="1235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http://downloads.clipart.com/109338760.jpg?t=1476874129&amp;h=48fd8bd1ef369d3fe843f1e6be295097&amp;u=zigzageducation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8523" y="5180836"/>
            <a:ext cx="1720218" cy="1376932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Box 25"/>
          <p:cNvSpPr txBox="1"/>
          <p:nvPr/>
        </p:nvSpPr>
        <p:spPr>
          <a:xfrm>
            <a:off x="107504" y="1308916"/>
            <a:ext cx="69675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Roboto Condensed" panose="02000000000000000000" pitchFamily="2" charset="0"/>
              </a:rPr>
              <a:t>Athletes can adapt their diets using three methods: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0" y="-20326"/>
            <a:ext cx="9144000" cy="1364860"/>
            <a:chOff x="0" y="-20326"/>
            <a:chExt cx="9144000" cy="1364860"/>
          </a:xfrm>
        </p:grpSpPr>
        <p:grpSp>
          <p:nvGrpSpPr>
            <p:cNvPr id="27" name="Group 26"/>
            <p:cNvGrpSpPr/>
            <p:nvPr/>
          </p:nvGrpSpPr>
          <p:grpSpPr>
            <a:xfrm>
              <a:off x="0" y="-20326"/>
              <a:ext cx="9144000" cy="1364860"/>
              <a:chOff x="0" y="-20326"/>
              <a:chExt cx="9144000" cy="1364860"/>
            </a:xfrm>
          </p:grpSpPr>
          <p:sp>
            <p:nvSpPr>
              <p:cNvPr id="30" name="Rectangle 29"/>
              <p:cNvSpPr/>
              <p:nvPr/>
            </p:nvSpPr>
            <p:spPr>
              <a:xfrm>
                <a:off x="0" y="-20326"/>
                <a:ext cx="9144000" cy="463967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Roboto Condensed" panose="02000000000000000000" pitchFamily="2" charset="0"/>
                </a:endParaRPr>
              </a:p>
            </p:txBody>
          </p:sp>
          <p:sp>
            <p:nvSpPr>
              <p:cNvPr id="31" name="Title 1"/>
              <p:cNvSpPr txBox="1">
                <a:spLocks/>
              </p:cNvSpPr>
              <p:nvPr/>
            </p:nvSpPr>
            <p:spPr>
              <a:xfrm>
                <a:off x="125504" y="481258"/>
                <a:ext cx="8892988" cy="863276"/>
              </a:xfrm>
              <a:prstGeom prst="rect">
                <a:avLst/>
              </a:prstGeom>
            </p:spPr>
            <p:txBody>
              <a:bodyPr vert="horz" lIns="91440" tIns="45720" rIns="91440" bIns="45720" rtlCol="0" anchor="t">
                <a:noAutofit/>
              </a:bodyPr>
              <a:lstStyle>
                <a:lvl1pPr algn="l" defTabSz="457200" rtl="0" eaLnBrk="1" latinLnBrk="0" hangingPunct="1">
                  <a:spcBef>
                    <a:spcPct val="0"/>
                  </a:spcBef>
                  <a:buNone/>
                  <a:defRPr sz="3600" kern="1200">
                    <a:solidFill>
                      <a:schemeClr val="accent1"/>
                    </a:solidFill>
                    <a:latin typeface="+mj-lt"/>
                    <a:ea typeface="+mj-ea"/>
                    <a:cs typeface="+mj-cs"/>
                  </a:defRPr>
                </a:lvl1pPr>
                <a:lvl2pPr eaLnBrk="1" hangingPunct="1">
                  <a:defRPr>
                    <a:solidFill>
                      <a:schemeClr val="tx2"/>
                    </a:solidFill>
                  </a:defRPr>
                </a:lvl2pPr>
                <a:lvl3pPr eaLnBrk="1" hangingPunct="1">
                  <a:defRPr>
                    <a:solidFill>
                      <a:schemeClr val="tx2"/>
                    </a:solidFill>
                  </a:defRPr>
                </a:lvl3pPr>
                <a:lvl4pPr eaLnBrk="1" hangingPunct="1">
                  <a:defRPr>
                    <a:solidFill>
                      <a:schemeClr val="tx2"/>
                    </a:solidFill>
                  </a:defRPr>
                </a:lvl4pPr>
                <a:lvl5pPr eaLnBrk="1" hangingPunct="1">
                  <a:defRPr>
                    <a:solidFill>
                      <a:schemeClr val="tx2"/>
                    </a:solidFill>
                  </a:defRPr>
                </a:lvl5pPr>
                <a:lvl6pPr eaLnBrk="1" hangingPunct="1">
                  <a:defRPr>
                    <a:solidFill>
                      <a:schemeClr val="tx2"/>
                    </a:solidFill>
                  </a:defRPr>
                </a:lvl6pPr>
                <a:lvl7pPr eaLnBrk="1" hangingPunct="1">
                  <a:defRPr>
                    <a:solidFill>
                      <a:schemeClr val="tx2"/>
                    </a:solidFill>
                  </a:defRPr>
                </a:lvl7pPr>
                <a:lvl8pPr eaLnBrk="1" hangingPunct="1">
                  <a:defRPr>
                    <a:solidFill>
                      <a:schemeClr val="tx2"/>
                    </a:solidFill>
                  </a:defRPr>
                </a:lvl8pPr>
                <a:lvl9pPr eaLnBrk="1" hangingPunct="1">
                  <a:defRPr>
                    <a:solidFill>
                      <a:schemeClr val="tx2"/>
                    </a:solidFill>
                  </a:defRPr>
                </a:lvl9pPr>
              </a:lstStyle>
              <a:p>
                <a:r>
                  <a:rPr lang="en-GB" sz="5400" b="1" dirty="0">
                    <a:solidFill>
                      <a:schemeClr val="tx1">
                        <a:alpha val="90000"/>
                      </a:schemeClr>
                    </a:solidFill>
                    <a:latin typeface="Roboto Condensed" panose="02000000000000000000" pitchFamily="2" charset="0"/>
                    <a:ea typeface="Roboto Condensed" panose="02000000000000000000" pitchFamily="2" charset="0"/>
                    <a:cs typeface="Lato Medium" panose="020F0502020204030203" pitchFamily="34" charset="0"/>
                  </a:rPr>
                  <a:t>Dietary Manipulation</a:t>
                </a:r>
              </a:p>
            </p:txBody>
          </p:sp>
        </p:grpSp>
        <p:sp>
          <p:nvSpPr>
            <p:cNvPr id="38" name="Title 1"/>
            <p:cNvSpPr txBox="1">
              <a:spLocks/>
            </p:cNvSpPr>
            <p:nvPr/>
          </p:nvSpPr>
          <p:spPr>
            <a:xfrm>
              <a:off x="3851920" y="44624"/>
              <a:ext cx="5148572" cy="499452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algn="l" defTabSz="457200" rtl="0" eaLnBrk="1" latinLnBrk="0" hangingPunct="1">
                <a:spcBef>
                  <a:spcPct val="0"/>
                </a:spcBef>
                <a:buNone/>
                <a:defRPr sz="3600" kern="1200">
                  <a:solidFill>
                    <a:schemeClr val="accent1"/>
                  </a:solidFill>
                  <a:latin typeface="+mj-lt"/>
                  <a:ea typeface="+mj-ea"/>
                  <a:cs typeface="+mj-cs"/>
                </a:defRPr>
              </a:lvl1pPr>
              <a:lvl2pPr eaLnBrk="1" hangingPunct="1">
                <a:defRPr>
                  <a:solidFill>
                    <a:schemeClr val="tx2"/>
                  </a:solidFill>
                </a:defRPr>
              </a:lvl2pPr>
              <a:lvl3pPr eaLnBrk="1" hangingPunct="1">
                <a:defRPr>
                  <a:solidFill>
                    <a:schemeClr val="tx2"/>
                  </a:solidFill>
                </a:defRPr>
              </a:lvl3pPr>
              <a:lvl4pPr eaLnBrk="1" hangingPunct="1">
                <a:defRPr>
                  <a:solidFill>
                    <a:schemeClr val="tx2"/>
                  </a:solidFill>
                </a:defRPr>
              </a:lvl4pPr>
              <a:lvl5pPr eaLnBrk="1" hangingPunct="1">
                <a:defRPr>
                  <a:solidFill>
                    <a:schemeClr val="tx2"/>
                  </a:solidFill>
                </a:defRPr>
              </a:lvl5pPr>
              <a:lvl6pPr eaLnBrk="1" hangingPunct="1">
                <a:defRPr>
                  <a:solidFill>
                    <a:schemeClr val="tx2"/>
                  </a:solidFill>
                </a:defRPr>
              </a:lvl6pPr>
              <a:lvl7pPr eaLnBrk="1" hangingPunct="1">
                <a:defRPr>
                  <a:solidFill>
                    <a:schemeClr val="tx2"/>
                  </a:solidFill>
                </a:defRPr>
              </a:lvl7pPr>
              <a:lvl8pPr eaLnBrk="1" hangingPunct="1">
                <a:defRPr>
                  <a:solidFill>
                    <a:schemeClr val="tx2"/>
                  </a:solidFill>
                </a:defRPr>
              </a:lvl8pPr>
              <a:lvl9pPr eaLnBrk="1" hangingPunct="1">
                <a:defRPr>
                  <a:solidFill>
                    <a:schemeClr val="tx2"/>
                  </a:solidFill>
                </a:defRPr>
              </a:lvl9pPr>
            </a:lstStyle>
            <a:p>
              <a:pPr algn="r"/>
              <a:r>
                <a:rPr lang="en-GB" sz="1800" dirty="0">
                  <a:solidFill>
                    <a:schemeClr val="bg1"/>
                  </a:solidFill>
                  <a:latin typeface="Roboto Condensed" panose="02000000000000000000" pitchFamily="2" charset="0"/>
                  <a:ea typeface="Roboto Condensed" panose="02000000000000000000" pitchFamily="2" charset="0"/>
                  <a:cs typeface="Lato Medium" panose="020F0502020204030203" pitchFamily="34" charset="0"/>
                </a:rPr>
                <a:t>Diet and Nutrition</a:t>
              </a: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3409527" y="1740955"/>
            <a:ext cx="936104" cy="408623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Roboto Condensed" panose="02000000000000000000" pitchFamily="2" charset="0"/>
              </a:rPr>
              <a:t>Amount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524306" y="3205812"/>
            <a:ext cx="1463346" cy="408623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>
                <a:latin typeface="Myriad Web Pro Condensed" panose="020B0506030403020204" pitchFamily="34" charset="0"/>
              </a:defRPr>
            </a:lvl1pPr>
          </a:lstStyle>
          <a:p>
            <a:pPr algn="ctr"/>
            <a:r>
              <a:rPr lang="en-GB" dirty="0">
                <a:latin typeface="Roboto Condensed" panose="02000000000000000000" pitchFamily="2" charset="0"/>
              </a:rPr>
              <a:t>Composition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524306" y="4786481"/>
            <a:ext cx="900099" cy="408623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>
                <a:latin typeface="Roboto Condensed" panose="02000000000000000000" pitchFamily="2" charset="0"/>
              </a:defRPr>
            </a:lvl1pPr>
          </a:lstStyle>
          <a:p>
            <a:r>
              <a:rPr lang="en-GB" dirty="0"/>
              <a:t>Timing</a:t>
            </a:r>
          </a:p>
        </p:txBody>
      </p:sp>
      <p:grpSp>
        <p:nvGrpSpPr>
          <p:cNvPr id="32" name="Group 31"/>
          <p:cNvGrpSpPr/>
          <p:nvPr/>
        </p:nvGrpSpPr>
        <p:grpSpPr>
          <a:xfrm>
            <a:off x="179512" y="-27384"/>
            <a:ext cx="822748" cy="561356"/>
            <a:chOff x="179512" y="-12676"/>
            <a:chExt cx="822748" cy="561356"/>
          </a:xfrm>
        </p:grpSpPr>
        <p:sp>
          <p:nvSpPr>
            <p:cNvPr id="33" name="TextBox 32">
              <a:hlinkClick r:id="" action="ppaction://noaction"/>
            </p:cNvPr>
            <p:cNvSpPr txBox="1"/>
            <p:nvPr/>
          </p:nvSpPr>
          <p:spPr>
            <a:xfrm>
              <a:off x="179512" y="-12676"/>
              <a:ext cx="822748" cy="561356"/>
            </a:xfrm>
            <a:prstGeom prst="rect">
              <a:avLst/>
            </a:prstGeom>
            <a:solidFill>
              <a:srgbClr val="4B716F"/>
            </a:solidFill>
            <a:ln>
              <a:noFill/>
            </a:ln>
            <a:effectLst/>
          </p:spPr>
          <p:txBody>
            <a:bodyPr wrap="square" rtlCol="0">
              <a:spAutoFit/>
            </a:bodyPr>
            <a:lstStyle/>
            <a:p>
              <a:pPr algn="r"/>
              <a:endParaRPr lang="en-GB" dirty="0">
                <a:solidFill>
                  <a:schemeClr val="bg1"/>
                </a:solidFill>
                <a:latin typeface="Roboto Condensed" panose="02000000000000000000" pitchFamily="2" charset="0"/>
                <a:ea typeface="Roboto Condensed" panose="02000000000000000000" pitchFamily="2" charset="0"/>
                <a:cs typeface="Aharoni" pitchFamily="2" charset="-79"/>
              </a:endParaRPr>
            </a:p>
          </p:txBody>
        </p:sp>
        <p:sp>
          <p:nvSpPr>
            <p:cNvPr id="34" name="Title 1"/>
            <p:cNvSpPr txBox="1">
              <a:spLocks/>
            </p:cNvSpPr>
            <p:nvPr/>
          </p:nvSpPr>
          <p:spPr>
            <a:xfrm>
              <a:off x="179512" y="188640"/>
              <a:ext cx="822748" cy="355436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algn="l" defTabSz="457200" rtl="0" eaLnBrk="1" latinLnBrk="0" hangingPunct="1">
                <a:spcBef>
                  <a:spcPct val="0"/>
                </a:spcBef>
                <a:buNone/>
                <a:defRPr sz="3600" kern="1200">
                  <a:solidFill>
                    <a:schemeClr val="accent1"/>
                  </a:solidFill>
                  <a:latin typeface="+mj-lt"/>
                  <a:ea typeface="+mj-ea"/>
                  <a:cs typeface="+mj-cs"/>
                </a:defRPr>
              </a:lvl1pPr>
              <a:lvl2pPr eaLnBrk="1" hangingPunct="1">
                <a:defRPr>
                  <a:solidFill>
                    <a:schemeClr val="tx2"/>
                  </a:solidFill>
                </a:defRPr>
              </a:lvl2pPr>
              <a:lvl3pPr eaLnBrk="1" hangingPunct="1">
                <a:defRPr>
                  <a:solidFill>
                    <a:schemeClr val="tx2"/>
                  </a:solidFill>
                </a:defRPr>
              </a:lvl3pPr>
              <a:lvl4pPr eaLnBrk="1" hangingPunct="1">
                <a:defRPr>
                  <a:solidFill>
                    <a:schemeClr val="tx2"/>
                  </a:solidFill>
                </a:defRPr>
              </a:lvl4pPr>
              <a:lvl5pPr eaLnBrk="1" hangingPunct="1">
                <a:defRPr>
                  <a:solidFill>
                    <a:schemeClr val="tx2"/>
                  </a:solidFill>
                </a:defRPr>
              </a:lvl5pPr>
              <a:lvl6pPr eaLnBrk="1" hangingPunct="1">
                <a:defRPr>
                  <a:solidFill>
                    <a:schemeClr val="tx2"/>
                  </a:solidFill>
                </a:defRPr>
              </a:lvl6pPr>
              <a:lvl7pPr eaLnBrk="1" hangingPunct="1">
                <a:defRPr>
                  <a:solidFill>
                    <a:schemeClr val="tx2"/>
                  </a:solidFill>
                </a:defRPr>
              </a:lvl7pPr>
              <a:lvl8pPr eaLnBrk="1" hangingPunct="1">
                <a:defRPr>
                  <a:solidFill>
                    <a:schemeClr val="tx2"/>
                  </a:solidFill>
                </a:defRPr>
              </a:lvl8pPr>
              <a:lvl9pPr eaLnBrk="1" hangingPunct="1">
                <a:defRPr>
                  <a:solidFill>
                    <a:schemeClr val="tx2"/>
                  </a:solidFill>
                </a:defRPr>
              </a:lvl9pPr>
            </a:lstStyle>
            <a:p>
              <a:pPr algn="ctr"/>
              <a:r>
                <a:rPr lang="en-GB" sz="1800" dirty="0">
                  <a:solidFill>
                    <a:schemeClr val="bg1"/>
                  </a:solidFill>
                  <a:latin typeface="Roboto Condensed" panose="02000000000000000000" pitchFamily="2" charset="0"/>
                  <a:ea typeface="Roboto Condensed" panose="02000000000000000000" pitchFamily="2" charset="0"/>
                  <a:cs typeface="Lato Medium" panose="020F0502020204030203" pitchFamily="34" charset="0"/>
                </a:rPr>
                <a:t>Learn</a:t>
              </a:r>
            </a:p>
          </p:txBody>
        </p:sp>
      </p:grpSp>
      <p:sp>
        <p:nvSpPr>
          <p:cNvPr id="39" name="TextBox 38"/>
          <p:cNvSpPr txBox="1"/>
          <p:nvPr/>
        </p:nvSpPr>
        <p:spPr>
          <a:xfrm>
            <a:off x="7722333" y="6598158"/>
            <a:ext cx="1453608" cy="255389"/>
          </a:xfrm>
          <a:prstGeom prst="round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>
                <a:latin typeface="Roboto Condensed" panose="02000000000000000000" pitchFamily="2" charset="0"/>
              </a:rPr>
              <a:t>© ZigZag Education, 2019 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E1ABE-4073-4494-BFC2-5858710217CE}" type="slidenum">
              <a:rPr lang="en-GB" smtClean="0"/>
              <a:pPr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7761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1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"/>
                            </p:stCondLst>
                            <p:childTnLst>
                              <p:par>
                                <p:cTn id="82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4" dur="500"/>
                                        <p:tgtEl>
                                          <p:spTgt spid="1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7" dur="500"/>
                                        <p:tgtEl>
                                          <p:spTgt spid="1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500"/>
                            </p:stCondLst>
                            <p:childTnLst>
                              <p:par>
                                <p:cTn id="120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2" dur="500"/>
                                        <p:tgtEl>
                                          <p:spTgt spid="1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24" grpId="0" animBg="1"/>
      <p:bldP spid="25" grpId="0" animBg="1"/>
      <p:bldP spid="28" grpId="0" animBg="1"/>
      <p:bldP spid="29" grpId="0" animBg="1"/>
      <p:bldP spid="4" grpId="0" animBg="1"/>
      <p:bldP spid="7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4268" y="1489365"/>
            <a:ext cx="1633646" cy="2133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7" name="Group 26"/>
          <p:cNvGrpSpPr/>
          <p:nvPr/>
        </p:nvGrpSpPr>
        <p:grpSpPr>
          <a:xfrm>
            <a:off x="-1" y="4968409"/>
            <a:ext cx="9144001" cy="1904841"/>
            <a:chOff x="-1" y="4968409"/>
            <a:chExt cx="9144001" cy="1904841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260" t="74788" r="10756"/>
            <a:stretch/>
          </p:blipFill>
          <p:spPr>
            <a:xfrm>
              <a:off x="0" y="5013176"/>
              <a:ext cx="9144000" cy="1844824"/>
            </a:xfrm>
            <a:prstGeom prst="rect">
              <a:avLst/>
            </a:prstGeom>
          </p:spPr>
        </p:pic>
        <p:sp>
          <p:nvSpPr>
            <p:cNvPr id="29" name="Rectangle 28"/>
            <p:cNvSpPr/>
            <p:nvPr/>
          </p:nvSpPr>
          <p:spPr>
            <a:xfrm rot="10800000" flipV="1">
              <a:off x="-1" y="4968409"/>
              <a:ext cx="9143999" cy="1904841"/>
            </a:xfrm>
            <a:prstGeom prst="rect">
              <a:avLst/>
            </a:prstGeom>
            <a:gradFill flip="none" rotWithShape="1">
              <a:gsLst>
                <a:gs pos="4000">
                  <a:schemeClr val="accent5">
                    <a:lumMod val="0"/>
                    <a:lumOff val="100000"/>
                  </a:schemeClr>
                </a:gs>
                <a:gs pos="100000">
                  <a:schemeClr val="bg1">
                    <a:alpha val="50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5148064" y="2045008"/>
            <a:ext cx="2574269" cy="2129552"/>
          </a:xfrm>
          <a:prstGeom prst="roundRect">
            <a:avLst>
              <a:gd name="adj" fmla="val 9081"/>
            </a:avLst>
          </a:prstGeom>
          <a:solidFill>
            <a:schemeClr val="accent4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>
                <a:latin typeface="Roboto Condensed" panose="02000000000000000000" pitchFamily="2" charset="0"/>
              </a:defRPr>
            </a:lvl1pPr>
          </a:lstStyle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/>
              <a:t>Aids the ATP–PC energy system by increasing phosphocreatine stores which allows the ATP–PC system to perform maximal exercise for longer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/>
              <a:t>Improves muscle mass</a:t>
            </a:r>
          </a:p>
          <a:p>
            <a:pPr marL="285750" indent="-285750">
              <a:buFont typeface="Wingdings" panose="05000000000000000000" pitchFamily="2" charset="2"/>
              <a:buChar char=""/>
            </a:pPr>
            <a:r>
              <a:rPr lang="en-GB" dirty="0"/>
              <a:t>Increases cramping and nausea 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260671" y="4888419"/>
            <a:ext cx="3627824" cy="1532334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>
                <a:latin typeface="Roboto Condensed" panose="02000000000000000000" pitchFamily="2" charset="0"/>
              </a:defRPr>
            </a:lvl1pPr>
          </a:lstStyle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/>
              <a:t>Acts as a stimulant to lower perceived effort and improve nervous stimulation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/>
              <a:t>It can also spare glycogen by increasing fat metabolism </a:t>
            </a:r>
          </a:p>
          <a:p>
            <a:pPr marL="285750" indent="-285750">
              <a:buFont typeface="Wingdings" panose="05000000000000000000" pitchFamily="2" charset="2"/>
              <a:buChar char=""/>
            </a:pPr>
            <a:r>
              <a:rPr lang="en-GB" dirty="0"/>
              <a:t>Increases dehydration</a:t>
            </a:r>
          </a:p>
          <a:p>
            <a:pPr marL="285750" indent="-285750">
              <a:buFont typeface="Wingdings" panose="05000000000000000000" pitchFamily="2" charset="2"/>
              <a:buChar char=""/>
            </a:pPr>
            <a:r>
              <a:rPr lang="en-GB" dirty="0"/>
              <a:t>Increases insomnia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21227" y="4887079"/>
            <a:ext cx="2808411" cy="1293971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>
                <a:latin typeface="Roboto Condensed" panose="02000000000000000000" pitchFamily="2" charset="0"/>
              </a:defRPr>
            </a:lvl1pPr>
          </a:lstStyle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/>
              <a:t>Buffers lactic acid and, therefore, delays fatigue. </a:t>
            </a:r>
          </a:p>
          <a:p>
            <a:pPr marL="285750" indent="-285750">
              <a:buFont typeface="Wingdings" panose="05000000000000000000" pitchFamily="2" charset="2"/>
              <a:buChar char=""/>
            </a:pPr>
            <a:r>
              <a:rPr lang="en-GB" dirty="0"/>
              <a:t>Reduces acidity</a:t>
            </a:r>
          </a:p>
          <a:p>
            <a:pPr marL="285750" indent="-285750">
              <a:buFont typeface="Wingdings" panose="05000000000000000000" pitchFamily="2" charset="2"/>
              <a:buChar char=""/>
            </a:pPr>
            <a:r>
              <a:rPr lang="en-GB" dirty="0"/>
              <a:t>Increases nausea</a:t>
            </a:r>
          </a:p>
          <a:p>
            <a:pPr marL="285750" indent="-285750">
              <a:buFont typeface="Wingdings" panose="05000000000000000000" pitchFamily="2" charset="2"/>
              <a:buChar char=""/>
            </a:pPr>
            <a:r>
              <a:rPr lang="en-GB" dirty="0"/>
              <a:t>Increases cramping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90886" y="2245489"/>
            <a:ext cx="2777934" cy="2009061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>
                <a:latin typeface="Roboto Condensed" panose="02000000000000000000" pitchFamily="2" charset="0"/>
              </a:defRPr>
            </a:lvl1pPr>
          </a:lstStyle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/>
              <a:t>Increases glycogen stores which aids endurance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/>
              <a:t>Delays fatigue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/>
              <a:t>Increases endurance capacity</a:t>
            </a:r>
          </a:p>
          <a:p>
            <a:pPr marL="285750" indent="-285750">
              <a:buFont typeface="Wingdings" panose="05000000000000000000" pitchFamily="2" charset="2"/>
              <a:buChar char=""/>
            </a:pPr>
            <a:r>
              <a:rPr lang="en-GB" dirty="0"/>
              <a:t>Increases bloating</a:t>
            </a:r>
          </a:p>
          <a:p>
            <a:pPr marL="285750" indent="-285750">
              <a:buFont typeface="Wingdings" panose="05000000000000000000" pitchFamily="2" charset="2"/>
              <a:buChar char=""/>
            </a:pPr>
            <a:r>
              <a:rPr lang="en-GB" dirty="0"/>
              <a:t>Increases weight</a:t>
            </a:r>
          </a:p>
          <a:p>
            <a:pPr marL="285750" indent="-285750">
              <a:buFont typeface="Wingdings" panose="05000000000000000000" pitchFamily="2" charset="2"/>
              <a:buChar char=""/>
            </a:pPr>
            <a:r>
              <a:rPr lang="en-GB" dirty="0"/>
              <a:t>Negatively affects digestion</a:t>
            </a:r>
          </a:p>
          <a:p>
            <a:pPr marL="285750" indent="-285750">
              <a:buFont typeface="Wingdings" panose="05000000000000000000" pitchFamily="2" charset="2"/>
              <a:buChar char=""/>
            </a:pPr>
            <a:endParaRPr lang="en-GB" dirty="0"/>
          </a:p>
        </p:txBody>
      </p:sp>
      <p:pic>
        <p:nvPicPr>
          <p:cNvPr id="2052" name="Picture 4" descr="Cup, Coffee, Beverage, Ceramic, Hot, Mug, Saucer, Steam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8391" y="3422517"/>
            <a:ext cx="1575494" cy="2077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http://downloads.clipart.com/723092.jpg?t=1476876904&amp;h=91165e27eae5b9ac31fe21b7c352c606&amp;u=zigzageducation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4903" y="2917928"/>
            <a:ext cx="2888833" cy="1893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6384" y="5414578"/>
            <a:ext cx="1400175" cy="98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" name="Title 1"/>
          <p:cNvSpPr txBox="1">
            <a:spLocks/>
          </p:cNvSpPr>
          <p:nvPr/>
        </p:nvSpPr>
        <p:spPr>
          <a:xfrm>
            <a:off x="3851920" y="44624"/>
            <a:ext cx="5148572" cy="49945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GB" sz="1800" dirty="0">
                <a:solidFill>
                  <a:schemeClr val="bg1"/>
                </a:solidFill>
                <a:latin typeface="Roboto Condensed" panose="02000000000000000000" pitchFamily="2" charset="0"/>
                <a:ea typeface="Roboto Condensed" panose="02000000000000000000" pitchFamily="2" charset="0"/>
                <a:cs typeface="Lato Medium" panose="020F0502020204030203" pitchFamily="34" charset="0"/>
              </a:rPr>
              <a:t>Diet and Nutrition</a:t>
            </a:r>
          </a:p>
        </p:txBody>
      </p:sp>
      <p:grpSp>
        <p:nvGrpSpPr>
          <p:cNvPr id="40" name="Group 39"/>
          <p:cNvGrpSpPr/>
          <p:nvPr/>
        </p:nvGrpSpPr>
        <p:grpSpPr>
          <a:xfrm>
            <a:off x="0" y="-20326"/>
            <a:ext cx="9144000" cy="1433102"/>
            <a:chOff x="0" y="-20326"/>
            <a:chExt cx="9144000" cy="1433102"/>
          </a:xfrm>
        </p:grpSpPr>
        <p:grpSp>
          <p:nvGrpSpPr>
            <p:cNvPr id="41" name="Group 40"/>
            <p:cNvGrpSpPr/>
            <p:nvPr/>
          </p:nvGrpSpPr>
          <p:grpSpPr>
            <a:xfrm>
              <a:off x="0" y="-20326"/>
              <a:ext cx="9144000" cy="1433102"/>
              <a:chOff x="0" y="-20326"/>
              <a:chExt cx="9144000" cy="1433102"/>
            </a:xfrm>
          </p:grpSpPr>
          <p:sp>
            <p:nvSpPr>
              <p:cNvPr id="47" name="Rectangle 46"/>
              <p:cNvSpPr/>
              <p:nvPr/>
            </p:nvSpPr>
            <p:spPr>
              <a:xfrm>
                <a:off x="0" y="-20326"/>
                <a:ext cx="9144000" cy="463967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Roboto Condensed" panose="02000000000000000000" pitchFamily="2" charset="0"/>
                </a:endParaRPr>
              </a:p>
            </p:txBody>
          </p:sp>
          <p:sp>
            <p:nvSpPr>
              <p:cNvPr id="48" name="Title 1"/>
              <p:cNvSpPr txBox="1">
                <a:spLocks/>
              </p:cNvSpPr>
              <p:nvPr/>
            </p:nvSpPr>
            <p:spPr>
              <a:xfrm>
                <a:off x="107504" y="549500"/>
                <a:ext cx="8892988" cy="863276"/>
              </a:xfrm>
              <a:prstGeom prst="rect">
                <a:avLst/>
              </a:prstGeom>
            </p:spPr>
            <p:txBody>
              <a:bodyPr vert="horz" lIns="91440" tIns="45720" rIns="91440" bIns="45720" rtlCol="0" anchor="t">
                <a:noAutofit/>
              </a:bodyPr>
              <a:lstStyle>
                <a:lvl1pPr algn="l" defTabSz="457200" rtl="0" eaLnBrk="1" latinLnBrk="0" hangingPunct="1">
                  <a:spcBef>
                    <a:spcPct val="0"/>
                  </a:spcBef>
                  <a:buNone/>
                  <a:defRPr sz="3600" kern="1200">
                    <a:solidFill>
                      <a:schemeClr val="accent1"/>
                    </a:solidFill>
                    <a:latin typeface="+mj-lt"/>
                    <a:ea typeface="+mj-ea"/>
                    <a:cs typeface="+mj-cs"/>
                  </a:defRPr>
                </a:lvl1pPr>
                <a:lvl2pPr eaLnBrk="1" hangingPunct="1">
                  <a:defRPr>
                    <a:solidFill>
                      <a:schemeClr val="tx2"/>
                    </a:solidFill>
                  </a:defRPr>
                </a:lvl2pPr>
                <a:lvl3pPr eaLnBrk="1" hangingPunct="1">
                  <a:defRPr>
                    <a:solidFill>
                      <a:schemeClr val="tx2"/>
                    </a:solidFill>
                  </a:defRPr>
                </a:lvl3pPr>
                <a:lvl4pPr eaLnBrk="1" hangingPunct="1">
                  <a:defRPr>
                    <a:solidFill>
                      <a:schemeClr val="tx2"/>
                    </a:solidFill>
                  </a:defRPr>
                </a:lvl4pPr>
                <a:lvl5pPr eaLnBrk="1" hangingPunct="1">
                  <a:defRPr>
                    <a:solidFill>
                      <a:schemeClr val="tx2"/>
                    </a:solidFill>
                  </a:defRPr>
                </a:lvl5pPr>
                <a:lvl6pPr eaLnBrk="1" hangingPunct="1">
                  <a:defRPr>
                    <a:solidFill>
                      <a:schemeClr val="tx2"/>
                    </a:solidFill>
                  </a:defRPr>
                </a:lvl6pPr>
                <a:lvl7pPr eaLnBrk="1" hangingPunct="1">
                  <a:defRPr>
                    <a:solidFill>
                      <a:schemeClr val="tx2"/>
                    </a:solidFill>
                  </a:defRPr>
                </a:lvl7pPr>
                <a:lvl8pPr eaLnBrk="1" hangingPunct="1">
                  <a:defRPr>
                    <a:solidFill>
                      <a:schemeClr val="tx2"/>
                    </a:solidFill>
                  </a:defRPr>
                </a:lvl8pPr>
                <a:lvl9pPr eaLnBrk="1" hangingPunct="1">
                  <a:defRPr>
                    <a:solidFill>
                      <a:schemeClr val="tx2"/>
                    </a:solidFill>
                  </a:defRPr>
                </a:lvl9pPr>
              </a:lstStyle>
              <a:p>
                <a:r>
                  <a:rPr lang="en-GB" sz="5400" b="1" dirty="0">
                    <a:solidFill>
                      <a:schemeClr val="tx1">
                        <a:alpha val="90000"/>
                      </a:schemeClr>
                    </a:solidFill>
                    <a:latin typeface="Roboto Condensed" panose="02000000000000000000" pitchFamily="2" charset="0"/>
                    <a:ea typeface="Roboto Condensed" panose="02000000000000000000" pitchFamily="2" charset="0"/>
                    <a:cs typeface="Lato Medium" panose="020F0502020204030203" pitchFamily="34" charset="0"/>
                  </a:rPr>
                  <a:t>Dietary Supplements </a:t>
                </a:r>
              </a:p>
            </p:txBody>
          </p:sp>
        </p:grpSp>
        <p:sp>
          <p:nvSpPr>
            <p:cNvPr id="44" name="Title 1"/>
            <p:cNvSpPr txBox="1">
              <a:spLocks/>
            </p:cNvSpPr>
            <p:nvPr/>
          </p:nvSpPr>
          <p:spPr>
            <a:xfrm>
              <a:off x="3851920" y="44624"/>
              <a:ext cx="5148572" cy="499452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algn="l" defTabSz="457200" rtl="0" eaLnBrk="1" latinLnBrk="0" hangingPunct="1">
                <a:spcBef>
                  <a:spcPct val="0"/>
                </a:spcBef>
                <a:buNone/>
                <a:defRPr sz="3600" kern="1200">
                  <a:solidFill>
                    <a:schemeClr val="accent1"/>
                  </a:solidFill>
                  <a:latin typeface="+mj-lt"/>
                  <a:ea typeface="+mj-ea"/>
                  <a:cs typeface="+mj-cs"/>
                </a:defRPr>
              </a:lvl1pPr>
              <a:lvl2pPr eaLnBrk="1" hangingPunct="1">
                <a:defRPr>
                  <a:solidFill>
                    <a:schemeClr val="tx2"/>
                  </a:solidFill>
                </a:defRPr>
              </a:lvl2pPr>
              <a:lvl3pPr eaLnBrk="1" hangingPunct="1">
                <a:defRPr>
                  <a:solidFill>
                    <a:schemeClr val="tx2"/>
                  </a:solidFill>
                </a:defRPr>
              </a:lvl3pPr>
              <a:lvl4pPr eaLnBrk="1" hangingPunct="1">
                <a:defRPr>
                  <a:solidFill>
                    <a:schemeClr val="tx2"/>
                  </a:solidFill>
                </a:defRPr>
              </a:lvl4pPr>
              <a:lvl5pPr eaLnBrk="1" hangingPunct="1">
                <a:defRPr>
                  <a:solidFill>
                    <a:schemeClr val="tx2"/>
                  </a:solidFill>
                </a:defRPr>
              </a:lvl5pPr>
              <a:lvl6pPr eaLnBrk="1" hangingPunct="1">
                <a:defRPr>
                  <a:solidFill>
                    <a:schemeClr val="tx2"/>
                  </a:solidFill>
                </a:defRPr>
              </a:lvl6pPr>
              <a:lvl7pPr eaLnBrk="1" hangingPunct="1">
                <a:defRPr>
                  <a:solidFill>
                    <a:schemeClr val="tx2"/>
                  </a:solidFill>
                </a:defRPr>
              </a:lvl7pPr>
              <a:lvl8pPr eaLnBrk="1" hangingPunct="1">
                <a:defRPr>
                  <a:solidFill>
                    <a:schemeClr val="tx2"/>
                  </a:solidFill>
                </a:defRPr>
              </a:lvl8pPr>
              <a:lvl9pPr eaLnBrk="1" hangingPunct="1">
                <a:defRPr>
                  <a:solidFill>
                    <a:schemeClr val="tx2"/>
                  </a:solidFill>
                </a:defRPr>
              </a:lvl9pPr>
            </a:lstStyle>
            <a:p>
              <a:pPr algn="r"/>
              <a:r>
                <a:rPr lang="en-GB" sz="1800" dirty="0">
                  <a:solidFill>
                    <a:schemeClr val="bg1"/>
                  </a:solidFill>
                  <a:latin typeface="Roboto Condensed" panose="02000000000000000000" pitchFamily="2" charset="0"/>
                  <a:ea typeface="Roboto Condensed" panose="02000000000000000000" pitchFamily="2" charset="0"/>
                  <a:cs typeface="Lato Medium" panose="020F0502020204030203" pitchFamily="34" charset="0"/>
                </a:rPr>
                <a:t>Diet and Nutrition</a:t>
              </a:r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800059" y="4472741"/>
            <a:ext cx="2075597" cy="408623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>
                <a:latin typeface="Roboto Condensed" panose="02000000000000000000" pitchFamily="2" charset="0"/>
              </a:defRPr>
            </a:lvl1pPr>
          </a:lstStyle>
          <a:p>
            <a:r>
              <a:rPr lang="en-GB" dirty="0"/>
              <a:t>Sodium bicarbonate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621666" y="4553917"/>
            <a:ext cx="1129721" cy="408623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>
                <a:latin typeface="Roboto Condensed" panose="02000000000000000000" pitchFamily="2" charset="0"/>
              </a:defRPr>
            </a:lvl1pPr>
          </a:lstStyle>
          <a:p>
            <a:r>
              <a:rPr lang="en-GB" dirty="0"/>
              <a:t>Caffeine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17823" y="1371368"/>
            <a:ext cx="77608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Roboto Condensed" panose="02000000000000000000" pitchFamily="2" charset="0"/>
              </a:rPr>
              <a:t>Other nutritional aids athletes may use to improve performance could include: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862200" y="1728614"/>
            <a:ext cx="1109722" cy="408623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>
                <a:latin typeface="Roboto Condensed" panose="02000000000000000000" pitchFamily="2" charset="0"/>
              </a:defRPr>
            </a:lvl1pPr>
          </a:lstStyle>
          <a:p>
            <a:r>
              <a:rPr lang="en-GB" dirty="0"/>
              <a:t>Creatine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15416" y="1902380"/>
            <a:ext cx="2160241" cy="408623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>
                <a:latin typeface="Roboto Condensed" panose="02000000000000000000" pitchFamily="2" charset="0"/>
              </a:defRPr>
            </a:lvl1pPr>
          </a:lstStyle>
          <a:p>
            <a:r>
              <a:rPr lang="en-GB" dirty="0"/>
              <a:t>Carbohydrate loading</a:t>
            </a:r>
          </a:p>
        </p:txBody>
      </p:sp>
      <p:grpSp>
        <p:nvGrpSpPr>
          <p:cNvPr id="30" name="Group 29"/>
          <p:cNvGrpSpPr/>
          <p:nvPr/>
        </p:nvGrpSpPr>
        <p:grpSpPr>
          <a:xfrm>
            <a:off x="179512" y="-27384"/>
            <a:ext cx="822748" cy="561356"/>
            <a:chOff x="179512" y="-12676"/>
            <a:chExt cx="822748" cy="561356"/>
          </a:xfrm>
        </p:grpSpPr>
        <p:sp>
          <p:nvSpPr>
            <p:cNvPr id="31" name="TextBox 30">
              <a:hlinkClick r:id="" action="ppaction://noaction"/>
            </p:cNvPr>
            <p:cNvSpPr txBox="1"/>
            <p:nvPr/>
          </p:nvSpPr>
          <p:spPr>
            <a:xfrm>
              <a:off x="179512" y="-12676"/>
              <a:ext cx="822748" cy="561356"/>
            </a:xfrm>
            <a:prstGeom prst="rect">
              <a:avLst/>
            </a:prstGeom>
            <a:solidFill>
              <a:srgbClr val="4B716F"/>
            </a:solidFill>
            <a:ln>
              <a:noFill/>
            </a:ln>
            <a:effectLst/>
          </p:spPr>
          <p:txBody>
            <a:bodyPr wrap="square" rtlCol="0">
              <a:spAutoFit/>
            </a:bodyPr>
            <a:lstStyle/>
            <a:p>
              <a:pPr algn="r"/>
              <a:endParaRPr lang="en-GB" dirty="0">
                <a:solidFill>
                  <a:schemeClr val="bg1"/>
                </a:solidFill>
                <a:latin typeface="Roboto Condensed" panose="02000000000000000000" pitchFamily="2" charset="0"/>
                <a:ea typeface="Roboto Condensed" panose="02000000000000000000" pitchFamily="2" charset="0"/>
                <a:cs typeface="Aharoni" pitchFamily="2" charset="-79"/>
              </a:endParaRPr>
            </a:p>
          </p:txBody>
        </p:sp>
        <p:sp>
          <p:nvSpPr>
            <p:cNvPr id="32" name="Title 1"/>
            <p:cNvSpPr txBox="1">
              <a:spLocks/>
            </p:cNvSpPr>
            <p:nvPr/>
          </p:nvSpPr>
          <p:spPr>
            <a:xfrm>
              <a:off x="179512" y="188640"/>
              <a:ext cx="822748" cy="355436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algn="l" defTabSz="457200" rtl="0" eaLnBrk="1" latinLnBrk="0" hangingPunct="1">
                <a:spcBef>
                  <a:spcPct val="0"/>
                </a:spcBef>
                <a:buNone/>
                <a:defRPr sz="3600" kern="1200">
                  <a:solidFill>
                    <a:schemeClr val="accent1"/>
                  </a:solidFill>
                  <a:latin typeface="+mj-lt"/>
                  <a:ea typeface="+mj-ea"/>
                  <a:cs typeface="+mj-cs"/>
                </a:defRPr>
              </a:lvl1pPr>
              <a:lvl2pPr eaLnBrk="1" hangingPunct="1">
                <a:defRPr>
                  <a:solidFill>
                    <a:schemeClr val="tx2"/>
                  </a:solidFill>
                </a:defRPr>
              </a:lvl2pPr>
              <a:lvl3pPr eaLnBrk="1" hangingPunct="1">
                <a:defRPr>
                  <a:solidFill>
                    <a:schemeClr val="tx2"/>
                  </a:solidFill>
                </a:defRPr>
              </a:lvl3pPr>
              <a:lvl4pPr eaLnBrk="1" hangingPunct="1">
                <a:defRPr>
                  <a:solidFill>
                    <a:schemeClr val="tx2"/>
                  </a:solidFill>
                </a:defRPr>
              </a:lvl4pPr>
              <a:lvl5pPr eaLnBrk="1" hangingPunct="1">
                <a:defRPr>
                  <a:solidFill>
                    <a:schemeClr val="tx2"/>
                  </a:solidFill>
                </a:defRPr>
              </a:lvl5pPr>
              <a:lvl6pPr eaLnBrk="1" hangingPunct="1">
                <a:defRPr>
                  <a:solidFill>
                    <a:schemeClr val="tx2"/>
                  </a:solidFill>
                </a:defRPr>
              </a:lvl6pPr>
              <a:lvl7pPr eaLnBrk="1" hangingPunct="1">
                <a:defRPr>
                  <a:solidFill>
                    <a:schemeClr val="tx2"/>
                  </a:solidFill>
                </a:defRPr>
              </a:lvl7pPr>
              <a:lvl8pPr eaLnBrk="1" hangingPunct="1">
                <a:defRPr>
                  <a:solidFill>
                    <a:schemeClr val="tx2"/>
                  </a:solidFill>
                </a:defRPr>
              </a:lvl8pPr>
              <a:lvl9pPr eaLnBrk="1" hangingPunct="1">
                <a:defRPr>
                  <a:solidFill>
                    <a:schemeClr val="tx2"/>
                  </a:solidFill>
                </a:defRPr>
              </a:lvl9pPr>
            </a:lstStyle>
            <a:p>
              <a:pPr algn="ctr"/>
              <a:r>
                <a:rPr lang="en-GB" sz="1800" dirty="0">
                  <a:solidFill>
                    <a:schemeClr val="bg1"/>
                  </a:solidFill>
                  <a:latin typeface="Roboto Condensed" panose="02000000000000000000" pitchFamily="2" charset="0"/>
                  <a:ea typeface="Roboto Condensed" panose="02000000000000000000" pitchFamily="2" charset="0"/>
                  <a:cs typeface="Lato Medium" panose="020F0502020204030203" pitchFamily="34" charset="0"/>
                </a:rPr>
                <a:t>Learn</a:t>
              </a:r>
            </a:p>
          </p:txBody>
        </p:sp>
      </p:grpSp>
      <p:sp>
        <p:nvSpPr>
          <p:cNvPr id="34" name="TextBox 33"/>
          <p:cNvSpPr txBox="1"/>
          <p:nvPr/>
        </p:nvSpPr>
        <p:spPr>
          <a:xfrm>
            <a:off x="7722333" y="6598158"/>
            <a:ext cx="1453608" cy="255389"/>
          </a:xfrm>
          <a:prstGeom prst="round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>
                <a:latin typeface="Roboto Condensed" panose="02000000000000000000" pitchFamily="2" charset="0"/>
              </a:rPr>
              <a:t>© ZigZag Education, 2019 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E1ABE-4073-4494-BFC2-5858710217CE}" type="slidenum">
              <a:rPr lang="en-GB" smtClean="0"/>
              <a:pPr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67484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16" grpId="0" animBg="1"/>
      <p:bldP spid="13" grpId="0" animBg="1"/>
      <p:bldP spid="12" grpId="0" animBg="1"/>
      <p:bldP spid="11" grpId="0" animBg="1"/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oup 30"/>
          <p:cNvGrpSpPr/>
          <p:nvPr/>
        </p:nvGrpSpPr>
        <p:grpSpPr>
          <a:xfrm>
            <a:off x="0" y="4968409"/>
            <a:ext cx="9144000" cy="1904841"/>
            <a:chOff x="0" y="4968409"/>
            <a:chExt cx="9144000" cy="1904841"/>
          </a:xfrm>
        </p:grpSpPr>
        <p:pic>
          <p:nvPicPr>
            <p:cNvPr id="33" name="Picture 32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713" t="74524" r="4647" b="-1"/>
            <a:stretch/>
          </p:blipFill>
          <p:spPr>
            <a:xfrm>
              <a:off x="0" y="5013176"/>
              <a:ext cx="9144000" cy="1844824"/>
            </a:xfrm>
            <a:prstGeom prst="rect">
              <a:avLst/>
            </a:prstGeom>
          </p:spPr>
        </p:pic>
        <p:sp>
          <p:nvSpPr>
            <p:cNvPr id="34" name="Rectangle 33"/>
            <p:cNvSpPr/>
            <p:nvPr/>
          </p:nvSpPr>
          <p:spPr>
            <a:xfrm rot="10800000" flipV="1">
              <a:off x="0" y="4968409"/>
              <a:ext cx="9144000" cy="1904841"/>
            </a:xfrm>
            <a:prstGeom prst="rect">
              <a:avLst/>
            </a:prstGeom>
            <a:gradFill flip="none" rotWithShape="1">
              <a:gsLst>
                <a:gs pos="4000">
                  <a:schemeClr val="accent5">
                    <a:lumMod val="0"/>
                    <a:lumOff val="100000"/>
                  </a:schemeClr>
                </a:gs>
                <a:gs pos="100000">
                  <a:schemeClr val="bg1">
                    <a:alpha val="50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7118702" y="936567"/>
            <a:ext cx="1496125" cy="716399"/>
          </a:xfrm>
          <a:prstGeom prst="roundRect">
            <a:avLst>
              <a:gd name="adj" fmla="val 9560"/>
            </a:avLst>
          </a:prstGeom>
          <a:solidFill>
            <a:schemeClr val="accent4">
              <a:lumMod val="60000"/>
              <a:lumOff val="40000"/>
            </a:schemeClr>
          </a:solidFill>
          <a:ln w="9525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 algn="ctr">
              <a:defRPr sz="1100">
                <a:solidFill>
                  <a:schemeClr val="dk1"/>
                </a:solidFill>
                <a:latin typeface="Roboto Condensed" panose="02000000000000000000" pitchFamily="2" charset="0"/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r>
              <a:rPr lang="en-GB" dirty="0"/>
              <a:t>Click on the images to reveal how much of each type of food we should be consuming each day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2678" y="1372560"/>
            <a:ext cx="7992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>
                <a:latin typeface="Myriad Web Pro Condensed" panose="020B0506030403020204" pitchFamily="34" charset="0"/>
              </a:defRPr>
            </a:lvl1pPr>
          </a:lstStyle>
          <a:p>
            <a:r>
              <a:rPr lang="en-GB" dirty="0">
                <a:latin typeface="Roboto Condensed" panose="02000000000000000000" pitchFamily="2" charset="0"/>
              </a:rPr>
              <a:t>Do you know what percentage of each food category we should consume?</a:t>
            </a:r>
          </a:p>
        </p:txBody>
      </p:sp>
      <p:pic>
        <p:nvPicPr>
          <p:cNvPr id="14" name="Picture 13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51947" y="2578404"/>
            <a:ext cx="1975485" cy="1909002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Picture 14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51947" y="3792678"/>
            <a:ext cx="1734185" cy="141974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Picture 15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202367" y="3794014"/>
            <a:ext cx="854075" cy="1432947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Picture 16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37777" y="3792510"/>
            <a:ext cx="1656080" cy="1370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Picture 17"/>
          <p:cNvPicPr/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07390" y="2602181"/>
            <a:ext cx="1974880" cy="1984375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TextBox 12"/>
          <p:cNvSpPr txBox="1"/>
          <p:nvPr/>
        </p:nvSpPr>
        <p:spPr>
          <a:xfrm>
            <a:off x="1812863" y="2740365"/>
            <a:ext cx="13498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Roboto Condensed" panose="02000000000000000000" pitchFamily="2" charset="0"/>
              </a:rPr>
              <a:t>Fruit and vegetables</a:t>
            </a:r>
          </a:p>
          <a:p>
            <a:pPr algn="ctr"/>
            <a:r>
              <a:rPr lang="en-GB" sz="1200" dirty="0">
                <a:latin typeface="Roboto Condensed" panose="02000000000000000000" pitchFamily="2" charset="0"/>
              </a:rPr>
              <a:t>30%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142959" y="2797783"/>
            <a:ext cx="1512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200">
                <a:latin typeface="Myriad Web Pro Condensed" panose="020B0506030403020204" pitchFamily="34" charset="0"/>
              </a:defRPr>
            </a:lvl1pPr>
          </a:lstStyle>
          <a:p>
            <a:pPr algn="ctr"/>
            <a:r>
              <a:rPr lang="en-GB" dirty="0">
                <a:latin typeface="Roboto Condensed" panose="02000000000000000000" pitchFamily="2" charset="0"/>
              </a:rPr>
              <a:t>Bread, pasta, potatoes and rice</a:t>
            </a:r>
          </a:p>
          <a:p>
            <a:pPr algn="ctr"/>
            <a:r>
              <a:rPr lang="en-GB" dirty="0">
                <a:latin typeface="Roboto Condensed" panose="02000000000000000000" pitchFamily="2" charset="0"/>
              </a:rPr>
              <a:t>30%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410423" y="5007089"/>
            <a:ext cx="1512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200">
                <a:latin typeface="Myriad Web Pro Condensed" panose="020B0506030403020204" pitchFamily="34" charset="0"/>
              </a:defRPr>
            </a:lvl1pPr>
          </a:lstStyle>
          <a:p>
            <a:pPr algn="ctr"/>
            <a:r>
              <a:rPr lang="en-GB" dirty="0">
                <a:latin typeface="Roboto Condensed" panose="02000000000000000000" pitchFamily="2" charset="0"/>
              </a:rPr>
              <a:t>Milk and dairy products</a:t>
            </a:r>
          </a:p>
          <a:p>
            <a:pPr algn="ctr"/>
            <a:r>
              <a:rPr lang="en-GB" dirty="0">
                <a:latin typeface="Roboto Condensed" panose="02000000000000000000" pitchFamily="2" charset="0"/>
              </a:rPr>
              <a:t>15%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940355" y="5279455"/>
            <a:ext cx="1512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200">
                <a:latin typeface="Myriad Web Pro Condensed" panose="020B0506030403020204" pitchFamily="34" charset="0"/>
              </a:defRPr>
            </a:lvl1pPr>
          </a:lstStyle>
          <a:p>
            <a:pPr algn="ctr"/>
            <a:r>
              <a:rPr lang="en-GB" dirty="0">
                <a:latin typeface="Roboto Condensed" panose="02000000000000000000" pitchFamily="2" charset="0"/>
              </a:rPr>
              <a:t>Sugary and fatty foods/ drinks</a:t>
            </a:r>
          </a:p>
          <a:p>
            <a:pPr algn="ctr"/>
            <a:r>
              <a:rPr lang="en-GB" dirty="0">
                <a:latin typeface="Roboto Condensed" panose="02000000000000000000" pitchFamily="2" charset="0"/>
              </a:rPr>
              <a:t>5%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2353649" y="5041296"/>
            <a:ext cx="1512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200">
                <a:latin typeface="Myriad Web Pro Condensed" panose="020B0506030403020204" pitchFamily="34" charset="0"/>
              </a:defRPr>
            </a:lvl1pPr>
          </a:lstStyle>
          <a:p>
            <a:pPr algn="ctr"/>
            <a:r>
              <a:rPr lang="en-GB" dirty="0">
                <a:latin typeface="Roboto Condensed" panose="02000000000000000000" pitchFamily="2" charset="0"/>
              </a:rPr>
              <a:t>Meat, fish, eggs and beans</a:t>
            </a:r>
          </a:p>
          <a:p>
            <a:pPr algn="ctr"/>
            <a:r>
              <a:rPr lang="en-GB" dirty="0">
                <a:latin typeface="Roboto Condensed" panose="02000000000000000000" pitchFamily="2" charset="0"/>
              </a:rPr>
              <a:t>20%</a:t>
            </a:r>
          </a:p>
        </p:txBody>
      </p:sp>
      <p:pic>
        <p:nvPicPr>
          <p:cNvPr id="1026" name="Picture 2" descr="File:CocaColaBottle background free.jpg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887" y="3203230"/>
            <a:ext cx="1321602" cy="1762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Pasta, Noodle, Cook, Italy, Lunch, Eat, Food"/>
          <p:cNvPicPr>
            <a:picLocks noChangeAspect="1" noChangeArrowheads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367" y="1688139"/>
            <a:ext cx="1892161" cy="1123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itrus clementina, citrus fruit, clementines"/>
          <p:cNvPicPr>
            <a:picLocks noChangeAspect="1" noChangeArrowheads="1"/>
          </p:cNvPicPr>
          <p:nvPr/>
        </p:nvPicPr>
        <p:blipFill>
          <a:blip r:embed="rId1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6136" y="1380554"/>
            <a:ext cx="2214814" cy="1475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Milk, Glass, Drink, Fresh, Beverage, Food, Healthy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6784" y="3806832"/>
            <a:ext cx="1623708" cy="1082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Image result for eggs"/>
          <p:cNvPicPr>
            <a:picLocks noChangeAspect="1" noChangeArrowheads="1"/>
          </p:cNvPicPr>
          <p:nvPr/>
        </p:nvPicPr>
        <p:blipFill>
          <a:blip r:embed="rId1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093" y="5177424"/>
            <a:ext cx="2366076" cy="143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763282" y="5937544"/>
            <a:ext cx="2237210" cy="60016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latin typeface="Roboto Condensed" panose="02000000000000000000" pitchFamily="2" charset="0"/>
                <a:ea typeface="Roboto Condensed" panose="02000000000000000000" pitchFamily="2" charset="0"/>
              </a:rPr>
              <a:t>Check out the government’s guidelines on healthy eating for the most up-to-date information.</a:t>
            </a:r>
          </a:p>
        </p:txBody>
      </p:sp>
      <p:sp>
        <p:nvSpPr>
          <p:cNvPr id="4" name="Action Button: Information 3">
            <a:hlinkClick r:id="rId15" highlightClick="1"/>
          </p:cNvPr>
          <p:cNvSpPr/>
          <p:nvPr/>
        </p:nvSpPr>
        <p:spPr>
          <a:xfrm>
            <a:off x="7284666" y="4989296"/>
            <a:ext cx="1152128" cy="934409"/>
          </a:xfrm>
          <a:prstGeom prst="actionButtonInformation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4" name="Group 23"/>
          <p:cNvGrpSpPr/>
          <p:nvPr/>
        </p:nvGrpSpPr>
        <p:grpSpPr>
          <a:xfrm>
            <a:off x="0" y="-20326"/>
            <a:ext cx="9144000" cy="1433102"/>
            <a:chOff x="0" y="-20326"/>
            <a:chExt cx="9144000" cy="1433102"/>
          </a:xfrm>
        </p:grpSpPr>
        <p:sp>
          <p:nvSpPr>
            <p:cNvPr id="25" name="Rectangle 24"/>
            <p:cNvSpPr/>
            <p:nvPr/>
          </p:nvSpPr>
          <p:spPr>
            <a:xfrm>
              <a:off x="0" y="-20326"/>
              <a:ext cx="9144000" cy="463967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Roboto Condensed" panose="02000000000000000000" pitchFamily="2" charset="0"/>
              </a:endParaRPr>
            </a:p>
          </p:txBody>
        </p:sp>
        <p:sp>
          <p:nvSpPr>
            <p:cNvPr id="26" name="Title 1"/>
            <p:cNvSpPr txBox="1">
              <a:spLocks/>
            </p:cNvSpPr>
            <p:nvPr/>
          </p:nvSpPr>
          <p:spPr>
            <a:xfrm>
              <a:off x="107504" y="549500"/>
              <a:ext cx="8892988" cy="863276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algn="l" defTabSz="457200" rtl="0" eaLnBrk="1" latinLnBrk="0" hangingPunct="1">
                <a:spcBef>
                  <a:spcPct val="0"/>
                </a:spcBef>
                <a:buNone/>
                <a:defRPr sz="3600" kern="1200">
                  <a:solidFill>
                    <a:schemeClr val="accent1"/>
                  </a:solidFill>
                  <a:latin typeface="+mj-lt"/>
                  <a:ea typeface="+mj-ea"/>
                  <a:cs typeface="+mj-cs"/>
                </a:defRPr>
              </a:lvl1pPr>
              <a:lvl2pPr eaLnBrk="1" hangingPunct="1">
                <a:defRPr>
                  <a:solidFill>
                    <a:schemeClr val="tx2"/>
                  </a:solidFill>
                </a:defRPr>
              </a:lvl2pPr>
              <a:lvl3pPr eaLnBrk="1" hangingPunct="1">
                <a:defRPr>
                  <a:solidFill>
                    <a:schemeClr val="tx2"/>
                  </a:solidFill>
                </a:defRPr>
              </a:lvl3pPr>
              <a:lvl4pPr eaLnBrk="1" hangingPunct="1">
                <a:defRPr>
                  <a:solidFill>
                    <a:schemeClr val="tx2"/>
                  </a:solidFill>
                </a:defRPr>
              </a:lvl4pPr>
              <a:lvl5pPr eaLnBrk="1" hangingPunct="1">
                <a:defRPr>
                  <a:solidFill>
                    <a:schemeClr val="tx2"/>
                  </a:solidFill>
                </a:defRPr>
              </a:lvl5pPr>
              <a:lvl6pPr eaLnBrk="1" hangingPunct="1">
                <a:defRPr>
                  <a:solidFill>
                    <a:schemeClr val="tx2"/>
                  </a:solidFill>
                </a:defRPr>
              </a:lvl6pPr>
              <a:lvl7pPr eaLnBrk="1" hangingPunct="1">
                <a:defRPr>
                  <a:solidFill>
                    <a:schemeClr val="tx2"/>
                  </a:solidFill>
                </a:defRPr>
              </a:lvl7pPr>
              <a:lvl8pPr eaLnBrk="1" hangingPunct="1">
                <a:defRPr>
                  <a:solidFill>
                    <a:schemeClr val="tx2"/>
                  </a:solidFill>
                </a:defRPr>
              </a:lvl8pPr>
              <a:lvl9pPr eaLnBrk="1" hangingPunct="1">
                <a:defRPr>
                  <a:solidFill>
                    <a:schemeClr val="tx2"/>
                  </a:solidFill>
                </a:defRPr>
              </a:lvl9pPr>
            </a:lstStyle>
            <a:p>
              <a:r>
                <a:rPr lang="en-GB" sz="5400" b="1" dirty="0">
                  <a:solidFill>
                    <a:schemeClr val="tx1">
                      <a:alpha val="90000"/>
                    </a:schemeClr>
                  </a:solidFill>
                  <a:latin typeface="Roboto Condensed" panose="02000000000000000000" pitchFamily="2" charset="0"/>
                  <a:ea typeface="Roboto Condensed" panose="02000000000000000000" pitchFamily="2" charset="0"/>
                  <a:cs typeface="Lato Medium" panose="020F0502020204030203" pitchFamily="34" charset="0"/>
                </a:rPr>
                <a:t>Eatwell Guide</a:t>
              </a:r>
            </a:p>
          </p:txBody>
        </p:sp>
      </p:grpSp>
      <p:sp>
        <p:nvSpPr>
          <p:cNvPr id="30" name="Title 1"/>
          <p:cNvSpPr txBox="1">
            <a:spLocks/>
          </p:cNvSpPr>
          <p:nvPr/>
        </p:nvSpPr>
        <p:spPr>
          <a:xfrm>
            <a:off x="3851920" y="44624"/>
            <a:ext cx="5148572" cy="49945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GB" sz="1800" dirty="0">
                <a:solidFill>
                  <a:schemeClr val="bg1"/>
                </a:solidFill>
                <a:latin typeface="Roboto Condensed" panose="02000000000000000000" pitchFamily="2" charset="0"/>
                <a:ea typeface="Roboto Condensed" panose="02000000000000000000" pitchFamily="2" charset="0"/>
                <a:cs typeface="Lato Medium" panose="020F0502020204030203" pitchFamily="34" charset="0"/>
              </a:rPr>
              <a:t>Diet and Nutrition</a:t>
            </a: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7973" y="1588339"/>
            <a:ext cx="372318" cy="586584"/>
          </a:xfrm>
          <a:prstGeom prst="rect">
            <a:avLst/>
          </a:prstGeom>
        </p:spPr>
      </p:pic>
      <p:grpSp>
        <p:nvGrpSpPr>
          <p:cNvPr id="35" name="Group 34"/>
          <p:cNvGrpSpPr/>
          <p:nvPr/>
        </p:nvGrpSpPr>
        <p:grpSpPr>
          <a:xfrm>
            <a:off x="179512" y="-27384"/>
            <a:ext cx="822748" cy="561356"/>
            <a:chOff x="179512" y="-12676"/>
            <a:chExt cx="822748" cy="561356"/>
          </a:xfrm>
        </p:grpSpPr>
        <p:sp>
          <p:nvSpPr>
            <p:cNvPr id="36" name="TextBox 35">
              <a:hlinkClick r:id="" action="ppaction://noaction"/>
            </p:cNvPr>
            <p:cNvSpPr txBox="1"/>
            <p:nvPr/>
          </p:nvSpPr>
          <p:spPr>
            <a:xfrm>
              <a:off x="179512" y="-12676"/>
              <a:ext cx="822748" cy="561356"/>
            </a:xfrm>
            <a:prstGeom prst="rect">
              <a:avLst/>
            </a:prstGeom>
            <a:solidFill>
              <a:srgbClr val="4B716F"/>
            </a:solidFill>
            <a:ln>
              <a:noFill/>
            </a:ln>
            <a:effectLst/>
          </p:spPr>
          <p:txBody>
            <a:bodyPr wrap="square" rtlCol="0">
              <a:spAutoFit/>
            </a:bodyPr>
            <a:lstStyle/>
            <a:p>
              <a:pPr algn="r"/>
              <a:endParaRPr lang="en-GB" dirty="0">
                <a:solidFill>
                  <a:schemeClr val="bg1"/>
                </a:solidFill>
                <a:latin typeface="Roboto Condensed" panose="02000000000000000000" pitchFamily="2" charset="0"/>
                <a:ea typeface="Roboto Condensed" panose="02000000000000000000" pitchFamily="2" charset="0"/>
                <a:cs typeface="Aharoni" pitchFamily="2" charset="-79"/>
              </a:endParaRPr>
            </a:p>
          </p:txBody>
        </p:sp>
        <p:sp>
          <p:nvSpPr>
            <p:cNvPr id="37" name="Title 1"/>
            <p:cNvSpPr txBox="1">
              <a:spLocks/>
            </p:cNvSpPr>
            <p:nvPr/>
          </p:nvSpPr>
          <p:spPr>
            <a:xfrm>
              <a:off x="179512" y="188640"/>
              <a:ext cx="822748" cy="355436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algn="l" defTabSz="457200" rtl="0" eaLnBrk="1" latinLnBrk="0" hangingPunct="1">
                <a:spcBef>
                  <a:spcPct val="0"/>
                </a:spcBef>
                <a:buNone/>
                <a:defRPr sz="3600" kern="1200">
                  <a:solidFill>
                    <a:schemeClr val="accent1"/>
                  </a:solidFill>
                  <a:latin typeface="+mj-lt"/>
                  <a:ea typeface="+mj-ea"/>
                  <a:cs typeface="+mj-cs"/>
                </a:defRPr>
              </a:lvl1pPr>
              <a:lvl2pPr eaLnBrk="1" hangingPunct="1">
                <a:defRPr>
                  <a:solidFill>
                    <a:schemeClr val="tx2"/>
                  </a:solidFill>
                </a:defRPr>
              </a:lvl2pPr>
              <a:lvl3pPr eaLnBrk="1" hangingPunct="1">
                <a:defRPr>
                  <a:solidFill>
                    <a:schemeClr val="tx2"/>
                  </a:solidFill>
                </a:defRPr>
              </a:lvl3pPr>
              <a:lvl4pPr eaLnBrk="1" hangingPunct="1">
                <a:defRPr>
                  <a:solidFill>
                    <a:schemeClr val="tx2"/>
                  </a:solidFill>
                </a:defRPr>
              </a:lvl4pPr>
              <a:lvl5pPr eaLnBrk="1" hangingPunct="1">
                <a:defRPr>
                  <a:solidFill>
                    <a:schemeClr val="tx2"/>
                  </a:solidFill>
                </a:defRPr>
              </a:lvl5pPr>
              <a:lvl6pPr eaLnBrk="1" hangingPunct="1">
                <a:defRPr>
                  <a:solidFill>
                    <a:schemeClr val="tx2"/>
                  </a:solidFill>
                </a:defRPr>
              </a:lvl6pPr>
              <a:lvl7pPr eaLnBrk="1" hangingPunct="1">
                <a:defRPr>
                  <a:solidFill>
                    <a:schemeClr val="tx2"/>
                  </a:solidFill>
                </a:defRPr>
              </a:lvl7pPr>
              <a:lvl8pPr eaLnBrk="1" hangingPunct="1">
                <a:defRPr>
                  <a:solidFill>
                    <a:schemeClr val="tx2"/>
                  </a:solidFill>
                </a:defRPr>
              </a:lvl8pPr>
              <a:lvl9pPr eaLnBrk="1" hangingPunct="1">
                <a:defRPr>
                  <a:solidFill>
                    <a:schemeClr val="tx2"/>
                  </a:solidFill>
                </a:defRPr>
              </a:lvl9pPr>
            </a:lstStyle>
            <a:p>
              <a:pPr algn="ctr"/>
              <a:r>
                <a:rPr lang="en-GB" sz="1800" dirty="0">
                  <a:solidFill>
                    <a:schemeClr val="bg1"/>
                  </a:solidFill>
                  <a:latin typeface="Roboto Condensed" panose="02000000000000000000" pitchFamily="2" charset="0"/>
                  <a:ea typeface="Roboto Condensed" panose="02000000000000000000" pitchFamily="2" charset="0"/>
                  <a:cs typeface="Lato Medium" panose="020F0502020204030203" pitchFamily="34" charset="0"/>
                </a:rPr>
                <a:t>Learn</a:t>
              </a:r>
            </a:p>
          </p:txBody>
        </p:sp>
      </p:grpSp>
      <p:sp>
        <p:nvSpPr>
          <p:cNvPr id="38" name="TextBox 37"/>
          <p:cNvSpPr txBox="1"/>
          <p:nvPr/>
        </p:nvSpPr>
        <p:spPr>
          <a:xfrm>
            <a:off x="7722333" y="6598158"/>
            <a:ext cx="1453608" cy="255389"/>
          </a:xfrm>
          <a:prstGeom prst="round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>
                <a:latin typeface="Roboto Condensed" panose="02000000000000000000" pitchFamily="2" charset="0"/>
              </a:rPr>
              <a:t>© ZigZag Education, 2019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E1ABE-4073-4494-BFC2-5858710217CE}" type="slidenum">
              <a:rPr lang="en-GB" smtClean="0"/>
              <a:pPr/>
              <a:t>10</a:t>
            </a:fld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00395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0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2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10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0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8"/>
                  </p:tgtEl>
                </p:cond>
              </p:nextCondLst>
            </p:seq>
          </p:childTnLst>
        </p:cTn>
      </p:par>
    </p:tnLst>
    <p:bldLst>
      <p:bldP spid="5" grpId="0" animBg="1"/>
      <p:bldP spid="9" grpId="0"/>
      <p:bldP spid="13" grpId="0"/>
      <p:bldP spid="20" grpId="0"/>
      <p:bldP spid="21" grpId="0"/>
      <p:bldP spid="22" grpId="0"/>
      <p:bldP spid="23" grpId="0"/>
      <p:bldP spid="2" grpId="0"/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4968409"/>
            <a:ext cx="9144000" cy="1904841"/>
            <a:chOff x="0" y="4968409"/>
            <a:chExt cx="9144000" cy="1904841"/>
          </a:xfrm>
        </p:grpSpPr>
        <p:pic>
          <p:nvPicPr>
            <p:cNvPr id="17" name="Picture 16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713" t="74524" r="4647" b="-1"/>
            <a:stretch/>
          </p:blipFill>
          <p:spPr>
            <a:xfrm>
              <a:off x="0" y="5013176"/>
              <a:ext cx="9144000" cy="1844824"/>
            </a:xfrm>
            <a:prstGeom prst="rect">
              <a:avLst/>
            </a:prstGeom>
          </p:spPr>
        </p:pic>
        <p:sp>
          <p:nvSpPr>
            <p:cNvPr id="18" name="Rectangle 17"/>
            <p:cNvSpPr/>
            <p:nvPr/>
          </p:nvSpPr>
          <p:spPr>
            <a:xfrm rot="10800000" flipV="1">
              <a:off x="0" y="4968409"/>
              <a:ext cx="9144000" cy="1904841"/>
            </a:xfrm>
            <a:prstGeom prst="rect">
              <a:avLst/>
            </a:prstGeom>
            <a:gradFill flip="none" rotWithShape="1">
              <a:gsLst>
                <a:gs pos="4000">
                  <a:schemeClr val="accent5">
                    <a:lumMod val="0"/>
                    <a:lumOff val="100000"/>
                  </a:schemeClr>
                </a:gs>
                <a:gs pos="100000">
                  <a:schemeClr val="bg1">
                    <a:alpha val="50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" name="Action Button: Forward or Next 3">
            <a:hlinkClick r:id="rId5" highlightClick="1"/>
          </p:cNvPr>
          <p:cNvSpPr/>
          <p:nvPr/>
        </p:nvSpPr>
        <p:spPr>
          <a:xfrm>
            <a:off x="3131840" y="2276872"/>
            <a:ext cx="2880320" cy="2808312"/>
          </a:xfrm>
          <a:prstGeom prst="actionButtonForwardNex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130920" y="1459145"/>
            <a:ext cx="8761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>
                <a:latin typeface="Myriad Web Pro Condensed" panose="020B0506030403020204" pitchFamily="34" charset="0"/>
              </a:defRPr>
            </a:lvl1pPr>
          </a:lstStyle>
          <a:p>
            <a:r>
              <a:rPr lang="en-GB" dirty="0">
                <a:latin typeface="Roboto Condensed" panose="02000000000000000000" pitchFamily="2" charset="0"/>
              </a:rPr>
              <a:t>Watch this video to help you visualise what the Eatwell Guide would look like in real life.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0" y="-20326"/>
            <a:ext cx="9144000" cy="1433102"/>
            <a:chOff x="0" y="-20326"/>
            <a:chExt cx="9144000" cy="1433102"/>
          </a:xfrm>
        </p:grpSpPr>
        <p:sp>
          <p:nvSpPr>
            <p:cNvPr id="10" name="Rectangle 9"/>
            <p:cNvSpPr/>
            <p:nvPr/>
          </p:nvSpPr>
          <p:spPr>
            <a:xfrm>
              <a:off x="0" y="-20326"/>
              <a:ext cx="9144000" cy="463967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Roboto Condensed" panose="02000000000000000000" pitchFamily="2" charset="0"/>
              </a:endParaRPr>
            </a:p>
          </p:txBody>
        </p:sp>
        <p:sp>
          <p:nvSpPr>
            <p:cNvPr id="11" name="Title 1"/>
            <p:cNvSpPr txBox="1">
              <a:spLocks/>
            </p:cNvSpPr>
            <p:nvPr/>
          </p:nvSpPr>
          <p:spPr>
            <a:xfrm>
              <a:off x="107504" y="549500"/>
              <a:ext cx="8892988" cy="863276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algn="l" defTabSz="457200" rtl="0" eaLnBrk="1" latinLnBrk="0" hangingPunct="1">
                <a:spcBef>
                  <a:spcPct val="0"/>
                </a:spcBef>
                <a:buNone/>
                <a:defRPr sz="3600" kern="1200">
                  <a:solidFill>
                    <a:schemeClr val="accent1"/>
                  </a:solidFill>
                  <a:latin typeface="+mj-lt"/>
                  <a:ea typeface="+mj-ea"/>
                  <a:cs typeface="+mj-cs"/>
                </a:defRPr>
              </a:lvl1pPr>
              <a:lvl2pPr eaLnBrk="1" hangingPunct="1">
                <a:defRPr>
                  <a:solidFill>
                    <a:schemeClr val="tx2"/>
                  </a:solidFill>
                </a:defRPr>
              </a:lvl2pPr>
              <a:lvl3pPr eaLnBrk="1" hangingPunct="1">
                <a:defRPr>
                  <a:solidFill>
                    <a:schemeClr val="tx2"/>
                  </a:solidFill>
                </a:defRPr>
              </a:lvl3pPr>
              <a:lvl4pPr eaLnBrk="1" hangingPunct="1">
                <a:defRPr>
                  <a:solidFill>
                    <a:schemeClr val="tx2"/>
                  </a:solidFill>
                </a:defRPr>
              </a:lvl4pPr>
              <a:lvl5pPr eaLnBrk="1" hangingPunct="1">
                <a:defRPr>
                  <a:solidFill>
                    <a:schemeClr val="tx2"/>
                  </a:solidFill>
                </a:defRPr>
              </a:lvl5pPr>
              <a:lvl6pPr eaLnBrk="1" hangingPunct="1">
                <a:defRPr>
                  <a:solidFill>
                    <a:schemeClr val="tx2"/>
                  </a:solidFill>
                </a:defRPr>
              </a:lvl6pPr>
              <a:lvl7pPr eaLnBrk="1" hangingPunct="1">
                <a:defRPr>
                  <a:solidFill>
                    <a:schemeClr val="tx2"/>
                  </a:solidFill>
                </a:defRPr>
              </a:lvl7pPr>
              <a:lvl8pPr eaLnBrk="1" hangingPunct="1">
                <a:defRPr>
                  <a:solidFill>
                    <a:schemeClr val="tx2"/>
                  </a:solidFill>
                </a:defRPr>
              </a:lvl8pPr>
              <a:lvl9pPr eaLnBrk="1" hangingPunct="1">
                <a:defRPr>
                  <a:solidFill>
                    <a:schemeClr val="tx2"/>
                  </a:solidFill>
                </a:defRPr>
              </a:lvl9pPr>
            </a:lstStyle>
            <a:p>
              <a:r>
                <a:rPr lang="en-GB" sz="5400" b="1" dirty="0">
                  <a:solidFill>
                    <a:schemeClr val="tx1">
                      <a:alpha val="90000"/>
                    </a:schemeClr>
                  </a:solidFill>
                  <a:latin typeface="Roboto Condensed" panose="02000000000000000000" pitchFamily="2" charset="0"/>
                  <a:ea typeface="Roboto Condensed" panose="02000000000000000000" pitchFamily="2" charset="0"/>
                  <a:cs typeface="Lato Medium" panose="020F0502020204030203" pitchFamily="34" charset="0"/>
                </a:rPr>
                <a:t>Eatwell Guide</a:t>
              </a:r>
            </a:p>
          </p:txBody>
        </p:sp>
      </p:grpSp>
      <p:sp>
        <p:nvSpPr>
          <p:cNvPr id="15" name="Title 1"/>
          <p:cNvSpPr txBox="1">
            <a:spLocks/>
          </p:cNvSpPr>
          <p:nvPr/>
        </p:nvSpPr>
        <p:spPr>
          <a:xfrm>
            <a:off x="3851920" y="44624"/>
            <a:ext cx="5148572" cy="49945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GB" sz="1800" dirty="0">
                <a:solidFill>
                  <a:schemeClr val="bg1"/>
                </a:solidFill>
                <a:latin typeface="Roboto Condensed" panose="02000000000000000000" pitchFamily="2" charset="0"/>
                <a:ea typeface="Roboto Condensed" panose="02000000000000000000" pitchFamily="2" charset="0"/>
                <a:cs typeface="Lato Medium" panose="020F0502020204030203" pitchFamily="34" charset="0"/>
              </a:rPr>
              <a:t>Diet and Nutrition</a:t>
            </a:r>
          </a:p>
        </p:txBody>
      </p:sp>
      <p:grpSp>
        <p:nvGrpSpPr>
          <p:cNvPr id="19" name="Group 18"/>
          <p:cNvGrpSpPr/>
          <p:nvPr/>
        </p:nvGrpSpPr>
        <p:grpSpPr>
          <a:xfrm>
            <a:off x="179512" y="-27384"/>
            <a:ext cx="822748" cy="561356"/>
            <a:chOff x="179512" y="-12676"/>
            <a:chExt cx="822748" cy="561356"/>
          </a:xfrm>
        </p:grpSpPr>
        <p:sp>
          <p:nvSpPr>
            <p:cNvPr id="20" name="TextBox 19">
              <a:hlinkClick r:id="" action="ppaction://noaction"/>
            </p:cNvPr>
            <p:cNvSpPr txBox="1"/>
            <p:nvPr/>
          </p:nvSpPr>
          <p:spPr>
            <a:xfrm>
              <a:off x="179512" y="-12676"/>
              <a:ext cx="822748" cy="561356"/>
            </a:xfrm>
            <a:prstGeom prst="rect">
              <a:avLst/>
            </a:prstGeom>
            <a:solidFill>
              <a:srgbClr val="4B716F"/>
            </a:solidFill>
            <a:ln>
              <a:noFill/>
            </a:ln>
            <a:effectLst/>
          </p:spPr>
          <p:txBody>
            <a:bodyPr wrap="square" rtlCol="0">
              <a:spAutoFit/>
            </a:bodyPr>
            <a:lstStyle/>
            <a:p>
              <a:pPr algn="r"/>
              <a:endParaRPr lang="en-GB" dirty="0">
                <a:solidFill>
                  <a:schemeClr val="bg1"/>
                </a:solidFill>
                <a:latin typeface="Roboto Condensed" panose="02000000000000000000" pitchFamily="2" charset="0"/>
                <a:ea typeface="Roboto Condensed" panose="02000000000000000000" pitchFamily="2" charset="0"/>
                <a:cs typeface="Aharoni" pitchFamily="2" charset="-79"/>
              </a:endParaRPr>
            </a:p>
          </p:txBody>
        </p:sp>
        <p:sp>
          <p:nvSpPr>
            <p:cNvPr id="21" name="Title 1"/>
            <p:cNvSpPr txBox="1">
              <a:spLocks/>
            </p:cNvSpPr>
            <p:nvPr/>
          </p:nvSpPr>
          <p:spPr>
            <a:xfrm>
              <a:off x="179512" y="188640"/>
              <a:ext cx="822748" cy="355436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algn="l" defTabSz="457200" rtl="0" eaLnBrk="1" latinLnBrk="0" hangingPunct="1">
                <a:spcBef>
                  <a:spcPct val="0"/>
                </a:spcBef>
                <a:buNone/>
                <a:defRPr sz="3600" kern="1200">
                  <a:solidFill>
                    <a:schemeClr val="accent1"/>
                  </a:solidFill>
                  <a:latin typeface="+mj-lt"/>
                  <a:ea typeface="+mj-ea"/>
                  <a:cs typeface="+mj-cs"/>
                </a:defRPr>
              </a:lvl1pPr>
              <a:lvl2pPr eaLnBrk="1" hangingPunct="1">
                <a:defRPr>
                  <a:solidFill>
                    <a:schemeClr val="tx2"/>
                  </a:solidFill>
                </a:defRPr>
              </a:lvl2pPr>
              <a:lvl3pPr eaLnBrk="1" hangingPunct="1">
                <a:defRPr>
                  <a:solidFill>
                    <a:schemeClr val="tx2"/>
                  </a:solidFill>
                </a:defRPr>
              </a:lvl3pPr>
              <a:lvl4pPr eaLnBrk="1" hangingPunct="1">
                <a:defRPr>
                  <a:solidFill>
                    <a:schemeClr val="tx2"/>
                  </a:solidFill>
                </a:defRPr>
              </a:lvl4pPr>
              <a:lvl5pPr eaLnBrk="1" hangingPunct="1">
                <a:defRPr>
                  <a:solidFill>
                    <a:schemeClr val="tx2"/>
                  </a:solidFill>
                </a:defRPr>
              </a:lvl5pPr>
              <a:lvl6pPr eaLnBrk="1" hangingPunct="1">
                <a:defRPr>
                  <a:solidFill>
                    <a:schemeClr val="tx2"/>
                  </a:solidFill>
                </a:defRPr>
              </a:lvl6pPr>
              <a:lvl7pPr eaLnBrk="1" hangingPunct="1">
                <a:defRPr>
                  <a:solidFill>
                    <a:schemeClr val="tx2"/>
                  </a:solidFill>
                </a:defRPr>
              </a:lvl7pPr>
              <a:lvl8pPr eaLnBrk="1" hangingPunct="1">
                <a:defRPr>
                  <a:solidFill>
                    <a:schemeClr val="tx2"/>
                  </a:solidFill>
                </a:defRPr>
              </a:lvl8pPr>
              <a:lvl9pPr eaLnBrk="1" hangingPunct="1">
                <a:defRPr>
                  <a:solidFill>
                    <a:schemeClr val="tx2"/>
                  </a:solidFill>
                </a:defRPr>
              </a:lvl9pPr>
            </a:lstStyle>
            <a:p>
              <a:pPr algn="ctr"/>
              <a:r>
                <a:rPr lang="en-GB" sz="1800" dirty="0">
                  <a:solidFill>
                    <a:schemeClr val="bg1"/>
                  </a:solidFill>
                  <a:latin typeface="Roboto Condensed" panose="02000000000000000000" pitchFamily="2" charset="0"/>
                  <a:ea typeface="Roboto Condensed" panose="02000000000000000000" pitchFamily="2" charset="0"/>
                  <a:cs typeface="Lato Medium" panose="020F0502020204030203" pitchFamily="34" charset="0"/>
                </a:rPr>
                <a:t>Learn</a:t>
              </a: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7722333" y="6598158"/>
            <a:ext cx="1453608" cy="255389"/>
          </a:xfrm>
          <a:prstGeom prst="round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>
                <a:latin typeface="Roboto Condensed" panose="02000000000000000000" pitchFamily="2" charset="0"/>
              </a:rPr>
              <a:t>© ZigZag Education, 2019 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E1ABE-4073-4494-BFC2-5858710217CE}" type="slidenum">
              <a:rPr lang="en-GB" smtClean="0"/>
              <a:pPr/>
              <a:t>11</a:t>
            </a:fld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670319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07504" y="1403484"/>
            <a:ext cx="8892988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Roboto Condensed" panose="02000000000000000000" pitchFamily="2" charset="0"/>
              </a:rPr>
              <a:t>The average person wants to consume a balanced diet so that they can maintain their weight.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9512" y="1845608"/>
            <a:ext cx="6341380" cy="1871424"/>
          </a:xfrm>
          <a:prstGeom prst="roundRect">
            <a:avLst>
              <a:gd name="adj" fmla="val 9433"/>
            </a:avLst>
          </a:prstGeom>
          <a:solidFill>
            <a:schemeClr val="bg1"/>
          </a:solidFill>
          <a:ln w="12700">
            <a:solidFill>
              <a:schemeClr val="tx1"/>
            </a:solidFill>
            <a:prstDash val="dash"/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Roboto Condensed" panose="02000000000000000000" pitchFamily="2" charset="0"/>
              </a:rPr>
              <a:t>In order to maintain our weight:</a:t>
            </a:r>
          </a:p>
          <a:p>
            <a:endParaRPr lang="en-GB" sz="800" dirty="0">
              <a:latin typeface="Roboto Condensed" panose="020000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Roboto Condensed" panose="02000000000000000000" pitchFamily="2" charset="0"/>
              </a:rPr>
              <a:t>men should consume 2,500 kcal per day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Roboto Condensed" panose="02000000000000000000" pitchFamily="2" charset="0"/>
              </a:rPr>
              <a:t>women should consume 2,000 kcal per day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200" dirty="0">
              <a:latin typeface="Roboto Condensed" panose="02000000000000000000" pitchFamily="2" charset="0"/>
            </a:endParaRPr>
          </a:p>
          <a:p>
            <a:r>
              <a:rPr lang="en-GB" dirty="0">
                <a:latin typeface="Roboto Condensed" panose="02000000000000000000" pitchFamily="2" charset="0"/>
              </a:rPr>
              <a:t>However,  athletes who are regularly training will need to consume more calories as they are expending more energy each day.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2149" y="3818929"/>
            <a:ext cx="872231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Roboto Condensed" panose="02000000000000000000" pitchFamily="2" charset="0"/>
              </a:rPr>
              <a:t>How do you think these athletes could change the amount they eat in order to aid their performance?</a:t>
            </a:r>
          </a:p>
        </p:txBody>
      </p:sp>
      <p:pic>
        <p:nvPicPr>
          <p:cNvPr id="2050" name="Picture 2" descr="File:KOCIS Korea Judo Kim Jaebum London 36 (7696361164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122" y="4246557"/>
            <a:ext cx="1760540" cy="14274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2052" name="Picture 4" descr="File:Chabal Rugby Racing vs Stade Toulousain 31100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246050"/>
            <a:ext cx="2103276" cy="1396049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 descr="File:Unbalanced scales.sv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349" y="5736934"/>
            <a:ext cx="967925" cy="886793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Picture 13" descr="File:Unbalanced scales.sv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0152" y="5772326"/>
            <a:ext cx="871220" cy="851401"/>
          </a:xfrm>
          <a:prstGeom prst="rect">
            <a:avLst/>
          </a:prstGeom>
          <a:noFill/>
          <a:ln>
            <a:noFill/>
          </a:ln>
          <a:scene3d>
            <a:camera prst="orthographicFront">
              <a:rot lat="0" lon="10799978" rev="0"/>
            </a:camera>
            <a:lightRig rig="threePt" dir="t"/>
          </a:scene3d>
        </p:spPr>
      </p:pic>
      <p:sp>
        <p:nvSpPr>
          <p:cNvPr id="16" name="TextBox 15"/>
          <p:cNvSpPr txBox="1"/>
          <p:nvPr/>
        </p:nvSpPr>
        <p:spPr>
          <a:xfrm>
            <a:off x="4435995" y="5805759"/>
            <a:ext cx="1689460" cy="749141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 algn="ctr">
              <a:defRPr sz="1100">
                <a:latin typeface="Roboto Condensed" panose="02000000000000000000" pitchFamily="2" charset="0"/>
              </a:defRPr>
            </a:lvl1pPr>
          </a:lstStyle>
          <a:p>
            <a:r>
              <a:rPr lang="en-GB" dirty="0"/>
              <a:t>Click on the pictures of the athletes to find out how they manipulate their energy balance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62620" y="6142234"/>
            <a:ext cx="7874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dirty="0">
                <a:latin typeface="Roboto Condensed" panose="02000000000000000000" pitchFamily="2" charset="0"/>
              </a:rPr>
              <a:t>Energy expenditure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567165" y="5692724"/>
            <a:ext cx="7874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dirty="0">
                <a:latin typeface="Roboto Condensed" panose="02000000000000000000" pitchFamily="2" charset="0"/>
              </a:rPr>
              <a:t>Energy intake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294369" y="4246557"/>
            <a:ext cx="1773575" cy="2090261"/>
          </a:xfrm>
          <a:prstGeom prst="roundRect">
            <a:avLst>
              <a:gd name="adj" fmla="val 6563"/>
            </a:avLst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Roboto Condensed" panose="02000000000000000000" pitchFamily="2" charset="0"/>
              </a:rPr>
              <a:t>Judo athletes compete in weight classes and, therefore, they may need to reduce their energy intake in the lead-up to a fight in order to make a specific weight class. 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283968" y="4260164"/>
            <a:ext cx="2223572" cy="1425178"/>
          </a:xfrm>
          <a:prstGeom prst="roundRect">
            <a:avLst>
              <a:gd name="adj" fmla="val 5449"/>
            </a:avLst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Roboto Condensed" panose="02000000000000000000" pitchFamily="2" charset="0"/>
              </a:rPr>
              <a:t>Rugby forwards require strength in order to perform well. They may, therefore, have a greater energy intake than expenditure in order to increase their body weight.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569783" y="5731240"/>
            <a:ext cx="7874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dirty="0">
                <a:latin typeface="Roboto Condensed" panose="02000000000000000000" pitchFamily="2" charset="0"/>
              </a:rPr>
              <a:t>Energy expenditure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178924" y="6092834"/>
            <a:ext cx="7874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>
                <a:latin typeface="Roboto Condensed" panose="02000000000000000000" pitchFamily="2" charset="0"/>
              </a:rPr>
              <a:t>Energy intake</a:t>
            </a:r>
          </a:p>
        </p:txBody>
      </p:sp>
      <p:grpSp>
        <p:nvGrpSpPr>
          <p:cNvPr id="20" name="Group 19"/>
          <p:cNvGrpSpPr/>
          <p:nvPr/>
        </p:nvGrpSpPr>
        <p:grpSpPr>
          <a:xfrm>
            <a:off x="0" y="-20326"/>
            <a:ext cx="9144000" cy="1433102"/>
            <a:chOff x="0" y="-20326"/>
            <a:chExt cx="9144000" cy="1433102"/>
          </a:xfrm>
        </p:grpSpPr>
        <p:sp>
          <p:nvSpPr>
            <p:cNvPr id="24" name="Rectangle 23"/>
            <p:cNvSpPr/>
            <p:nvPr/>
          </p:nvSpPr>
          <p:spPr>
            <a:xfrm>
              <a:off x="0" y="-20326"/>
              <a:ext cx="9144000" cy="463967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Roboto Condensed" panose="02000000000000000000" pitchFamily="2" charset="0"/>
              </a:endParaRPr>
            </a:p>
          </p:txBody>
        </p:sp>
        <p:sp>
          <p:nvSpPr>
            <p:cNvPr id="25" name="Title 1"/>
            <p:cNvSpPr txBox="1">
              <a:spLocks/>
            </p:cNvSpPr>
            <p:nvPr/>
          </p:nvSpPr>
          <p:spPr>
            <a:xfrm>
              <a:off x="107504" y="549500"/>
              <a:ext cx="8892988" cy="863276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algn="l" defTabSz="457200" rtl="0" eaLnBrk="1" latinLnBrk="0" hangingPunct="1">
                <a:spcBef>
                  <a:spcPct val="0"/>
                </a:spcBef>
                <a:buNone/>
                <a:defRPr sz="3600" kern="1200">
                  <a:solidFill>
                    <a:schemeClr val="accent1"/>
                  </a:solidFill>
                  <a:latin typeface="+mj-lt"/>
                  <a:ea typeface="+mj-ea"/>
                  <a:cs typeface="+mj-cs"/>
                </a:defRPr>
              </a:lvl1pPr>
              <a:lvl2pPr eaLnBrk="1" hangingPunct="1">
                <a:defRPr>
                  <a:solidFill>
                    <a:schemeClr val="tx2"/>
                  </a:solidFill>
                </a:defRPr>
              </a:lvl2pPr>
              <a:lvl3pPr eaLnBrk="1" hangingPunct="1">
                <a:defRPr>
                  <a:solidFill>
                    <a:schemeClr val="tx2"/>
                  </a:solidFill>
                </a:defRPr>
              </a:lvl3pPr>
              <a:lvl4pPr eaLnBrk="1" hangingPunct="1">
                <a:defRPr>
                  <a:solidFill>
                    <a:schemeClr val="tx2"/>
                  </a:solidFill>
                </a:defRPr>
              </a:lvl4pPr>
              <a:lvl5pPr eaLnBrk="1" hangingPunct="1">
                <a:defRPr>
                  <a:solidFill>
                    <a:schemeClr val="tx2"/>
                  </a:solidFill>
                </a:defRPr>
              </a:lvl5pPr>
              <a:lvl6pPr eaLnBrk="1" hangingPunct="1">
                <a:defRPr>
                  <a:solidFill>
                    <a:schemeClr val="tx2"/>
                  </a:solidFill>
                </a:defRPr>
              </a:lvl6pPr>
              <a:lvl7pPr eaLnBrk="1" hangingPunct="1">
                <a:defRPr>
                  <a:solidFill>
                    <a:schemeClr val="tx2"/>
                  </a:solidFill>
                </a:defRPr>
              </a:lvl7pPr>
              <a:lvl8pPr eaLnBrk="1" hangingPunct="1">
                <a:defRPr>
                  <a:solidFill>
                    <a:schemeClr val="tx2"/>
                  </a:solidFill>
                </a:defRPr>
              </a:lvl8pPr>
              <a:lvl9pPr eaLnBrk="1" hangingPunct="1">
                <a:defRPr>
                  <a:solidFill>
                    <a:schemeClr val="tx2"/>
                  </a:solidFill>
                </a:defRPr>
              </a:lvl9pPr>
            </a:lstStyle>
            <a:p>
              <a:r>
                <a:rPr lang="en-GB" sz="5400" b="1" dirty="0">
                  <a:solidFill>
                    <a:schemeClr val="tx1">
                      <a:alpha val="90000"/>
                    </a:schemeClr>
                  </a:solidFill>
                  <a:latin typeface="Roboto Condensed" panose="02000000000000000000" pitchFamily="2" charset="0"/>
                  <a:ea typeface="Roboto Condensed" panose="02000000000000000000" pitchFamily="2" charset="0"/>
                  <a:cs typeface="Lato Medium" panose="020F0502020204030203" pitchFamily="34" charset="0"/>
                </a:rPr>
                <a:t>Energy Intake and Expenditure</a:t>
              </a:r>
            </a:p>
          </p:txBody>
        </p:sp>
      </p:grpSp>
      <p:sp>
        <p:nvSpPr>
          <p:cNvPr id="29" name="Title 1"/>
          <p:cNvSpPr txBox="1">
            <a:spLocks/>
          </p:cNvSpPr>
          <p:nvPr/>
        </p:nvSpPr>
        <p:spPr>
          <a:xfrm>
            <a:off x="3851920" y="44624"/>
            <a:ext cx="5148572" cy="49945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GB" sz="1800" dirty="0">
                <a:solidFill>
                  <a:schemeClr val="bg1"/>
                </a:solidFill>
                <a:latin typeface="Roboto Condensed" panose="02000000000000000000" pitchFamily="2" charset="0"/>
                <a:ea typeface="Roboto Condensed" panose="02000000000000000000" pitchFamily="2" charset="0"/>
                <a:cs typeface="Lato Medium" panose="020F0502020204030203" pitchFamily="34" charset="0"/>
              </a:rPr>
              <a:t>Diet and Nutrition</a:t>
            </a: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3440" y="6092834"/>
            <a:ext cx="372318" cy="586584"/>
          </a:xfrm>
          <a:prstGeom prst="rect">
            <a:avLst/>
          </a:prstGeom>
        </p:spPr>
      </p:pic>
      <p:grpSp>
        <p:nvGrpSpPr>
          <p:cNvPr id="34" name="Group 33"/>
          <p:cNvGrpSpPr/>
          <p:nvPr/>
        </p:nvGrpSpPr>
        <p:grpSpPr>
          <a:xfrm>
            <a:off x="179512" y="-27384"/>
            <a:ext cx="822748" cy="561356"/>
            <a:chOff x="179512" y="-12676"/>
            <a:chExt cx="822748" cy="561356"/>
          </a:xfrm>
        </p:grpSpPr>
        <p:sp>
          <p:nvSpPr>
            <p:cNvPr id="35" name="TextBox 34">
              <a:hlinkClick r:id="" action="ppaction://noaction"/>
            </p:cNvPr>
            <p:cNvSpPr txBox="1"/>
            <p:nvPr/>
          </p:nvSpPr>
          <p:spPr>
            <a:xfrm>
              <a:off x="179512" y="-12676"/>
              <a:ext cx="822748" cy="561356"/>
            </a:xfrm>
            <a:prstGeom prst="rect">
              <a:avLst/>
            </a:prstGeom>
            <a:solidFill>
              <a:srgbClr val="4B716F"/>
            </a:solidFill>
            <a:ln>
              <a:noFill/>
            </a:ln>
            <a:effectLst/>
          </p:spPr>
          <p:txBody>
            <a:bodyPr wrap="square" rtlCol="0">
              <a:spAutoFit/>
            </a:bodyPr>
            <a:lstStyle/>
            <a:p>
              <a:pPr algn="r"/>
              <a:endParaRPr lang="en-GB" dirty="0">
                <a:solidFill>
                  <a:schemeClr val="bg1"/>
                </a:solidFill>
                <a:latin typeface="Roboto Condensed" panose="02000000000000000000" pitchFamily="2" charset="0"/>
                <a:ea typeface="Roboto Condensed" panose="02000000000000000000" pitchFamily="2" charset="0"/>
                <a:cs typeface="Aharoni" pitchFamily="2" charset="-79"/>
              </a:endParaRPr>
            </a:p>
          </p:txBody>
        </p:sp>
        <p:sp>
          <p:nvSpPr>
            <p:cNvPr id="36" name="Title 1"/>
            <p:cNvSpPr txBox="1">
              <a:spLocks/>
            </p:cNvSpPr>
            <p:nvPr/>
          </p:nvSpPr>
          <p:spPr>
            <a:xfrm>
              <a:off x="179512" y="188640"/>
              <a:ext cx="822748" cy="355436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algn="l" defTabSz="457200" rtl="0" eaLnBrk="1" latinLnBrk="0" hangingPunct="1">
                <a:spcBef>
                  <a:spcPct val="0"/>
                </a:spcBef>
                <a:buNone/>
                <a:defRPr sz="3600" kern="1200">
                  <a:solidFill>
                    <a:schemeClr val="accent1"/>
                  </a:solidFill>
                  <a:latin typeface="+mj-lt"/>
                  <a:ea typeface="+mj-ea"/>
                  <a:cs typeface="+mj-cs"/>
                </a:defRPr>
              </a:lvl1pPr>
              <a:lvl2pPr eaLnBrk="1" hangingPunct="1">
                <a:defRPr>
                  <a:solidFill>
                    <a:schemeClr val="tx2"/>
                  </a:solidFill>
                </a:defRPr>
              </a:lvl2pPr>
              <a:lvl3pPr eaLnBrk="1" hangingPunct="1">
                <a:defRPr>
                  <a:solidFill>
                    <a:schemeClr val="tx2"/>
                  </a:solidFill>
                </a:defRPr>
              </a:lvl3pPr>
              <a:lvl4pPr eaLnBrk="1" hangingPunct="1">
                <a:defRPr>
                  <a:solidFill>
                    <a:schemeClr val="tx2"/>
                  </a:solidFill>
                </a:defRPr>
              </a:lvl4pPr>
              <a:lvl5pPr eaLnBrk="1" hangingPunct="1">
                <a:defRPr>
                  <a:solidFill>
                    <a:schemeClr val="tx2"/>
                  </a:solidFill>
                </a:defRPr>
              </a:lvl5pPr>
              <a:lvl6pPr eaLnBrk="1" hangingPunct="1">
                <a:defRPr>
                  <a:solidFill>
                    <a:schemeClr val="tx2"/>
                  </a:solidFill>
                </a:defRPr>
              </a:lvl6pPr>
              <a:lvl7pPr eaLnBrk="1" hangingPunct="1">
                <a:defRPr>
                  <a:solidFill>
                    <a:schemeClr val="tx2"/>
                  </a:solidFill>
                </a:defRPr>
              </a:lvl7pPr>
              <a:lvl8pPr eaLnBrk="1" hangingPunct="1">
                <a:defRPr>
                  <a:solidFill>
                    <a:schemeClr val="tx2"/>
                  </a:solidFill>
                </a:defRPr>
              </a:lvl8pPr>
              <a:lvl9pPr eaLnBrk="1" hangingPunct="1">
                <a:defRPr>
                  <a:solidFill>
                    <a:schemeClr val="tx2"/>
                  </a:solidFill>
                </a:defRPr>
              </a:lvl9pPr>
            </a:lstStyle>
            <a:p>
              <a:pPr algn="ctr"/>
              <a:r>
                <a:rPr lang="en-GB" sz="1800" dirty="0">
                  <a:solidFill>
                    <a:schemeClr val="bg1"/>
                  </a:solidFill>
                  <a:latin typeface="Roboto Condensed" panose="02000000000000000000" pitchFamily="2" charset="0"/>
                  <a:ea typeface="Roboto Condensed" panose="02000000000000000000" pitchFamily="2" charset="0"/>
                  <a:cs typeface="Lato Medium" panose="020F0502020204030203" pitchFamily="34" charset="0"/>
                </a:rPr>
                <a:t>Learn</a:t>
              </a:r>
            </a:p>
          </p:txBody>
        </p:sp>
      </p:grpSp>
      <p:sp>
        <p:nvSpPr>
          <p:cNvPr id="26" name="TextBox 25"/>
          <p:cNvSpPr txBox="1"/>
          <p:nvPr/>
        </p:nvSpPr>
        <p:spPr>
          <a:xfrm>
            <a:off x="7722333" y="6598158"/>
            <a:ext cx="1453608" cy="255389"/>
          </a:xfrm>
          <a:prstGeom prst="round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>
                <a:latin typeface="Roboto Condensed" panose="02000000000000000000" pitchFamily="2" charset="0"/>
              </a:rPr>
              <a:t>© ZigZag Education, 2019 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E1ABE-4073-4494-BFC2-5858710217CE}" type="slidenum">
              <a:rPr lang="en-GB" smtClean="0">
                <a:solidFill>
                  <a:schemeClr val="tx1"/>
                </a:solidFill>
              </a:rPr>
              <a:pPr/>
              <a:t>12</a:t>
            </a:fld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3276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0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2"/>
                  </p:tgtEl>
                </p:cond>
              </p:nextCondLst>
            </p:seq>
          </p:childTnLst>
        </p:cTn>
      </p:par>
    </p:tnLst>
    <p:bldLst>
      <p:bldP spid="7" grpId="0" animBg="1"/>
      <p:bldP spid="8" grpId="0" uiExpand="1" build="p" animBg="1"/>
      <p:bldP spid="10" grpId="0"/>
      <p:bldP spid="16" grpId="0" animBg="1"/>
      <p:bldP spid="5" grpId="0"/>
      <p:bldP spid="19" grpId="0"/>
      <p:bldP spid="11" grpId="0" animBg="1"/>
      <p:bldP spid="21" grpId="0" animBg="1"/>
      <p:bldP spid="22" grpId="0"/>
      <p:bldP spid="2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0" y="332656"/>
            <a:ext cx="9144000" cy="6540595"/>
            <a:chOff x="0" y="332656"/>
            <a:chExt cx="9144000" cy="6540595"/>
          </a:xfrm>
        </p:grpSpPr>
        <p:pic>
          <p:nvPicPr>
            <p:cNvPr id="19" name="Picture 18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713" t="9885" r="4647"/>
            <a:stretch/>
          </p:blipFill>
          <p:spPr>
            <a:xfrm>
              <a:off x="0" y="332656"/>
              <a:ext cx="9144000" cy="6525344"/>
            </a:xfrm>
            <a:prstGeom prst="rect">
              <a:avLst/>
            </a:prstGeom>
          </p:spPr>
        </p:pic>
        <p:sp>
          <p:nvSpPr>
            <p:cNvPr id="20" name="Rectangle 19"/>
            <p:cNvSpPr/>
            <p:nvPr/>
          </p:nvSpPr>
          <p:spPr>
            <a:xfrm rot="10800000" flipV="1">
              <a:off x="0" y="332657"/>
              <a:ext cx="9144000" cy="6540594"/>
            </a:xfrm>
            <a:prstGeom prst="rect">
              <a:avLst/>
            </a:prstGeom>
            <a:gradFill flip="none" rotWithShape="1">
              <a:gsLst>
                <a:gs pos="4000">
                  <a:schemeClr val="accent5">
                    <a:lumMod val="0"/>
                    <a:lumOff val="100000"/>
                  </a:schemeClr>
                </a:gs>
                <a:gs pos="100000">
                  <a:schemeClr val="bg1">
                    <a:alpha val="50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417453" y="4304825"/>
            <a:ext cx="3168500" cy="2077403"/>
          </a:xfrm>
          <a:prstGeom prst="wedgeEllipseCallout">
            <a:avLst>
              <a:gd name="adj1" fmla="val 64193"/>
              <a:gd name="adj2" fmla="val -49198"/>
            </a:avLst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b="1">
                <a:latin typeface="Roboto Condensed" panose="02000000000000000000" pitchFamily="2" charset="0"/>
              </a:defRPr>
            </a:lvl1pPr>
          </a:lstStyle>
          <a:p>
            <a:r>
              <a:rPr lang="en-GB" dirty="0"/>
              <a:t>How could you improve your diet to make it more suited to your sporting involvement?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662382" y="906287"/>
            <a:ext cx="2964269" cy="2077403"/>
          </a:xfrm>
          <a:prstGeom prst="wedgeEllipseCallout">
            <a:avLst>
              <a:gd name="adj1" fmla="val -42238"/>
              <a:gd name="adj2" fmla="val 51762"/>
            </a:avLst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b="1">
                <a:latin typeface="Roboto Condensed" panose="02000000000000000000" pitchFamily="2" charset="0"/>
              </a:defRPr>
            </a:lvl1pPr>
          </a:lstStyle>
          <a:p>
            <a:r>
              <a:rPr lang="en-GB" dirty="0"/>
              <a:t>Why is it particularly important that endurance athletes consume vitamin C and vitamin D?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43457" y="691405"/>
            <a:ext cx="4161134" cy="2856428"/>
          </a:xfrm>
          <a:prstGeom prst="wedgeEllipseCallou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b="1">
                <a:latin typeface="Roboto Condensed" panose="02000000000000000000" pitchFamily="2" charset="0"/>
              </a:defRPr>
            </a:lvl1pPr>
          </a:lstStyle>
          <a:p>
            <a:r>
              <a:rPr lang="en-GB" dirty="0"/>
              <a:t>Which components of the diet would be particularly important for the following individuals?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Weightlifters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Members of a walking club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5,000 m runners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859160" y="3316669"/>
            <a:ext cx="2427349" cy="1687890"/>
          </a:xfrm>
          <a:prstGeom prst="wedgeEllipseCallout">
            <a:avLst>
              <a:gd name="adj1" fmla="val 25416"/>
              <a:gd name="adj2" fmla="val 64701"/>
            </a:avLst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b="1">
                <a:latin typeface="Roboto Condensed" panose="02000000000000000000" pitchFamily="2" charset="0"/>
              </a:defRPr>
            </a:lvl1pPr>
          </a:lstStyle>
          <a:p>
            <a:r>
              <a:rPr lang="en-GB" dirty="0"/>
              <a:t>How can athletes ensure they stay hydrated?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0" y="-20326"/>
            <a:ext cx="9144000" cy="1433102"/>
            <a:chOff x="0" y="-20326"/>
            <a:chExt cx="9144000" cy="1433102"/>
          </a:xfrm>
        </p:grpSpPr>
        <p:sp>
          <p:nvSpPr>
            <p:cNvPr id="12" name="Rectangle 11"/>
            <p:cNvSpPr/>
            <p:nvPr/>
          </p:nvSpPr>
          <p:spPr>
            <a:xfrm>
              <a:off x="0" y="-20326"/>
              <a:ext cx="9144000" cy="463967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Roboto Condensed" panose="02000000000000000000" pitchFamily="2" charset="0"/>
              </a:endParaRPr>
            </a:p>
          </p:txBody>
        </p:sp>
        <p:sp>
          <p:nvSpPr>
            <p:cNvPr id="14" name="Title 1"/>
            <p:cNvSpPr txBox="1">
              <a:spLocks/>
            </p:cNvSpPr>
            <p:nvPr/>
          </p:nvSpPr>
          <p:spPr>
            <a:xfrm>
              <a:off x="107504" y="549500"/>
              <a:ext cx="8892988" cy="863276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algn="l" defTabSz="457200" rtl="0" eaLnBrk="1" latinLnBrk="0" hangingPunct="1">
                <a:spcBef>
                  <a:spcPct val="0"/>
                </a:spcBef>
                <a:buNone/>
                <a:defRPr sz="3600" kern="1200">
                  <a:solidFill>
                    <a:schemeClr val="accent1"/>
                  </a:solidFill>
                  <a:latin typeface="+mj-lt"/>
                  <a:ea typeface="+mj-ea"/>
                  <a:cs typeface="+mj-cs"/>
                </a:defRPr>
              </a:lvl1pPr>
              <a:lvl2pPr eaLnBrk="1" hangingPunct="1">
                <a:defRPr>
                  <a:solidFill>
                    <a:schemeClr val="tx2"/>
                  </a:solidFill>
                </a:defRPr>
              </a:lvl2pPr>
              <a:lvl3pPr eaLnBrk="1" hangingPunct="1">
                <a:defRPr>
                  <a:solidFill>
                    <a:schemeClr val="tx2"/>
                  </a:solidFill>
                </a:defRPr>
              </a:lvl3pPr>
              <a:lvl4pPr eaLnBrk="1" hangingPunct="1">
                <a:defRPr>
                  <a:solidFill>
                    <a:schemeClr val="tx2"/>
                  </a:solidFill>
                </a:defRPr>
              </a:lvl4pPr>
              <a:lvl5pPr eaLnBrk="1" hangingPunct="1">
                <a:defRPr>
                  <a:solidFill>
                    <a:schemeClr val="tx2"/>
                  </a:solidFill>
                </a:defRPr>
              </a:lvl5pPr>
              <a:lvl6pPr eaLnBrk="1" hangingPunct="1">
                <a:defRPr>
                  <a:solidFill>
                    <a:schemeClr val="tx2"/>
                  </a:solidFill>
                </a:defRPr>
              </a:lvl6pPr>
              <a:lvl7pPr eaLnBrk="1" hangingPunct="1">
                <a:defRPr>
                  <a:solidFill>
                    <a:schemeClr val="tx2"/>
                  </a:solidFill>
                </a:defRPr>
              </a:lvl7pPr>
              <a:lvl8pPr eaLnBrk="1" hangingPunct="1">
                <a:defRPr>
                  <a:solidFill>
                    <a:schemeClr val="tx2"/>
                  </a:solidFill>
                </a:defRPr>
              </a:lvl8pPr>
              <a:lvl9pPr eaLnBrk="1" hangingPunct="1">
                <a:defRPr>
                  <a:solidFill>
                    <a:schemeClr val="tx2"/>
                  </a:solidFill>
                </a:defRPr>
              </a:lvl9pPr>
            </a:lstStyle>
            <a:p>
              <a:endParaRPr lang="en-GB" sz="5400" b="1" dirty="0">
                <a:solidFill>
                  <a:schemeClr val="tx1">
                    <a:alpha val="90000"/>
                  </a:schemeClr>
                </a:solidFill>
                <a:latin typeface="Roboto Condensed" panose="02000000000000000000" pitchFamily="2" charset="0"/>
                <a:ea typeface="Roboto Condensed" panose="02000000000000000000" pitchFamily="2" charset="0"/>
                <a:cs typeface="Lato Medium" panose="020F0502020204030203" pitchFamily="34" charset="0"/>
              </a:endParaRPr>
            </a:p>
          </p:txBody>
        </p:sp>
      </p:grpSp>
      <p:sp>
        <p:nvSpPr>
          <p:cNvPr id="18" name="Title 1"/>
          <p:cNvSpPr txBox="1">
            <a:spLocks/>
          </p:cNvSpPr>
          <p:nvPr/>
        </p:nvSpPr>
        <p:spPr>
          <a:xfrm>
            <a:off x="3851920" y="44624"/>
            <a:ext cx="5148572" cy="49945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GB" sz="1800" dirty="0">
                <a:solidFill>
                  <a:schemeClr val="bg1"/>
                </a:solidFill>
                <a:latin typeface="Roboto Condensed" panose="02000000000000000000" pitchFamily="2" charset="0"/>
                <a:ea typeface="Roboto Condensed" panose="02000000000000000000" pitchFamily="2" charset="0"/>
                <a:cs typeface="Lato Medium" panose="020F0502020204030203" pitchFamily="34" charset="0"/>
              </a:rPr>
              <a:t>Diet and Nutrition</a:t>
            </a:r>
          </a:p>
        </p:txBody>
      </p:sp>
      <p:grpSp>
        <p:nvGrpSpPr>
          <p:cNvPr id="21" name="Group 20"/>
          <p:cNvGrpSpPr/>
          <p:nvPr/>
        </p:nvGrpSpPr>
        <p:grpSpPr>
          <a:xfrm>
            <a:off x="122834" y="-27011"/>
            <a:ext cx="936104" cy="1620000"/>
            <a:chOff x="122834" y="-12676"/>
            <a:chExt cx="936104" cy="1620000"/>
          </a:xfrm>
        </p:grpSpPr>
        <p:sp>
          <p:nvSpPr>
            <p:cNvPr id="22" name="TextBox 21">
              <a:hlinkClick r:id="" action="ppaction://noaction"/>
            </p:cNvPr>
            <p:cNvSpPr txBox="1"/>
            <p:nvPr/>
          </p:nvSpPr>
          <p:spPr>
            <a:xfrm>
              <a:off x="179512" y="-12676"/>
              <a:ext cx="822748" cy="1620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txBody>
            <a:bodyPr wrap="square" rtlCol="0">
              <a:spAutoFit/>
            </a:bodyPr>
            <a:lstStyle/>
            <a:p>
              <a:pPr algn="r"/>
              <a:endParaRPr lang="en-GB" dirty="0">
                <a:solidFill>
                  <a:schemeClr val="bg1"/>
                </a:solidFill>
                <a:latin typeface="Roboto Condensed" panose="02000000000000000000" pitchFamily="2" charset="0"/>
                <a:ea typeface="Roboto Condensed" panose="02000000000000000000" pitchFamily="2" charset="0"/>
                <a:cs typeface="Aharoni" pitchFamily="2" charset="-79"/>
              </a:endParaRPr>
            </a:p>
          </p:txBody>
        </p:sp>
        <p:sp>
          <p:nvSpPr>
            <p:cNvPr id="23" name="Title 1"/>
            <p:cNvSpPr txBox="1">
              <a:spLocks/>
            </p:cNvSpPr>
            <p:nvPr/>
          </p:nvSpPr>
          <p:spPr>
            <a:xfrm>
              <a:off x="122834" y="1225972"/>
              <a:ext cx="936104" cy="355436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algn="l" defTabSz="457200" rtl="0" eaLnBrk="1" latinLnBrk="0" hangingPunct="1">
                <a:spcBef>
                  <a:spcPct val="0"/>
                </a:spcBef>
                <a:buNone/>
                <a:defRPr sz="3600" kern="1200">
                  <a:solidFill>
                    <a:schemeClr val="accent1"/>
                  </a:solidFill>
                  <a:latin typeface="+mj-lt"/>
                  <a:ea typeface="+mj-ea"/>
                  <a:cs typeface="+mj-cs"/>
                </a:defRPr>
              </a:lvl1pPr>
              <a:lvl2pPr eaLnBrk="1" hangingPunct="1">
                <a:defRPr>
                  <a:solidFill>
                    <a:schemeClr val="tx2"/>
                  </a:solidFill>
                </a:defRPr>
              </a:lvl2pPr>
              <a:lvl3pPr eaLnBrk="1" hangingPunct="1">
                <a:defRPr>
                  <a:solidFill>
                    <a:schemeClr val="tx2"/>
                  </a:solidFill>
                </a:defRPr>
              </a:lvl3pPr>
              <a:lvl4pPr eaLnBrk="1" hangingPunct="1">
                <a:defRPr>
                  <a:solidFill>
                    <a:schemeClr val="tx2"/>
                  </a:solidFill>
                </a:defRPr>
              </a:lvl4pPr>
              <a:lvl5pPr eaLnBrk="1" hangingPunct="1">
                <a:defRPr>
                  <a:solidFill>
                    <a:schemeClr val="tx2"/>
                  </a:solidFill>
                </a:defRPr>
              </a:lvl5pPr>
              <a:lvl6pPr eaLnBrk="1" hangingPunct="1">
                <a:defRPr>
                  <a:solidFill>
                    <a:schemeClr val="tx2"/>
                  </a:solidFill>
                </a:defRPr>
              </a:lvl6pPr>
              <a:lvl7pPr eaLnBrk="1" hangingPunct="1">
                <a:defRPr>
                  <a:solidFill>
                    <a:schemeClr val="tx2"/>
                  </a:solidFill>
                </a:defRPr>
              </a:lvl7pPr>
              <a:lvl8pPr eaLnBrk="1" hangingPunct="1">
                <a:defRPr>
                  <a:solidFill>
                    <a:schemeClr val="tx2"/>
                  </a:solidFill>
                </a:defRPr>
              </a:lvl8pPr>
              <a:lvl9pPr eaLnBrk="1" hangingPunct="1">
                <a:defRPr>
                  <a:solidFill>
                    <a:schemeClr val="tx2"/>
                  </a:solidFill>
                </a:defRPr>
              </a:lvl9pPr>
            </a:lstStyle>
            <a:p>
              <a:pPr algn="ctr"/>
              <a:r>
                <a:rPr lang="en-GB" sz="1800" dirty="0">
                  <a:solidFill>
                    <a:schemeClr val="bg1"/>
                  </a:solidFill>
                  <a:latin typeface="Roboto Condensed" panose="02000000000000000000" pitchFamily="2" charset="0"/>
                  <a:ea typeface="Roboto Condensed" panose="02000000000000000000" pitchFamily="2" charset="0"/>
                  <a:cs typeface="Lato Medium" panose="020F0502020204030203" pitchFamily="34" charset="0"/>
                </a:rPr>
                <a:t>discuss</a:t>
              </a: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7722333" y="6598158"/>
            <a:ext cx="1453608" cy="255389"/>
          </a:xfrm>
          <a:prstGeom prst="round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>
                <a:latin typeface="Roboto Condensed" panose="02000000000000000000" pitchFamily="2" charset="0"/>
              </a:rPr>
              <a:t>© ZigZag Education, 2019 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E1ABE-4073-4494-BFC2-5858710217CE}" type="slidenum">
              <a:rPr lang="en-GB" smtClean="0"/>
              <a:pPr/>
              <a:t>13</a:t>
            </a:fld>
            <a:endParaRPr lang="en-GB" dirty="0"/>
          </a:p>
        </p:txBody>
      </p:sp>
      <p:sp>
        <p:nvSpPr>
          <p:cNvPr id="24" name="TextBox 23"/>
          <p:cNvSpPr txBox="1"/>
          <p:nvPr/>
        </p:nvSpPr>
        <p:spPr>
          <a:xfrm>
            <a:off x="5819996" y="4520754"/>
            <a:ext cx="3168500" cy="2077403"/>
          </a:xfrm>
          <a:prstGeom prst="wedgeEllipseCallout">
            <a:avLst>
              <a:gd name="adj1" fmla="val -19281"/>
              <a:gd name="adj2" fmla="val -75229"/>
            </a:avLst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b="1">
                <a:latin typeface="Roboto Condensed" panose="02000000000000000000" pitchFamily="2" charset="0"/>
              </a:defRPr>
            </a:lvl1pPr>
          </a:lstStyle>
          <a:p>
            <a:r>
              <a:rPr lang="en-GB" dirty="0">
                <a:solidFill>
                  <a:schemeClr val="tx1"/>
                </a:solidFill>
              </a:rPr>
              <a:t>Do you think there are any ethical consequences of using some dietary supplements in sport?</a:t>
            </a:r>
          </a:p>
        </p:txBody>
      </p:sp>
    </p:spTree>
    <p:custDataLst>
      <p:tags r:id="rId1"/>
    </p:custData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oup 25"/>
          <p:cNvGrpSpPr/>
          <p:nvPr/>
        </p:nvGrpSpPr>
        <p:grpSpPr>
          <a:xfrm>
            <a:off x="0" y="4968409"/>
            <a:ext cx="9144000" cy="1904841"/>
            <a:chOff x="0" y="4968409"/>
            <a:chExt cx="9144000" cy="1904841"/>
          </a:xfrm>
        </p:grpSpPr>
        <p:pic>
          <p:nvPicPr>
            <p:cNvPr id="29" name="Picture 28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713" t="74524" r="4647" b="-1"/>
            <a:stretch/>
          </p:blipFill>
          <p:spPr>
            <a:xfrm>
              <a:off x="0" y="5013176"/>
              <a:ext cx="9144000" cy="1844824"/>
            </a:xfrm>
            <a:prstGeom prst="rect">
              <a:avLst/>
            </a:prstGeom>
          </p:spPr>
        </p:pic>
        <p:sp>
          <p:nvSpPr>
            <p:cNvPr id="30" name="Rectangle 29"/>
            <p:cNvSpPr/>
            <p:nvPr/>
          </p:nvSpPr>
          <p:spPr>
            <a:xfrm rot="10800000" flipV="1">
              <a:off x="0" y="4968409"/>
              <a:ext cx="9144000" cy="1904841"/>
            </a:xfrm>
            <a:prstGeom prst="rect">
              <a:avLst/>
            </a:prstGeom>
            <a:gradFill flip="none" rotWithShape="1">
              <a:gsLst>
                <a:gs pos="4000">
                  <a:schemeClr val="accent5">
                    <a:lumMod val="0"/>
                    <a:lumOff val="100000"/>
                  </a:schemeClr>
                </a:gs>
                <a:gs pos="100000">
                  <a:schemeClr val="bg1">
                    <a:alpha val="50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2989727"/>
              </p:ext>
            </p:extLst>
          </p:nvPr>
        </p:nvGraphicFramePr>
        <p:xfrm>
          <a:off x="359532" y="4004621"/>
          <a:ext cx="8424936" cy="23590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41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041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041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0415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0415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0415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34823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Roboto Condensed" panose="02000000000000000000" pitchFamily="2" charset="0"/>
                        </a:rPr>
                        <a:t>Carbohydrates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Roboto Condensed" panose="02000000000000000000" pitchFamily="2" charset="0"/>
                        </a:rPr>
                        <a:t>Fats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Roboto Condensed" panose="02000000000000000000" pitchFamily="2" charset="0"/>
                        </a:rPr>
                        <a:t>Proteins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Roboto Condensed" panose="02000000000000000000" pitchFamily="2" charset="0"/>
                        </a:rPr>
                        <a:t>Minerals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Roboto Condensed" panose="02000000000000000000" pitchFamily="2" charset="0"/>
                        </a:rPr>
                        <a:t>Vitamins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Roboto Condensed" panose="02000000000000000000" pitchFamily="2" charset="0"/>
                        </a:rPr>
                        <a:t>Fibre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8473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333004" y="647387"/>
            <a:ext cx="3727983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latin typeface="Roboto Condensed" panose="02000000000000000000" pitchFamily="2" charset="0"/>
              </a:rPr>
              <a:t>Categorise the following functions into the food group most responsible. </a:t>
            </a:r>
          </a:p>
        </p:txBody>
      </p:sp>
      <p:sp>
        <p:nvSpPr>
          <p:cNvPr id="27" name="Rectangle 26"/>
          <p:cNvSpPr/>
          <p:nvPr/>
        </p:nvSpPr>
        <p:spPr>
          <a:xfrm>
            <a:off x="0" y="-20326"/>
            <a:ext cx="9144000" cy="463967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Roboto Condensed" panose="02000000000000000000" pitchFamily="2" charset="0"/>
            </a:endParaRPr>
          </a:p>
        </p:txBody>
      </p:sp>
      <p:sp>
        <p:nvSpPr>
          <p:cNvPr id="37" name="Title 1"/>
          <p:cNvSpPr txBox="1">
            <a:spLocks/>
          </p:cNvSpPr>
          <p:nvPr/>
        </p:nvSpPr>
        <p:spPr>
          <a:xfrm>
            <a:off x="3851920" y="44624"/>
            <a:ext cx="5148572" cy="49945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GB" sz="1800" dirty="0">
                <a:solidFill>
                  <a:schemeClr val="bg1"/>
                </a:solidFill>
                <a:latin typeface="Roboto Condensed" panose="02000000000000000000" pitchFamily="2" charset="0"/>
                <a:ea typeface="Roboto Condensed" panose="02000000000000000000" pitchFamily="2" charset="0"/>
                <a:cs typeface="Lato Medium" panose="020F0502020204030203" pitchFamily="34" charset="0"/>
              </a:rPr>
              <a:t>Diet and Nutrition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6258841" y="748687"/>
            <a:ext cx="1704593" cy="840809"/>
            <a:chOff x="6258841" y="748687"/>
            <a:chExt cx="1704593" cy="840809"/>
          </a:xfrm>
        </p:grpSpPr>
        <p:sp>
          <p:nvSpPr>
            <p:cNvPr id="13" name="TextBox 12"/>
            <p:cNvSpPr txBox="1"/>
            <p:nvPr/>
          </p:nvSpPr>
          <p:spPr>
            <a:xfrm>
              <a:off x="6258841" y="748687"/>
              <a:ext cx="1652186" cy="374571"/>
            </a:xfrm>
            <a:prstGeom prst="roundRect">
              <a:avLst/>
            </a:prstGeom>
            <a:solidFill>
              <a:schemeClr val="accent4">
                <a:lumMod val="60000"/>
                <a:lumOff val="40000"/>
              </a:schemeClr>
            </a:solidFill>
            <a:ln w="9525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wrap="square" lIns="0" tIns="0" rIns="0" bIns="0" rtlCol="0">
              <a:spAutoFit/>
            </a:bodyPr>
            <a:lstStyle>
              <a:defPPr>
                <a:defRPr lang="en-US"/>
              </a:defPPr>
              <a:lvl1pPr algn="ctr">
                <a:defRPr sz="1100">
                  <a:latin typeface="Roboto Condensed" panose="02000000000000000000" pitchFamily="2" charset="0"/>
                </a:defRPr>
              </a:lvl1pPr>
            </a:lstStyle>
            <a:p>
              <a:r>
                <a:rPr lang="en-GB" dirty="0"/>
                <a:t>Click on the food to reveal the correct answers</a:t>
              </a:r>
            </a:p>
          </p:txBody>
        </p:sp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91116" y="1002912"/>
              <a:ext cx="372318" cy="586584"/>
            </a:xfrm>
            <a:prstGeom prst="rect">
              <a:avLst/>
            </a:prstGeom>
          </p:spPr>
        </p:pic>
      </p:grpSp>
      <p:grpSp>
        <p:nvGrpSpPr>
          <p:cNvPr id="31" name="Group 30"/>
          <p:cNvGrpSpPr/>
          <p:nvPr/>
        </p:nvGrpSpPr>
        <p:grpSpPr>
          <a:xfrm>
            <a:off x="122834" y="-27011"/>
            <a:ext cx="936104" cy="1728000"/>
            <a:chOff x="122834" y="-12676"/>
            <a:chExt cx="936104" cy="1728000"/>
          </a:xfrm>
        </p:grpSpPr>
        <p:sp>
          <p:nvSpPr>
            <p:cNvPr id="32" name="TextBox 31">
              <a:hlinkClick r:id="" action="ppaction://noaction"/>
            </p:cNvPr>
            <p:cNvSpPr txBox="1"/>
            <p:nvPr/>
          </p:nvSpPr>
          <p:spPr>
            <a:xfrm>
              <a:off x="179512" y="-12676"/>
              <a:ext cx="822748" cy="1728000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ffectLst/>
          </p:spPr>
          <p:txBody>
            <a:bodyPr wrap="square" rtlCol="0">
              <a:spAutoFit/>
            </a:bodyPr>
            <a:lstStyle/>
            <a:p>
              <a:pPr algn="r"/>
              <a:endParaRPr lang="en-GB" dirty="0">
                <a:solidFill>
                  <a:schemeClr val="bg1"/>
                </a:solidFill>
                <a:latin typeface="Roboto Condensed" panose="02000000000000000000" pitchFamily="2" charset="0"/>
                <a:ea typeface="Roboto Condensed" panose="02000000000000000000" pitchFamily="2" charset="0"/>
                <a:cs typeface="Aharoni" pitchFamily="2" charset="-79"/>
              </a:endParaRPr>
            </a:p>
          </p:txBody>
        </p:sp>
        <p:sp>
          <p:nvSpPr>
            <p:cNvPr id="39" name="Title 1"/>
            <p:cNvSpPr txBox="1">
              <a:spLocks/>
            </p:cNvSpPr>
            <p:nvPr/>
          </p:nvSpPr>
          <p:spPr>
            <a:xfrm>
              <a:off x="122834" y="1359707"/>
              <a:ext cx="936104" cy="355436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algn="l" defTabSz="457200" rtl="0" eaLnBrk="1" latinLnBrk="0" hangingPunct="1">
                <a:spcBef>
                  <a:spcPct val="0"/>
                </a:spcBef>
                <a:buNone/>
                <a:defRPr sz="3600" kern="1200">
                  <a:solidFill>
                    <a:schemeClr val="accent1"/>
                  </a:solidFill>
                  <a:latin typeface="+mj-lt"/>
                  <a:ea typeface="+mj-ea"/>
                  <a:cs typeface="+mj-cs"/>
                </a:defRPr>
              </a:lvl1pPr>
              <a:lvl2pPr eaLnBrk="1" hangingPunct="1">
                <a:defRPr>
                  <a:solidFill>
                    <a:schemeClr val="tx2"/>
                  </a:solidFill>
                </a:defRPr>
              </a:lvl2pPr>
              <a:lvl3pPr eaLnBrk="1" hangingPunct="1">
                <a:defRPr>
                  <a:solidFill>
                    <a:schemeClr val="tx2"/>
                  </a:solidFill>
                </a:defRPr>
              </a:lvl3pPr>
              <a:lvl4pPr eaLnBrk="1" hangingPunct="1">
                <a:defRPr>
                  <a:solidFill>
                    <a:schemeClr val="tx2"/>
                  </a:solidFill>
                </a:defRPr>
              </a:lvl4pPr>
              <a:lvl5pPr eaLnBrk="1" hangingPunct="1">
                <a:defRPr>
                  <a:solidFill>
                    <a:schemeClr val="tx2"/>
                  </a:solidFill>
                </a:defRPr>
              </a:lvl5pPr>
              <a:lvl6pPr eaLnBrk="1" hangingPunct="1">
                <a:defRPr>
                  <a:solidFill>
                    <a:schemeClr val="tx2"/>
                  </a:solidFill>
                </a:defRPr>
              </a:lvl6pPr>
              <a:lvl7pPr eaLnBrk="1" hangingPunct="1">
                <a:defRPr>
                  <a:solidFill>
                    <a:schemeClr val="tx2"/>
                  </a:solidFill>
                </a:defRPr>
              </a:lvl7pPr>
              <a:lvl8pPr eaLnBrk="1" hangingPunct="1">
                <a:defRPr>
                  <a:solidFill>
                    <a:schemeClr val="tx2"/>
                  </a:solidFill>
                </a:defRPr>
              </a:lvl8pPr>
              <a:lvl9pPr eaLnBrk="1" hangingPunct="1">
                <a:defRPr>
                  <a:solidFill>
                    <a:schemeClr val="tx2"/>
                  </a:solidFill>
                </a:defRPr>
              </a:lvl9pPr>
            </a:lstStyle>
            <a:p>
              <a:pPr algn="ctr"/>
              <a:r>
                <a:rPr lang="en-GB" sz="1800" dirty="0">
                  <a:solidFill>
                    <a:schemeClr val="bg1"/>
                  </a:solidFill>
                  <a:latin typeface="Roboto Condensed" panose="02000000000000000000" pitchFamily="2" charset="0"/>
                  <a:ea typeface="Roboto Condensed" panose="02000000000000000000" pitchFamily="2" charset="0"/>
                  <a:cs typeface="Lato Medium" panose="020F0502020204030203" pitchFamily="34" charset="0"/>
                </a:rPr>
                <a:t>activity</a:t>
              </a:r>
            </a:p>
          </p:txBody>
        </p:sp>
      </p:grpSp>
      <p:sp>
        <p:nvSpPr>
          <p:cNvPr id="34" name="TextBox 33"/>
          <p:cNvSpPr txBox="1"/>
          <p:nvPr/>
        </p:nvSpPr>
        <p:spPr>
          <a:xfrm>
            <a:off x="7722333" y="6598158"/>
            <a:ext cx="1453608" cy="255389"/>
          </a:xfrm>
          <a:prstGeom prst="round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>
                <a:latin typeface="Roboto Condensed" panose="02000000000000000000" pitchFamily="2" charset="0"/>
              </a:rPr>
              <a:t>© ZigZag Education, 2019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E1ABE-4073-4494-BFC2-5858710217CE}" type="slidenum">
              <a:rPr lang="en-GB" smtClean="0"/>
              <a:pPr/>
              <a:t>14</a:t>
            </a:fld>
            <a:endParaRPr lang="en-GB" dirty="0"/>
          </a:p>
        </p:txBody>
      </p:sp>
      <p:sp>
        <p:nvSpPr>
          <p:cNvPr id="36" name="marathon"/>
          <p:cNvSpPr txBox="1"/>
          <p:nvPr/>
        </p:nvSpPr>
        <p:spPr>
          <a:xfrm>
            <a:off x="2976456" y="1551051"/>
            <a:ext cx="1315662" cy="646331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Roboto Condensed" panose="02000000000000000000" pitchFamily="2" charset="0"/>
              </a:rPr>
              <a:t>Provides main source of energy for a marathon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6172676" y="1345372"/>
            <a:ext cx="1315662" cy="1015663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Roboto Condensed" panose="02000000000000000000" pitchFamily="2" charset="0"/>
              </a:rPr>
              <a:t>Used to make haemoglobin, which carries oxygen and carbon dioxide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4548494" y="1551051"/>
            <a:ext cx="1315662" cy="646331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Roboto Condensed" panose="02000000000000000000" pitchFamily="2" charset="0"/>
              </a:rPr>
              <a:t>Helps to release energy from food eaten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1465897" y="2342715"/>
            <a:ext cx="1315662" cy="461665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Roboto Condensed" panose="02000000000000000000" pitchFamily="2" charset="0"/>
              </a:rPr>
              <a:t>Consumed for muscle growth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2984716" y="2342715"/>
            <a:ext cx="1315662" cy="461665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Roboto Condensed" panose="02000000000000000000" pitchFamily="2" charset="0"/>
              </a:rPr>
              <a:t>Helps to make new red blood cells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4544889" y="2342715"/>
            <a:ext cx="1315662" cy="461665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Roboto Condensed" panose="02000000000000000000" pitchFamily="2" charset="0"/>
              </a:rPr>
              <a:t>Helps to maintain healthy digestion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7657059" y="2288241"/>
            <a:ext cx="1315662" cy="1015663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Roboto Condensed" panose="02000000000000000000" pitchFamily="2" charset="0"/>
              </a:rPr>
              <a:t>When unused, this is stored as glycogen to be used later as energy 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1424543" y="2995879"/>
            <a:ext cx="1315662" cy="646331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Roboto Condensed" panose="02000000000000000000" pitchFamily="2" charset="0"/>
              </a:rPr>
              <a:t>Formation of healthy bones and teeth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2984716" y="2995879"/>
            <a:ext cx="1315662" cy="646331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Roboto Condensed" panose="02000000000000000000" pitchFamily="2" charset="0"/>
              </a:rPr>
              <a:t>Helps to aid muscular contractions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4544889" y="2995879"/>
            <a:ext cx="1315662" cy="646331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Roboto Condensed" panose="02000000000000000000" pitchFamily="2" charset="0"/>
              </a:rPr>
              <a:t>This carries vitamins such as A, D, E, K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6105063" y="2995879"/>
            <a:ext cx="1315662" cy="646331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Roboto Condensed" panose="02000000000000000000" pitchFamily="2" charset="0"/>
              </a:rPr>
              <a:t>Helps energy to be released more slowly</a:t>
            </a:r>
          </a:p>
        </p:txBody>
      </p:sp>
      <p:sp>
        <p:nvSpPr>
          <p:cNvPr id="35" name="100m"/>
          <p:cNvSpPr txBox="1"/>
          <p:nvPr/>
        </p:nvSpPr>
        <p:spPr>
          <a:xfrm>
            <a:off x="1404418" y="1551051"/>
            <a:ext cx="1315662" cy="646331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Roboto Condensed" panose="02000000000000000000" pitchFamily="2" charset="0"/>
              </a:rPr>
              <a:t>Provides main source of energy for 100 m sprint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7207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85185E-6 L -0.08177 0.06481 L -0.10104 0.20579 L -0.12708 0.42662 " pathEditMode="relative" rAng="0" ptsTypes="AAAA">
                                      <p:cBhvr>
                                        <p:cTn id="1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54" y="213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85185E-6 L -0.08559 0.15092 L -0.1415 0.33842 L -0.13941 0.42639 " pathEditMode="relative" rAng="0" ptsTypes="AAAA">
                                      <p:cBhvr>
                                        <p:cTn id="2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083" y="213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962 0.01019 L -0.51701 0.15718 L -0.80226 0.46435 " pathEditMode="relative" rAng="0" ptsTypes="AAA">
                                      <p:cBhvr>
                                        <p:cTn id="2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132" y="22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7037E-6 L -3.33333E-6 0.00023 C -0.00503 0.00347 -0.0092 0.00926 -0.01458 0.01134 C -0.021 0.01412 -0.02239 0.01412 -0.02916 0.0199 C -0.04791 0.03541 -0.02604 0.02129 -0.03941 0.02824 C -0.05416 0.03588 -0.04218 0.03101 -0.05833 0.03842 C -0.06128 0.03981 -0.06718 0.04189 -0.06718 0.04213 C -0.06944 0.04537 -0.07274 0.05069 -0.07586 0.05347 C -0.0776 0.05509 -0.07968 0.05578 -0.08177 0.05694 C -0.08524 0.06296 -0.0842 0.06273 -0.09045 0.06713 C -0.09218 0.06828 -0.09444 0.06898 -0.09635 0.07014 C -0.10104 0.07453 -0.10139 0.07777 -0.10625 0.08055 C -0.10833 0.08125 -0.11041 0.08148 -0.11232 0.08194 C -0.11423 0.08379 -0.11614 0.08541 -0.11823 0.08703 C -0.11944 0.08842 -0.12118 0.08912 -0.12257 0.09051 C -0.12413 0.09213 -0.12517 0.09421 -0.12673 0.09537 C -0.12812 0.09676 -0.12968 0.09745 -0.13107 0.09884 C -0.13264 0.10046 -0.13385 0.10277 -0.13541 0.10393 C -0.13732 0.10509 -0.13923 0.10509 -0.14132 0.10555 C -0.15416 0.11527 -0.13368 0.10046 -0.15451 0.11226 C -0.15746 0.11412 -0.16024 0.11666 -0.16319 0.11898 C -0.16458 0.12014 -0.16632 0.12083 -0.16753 0.12245 C -0.16909 0.12407 -0.17031 0.12615 -0.17187 0.12754 C -0.17326 0.12847 -0.17482 0.12847 -0.17639 0.12893 C -0.1783 0.13009 -0.1802 0.13148 -0.18211 0.1324 C -0.18732 0.13588 -0.18906 0.1375 -0.19375 0.14074 C -0.19895 0.14976 -0.19409 0.14259 -0.2026 0.15115 C -0.20937 0.15787 -0.20364 0.15486 -0.21128 0.15764 C -0.21736 0.16944 -0.21319 0.16412 -0.22448 0.17291 L -0.22864 0.17615 L -0.23298 0.17939 C -0.23507 0.18333 -0.23698 0.18703 -0.24027 0.18958 C -0.24166 0.19074 -0.24323 0.19074 -0.24461 0.1912 C -0.24618 0.19351 -0.24739 0.19606 -0.24895 0.19814 C -0.25034 0.2 -0.25208 0.20115 -0.25347 0.20301 C -0.26354 0.21689 -0.24809 0.19838 -0.26076 0.21296 C -0.26128 0.21481 -0.26128 0.21666 -0.26215 0.21828 C -0.26527 0.22384 -0.26701 0.22268 -0.27083 0.22662 C -0.27239 0.22801 -0.27378 0.23009 -0.27534 0.23171 C -0.27656 0.23287 -0.2783 0.23379 -0.27968 0.23495 C -0.28836 0.24375 -0.28177 0.24027 -0.28993 0.24351 C -0.3 0.26088 -0.28455 0.23379 -0.29566 0.25509 C -0.29739 0.25879 -0.29861 0.26296 -0.30156 0.26527 L -0.3059 0.26875 C -0.30625 0.27129 -0.30659 0.27407 -0.30729 0.27708 C -0.30816 0.28055 -0.30955 0.28356 -0.31024 0.28703 L -0.31145 0.29537 C -0.31024 0.36111 -0.31024 0.33796 -0.31024 0.36458 " pathEditMode="relative" rAng="0" ptsTypes="AAAAAAAAAAAAAAAAAAAAAAAAAAAAAAAAAAAAAAAAAAAAAAAA">
                                      <p:cBhvr>
                                        <p:cTn id="30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573" y="182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239 0.03218 L 0.07239 0.03241 C 0.07448 0.03611 0.07639 0.04051 0.07899 0.04398 C 0.08021 0.04537 0.08212 0.0456 0.08333 0.04699 C 0.08594 0.04954 0.0901 0.05579 0.0901 0.05602 C 0.09166 0.06458 0.09114 0.06458 0.09791 0.07361 C 0.1 0.07639 0.10226 0.07871 0.10347 0.08241 C 0.10434 0.08519 0.10451 0.08843 0.10555 0.09144 C 0.10642 0.09329 0.10712 0.09514 0.10781 0.09722 C 0.10833 0.09861 0.10851 0.10023 0.10903 0.10162 C 0.11198 0.10949 0.11041 0.10301 0.11458 0.11065 C 0.11545 0.11227 0.11614 0.11458 0.11666 0.11644 C 0.11719 0.11806 0.11719 0.11968 0.11788 0.12107 C 0.1191 0.12315 0.12083 0.12477 0.12222 0.12685 C 0.12344 0.12871 0.12448 0.13079 0.12569 0.13287 C 0.12639 0.13426 0.12726 0.13565 0.12778 0.13727 C 0.12864 0.13912 0.12916 0.14144 0.13003 0.14329 C 0.1309 0.14491 0.13229 0.14607 0.13333 0.14769 C 0.13559 0.15671 0.13368 0.15093 0.14236 0.1625 L 0.14236 0.16273 C 0.14305 0.16435 0.14392 0.16644 0.14444 0.16829 C 0.14496 0.16991 0.14496 0.17153 0.14566 0.17292 C 0.14653 0.17454 0.14791 0.1757 0.14896 0.17732 C 0.1493 0.17871 0.1493 0.18056 0.15 0.18171 C 0.15816 0.19537 0.14896 0.17361 0.15555 0.18912 C 0.15642 0.19097 0.15694 0.19306 0.15781 0.19514 C 0.15851 0.19653 0.15955 0.19792 0.16007 0.19954 C 0.16094 0.20208 0.16163 0.20741 0.16232 0.20996 C 0.16337 0.21435 0.16354 0.21945 0.16562 0.22315 L 0.17222 0.23496 C 0.17257 0.23796 0.17274 0.24097 0.17344 0.24398 C 0.17378 0.2456 0.175 0.24676 0.17569 0.24838 C 0.17621 0.25023 0.17604 0.25232 0.17673 0.2544 C 0.17726 0.25602 0.1783 0.25718 0.17899 0.2588 C 0.17951 0.26019 0.17951 0.26181 0.18003 0.2632 C 0.18073 0.26482 0.18177 0.26597 0.18229 0.26759 C 0.18507 0.2757 0.1842 0.27593 0.18559 0.28403 C 0.18594 0.28542 0.18628 0.28681 0.1868 0.28843 C 0.18628 0.29514 0.18611 0.30949 0.18455 0.31806 C 0.18437 0.31898 0.18368 0.31991 0.18333 0.32107 " pathEditMode="relative" rAng="0" ptsTypes="AAAAAAAAAAAAAAAAAAAAAAAAAAAAAAAAAAAAAAAA">
                                      <p:cBhvr>
                                        <p:cTn id="3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12" y="14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962 0.05208 L -0.06962 0.05231 C -0.07152 0.05671 -0.07552 0.06852 -0.07865 0.07268 L -0.08628 0.0831 C -0.0875 0.08449 -0.08837 0.08634 -0.08975 0.0875 C -0.09114 0.08912 -0.09288 0.09028 -0.09409 0.0919 C -0.1033 0.1044 -0.09445 0.0956 -0.10191 0.10231 C -0.10261 0.10579 -0.10278 0.11018 -0.10521 0.11273 C -0.10608 0.11366 -0.10747 0.11366 -0.10851 0.11412 C -0.11407 0.12153 -0.11285 0.12014 -0.11962 0.12755 C -0.12119 0.12917 -0.12275 0.13032 -0.12414 0.13194 C -0.12553 0.1338 -0.12622 0.13611 -0.12744 0.13796 C -0.12882 0.13958 -0.13056 0.14051 -0.13195 0.14236 C -0.13594 0.14768 -0.13438 0.14768 -0.1375 0.15278 C -0.13855 0.1544 -0.13976 0.15579 -0.1408 0.15717 C -0.14115 0.15856 -0.14132 0.16018 -0.14185 0.16157 C -0.14289 0.16366 -0.1441 0.16551 -0.14532 0.16759 C -0.14601 0.16898 -0.14671 0.1706 -0.1474 0.17199 C -0.14983 0.18426 -0.14653 0.17268 -0.15191 0.18079 C -0.15365 0.18356 -0.15469 0.1868 -0.15643 0.18981 L -0.16303 0.20162 C -0.16407 0.20347 -0.16546 0.20532 -0.16632 0.20764 C -0.16737 0.20995 -0.16858 0.2125 -0.16962 0.21505 C -0.17032 0.21643 -0.17101 0.21805 -0.17188 0.21944 C -0.17466 0.22315 -0.17778 0.22616 -0.18073 0.22986 C -0.18195 0.23125 -0.18316 0.23241 -0.18403 0.23426 C -0.18507 0.23588 -0.18507 0.23866 -0.18629 0.24005 C -0.18924 0.24398 -0.19341 0.24653 -0.19636 0.25046 C -0.1974 0.25208 -0.19827 0.25393 -0.19966 0.25486 C -0.20105 0.25602 -0.20261 0.25602 -0.20417 0.25648 C -0.20608 0.26458 -0.204 0.25717 -0.20747 0.26528 C -0.20834 0.26713 -0.20869 0.26944 -0.20973 0.2713 C -0.2106 0.27292 -0.21198 0.27407 -0.21303 0.27569 C -0.21389 0.27708 -0.21441 0.2787 -0.21528 0.28009 C -0.21563 0.28102 -0.22014 0.28866 -0.22084 0.29051 C -0.22171 0.29329 -0.22136 0.29722 -0.22292 0.2993 C -0.22414 0.30092 -0.22553 0.30208 -0.22639 0.30393 C -0.22813 0.30764 -0.22882 0.31204 -0.23073 0.31574 C -0.2382 0.32893 -0.23438 0.32477 -0.2408 0.33055 C -0.24306 0.33981 -0.24028 0.33009 -0.2441 0.33935 C -0.24601 0.34421 -0.24827 0.34884 -0.24966 0.35417 C -0.25 0.35579 -0.25 0.35741 -0.2507 0.35856 C -0.25157 0.35995 -0.25296 0.36065 -0.254 0.36157 C -0.25469 0.36435 -0.25678 0.37361 -0.25851 0.37639 C -0.25938 0.37778 -0.26077 0.37847 -0.26181 0.3794 C -0.26268 0.38079 -0.26337 0.38241 -0.26407 0.3838 C -0.26632 0.38773 -0.26875 0.39167 -0.27066 0.3956 C -0.27153 0.39722 -0.27205 0.39884 -0.27292 0.40023 C -0.27466 0.40278 -0.27674 0.40509 -0.27848 0.40764 C -0.27882 0.40903 -0.279 0.41065 -0.27969 0.41204 C -0.28542 0.42616 -0.28264 0.41551 -0.28629 0.42685 C -0.28716 0.42917 -0.28785 0.43171 -0.28855 0.43426 C -0.28889 0.43565 -0.28907 0.43727 -0.28959 0.43866 C -0.29028 0.44028 -0.29115 0.44143 -0.29185 0.44305 C -0.29862 0.45903 -0.28768 0.43611 -0.29844 0.45787 L -0.3007 0.46227 C -0.30139 0.46389 -0.30174 0.46643 -0.30296 0.4669 L -0.30747 0.46829 C -0.31476 0.48796 -0.30591 0.46342 -0.31077 0.4787 C -0.31146 0.48055 -0.31233 0.48264 -0.31303 0.48449 C -0.31337 0.48611 -0.31355 0.48773 -0.31407 0.48912 C -0.31528 0.49213 -0.31771 0.49444 -0.31858 0.49792 L -0.32066 0.50671 C -0.32101 0.50833 -0.32136 0.50972 -0.32188 0.51134 C -0.32257 0.51319 -0.32344 0.51505 -0.32414 0.51713 C -0.32466 0.51898 -0.32448 0.5213 -0.32518 0.52315 C -0.3257 0.52477 -0.32674 0.52592 -0.32744 0.52755 C -0.32813 0.5294 -0.329 0.53148 -0.32969 0.53356 C -0.33056 0.53634 -0.33178 0.54236 -0.33178 0.54259 C -0.33212 0.54583 -0.33247 0.5493 -0.33299 0.55278 C -0.33316 0.55417 -0.33386 0.55555 -0.33403 0.55717 C -0.33473 0.56412 -0.33507 0.57801 -0.33507 0.57824 " pathEditMode="relative" rAng="0" ptsTypes="AAAAAAAAAAAAAAAAAAAAAAAAAAAAAAAAAAAAAAAAAAAAAAAAAAAAAAAAAAAAAAAAAAAAAAAA">
                                      <p:cBhvr>
                                        <p:cTn id="4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281" y="262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031 0.04768 L -0.02031 0.04791 C -0.01667 0.05092 -0.01285 0.0544 -0.0092 0.05787 C -0.00781 0.05949 -0.00642 0.06111 -0.00486 0.0625 C -0.00347 0.06366 -0.00174 0.06412 -0.00035 0.06528 C 0.00191 0.06713 0.00382 0.07014 0.00625 0.07129 C 0.00903 0.07245 0.01163 0.07338 0.01406 0.07569 C 0.01528 0.07685 0.01615 0.0787 0.01736 0.08009 C 0.01875 0.08171 0.02049 0.0831 0.02188 0.08472 C 0.02309 0.08588 0.02396 0.08773 0.02517 0.08912 C 0.02622 0.09028 0.02743 0.09097 0.02847 0.09213 C 0.03004 0.09375 0.03142 0.09606 0.03299 0.09791 C 0.04896 0.11666 0.0283 0.09143 0.0408 0.10532 C 0.04774 0.11319 0.04011 0.10671 0.04844 0.12014 C 0.05677 0.13333 0.05712 0.13333 0.06406 0.13935 C 0.06563 0.14236 0.06667 0.14583 0.06858 0.14838 C 0.07309 0.15463 0.07083 0.15116 0.07517 0.15879 C 0.07552 0.16018 0.0757 0.1618 0.07622 0.16319 C 0.07865 0.16805 0.07986 0.16713 0.08299 0.1706 C 0.0842 0.17199 0.08524 0.17338 0.08629 0.175 C 0.09566 0.19097 0.08646 0.17824 0.0941 0.18842 C 0.09636 0.20069 0.09358 0.18842 0.0974 0.19861 C 0.09792 0.2 0.09809 0.20162 0.09844 0.20324 C 0.09965 0.20717 0.10104 0.21088 0.10191 0.21504 C 0.10261 0.21898 0.10295 0.22315 0.10399 0.22685 C 0.10469 0.22916 0.10677 0.23565 0.10747 0.23866 C 0.10938 0.24907 0.10712 0.24329 0.11076 0.25046 C 0.11111 0.25347 0.11094 0.25671 0.11181 0.25949 C 0.1125 0.2618 0.11424 0.26342 0.11511 0.26528 C 0.11632 0.26782 0.11736 0.27037 0.11858 0.27268 C 0.12118 0.29028 0.11771 0.27222 0.12188 0.28472 C 0.12274 0.2875 0.12309 0.29074 0.12413 0.29352 C 0.12535 0.29676 0.12847 0.30231 0.12847 0.30254 C 0.12882 0.30486 0.12917 0.30741 0.12969 0.30972 C 0.12986 0.31134 0.13056 0.31273 0.13073 0.31435 C 0.13125 0.31759 0.13108 0.32129 0.13177 0.32454 C 0.13229 0.32685 0.13351 0.32847 0.13403 0.33055 C 0.13455 0.33194 0.1349 0.33356 0.13524 0.33495 C 0.13559 0.33842 0.13559 0.34213 0.13629 0.34537 C 0.13663 0.34699 0.13802 0.34815 0.13854 0.34977 C 0.13924 0.35278 0.13889 0.35579 0.13958 0.35879 C 0.14011 0.36041 0.14132 0.36157 0.14184 0.36319 C 0.14236 0.36458 0.14254 0.3662 0.14288 0.36759 C 0.14375 0.37014 0.14462 0.37245 0.14514 0.375 C 0.1474 0.38379 0.14757 0.39791 0.14844 0.40463 L 0.1507 0.41944 L 0.15399 0.44166 C 0.15451 0.47083 0.15278 0.50555 0.15625 0.53657 C 0.15747 0.54629 0.15695 0.54097 0.15851 0.54838 C 0.15903 0.55046 0.1592 0.55231 0.15972 0.5544 C 0.1592 0.56921 0.1592 0.58403 0.15851 0.59884 C 0.15851 0.60023 0.15799 0.60185 0.15747 0.60324 C 0.15608 0.60648 0.15556 0.60694 0.15399 0.60903 L 0.15399 0.60926 " pathEditMode="relative" rAng="0" ptsTypes="AAAAAAAAAAAAAAAAAAAAAAAAAAAAAAAAAAAAAAAAAAAAAAAAAAAAAA">
                                      <p:cBhvr>
                                        <p:cTn id="4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993" y="280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396 0.03079 L 0.07396 0.03079 C 0.07987 0.03472 0.08473 0.03681 0.08941 0.04259 C 0.09219 0.04583 0.09497 0.04908 0.09723 0.05301 C 0.09827 0.05486 0.09914 0.05718 0.10052 0.0588 C 0.10296 0.06134 0.10573 0.06273 0.10834 0.06482 C 0.11198 0.07222 0.11094 0.07107 0.11945 0.07801 C 0.13264 0.08889 0.11598 0.07014 0.13282 0.08704 C 0.1349 0.08912 0.13629 0.09213 0.13837 0.09445 C 0.14879 0.10533 0.13594 0.08658 0.14827 0.10324 C 0.15 0.10556 0.15105 0.10833 0.15278 0.11065 C 0.15365 0.11204 0.15504 0.1125 0.15608 0.11366 C 0.1599 0.11759 0.1632 0.12199 0.16719 0.12546 C 0.16841 0.12639 0.16962 0.12732 0.17049 0.12847 C 0.17327 0.13171 0.1757 0.13542 0.1783 0.13889 C 0.17969 0.14051 0.18143 0.14144 0.18282 0.14329 C 0.18438 0.1456 0.18542 0.14861 0.18716 0.1507 C 0.19063 0.15463 0.1948 0.15718 0.19827 0.16111 C 0.20018 0.16296 0.20226 0.16458 0.20382 0.1669 C 0.20712 0.17199 0.20973 0.17778 0.21285 0.18333 C 0.21424 0.18588 0.21563 0.1882 0.21719 0.19074 C 0.2198 0.19468 0.22153 0.2 0.225 0.20255 C 0.2316 0.20741 0.23212 0.20671 0.23612 0.21296 C 0.24132 0.22083 0.24219 0.225 0.24948 0.23218 C 0.25087 0.23357 0.25243 0.23496 0.25382 0.23658 C 0.26441 0.24838 0.25886 0.24514 0.26615 0.24838 C 0.27084 0.25787 0.26511 0.24861 0.27605 0.25579 C 0.27761 0.25671 0.2783 0.25903 0.27952 0.26042 C 0.28091 0.26181 0.28247 0.2632 0.28386 0.26482 C 0.28473 0.26667 0.28507 0.26898 0.28612 0.2706 C 0.28768 0.27315 0.28959 0.275 0.29167 0.27662 C 0.29271 0.27732 0.29393 0.27755 0.29497 0.27801 C 0.29688 0.27894 0.29879 0.28009 0.30052 0.28102 C 0.30174 0.2831 0.30278 0.28496 0.30382 0.28704 C 0.30469 0.28843 0.30521 0.29005 0.30608 0.29144 C 0.30747 0.29306 0.30903 0.29445 0.31059 0.29583 C 0.31129 0.29838 0.31181 0.30093 0.31285 0.30324 C 0.31355 0.30509 0.31511 0.30602 0.31615 0.30764 C 0.31823 0.31111 0.31962 0.31528 0.32049 0.31968 C 0.32153 0.32338 0.32275 0.33148 0.32275 0.33148 C 0.32292 0.33357 0.32431 0.35162 0.325 0.35509 C 0.32518 0.35579 0.3257 0.35602 0.32622 0.35671 L 0.32622 0.35671 " pathEditMode="relative" ptsTypes="AAAAAAAAAAAAAAAAAAAAAAAAAAAAAAAAAAAAAAAAAAA">
                                      <p:cBhvr>
                                        <p:cTn id="5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622 0.03009 L 0.07622 0.03032 C 0.09115 0.04328 0.08056 0.03518 0.09393 0.04328 C 0.09618 0.04467 0.09827 0.04676 0.10053 0.04768 C 0.10678 0.05069 0.11771 0.05324 0.12396 0.05671 C 0.12674 0.0581 0.129 0.06088 0.13178 0.0625 C 0.13386 0.06389 0.13612 0.06458 0.13837 0.06551 C 0.14132 0.06666 0.14445 0.06666 0.14723 0.06851 C 0.15018 0.07037 0.1533 0.07222 0.15608 0.07453 C 0.1599 0.07731 0.16372 0.08009 0.16719 0.08333 C 0.16841 0.08426 0.16945 0.08541 0.17066 0.08634 C 0.17205 0.08726 0.17362 0.08819 0.175 0.08935 C 0.17848 0.09537 0.17865 0.09676 0.18386 0.10115 C 0.1849 0.10185 0.18612 0.10185 0.18733 0.10254 C 0.19028 0.10439 0.19323 0.10648 0.19618 0.10856 C 0.19723 0.11041 0.19809 0.11273 0.19948 0.11435 C 0.20105 0.11643 0.2033 0.11736 0.20504 0.11898 C 0.20955 0.12268 0.21389 0.12685 0.21841 0.13078 L 0.21841 0.13101 C 0.22014 0.1331 0.22171 0.13611 0.22396 0.13819 C 0.22518 0.13935 0.22691 0.13889 0.2283 0.13958 C 0.23195 0.14143 0.23681 0.14583 0.23941 0.14861 C 0.24289 0.15185 0.24653 0.15486 0.24948 0.15879 C 0.25695 0.16898 0.25313 0.16643 0.25955 0.16921 C 0.26094 0.17083 0.26268 0.17199 0.26389 0.17361 C 0.26598 0.17639 0.26754 0.17986 0.26945 0.18264 C 0.27153 0.18564 0.27396 0.18842 0.27622 0.19143 L 0.28386 0.20185 C 0.2941 0.22222 0.28351 0.20139 0.29167 0.21666 C 0.29254 0.21805 0.29306 0.21967 0.29393 0.22106 C 0.29497 0.22268 0.29636 0.22384 0.29723 0.22569 C 0.29827 0.22731 0.29862 0.22963 0.29948 0.23148 C 0.30018 0.2331 0.30105 0.23449 0.30174 0.23588 C 0.30261 0.23796 0.30313 0.24004 0.304 0.24189 C 0.31059 0.25671 0.3066 0.24467 0.31059 0.2581 C 0.31094 0.26111 0.31094 0.26412 0.31164 0.26713 C 0.31233 0.26967 0.31546 0.27754 0.31719 0.28032 C 0.31823 0.28194 0.31945 0.28333 0.32066 0.28495 C 0.32136 0.28842 0.32188 0.29189 0.32275 0.29514 C 0.32344 0.29722 0.32448 0.29907 0.325 0.30115 C 0.32587 0.30416 0.32657 0.30694 0.32726 0.30995 C 0.32778 0.31203 0.32796 0.31412 0.3283 0.31597 C 0.329 0.31898 0.32987 0.32199 0.33056 0.32476 C 0.33091 0.32639 0.33108 0.32801 0.33178 0.32939 C 0.3349 0.33564 0.33334 0.33217 0.33612 0.33958 C 0.33646 0.34421 0.33664 0.34861 0.33733 0.35301 C 0.33768 0.35601 0.33959 0.3618 0.33959 0.36203 C 0.33716 0.39398 0.33733 0.38171 0.33733 0.39907 " pathEditMode="relative" rAng="0" ptsTypes="AAAAAAAAAAAAAAAAAAAAAAAAAAAAAAAAAAAAAAAAAAAAAAAA">
                                      <p:cBhvr>
                                        <p:cTn id="55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160" y="184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153 0.03472 L 0.07153 0.03472 C 0.07483 0.04352 0.07587 0.04861 0.08143 0.05532 C 0.08299 0.05718 0.08507 0.05833 0.08698 0.05972 C 0.08855 0.06435 0.08959 0.06898 0.0915 0.07315 C 0.09341 0.07755 0.09757 0.08287 0.10035 0.08657 C 0.1007 0.08843 0.1007 0.09051 0.10139 0.09236 C 0.10417 0.09977 0.10469 0.09676 0.10816 0.10278 C 0.10938 0.10509 0.11059 0.10764 0.11146 0.11019 C 0.11233 0.11296 0.11216 0.11667 0.11372 0.11898 C 0.1217 0.13333 0.11129 0.11597 0.12257 0.13102 C 0.1257 0.13519 0.12414 0.13495 0.12587 0.13982 C 0.12639 0.14144 0.12726 0.14282 0.12813 0.14421 C 0.12813 0.14514 0.12986 0.15625 0.13039 0.15764 C 0.13177 0.16134 0.13473 0.16505 0.13698 0.16806 C 0.13733 0.16991 0.1375 0.17199 0.13802 0.17384 C 0.13855 0.17546 0.13993 0.17662 0.14028 0.17824 C 0.14115 0.18357 0.14098 0.18912 0.1415 0.19468 C 0.14098 0.21343 0.14098 0.23218 0.14028 0.25093 C 0.14028 0.25394 0.13993 0.25694 0.13924 0.25972 C 0.13872 0.26157 0.13768 0.26273 0.13698 0.26435 C 0.13646 0.26528 0.13629 0.2662 0.13594 0.26736 L 0.13594 0.26736 " pathEditMode="relative" ptsTypes="AAAAAAAAAAAAAAAAAAAAAAA">
                                      <p:cBhvr>
                                        <p:cTn id="60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1.48148E-6 L -3.61111E-6 0.00023 C 0.00365 0.00185 0.00712 0.0044 0.01111 0.00602 C 0.01615 0.0081 0.02136 0.00903 0.02657 0.01065 C 0.02796 0.01111 0.02934 0.01158 0.03073 0.01227 C 0.03316 0.01343 0.03525 0.01574 0.03768 0.0169 C 0.04532 0.02037 0.05764 0.02454 0.0658 0.02917 C 0.08403 0.03912 0.06771 0.03195 0.08403 0.04005 C 0.08646 0.04121 0.08889 0.04213 0.09115 0.04329 C 0.0915 0.04352 0.10087 0.04954 0.10243 0.05093 C 0.11164 0.05996 0.1073 0.05671 0.11493 0.06644 C 0.11719 0.06921 0.11962 0.07176 0.12205 0.07431 C 0.12327 0.07546 0.12518 0.07593 0.12622 0.07708 C 0.12796 0.07917 0.129 0.08148 0.13056 0.08357 C 0.13316 0.0956 0.12969 0.08449 0.13611 0.09445 C 0.13733 0.0963 0.13768 0.09884 0.13889 0.10046 C 0.14046 0.10255 0.14289 0.10324 0.14462 0.10533 C 0.14584 0.10648 0.14618 0.10833 0.14723 0.10996 C 0.14948 0.11227 0.15209 0.11412 0.15434 0.11597 C 0.15539 0.11806 0.15591 0.1206 0.15712 0.12222 C 0.15834 0.12338 0.16042 0.12246 0.16129 0.12361 C 0.17118 0.13681 0.15504 0.12801 0.17275 0.13449 C 0.17448 0.13681 0.17605 0.13912 0.1783 0.14097 C 0.17952 0.1419 0.18125 0.14144 0.18247 0.14236 C 0.18525 0.14445 0.18733 0.14769 0.18941 0.15 C 0.19011 0.15324 0.19011 0.15648 0.19098 0.15949 C 0.19167 0.16181 0.19723 0.17246 0.19809 0.17338 C 0.20087 0.17732 0.20521 0.17986 0.20799 0.18426 C 0.21598 0.19769 0.2033 0.17639 0.21493 0.19838 C 0.2165 0.20139 0.21875 0.2044 0.22049 0.20764 C 0.22396 0.22315 0.21841 0.20509 0.22743 0.21667 C 0.22917 0.21898 0.229 0.22222 0.23039 0.22454 C 0.23143 0.22639 0.23334 0.22732 0.23455 0.2294 C 0.23664 0.2331 0.23872 0.23727 0.24028 0.24167 C 0.24115 0.24421 0.2415 0.24699 0.24306 0.24954 C 0.24497 0.25278 0.24775 0.25556 0.25 0.25857 C 0.25573 0.2669 0.24914 0.26042 0.25851 0.26806 C 0.25955 0.27153 0.26129 0.27755 0.26268 0.28056 C 0.26441 0.28357 0.26823 0.28958 0.26823 0.28982 C 0.26927 0.29491 0.27136 0.30857 0.27379 0.31158 L 0.27813 0.31597 C 0.28195 0.34514 0.27552 0.31204 0.28525 0.3331 C 0.28629 0.33588 0.28594 0.33935 0.28646 0.34259 C 0.28716 0.34514 0.28872 0.34769 0.28941 0.35023 C 0.29115 0.35718 0.29254 0.36458 0.29358 0.37176 C 0.29445 0.37801 0.29462 0.38472 0.29636 0.39051 C 0.29966 0.40162 0.29584 0.38773 0.29931 0.40139 C 0.29948 0.40278 0.30035 0.40463 0.30052 0.40602 C 0.30174 0.41158 0.30261 0.41736 0.30348 0.42315 C 0.30382 0.44167 0.30417 0.46019 0.30469 0.47894 C 0.30504 0.48264 0.30591 0.48611 0.30625 0.48982 C 0.30695 0.49861 0.30677 0.50718 0.30764 0.51621 C 0.30938 0.53496 0.30903 0.51088 0.30903 0.52384 L 0.30469 0.51621 " pathEditMode="relative" rAng="0" ptsTypes="AAAAAAAAAAAAAAAAAAAAAAAAAAAAAAAAAAAAAAAAAAAAAAAAAAAAAA">
                                      <p:cBhvr>
                                        <p:cTn id="6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451" y="261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233 0.025 L 0.06233 0.02523 C 0.06563 0.02731 0.06893 0.02963 0.07223 0.0324 C 0.07344 0.0331 0.07448 0.03426 0.07552 0.03518 C 0.07709 0.03634 0.07865 0.03703 0.08004 0.03819 C 0.08125 0.03912 0.08212 0.04027 0.08334 0.0412 C 0.08542 0.04282 0.08924 0.04467 0.09115 0.04722 C 0.09289 0.0493 0.09393 0.05231 0.09549 0.05463 C 0.09688 0.05625 0.09862 0.0574 0.1 0.05902 C 0.10539 0.06504 0.10105 0.06226 0.1066 0.06481 C 0.10816 0.06643 0.10955 0.06805 0.11112 0.06944 C 0.11754 0.0743 0.11146 0.06666 0.11771 0.07384 C 0.12101 0.07731 0.12414 0.08333 0.12674 0.08703 C 0.12778 0.08865 0.129 0.09004 0.13004 0.09166 C 0.13195 0.09467 0.13386 0.10046 0.13559 0.10347 C 0.13646 0.10509 0.13785 0.10625 0.13889 0.10787 C 0.14671 0.12014 0.13473 0.1037 0.14445 0.11666 C 0.14723 0.12801 0.14341 0.11412 0.14775 0.12569 C 0.14914 0.12916 0.14896 0.13217 0.15 0.13611 C 0.15348 0.14838 0.15139 0.13495 0.15452 0.15092 C 0.15487 0.15277 0.15504 0.15486 0.15556 0.15671 L 0.15886 0.17014 L 0.16007 0.17453 C 0.16042 0.17592 0.16042 0.17777 0.16112 0.17893 L 0.16337 0.18333 C 0.16598 0.20046 0.16441 0.18842 0.16441 0.2206 L 0.16441 0.22083 " pathEditMode="relative" rAng="0" ptsTypes="AAAAAAAAAAAAAAAAAAAAAAAAAAA">
                                      <p:cBhvr>
                                        <p:cTn id="70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22" y="97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</p:childTnLst>
        </p:cTn>
      </p:par>
    </p:tnLst>
    <p:bldLst>
      <p:bldP spid="36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3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Group 40"/>
          <p:cNvGrpSpPr/>
          <p:nvPr/>
        </p:nvGrpSpPr>
        <p:grpSpPr>
          <a:xfrm>
            <a:off x="-983" y="5206729"/>
            <a:ext cx="9144000" cy="1904841"/>
            <a:chOff x="0" y="4968409"/>
            <a:chExt cx="9144000" cy="1904841"/>
          </a:xfrm>
        </p:grpSpPr>
        <p:pic>
          <p:nvPicPr>
            <p:cNvPr id="42" name="Picture 41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713" t="74524" r="4647" b="-1"/>
            <a:stretch/>
          </p:blipFill>
          <p:spPr>
            <a:xfrm>
              <a:off x="0" y="5013176"/>
              <a:ext cx="9144000" cy="1844824"/>
            </a:xfrm>
            <a:prstGeom prst="rect">
              <a:avLst/>
            </a:prstGeom>
          </p:spPr>
        </p:pic>
        <p:sp>
          <p:nvSpPr>
            <p:cNvPr id="43" name="Rectangle 42"/>
            <p:cNvSpPr/>
            <p:nvPr/>
          </p:nvSpPr>
          <p:spPr>
            <a:xfrm rot="10800000" flipV="1">
              <a:off x="0" y="4968409"/>
              <a:ext cx="9144000" cy="1904841"/>
            </a:xfrm>
            <a:prstGeom prst="rect">
              <a:avLst/>
            </a:prstGeom>
            <a:gradFill flip="none" rotWithShape="1">
              <a:gsLst>
                <a:gs pos="4000">
                  <a:schemeClr val="accent5">
                    <a:lumMod val="0"/>
                    <a:lumOff val="100000"/>
                  </a:schemeClr>
                </a:gs>
                <a:gs pos="100000">
                  <a:schemeClr val="bg1">
                    <a:alpha val="50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" name="TextBox 7"/>
          <p:cNvSpPr txBox="1"/>
          <p:nvPr/>
        </p:nvSpPr>
        <p:spPr>
          <a:xfrm>
            <a:off x="1058938" y="714906"/>
            <a:ext cx="8028384" cy="369332"/>
          </a:xfrm>
          <a:prstGeom prst="rect">
            <a:avLst/>
          </a:prstGeom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tabLst>
                <a:tab pos="7808913" algn="r"/>
              </a:tabLst>
            </a:pPr>
            <a:r>
              <a:rPr lang="en-GB" b="1" dirty="0">
                <a:solidFill>
                  <a:schemeClr val="tx1"/>
                </a:solidFill>
                <a:latin typeface="Roboto Condensed" panose="02000000000000000000" pitchFamily="2" charset="0"/>
              </a:rPr>
              <a:t>Which of the following is most likely to use creatine in their diet?	(1 mark)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095028" y="1148727"/>
            <a:ext cx="658368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5600" indent="-355600"/>
            <a:r>
              <a:rPr lang="en-GB" b="1" dirty="0">
                <a:latin typeface="Roboto Condensed" panose="02000000000000000000" pitchFamily="2" charset="0"/>
              </a:rPr>
              <a:t>A.	</a:t>
            </a:r>
            <a:r>
              <a:rPr lang="en-GB" i="1" dirty="0">
                <a:latin typeface="Roboto Condensed" panose="02000000000000000000" pitchFamily="2" charset="0"/>
              </a:rPr>
              <a:t>5000 m runner</a:t>
            </a:r>
          </a:p>
          <a:p>
            <a:pPr marL="355600" indent="-355600"/>
            <a:endParaRPr lang="en-GB" b="1" dirty="0">
              <a:latin typeface="Roboto Condensed" panose="02000000000000000000" pitchFamily="2" charset="0"/>
            </a:endParaRPr>
          </a:p>
          <a:p>
            <a:pPr marL="355600" indent="-355600"/>
            <a:r>
              <a:rPr lang="en-GB" b="1" dirty="0">
                <a:latin typeface="Roboto Condensed" panose="02000000000000000000" pitchFamily="2" charset="0"/>
              </a:rPr>
              <a:t>B.	</a:t>
            </a:r>
            <a:r>
              <a:rPr lang="en-GB" i="1" dirty="0">
                <a:latin typeface="Roboto Condensed" panose="02000000000000000000" pitchFamily="2" charset="0"/>
              </a:rPr>
              <a:t>Endurance cyclist</a:t>
            </a:r>
          </a:p>
          <a:p>
            <a:pPr marL="355600" indent="-355600"/>
            <a:endParaRPr lang="en-GB" b="1" dirty="0">
              <a:latin typeface="Roboto Condensed" panose="02000000000000000000" pitchFamily="2" charset="0"/>
            </a:endParaRPr>
          </a:p>
          <a:p>
            <a:pPr marL="355600" indent="-355600"/>
            <a:r>
              <a:rPr lang="en-GB" b="1" dirty="0">
                <a:latin typeface="Roboto Condensed" panose="02000000000000000000" pitchFamily="2" charset="0"/>
              </a:rPr>
              <a:t>C.	</a:t>
            </a:r>
            <a:r>
              <a:rPr lang="en-GB" i="1" dirty="0">
                <a:latin typeface="Roboto Condensed" panose="02000000000000000000" pitchFamily="2" charset="0"/>
              </a:rPr>
              <a:t>Marathon runner</a:t>
            </a:r>
          </a:p>
          <a:p>
            <a:pPr marL="355600" indent="-355600"/>
            <a:endParaRPr lang="en-GB" b="1" i="1" dirty="0">
              <a:latin typeface="Roboto Condensed" panose="02000000000000000000" pitchFamily="2" charset="0"/>
            </a:endParaRPr>
          </a:p>
          <a:p>
            <a:pPr marL="355600" indent="-355600"/>
            <a:r>
              <a:rPr lang="en-GB" b="1" dirty="0">
                <a:latin typeface="Roboto Condensed" panose="02000000000000000000" pitchFamily="2" charset="0"/>
              </a:rPr>
              <a:t>D.	</a:t>
            </a:r>
            <a:r>
              <a:rPr lang="en-GB" i="1" dirty="0">
                <a:latin typeface="Roboto Condensed" panose="02000000000000000000" pitchFamily="2" charset="0"/>
              </a:rPr>
              <a:t>Shot-putter</a:t>
            </a:r>
          </a:p>
        </p:txBody>
      </p:sp>
      <p:sp>
        <p:nvSpPr>
          <p:cNvPr id="32" name="Rectangle 31"/>
          <p:cNvSpPr/>
          <p:nvPr/>
        </p:nvSpPr>
        <p:spPr>
          <a:xfrm>
            <a:off x="5053847" y="1199618"/>
            <a:ext cx="320422" cy="31055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Roboto Condensed" panose="02000000000000000000" pitchFamily="2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5053847" y="1761287"/>
            <a:ext cx="320422" cy="31055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Roboto Condensed" panose="02000000000000000000" pitchFamily="2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5053847" y="2322956"/>
            <a:ext cx="320422" cy="31055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Roboto Condensed" panose="02000000000000000000" pitchFamily="2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5053847" y="2884625"/>
            <a:ext cx="320422" cy="31055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Roboto Condensed" panose="02000000000000000000" pitchFamily="2" charset="0"/>
            </a:endParaRPr>
          </a:p>
        </p:txBody>
      </p:sp>
      <p:pic>
        <p:nvPicPr>
          <p:cNvPr id="24" name="Picture 2" descr="Image result for tick"/>
          <p:cNvPicPr>
            <a:picLocks noChangeAspect="1" noChangeArrowheads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" r="38264" b="27457"/>
          <a:stretch/>
        </p:blipFill>
        <p:spPr bwMode="auto">
          <a:xfrm>
            <a:off x="5024036" y="2849974"/>
            <a:ext cx="412060" cy="363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Image result for tick"/>
          <p:cNvPicPr>
            <a:picLocks noChangeAspect="1" noChangeArrowheads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568" t="1" r="4635" b="42440"/>
          <a:stretch/>
        </p:blipFill>
        <p:spPr bwMode="auto">
          <a:xfrm>
            <a:off x="5077270" y="1732231"/>
            <a:ext cx="272303" cy="288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Image result for tick"/>
          <p:cNvPicPr>
            <a:picLocks noChangeAspect="1" noChangeArrowheads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568" r="4635" b="43170"/>
          <a:stretch/>
        </p:blipFill>
        <p:spPr bwMode="auto">
          <a:xfrm>
            <a:off x="5077271" y="2300561"/>
            <a:ext cx="272303" cy="284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Image result for tick"/>
          <p:cNvPicPr>
            <a:picLocks noChangeAspect="1" noChangeArrowheads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568" t="1" r="4635" b="42440"/>
          <a:stretch/>
        </p:blipFill>
        <p:spPr bwMode="auto">
          <a:xfrm>
            <a:off x="5077269" y="1163208"/>
            <a:ext cx="272303" cy="288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TextBox 27"/>
          <p:cNvSpPr txBox="1"/>
          <p:nvPr/>
        </p:nvSpPr>
        <p:spPr>
          <a:xfrm>
            <a:off x="5436096" y="2845124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Roboto Condensed" panose="02000000000000000000" pitchFamily="2" charset="0"/>
              </a:rPr>
              <a:t>That’s correct!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436096" y="1739385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Roboto Condensed" panose="02000000000000000000" pitchFamily="2" charset="0"/>
              </a:rPr>
              <a:t>That’s incorrect; have another go.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436096" y="2292254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Roboto Condensed" panose="02000000000000000000" pitchFamily="2" charset="0"/>
              </a:rPr>
              <a:t>That’s incorrect; have another go.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5436096" y="1186516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Roboto Condensed" panose="02000000000000000000" pitchFamily="2" charset="0"/>
              </a:rPr>
              <a:t>That’s incorrect; have another go.</a:t>
            </a:r>
          </a:p>
        </p:txBody>
      </p:sp>
      <p:sp>
        <p:nvSpPr>
          <p:cNvPr id="38" name="Rectangle 37"/>
          <p:cNvSpPr/>
          <p:nvPr/>
        </p:nvSpPr>
        <p:spPr>
          <a:xfrm>
            <a:off x="0" y="-20326"/>
            <a:ext cx="9144000" cy="463967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Roboto Condensed" panose="02000000000000000000" pitchFamily="2" charset="0"/>
            </a:endParaRPr>
          </a:p>
        </p:txBody>
      </p:sp>
      <p:grpSp>
        <p:nvGrpSpPr>
          <p:cNvPr id="45" name="Group 44"/>
          <p:cNvGrpSpPr/>
          <p:nvPr/>
        </p:nvGrpSpPr>
        <p:grpSpPr>
          <a:xfrm>
            <a:off x="122834" y="-27011"/>
            <a:ext cx="936104" cy="1728000"/>
            <a:chOff x="122834" y="-12676"/>
            <a:chExt cx="936104" cy="1728000"/>
          </a:xfrm>
        </p:grpSpPr>
        <p:sp>
          <p:nvSpPr>
            <p:cNvPr id="46" name="TextBox 45">
              <a:hlinkClick r:id="" action="ppaction://noaction"/>
            </p:cNvPr>
            <p:cNvSpPr txBox="1"/>
            <p:nvPr/>
          </p:nvSpPr>
          <p:spPr>
            <a:xfrm>
              <a:off x="179512" y="-12676"/>
              <a:ext cx="822748" cy="17280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ffectLst/>
          </p:spPr>
          <p:txBody>
            <a:bodyPr wrap="square" rtlCol="0">
              <a:spAutoFit/>
            </a:bodyPr>
            <a:lstStyle/>
            <a:p>
              <a:pPr algn="r"/>
              <a:endParaRPr lang="en-GB" dirty="0">
                <a:solidFill>
                  <a:schemeClr val="bg1"/>
                </a:solidFill>
                <a:latin typeface="Roboto Condensed" panose="02000000000000000000" pitchFamily="2" charset="0"/>
                <a:ea typeface="Roboto Condensed" panose="02000000000000000000" pitchFamily="2" charset="0"/>
                <a:cs typeface="Aharoni" pitchFamily="2" charset="-79"/>
              </a:endParaRPr>
            </a:p>
          </p:txBody>
        </p:sp>
        <p:sp>
          <p:nvSpPr>
            <p:cNvPr id="47" name="Title 1"/>
            <p:cNvSpPr txBox="1">
              <a:spLocks/>
            </p:cNvSpPr>
            <p:nvPr/>
          </p:nvSpPr>
          <p:spPr>
            <a:xfrm>
              <a:off x="122834" y="855651"/>
              <a:ext cx="936104" cy="355436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lvl1pPr algn="l" defTabSz="457200" rtl="0" eaLnBrk="1" latinLnBrk="0" hangingPunct="1">
                <a:spcBef>
                  <a:spcPct val="0"/>
                </a:spcBef>
                <a:buNone/>
                <a:defRPr sz="3600" kern="1200">
                  <a:solidFill>
                    <a:schemeClr val="accent1"/>
                  </a:solidFill>
                  <a:latin typeface="+mj-lt"/>
                  <a:ea typeface="+mj-ea"/>
                  <a:cs typeface="+mj-cs"/>
                </a:defRPr>
              </a:lvl1pPr>
              <a:lvl2pPr eaLnBrk="1" hangingPunct="1">
                <a:defRPr>
                  <a:solidFill>
                    <a:schemeClr val="tx2"/>
                  </a:solidFill>
                </a:defRPr>
              </a:lvl2pPr>
              <a:lvl3pPr eaLnBrk="1" hangingPunct="1">
                <a:defRPr>
                  <a:solidFill>
                    <a:schemeClr val="tx2"/>
                  </a:solidFill>
                </a:defRPr>
              </a:lvl3pPr>
              <a:lvl4pPr eaLnBrk="1" hangingPunct="1">
                <a:defRPr>
                  <a:solidFill>
                    <a:schemeClr val="tx2"/>
                  </a:solidFill>
                </a:defRPr>
              </a:lvl4pPr>
              <a:lvl5pPr eaLnBrk="1" hangingPunct="1">
                <a:defRPr>
                  <a:solidFill>
                    <a:schemeClr val="tx2"/>
                  </a:solidFill>
                </a:defRPr>
              </a:lvl5pPr>
              <a:lvl6pPr eaLnBrk="1" hangingPunct="1">
                <a:defRPr>
                  <a:solidFill>
                    <a:schemeClr val="tx2"/>
                  </a:solidFill>
                </a:defRPr>
              </a:lvl6pPr>
              <a:lvl7pPr eaLnBrk="1" hangingPunct="1">
                <a:defRPr>
                  <a:solidFill>
                    <a:schemeClr val="tx2"/>
                  </a:solidFill>
                </a:defRPr>
              </a:lvl7pPr>
              <a:lvl8pPr eaLnBrk="1" hangingPunct="1">
                <a:defRPr>
                  <a:solidFill>
                    <a:schemeClr val="tx2"/>
                  </a:solidFill>
                </a:defRPr>
              </a:lvl8pPr>
              <a:lvl9pPr eaLnBrk="1" hangingPunct="1">
                <a:defRPr>
                  <a:solidFill>
                    <a:schemeClr val="tx2"/>
                  </a:solidFill>
                </a:defRPr>
              </a:lvl9pPr>
            </a:lstStyle>
            <a:p>
              <a:pPr algn="ctr"/>
              <a:r>
                <a:rPr lang="en-GB" sz="1600" dirty="0">
                  <a:solidFill>
                    <a:schemeClr val="bg1"/>
                  </a:solidFill>
                  <a:latin typeface="Roboto Condensed" panose="02000000000000000000" pitchFamily="2" charset="0"/>
                  <a:ea typeface="Roboto Condensed" panose="02000000000000000000" pitchFamily="2" charset="0"/>
                  <a:cs typeface="Lato Medium" panose="020F0502020204030203" pitchFamily="34" charset="0"/>
                </a:rPr>
                <a:t>Exam-style Question</a:t>
              </a:r>
            </a:p>
          </p:txBody>
        </p:sp>
      </p:grpSp>
      <p:sp>
        <p:nvSpPr>
          <p:cNvPr id="36" name="TextBox 35"/>
          <p:cNvSpPr txBox="1"/>
          <p:nvPr/>
        </p:nvSpPr>
        <p:spPr>
          <a:xfrm>
            <a:off x="7722333" y="6598158"/>
            <a:ext cx="1453608" cy="255389"/>
          </a:xfrm>
          <a:prstGeom prst="round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>
                <a:latin typeface="Roboto Condensed" panose="02000000000000000000" pitchFamily="2" charset="0"/>
              </a:rPr>
              <a:t>© ZigZag Education, 2019 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E1ABE-4073-4494-BFC2-5858710217CE}" type="slidenum">
              <a:rPr lang="en-GB" smtClean="0"/>
              <a:pPr/>
              <a:t>15</a:t>
            </a:fld>
            <a:endParaRPr lang="en-GB" dirty="0"/>
          </a:p>
        </p:txBody>
      </p:sp>
      <p:sp>
        <p:nvSpPr>
          <p:cNvPr id="49" name="Title 1"/>
          <p:cNvSpPr txBox="1">
            <a:spLocks/>
          </p:cNvSpPr>
          <p:nvPr/>
        </p:nvSpPr>
        <p:spPr>
          <a:xfrm>
            <a:off x="3851920" y="44624"/>
            <a:ext cx="5148572" cy="49945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GB" sz="1800" dirty="0">
                <a:solidFill>
                  <a:schemeClr val="bg1"/>
                </a:solidFill>
                <a:latin typeface="Roboto Condensed" panose="02000000000000000000" pitchFamily="2" charset="0"/>
                <a:ea typeface="Roboto Condensed" panose="02000000000000000000" pitchFamily="2" charset="0"/>
                <a:cs typeface="Lato Medium" panose="020F0502020204030203" pitchFamily="34" charset="0"/>
              </a:rPr>
              <a:t>Diet and Nutrition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606237" y="6228947"/>
            <a:ext cx="1432971" cy="374571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 algn="ctr">
              <a:defRPr sz="1100">
                <a:latin typeface="Roboto Condensed" panose="02000000000000000000" pitchFamily="2" charset="0"/>
              </a:defRPr>
            </a:lvl1pPr>
          </a:lstStyle>
          <a:p>
            <a:r>
              <a:rPr lang="en-GB" dirty="0"/>
              <a:t>Click on the answer that you think is correct</a:t>
            </a:r>
          </a:p>
        </p:txBody>
      </p:sp>
      <p:pic>
        <p:nvPicPr>
          <p:cNvPr id="48" name="Picture 4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2554" y="6242407"/>
            <a:ext cx="372318" cy="586584"/>
          </a:xfrm>
          <a:prstGeom prst="rect">
            <a:avLst/>
          </a:prstGeom>
        </p:spPr>
      </p:pic>
      <p:sp>
        <p:nvSpPr>
          <p:cNvPr id="50" name="TextBox 49"/>
          <p:cNvSpPr txBox="1"/>
          <p:nvPr/>
        </p:nvSpPr>
        <p:spPr>
          <a:xfrm>
            <a:off x="922538" y="3580144"/>
            <a:ext cx="8028384" cy="369332"/>
          </a:xfrm>
          <a:prstGeom prst="rect">
            <a:avLst/>
          </a:prstGeom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tabLst>
                <a:tab pos="7808913" algn="r"/>
              </a:tabLst>
            </a:pPr>
            <a:r>
              <a:rPr lang="en-GB" b="1" dirty="0">
                <a:latin typeface="Roboto Condensed" panose="02000000000000000000" pitchFamily="2" charset="0"/>
              </a:rPr>
              <a:t>Which mineral is most important for protection during contact sports?	(1 mark)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980962" y="4018283"/>
            <a:ext cx="352523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5600" indent="-355600"/>
            <a:r>
              <a:rPr lang="en-GB" b="1" dirty="0">
                <a:latin typeface="Roboto Condensed" panose="02000000000000000000" pitchFamily="2" charset="0"/>
              </a:rPr>
              <a:t>A.	</a:t>
            </a:r>
            <a:r>
              <a:rPr lang="en-GB" i="1" dirty="0">
                <a:latin typeface="Roboto Condensed" panose="02000000000000000000" pitchFamily="2" charset="0"/>
              </a:rPr>
              <a:t>Phosphorus</a:t>
            </a:r>
          </a:p>
          <a:p>
            <a:pPr marL="355600" indent="-355600"/>
            <a:endParaRPr lang="en-GB" b="1" dirty="0">
              <a:latin typeface="Roboto Condensed" panose="02000000000000000000" pitchFamily="2" charset="0"/>
            </a:endParaRPr>
          </a:p>
          <a:p>
            <a:pPr marL="355600" indent="-355600"/>
            <a:r>
              <a:rPr lang="en-GB" b="1" dirty="0">
                <a:latin typeface="Roboto Condensed" panose="02000000000000000000" pitchFamily="2" charset="0"/>
              </a:rPr>
              <a:t>B.	</a:t>
            </a:r>
            <a:r>
              <a:rPr lang="en-GB" i="1" dirty="0">
                <a:latin typeface="Roboto Condensed" panose="02000000000000000000" pitchFamily="2" charset="0"/>
              </a:rPr>
              <a:t>Calcium</a:t>
            </a:r>
          </a:p>
          <a:p>
            <a:pPr marL="355600" indent="-355600"/>
            <a:endParaRPr lang="en-GB" b="1" dirty="0">
              <a:latin typeface="Roboto Condensed" panose="02000000000000000000" pitchFamily="2" charset="0"/>
            </a:endParaRPr>
          </a:p>
          <a:p>
            <a:pPr marL="355600" indent="-355600"/>
            <a:r>
              <a:rPr lang="en-GB" b="1" dirty="0">
                <a:latin typeface="Roboto Condensed" panose="02000000000000000000" pitchFamily="2" charset="0"/>
              </a:rPr>
              <a:t>C.	</a:t>
            </a:r>
            <a:r>
              <a:rPr lang="en-GB" i="1" dirty="0">
                <a:latin typeface="Roboto Condensed" panose="02000000000000000000" pitchFamily="2" charset="0"/>
              </a:rPr>
              <a:t>Iron</a:t>
            </a:r>
          </a:p>
          <a:p>
            <a:pPr marL="355600" indent="-355600"/>
            <a:endParaRPr lang="en-GB" b="1" i="1" dirty="0">
              <a:latin typeface="Roboto Condensed" panose="02000000000000000000" pitchFamily="2" charset="0"/>
            </a:endParaRPr>
          </a:p>
          <a:p>
            <a:pPr marL="355600" indent="-355600"/>
            <a:r>
              <a:rPr lang="en-GB" b="1" dirty="0">
                <a:latin typeface="Roboto Condensed" panose="02000000000000000000" pitchFamily="2" charset="0"/>
              </a:rPr>
              <a:t>D.	</a:t>
            </a:r>
            <a:r>
              <a:rPr lang="en-GB" i="1" dirty="0">
                <a:latin typeface="Roboto Condensed" panose="02000000000000000000" pitchFamily="2" charset="0"/>
              </a:rPr>
              <a:t>Sodium</a:t>
            </a:r>
          </a:p>
        </p:txBody>
      </p:sp>
      <p:sp>
        <p:nvSpPr>
          <p:cNvPr id="64" name="Rectangle 63"/>
          <p:cNvSpPr/>
          <p:nvPr/>
        </p:nvSpPr>
        <p:spPr>
          <a:xfrm>
            <a:off x="5053847" y="4595854"/>
            <a:ext cx="320422" cy="31055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Roboto Condensed" panose="02000000000000000000" pitchFamily="2" charset="0"/>
            </a:endParaRPr>
          </a:p>
        </p:txBody>
      </p:sp>
      <p:pic>
        <p:nvPicPr>
          <p:cNvPr id="65" name="Picture 2" descr="Image result for tick"/>
          <p:cNvPicPr>
            <a:picLocks noChangeAspect="1" noChangeArrowheads="1"/>
          </p:cNvPicPr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1879" r="41213" b="39042"/>
          <a:stretch/>
        </p:blipFill>
        <p:spPr bwMode="auto">
          <a:xfrm>
            <a:off x="5021315" y="4573666"/>
            <a:ext cx="392380" cy="295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6" name="TextBox 65"/>
          <p:cNvSpPr txBox="1"/>
          <p:nvPr/>
        </p:nvSpPr>
        <p:spPr>
          <a:xfrm>
            <a:off x="5436096" y="4583391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Roboto Condensed" panose="02000000000000000000" pitchFamily="2" charset="0"/>
              </a:rPr>
              <a:t>That’s correct!</a:t>
            </a:r>
          </a:p>
        </p:txBody>
      </p:sp>
      <p:sp>
        <p:nvSpPr>
          <p:cNvPr id="67" name="Rectangle 66"/>
          <p:cNvSpPr/>
          <p:nvPr/>
        </p:nvSpPr>
        <p:spPr>
          <a:xfrm>
            <a:off x="5053847" y="4059465"/>
            <a:ext cx="320422" cy="31055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Roboto Condensed" panose="02000000000000000000" pitchFamily="2" charset="0"/>
            </a:endParaRPr>
          </a:p>
        </p:txBody>
      </p:sp>
      <p:pic>
        <p:nvPicPr>
          <p:cNvPr id="68" name="Picture 2" descr="Image result for tick"/>
          <p:cNvPicPr>
            <a:picLocks noChangeAspect="1" noChangeArrowheads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568"/>
          <a:stretch/>
        </p:blipFill>
        <p:spPr bwMode="auto">
          <a:xfrm>
            <a:off x="5071027" y="4019446"/>
            <a:ext cx="303242" cy="500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9" name="TextBox 68"/>
          <p:cNvSpPr txBox="1"/>
          <p:nvPr/>
        </p:nvSpPr>
        <p:spPr>
          <a:xfrm>
            <a:off x="5436096" y="4049108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Roboto Condensed" panose="02000000000000000000" pitchFamily="2" charset="0"/>
              </a:rPr>
              <a:t>That’s incorrect; have another go.</a:t>
            </a:r>
          </a:p>
        </p:txBody>
      </p:sp>
      <p:sp>
        <p:nvSpPr>
          <p:cNvPr id="70" name="Rectangle 69"/>
          <p:cNvSpPr/>
          <p:nvPr/>
        </p:nvSpPr>
        <p:spPr>
          <a:xfrm>
            <a:off x="5053847" y="5668631"/>
            <a:ext cx="320422" cy="31055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Roboto Condensed" panose="02000000000000000000" pitchFamily="2" charset="0"/>
            </a:endParaRPr>
          </a:p>
        </p:txBody>
      </p:sp>
      <p:pic>
        <p:nvPicPr>
          <p:cNvPr id="71" name="Picture 2" descr="Image result for tick"/>
          <p:cNvPicPr>
            <a:picLocks noChangeAspect="1" noChangeArrowheads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568"/>
          <a:stretch/>
        </p:blipFill>
        <p:spPr bwMode="auto">
          <a:xfrm>
            <a:off x="5073130" y="5627277"/>
            <a:ext cx="303242" cy="500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2" name="TextBox 71"/>
          <p:cNvSpPr txBox="1"/>
          <p:nvPr/>
        </p:nvSpPr>
        <p:spPr>
          <a:xfrm>
            <a:off x="5436096" y="5651956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Roboto Condensed" panose="02000000000000000000" pitchFamily="2" charset="0"/>
              </a:rPr>
              <a:t>That’s incorrect; have another go.</a:t>
            </a:r>
          </a:p>
        </p:txBody>
      </p:sp>
      <p:sp>
        <p:nvSpPr>
          <p:cNvPr id="73" name="Rectangle 72"/>
          <p:cNvSpPr/>
          <p:nvPr/>
        </p:nvSpPr>
        <p:spPr>
          <a:xfrm>
            <a:off x="5053847" y="5132243"/>
            <a:ext cx="320422" cy="31055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Roboto Condensed" panose="02000000000000000000" pitchFamily="2" charset="0"/>
            </a:endParaRPr>
          </a:p>
        </p:txBody>
      </p:sp>
      <p:pic>
        <p:nvPicPr>
          <p:cNvPr id="74" name="Picture 2" descr="Image result for tick"/>
          <p:cNvPicPr>
            <a:picLocks noChangeAspect="1" noChangeArrowheads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568"/>
          <a:stretch/>
        </p:blipFill>
        <p:spPr bwMode="auto">
          <a:xfrm>
            <a:off x="5061799" y="5098061"/>
            <a:ext cx="303242" cy="500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5" name="TextBox 74"/>
          <p:cNvSpPr txBox="1"/>
          <p:nvPr/>
        </p:nvSpPr>
        <p:spPr>
          <a:xfrm>
            <a:off x="5436096" y="5117674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Roboto Condensed" panose="02000000000000000000" pitchFamily="2" charset="0"/>
              </a:rPr>
              <a:t>That’s incorrect; have another go.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34877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0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  <p:bldP spid="34" grpId="0" animBg="1"/>
      <p:bldP spid="35" grpId="0" animBg="1"/>
      <p:bldP spid="28" grpId="0"/>
      <p:bldP spid="29" grpId="0"/>
      <p:bldP spid="30" grpId="0"/>
      <p:bldP spid="31" grpId="0"/>
      <p:bldP spid="64" grpId="0" animBg="1"/>
      <p:bldP spid="66" grpId="0"/>
      <p:bldP spid="67" grpId="0" animBg="1"/>
      <p:bldP spid="69" grpId="0"/>
      <p:bldP spid="70" grpId="0" animBg="1"/>
      <p:bldP spid="72" grpId="0"/>
      <p:bldP spid="73" grpId="0" animBg="1"/>
      <p:bldP spid="7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  <p:tag name="ARTICULATE_SLIDE_COUNT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3515</TotalTime>
  <Words>2231</Words>
  <Application>Microsoft Office PowerPoint</Application>
  <PresentationFormat>On-screen Show (4:3)</PresentationFormat>
  <Paragraphs>323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Roboto Condensed</vt:lpstr>
      <vt:lpstr>Arial</vt:lpstr>
      <vt:lpstr>Calibri Light</vt:lpstr>
      <vt:lpstr>Calibri</vt:lpstr>
      <vt:lpstr>Wingdings</vt:lpstr>
      <vt:lpstr>Roboto Condensed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Applied Anatomy and Exercise Physiology</dc:title>
  <dc:creator>Adam Howells</dc:creator>
  <cp:lastModifiedBy>lukewarwickgardiner@outlook.com</cp:lastModifiedBy>
  <cp:revision>319</cp:revision>
  <dcterms:created xsi:type="dcterms:W3CDTF">2016-05-10T20:25:22Z</dcterms:created>
  <dcterms:modified xsi:type="dcterms:W3CDTF">2020-04-24T09:26:50Z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rticulateGUID">
    <vt:lpwstr>650495C0-40FF-4B4E-94FC-9113F063E51E</vt:lpwstr>
  </property>
  <property fmtid="{D5CDD505-2E9C-101B-9397-08002B2CF9AE}" pid="3" name="ArticulatePath">
    <vt:lpwstr>PP19_Diet_and_Nutrition</vt:lpwstr>
  </property>
</Properties>
</file>