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58" r:id="rId3"/>
    <p:sldId id="259" r:id="rId4"/>
    <p:sldId id="266" r:id="rId5"/>
    <p:sldId id="268" r:id="rId6"/>
    <p:sldId id="269" r:id="rId7"/>
    <p:sldId id="267" r:id="rId8"/>
    <p:sldId id="271" r:id="rId9"/>
    <p:sldId id="272" r:id="rId10"/>
    <p:sldId id="273"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99062D-774A-472B-8CFB-7146B8749CE2}" type="datetimeFigureOut">
              <a:rPr lang="en-GB" smtClean="0"/>
              <a:t>27/01/2016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99C044-0EBD-43A2-9381-B3850EA412E0}" type="slidenum">
              <a:rPr lang="en-GB" smtClean="0"/>
              <a:t>‹#›</a:t>
            </a:fld>
            <a:endParaRPr lang="en-GB"/>
          </a:p>
        </p:txBody>
      </p:sp>
    </p:spTree>
    <p:extLst>
      <p:ext uri="{BB962C8B-B14F-4D97-AF65-F5344CB8AC3E}">
        <p14:creationId xmlns:p14="http://schemas.microsoft.com/office/powerpoint/2010/main" val="3216098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Conformity</a:t>
            </a:r>
          </a:p>
          <a:p>
            <a:r>
              <a:rPr lang="en-GB" dirty="0" smtClean="0"/>
              <a:t>Zimbardo</a:t>
            </a:r>
          </a:p>
          <a:p>
            <a:r>
              <a:rPr lang="en-GB" dirty="0" err="1" smtClean="0"/>
              <a:t>Agentic</a:t>
            </a:r>
            <a:r>
              <a:rPr lang="en-GB" dirty="0" smtClean="0"/>
              <a:t> shift</a:t>
            </a:r>
          </a:p>
          <a:p>
            <a:r>
              <a:rPr lang="en-GB" dirty="0" smtClean="0"/>
              <a:t>Locus of control</a:t>
            </a:r>
            <a:endParaRPr lang="en-GB" dirty="0"/>
          </a:p>
        </p:txBody>
      </p:sp>
      <p:sp>
        <p:nvSpPr>
          <p:cNvPr id="4" name="Slide Number Placeholder 3"/>
          <p:cNvSpPr>
            <a:spLocks noGrp="1"/>
          </p:cNvSpPr>
          <p:nvPr>
            <p:ph type="sldNum" sz="quarter" idx="10"/>
          </p:nvPr>
        </p:nvSpPr>
        <p:spPr/>
        <p:txBody>
          <a:bodyPr/>
          <a:lstStyle/>
          <a:p>
            <a:fld id="{1A99C044-0EBD-43A2-9381-B3850EA412E0}" type="slidenum">
              <a:rPr lang="en-GB" smtClean="0"/>
              <a:t>1</a:t>
            </a:fld>
            <a:endParaRPr lang="en-GB"/>
          </a:p>
        </p:txBody>
      </p:sp>
    </p:spTree>
    <p:extLst>
      <p:ext uri="{BB962C8B-B14F-4D97-AF65-F5344CB8AC3E}">
        <p14:creationId xmlns:p14="http://schemas.microsoft.com/office/powerpoint/2010/main" val="190314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DE30477-5876-425B-8D81-7CF80F5F1614}" type="datetimeFigureOut">
              <a:rPr lang="en-GB" smtClean="0">
                <a:solidFill>
                  <a:prstClr val="black">
                    <a:tint val="75000"/>
                  </a:prstClr>
                </a:solidFill>
              </a:rPr>
              <a:pPr/>
              <a:t>27/01/2016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1FC5FC-351B-4BD3-AF36-493EA9E938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992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E30477-5876-425B-8D81-7CF80F5F1614}" type="datetimeFigureOut">
              <a:rPr lang="en-GB" smtClean="0">
                <a:solidFill>
                  <a:prstClr val="black">
                    <a:tint val="75000"/>
                  </a:prstClr>
                </a:solidFill>
              </a:rPr>
              <a:pPr/>
              <a:t>27/01/2016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1FC5FC-351B-4BD3-AF36-493EA9E938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050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E30477-5876-425B-8D81-7CF80F5F1614}" type="datetimeFigureOut">
              <a:rPr lang="en-GB" smtClean="0">
                <a:solidFill>
                  <a:prstClr val="black">
                    <a:tint val="75000"/>
                  </a:prstClr>
                </a:solidFill>
              </a:rPr>
              <a:pPr/>
              <a:t>27/01/2016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1FC5FC-351B-4BD3-AF36-493EA9E938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3324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781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228600" y="1524000"/>
            <a:ext cx="3314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695700" y="1524000"/>
            <a:ext cx="33147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prstClr val="black">
                    <a:tint val="75000"/>
                  </a:prstClr>
                </a:solidFill>
              </a:rPr>
              <a:t>Free Template from www.brainybetty.com</a:t>
            </a:r>
          </a:p>
        </p:txBody>
      </p:sp>
      <p:sp>
        <p:nvSpPr>
          <p:cNvPr id="7" name="Rectangle 6"/>
          <p:cNvSpPr>
            <a:spLocks noGrp="1" noChangeArrowheads="1"/>
          </p:cNvSpPr>
          <p:nvPr>
            <p:ph type="sldNum" sz="quarter" idx="12"/>
          </p:nvPr>
        </p:nvSpPr>
        <p:spPr>
          <a:ln/>
        </p:spPr>
        <p:txBody>
          <a:bodyPr/>
          <a:lstStyle>
            <a:lvl1pPr>
              <a:defRPr/>
            </a:lvl1pPr>
          </a:lstStyle>
          <a:p>
            <a:pPr>
              <a:defRPr/>
            </a:pPr>
            <a:fld id="{959BFFB0-9B91-4DB6-89FF-8B3A7722648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92740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DE30477-5876-425B-8D81-7CF80F5F1614}" type="datetimeFigureOut">
              <a:rPr lang="en-GB" smtClean="0">
                <a:solidFill>
                  <a:prstClr val="black">
                    <a:tint val="75000"/>
                  </a:prstClr>
                </a:solidFill>
              </a:rPr>
              <a:pPr/>
              <a:t>27/01/2016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1FC5FC-351B-4BD3-AF36-493EA9E938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771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E30477-5876-425B-8D81-7CF80F5F1614}" type="datetimeFigureOut">
              <a:rPr lang="en-GB" smtClean="0">
                <a:solidFill>
                  <a:prstClr val="black">
                    <a:tint val="75000"/>
                  </a:prstClr>
                </a:solidFill>
              </a:rPr>
              <a:pPr/>
              <a:t>27/01/2016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91FC5FC-351B-4BD3-AF36-493EA9E938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19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DE30477-5876-425B-8D81-7CF80F5F1614}" type="datetimeFigureOut">
              <a:rPr lang="en-GB" smtClean="0">
                <a:solidFill>
                  <a:prstClr val="black">
                    <a:tint val="75000"/>
                  </a:prstClr>
                </a:solidFill>
              </a:rPr>
              <a:pPr/>
              <a:t>27/01/2016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91FC5FC-351B-4BD3-AF36-493EA9E938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942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DE30477-5876-425B-8D81-7CF80F5F1614}" type="datetimeFigureOut">
              <a:rPr lang="en-GB" smtClean="0">
                <a:solidFill>
                  <a:prstClr val="black">
                    <a:tint val="75000"/>
                  </a:prstClr>
                </a:solidFill>
              </a:rPr>
              <a:pPr/>
              <a:t>27/01/2016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91FC5FC-351B-4BD3-AF36-493EA9E938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2113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DE30477-5876-425B-8D81-7CF80F5F1614}" type="datetimeFigureOut">
              <a:rPr lang="en-GB" smtClean="0">
                <a:solidFill>
                  <a:prstClr val="black">
                    <a:tint val="75000"/>
                  </a:prstClr>
                </a:solidFill>
              </a:rPr>
              <a:pPr/>
              <a:t>27/01/2016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91FC5FC-351B-4BD3-AF36-493EA9E938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361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30477-5876-425B-8D81-7CF80F5F1614}" type="datetimeFigureOut">
              <a:rPr lang="en-GB" smtClean="0">
                <a:solidFill>
                  <a:prstClr val="black">
                    <a:tint val="75000"/>
                  </a:prstClr>
                </a:solidFill>
              </a:rPr>
              <a:pPr/>
              <a:t>27/01/2016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91FC5FC-351B-4BD3-AF36-493EA9E938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4217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30477-5876-425B-8D81-7CF80F5F1614}" type="datetimeFigureOut">
              <a:rPr lang="en-GB" smtClean="0">
                <a:solidFill>
                  <a:prstClr val="black">
                    <a:tint val="75000"/>
                  </a:prstClr>
                </a:solidFill>
              </a:rPr>
              <a:pPr/>
              <a:t>27/01/2016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91FC5FC-351B-4BD3-AF36-493EA9E938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666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E30477-5876-425B-8D81-7CF80F5F1614}" type="datetimeFigureOut">
              <a:rPr lang="en-GB" smtClean="0">
                <a:solidFill>
                  <a:prstClr val="black">
                    <a:tint val="75000"/>
                  </a:prstClr>
                </a:solidFill>
              </a:rPr>
              <a:pPr/>
              <a:t>27/01/2016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91FC5FC-351B-4BD3-AF36-493EA9E938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4238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30477-5876-425B-8D81-7CF80F5F1614}" type="datetimeFigureOut">
              <a:rPr lang="en-GB" smtClean="0">
                <a:solidFill>
                  <a:prstClr val="black">
                    <a:tint val="75000"/>
                  </a:prstClr>
                </a:solidFill>
              </a:rPr>
              <a:pPr/>
              <a:t>27/01/2016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FC5FC-351B-4BD3-AF36-493EA9E9389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0803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39"/>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5737" y="1772816"/>
            <a:ext cx="5039785" cy="1143000"/>
          </a:xfrm>
        </p:spPr>
        <p:txBody>
          <a:bodyPr>
            <a:normAutofit fontScale="90000"/>
          </a:bodyPr>
          <a:lstStyle/>
          <a:p>
            <a:pPr algn="l"/>
            <a:r>
              <a:rPr lang="en-GB" sz="2900" dirty="0" smtClean="0">
                <a:solidFill>
                  <a:schemeClr val="tx2">
                    <a:lumMod val="20000"/>
                    <a:lumOff val="80000"/>
                  </a:schemeClr>
                </a:solidFill>
                <a:latin typeface="Comic Sans MS" panose="030F0702030302020204" pitchFamily="66" charset="0"/>
              </a:rPr>
              <a:t>Try to solve the ‘social influence’ key word anagrams</a:t>
            </a:r>
            <a:r>
              <a:rPr lang="en-GB" dirty="0" smtClean="0">
                <a:solidFill>
                  <a:schemeClr val="bg1"/>
                </a:solidFill>
              </a:rPr>
              <a:t/>
            </a:r>
            <a:br>
              <a:rPr lang="en-GB" dirty="0" smtClean="0">
                <a:solidFill>
                  <a:schemeClr val="bg1"/>
                </a:solidFill>
              </a:rPr>
            </a:br>
            <a:r>
              <a:rPr lang="en-GB" dirty="0" smtClean="0">
                <a:solidFill>
                  <a:schemeClr val="bg1"/>
                </a:solidFill>
              </a:rPr>
              <a:t>Comfy Intro</a:t>
            </a:r>
            <a:br>
              <a:rPr lang="en-GB" dirty="0" smtClean="0">
                <a:solidFill>
                  <a:schemeClr val="bg1"/>
                </a:solidFill>
              </a:rPr>
            </a:br>
            <a:r>
              <a:rPr lang="en-GB" dirty="0" smtClean="0">
                <a:solidFill>
                  <a:schemeClr val="bg1"/>
                </a:solidFill>
              </a:rPr>
              <a:t>Rad </a:t>
            </a:r>
            <a:r>
              <a:rPr lang="en-GB" dirty="0" err="1" smtClean="0">
                <a:solidFill>
                  <a:schemeClr val="bg1"/>
                </a:solidFill>
              </a:rPr>
              <a:t>Zombi</a:t>
            </a:r>
            <a:r>
              <a:rPr lang="en-GB" dirty="0">
                <a:solidFill>
                  <a:schemeClr val="bg1"/>
                </a:solidFill>
              </a:rPr>
              <a:t/>
            </a:r>
            <a:br>
              <a:rPr lang="en-GB" dirty="0">
                <a:solidFill>
                  <a:schemeClr val="bg1"/>
                </a:solidFill>
              </a:rPr>
            </a:br>
            <a:r>
              <a:rPr lang="en-GB" dirty="0">
                <a:solidFill>
                  <a:schemeClr val="bg1"/>
                </a:solidFill>
              </a:rPr>
              <a:t>Cheating Fits</a:t>
            </a:r>
            <a:br>
              <a:rPr lang="en-GB" dirty="0">
                <a:solidFill>
                  <a:schemeClr val="bg1"/>
                </a:solidFill>
              </a:rPr>
            </a:br>
            <a:r>
              <a:rPr lang="en-GB" dirty="0">
                <a:solidFill>
                  <a:schemeClr val="bg1"/>
                </a:solidFill>
              </a:rPr>
              <a:t>Occults For Loon</a:t>
            </a:r>
            <a:r>
              <a:rPr lang="en-GB" dirty="0" smtClean="0">
                <a:solidFill>
                  <a:schemeClr val="bg1"/>
                </a:solidFill>
              </a:rPr>
              <a:t/>
            </a:r>
            <a:br>
              <a:rPr lang="en-GB" dirty="0" smtClean="0">
                <a:solidFill>
                  <a:schemeClr val="bg1"/>
                </a:solidFill>
              </a:rPr>
            </a:br>
            <a:r>
              <a:rPr lang="en-GB" dirty="0" smtClean="0"/>
              <a:t/>
            </a:r>
            <a:br>
              <a:rPr lang="en-GB" dirty="0" smtClean="0"/>
            </a:br>
            <a:endParaRPr lang="en-GB" dirty="0"/>
          </a:p>
        </p:txBody>
      </p:sp>
      <p:sp>
        <p:nvSpPr>
          <p:cNvPr id="8" name="TextBox 7"/>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a:t>
            </a:r>
            <a:r>
              <a:rPr lang="en-GB" i="1" u="sng" dirty="0">
                <a:solidFill>
                  <a:prstClr val="black"/>
                </a:solidFill>
                <a:latin typeface="Comic Sans MS" panose="030F0702030302020204" pitchFamily="66" charset="0"/>
              </a:rPr>
              <a:t>objectives</a:t>
            </a:r>
            <a:r>
              <a:rPr lang="en-GB" b="1" i="1" u="sng" dirty="0" smtClean="0">
                <a:solidFill>
                  <a:prstClr val="black"/>
                </a:solidFill>
                <a:latin typeface="Comic Sans MS" panose="030F0702030302020204" pitchFamily="66" charset="0"/>
              </a:rPr>
              <a:t>:</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DEFINE ‘social change’ and give examples.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how minority can bring about social change.</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EVALUATE research into social change (including Moscovici 1969)</a:t>
            </a:r>
            <a:endParaRPr lang="en-GB" dirty="0">
              <a:solidFill>
                <a:prstClr val="black"/>
              </a:solidFill>
              <a:latin typeface="Comic Sans MS" panose="030F0702030302020204" pitchFamily="66" charset="0"/>
            </a:endParaRPr>
          </a:p>
        </p:txBody>
      </p:sp>
      <p:sp>
        <p:nvSpPr>
          <p:cNvPr id="5" name="Rectangle 4"/>
          <p:cNvSpPr/>
          <p:nvPr/>
        </p:nvSpPr>
        <p:spPr>
          <a:xfrm>
            <a:off x="107504" y="4149080"/>
            <a:ext cx="3672408"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latin typeface="Comic Sans MS" panose="030F0702030302020204" pitchFamily="66" charset="0"/>
              </a:rPr>
              <a:t>How can the minority influence social change?</a:t>
            </a:r>
            <a:endParaRPr lang="en-GB" sz="2800" b="1" dirty="0">
              <a:latin typeface="Comic Sans MS" panose="030F0702030302020204" pitchFamily="66" charset="0"/>
            </a:endParaRPr>
          </a:p>
        </p:txBody>
      </p:sp>
    </p:spTree>
    <p:extLst>
      <p:ext uri="{BB962C8B-B14F-4D97-AF65-F5344CB8AC3E}">
        <p14:creationId xmlns:p14="http://schemas.microsoft.com/office/powerpoint/2010/main" val="2647276988"/>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a:t>
            </a:r>
            <a:r>
              <a:rPr lang="en-GB" i="1" u="sng" dirty="0">
                <a:solidFill>
                  <a:prstClr val="black"/>
                </a:solidFill>
                <a:latin typeface="Comic Sans MS" panose="030F0702030302020204" pitchFamily="66" charset="0"/>
              </a:rPr>
              <a:t>objectives</a:t>
            </a:r>
            <a:r>
              <a:rPr lang="en-GB" b="1" i="1" u="sng" dirty="0">
                <a:solidFill>
                  <a:prstClr val="black"/>
                </a:solidFill>
                <a:latin typeface="Comic Sans MS" panose="030F0702030302020204" pitchFamily="66" charset="0"/>
              </a:rPr>
              <a:t>:</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DEFINE ‘social change’ and give examples.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UNDERSTAND how minority can bring about social change.</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KNOW and EVALUATE research into social change (including Moscovici 1969)</a:t>
            </a:r>
          </a:p>
        </p:txBody>
      </p:sp>
      <p:sp>
        <p:nvSpPr>
          <p:cNvPr id="2" name="Title 1"/>
          <p:cNvSpPr>
            <a:spLocks noGrp="1"/>
          </p:cNvSpPr>
          <p:nvPr>
            <p:ph type="title"/>
          </p:nvPr>
        </p:nvSpPr>
        <p:spPr>
          <a:xfrm>
            <a:off x="0" y="14001"/>
            <a:ext cx="9144000" cy="894719"/>
          </a:xfrm>
        </p:spPr>
        <p:txBody>
          <a:bodyPr>
            <a:noAutofit/>
          </a:bodyPr>
          <a:lstStyle/>
          <a:p>
            <a:r>
              <a:rPr lang="en-GB" sz="3200" dirty="0">
                <a:solidFill>
                  <a:schemeClr val="bg1"/>
                </a:solidFill>
              </a:rPr>
              <a:t>Explain how social influence research helps us to understand social change</a:t>
            </a:r>
            <a:r>
              <a:rPr lang="en-GB" sz="3200" dirty="0" smtClean="0">
                <a:solidFill>
                  <a:schemeClr val="bg1"/>
                </a:solidFill>
              </a:rPr>
              <a:t>. (6 marks)</a:t>
            </a:r>
            <a:endParaRPr lang="en-GB" sz="3200" dirty="0">
              <a:solidFill>
                <a:schemeClr val="bg1"/>
              </a:solidFill>
            </a:endParaRPr>
          </a:p>
        </p:txBody>
      </p:sp>
      <p:sp>
        <p:nvSpPr>
          <p:cNvPr id="3" name="Content Placeholder 2"/>
          <p:cNvSpPr>
            <a:spLocks noGrp="1"/>
          </p:cNvSpPr>
          <p:nvPr>
            <p:ph idx="1"/>
          </p:nvPr>
        </p:nvSpPr>
        <p:spPr>
          <a:xfrm>
            <a:off x="0" y="908720"/>
            <a:ext cx="9144000" cy="5949280"/>
          </a:xfrm>
          <a:solidFill>
            <a:schemeClr val="bg1"/>
          </a:solidFill>
        </p:spPr>
        <p:txBody>
          <a:bodyPr>
            <a:noAutofit/>
          </a:bodyPr>
          <a:lstStyle/>
          <a:p>
            <a:pPr marL="0" indent="0">
              <a:buNone/>
            </a:pPr>
            <a:r>
              <a:rPr lang="en-GB" sz="1800" b="1" u="sng" dirty="0"/>
              <a:t>AO1 = 6 marks </a:t>
            </a:r>
            <a:endParaRPr lang="en-GB" sz="1800" b="1" u="sng" dirty="0" smtClean="0"/>
          </a:p>
          <a:p>
            <a:pPr marL="0" indent="0">
              <a:buNone/>
            </a:pPr>
            <a:r>
              <a:rPr lang="en-GB" sz="1800" dirty="0" smtClean="0"/>
              <a:t>There </a:t>
            </a:r>
            <a:r>
              <a:rPr lang="en-GB" sz="1800" dirty="0"/>
              <a:t>are various ways in which social influence research can help explain social change and </a:t>
            </a:r>
            <a:r>
              <a:rPr lang="en-GB" sz="1800" dirty="0" smtClean="0"/>
              <a:t>there is a </a:t>
            </a:r>
            <a:r>
              <a:rPr lang="en-GB" sz="1800" dirty="0"/>
              <a:t>wide range of possible answers here. However, social change refers to the change that occurs in a society and not at the individual level.</a:t>
            </a:r>
          </a:p>
          <a:p>
            <a:r>
              <a:rPr lang="en-GB" sz="1800" dirty="0" smtClean="0"/>
              <a:t>Minorities </a:t>
            </a:r>
            <a:r>
              <a:rPr lang="en-GB" sz="1800" dirty="0"/>
              <a:t>bring about social change by being consistent, flexible and non-dogmatic. Through social crypto-amnesia and the snowball effect, gradually the minority turns into the majority</a:t>
            </a:r>
            <a:r>
              <a:rPr lang="en-GB" sz="1800" dirty="0" smtClean="0"/>
              <a:t>.</a:t>
            </a:r>
          </a:p>
          <a:p>
            <a:pPr marL="0" indent="0">
              <a:buNone/>
            </a:pPr>
            <a:r>
              <a:rPr lang="en-GB" sz="1800" dirty="0"/>
              <a:t>Detailed descriptions of studies (</a:t>
            </a:r>
            <a:r>
              <a:rPr lang="en-GB" sz="1800" dirty="0" err="1"/>
              <a:t>eg</a:t>
            </a:r>
            <a:r>
              <a:rPr lang="en-GB" sz="1800" dirty="0"/>
              <a:t> Moscovici) are only relevant if they are used effectively to show how they have helped our understanding.</a:t>
            </a:r>
          </a:p>
          <a:p>
            <a:pPr marL="0" indent="0">
              <a:buNone/>
            </a:pPr>
            <a:r>
              <a:rPr lang="en-GB" sz="1800" dirty="0"/>
              <a:t>Research can refer to either theory or study</a:t>
            </a:r>
            <a:r>
              <a:rPr lang="en-GB" sz="1800" dirty="0" smtClean="0"/>
              <a:t>.</a:t>
            </a:r>
          </a:p>
          <a:p>
            <a:endParaRPr lang="en-GB" sz="1800" dirty="0" smtClean="0"/>
          </a:p>
          <a:p>
            <a:pPr marL="0" indent="0">
              <a:buNone/>
            </a:pPr>
            <a:r>
              <a:rPr lang="en-GB" sz="1800" b="1" dirty="0" smtClean="0"/>
              <a:t>6 marks: </a:t>
            </a:r>
            <a:r>
              <a:rPr lang="en-GB" sz="1800" dirty="0" smtClean="0"/>
              <a:t>Accurate </a:t>
            </a:r>
            <a:r>
              <a:rPr lang="en-GB" sz="1800" dirty="0"/>
              <a:t>and reasonably detailed answer that demonstrates sound knowledge and understanding of how social influence research helps our understanding of social change. There is appropriate selection of material to address the question.</a:t>
            </a:r>
          </a:p>
          <a:p>
            <a:pPr marL="0" indent="0">
              <a:buNone/>
            </a:pPr>
            <a:r>
              <a:rPr lang="en-GB" sz="1800" b="1" dirty="0" smtClean="0"/>
              <a:t>5 </a:t>
            </a:r>
            <a:r>
              <a:rPr lang="en-GB" sz="1800" b="1" dirty="0"/>
              <a:t>- 4 </a:t>
            </a:r>
            <a:r>
              <a:rPr lang="en-GB" sz="1800" b="1" dirty="0" smtClean="0"/>
              <a:t>marks: </a:t>
            </a:r>
            <a:r>
              <a:rPr lang="en-GB" sz="1800" dirty="0" smtClean="0"/>
              <a:t>Less </a:t>
            </a:r>
            <a:r>
              <a:rPr lang="en-GB" sz="1800" dirty="0"/>
              <a:t>detailed but generally accurate answer that demonstrates relevant knowledge and understanding. There is some evidence of selection of material to address the question.</a:t>
            </a:r>
          </a:p>
          <a:p>
            <a:pPr marL="0" indent="0">
              <a:buNone/>
            </a:pPr>
            <a:r>
              <a:rPr lang="en-GB" sz="1800" b="1" dirty="0" smtClean="0"/>
              <a:t>3 </a:t>
            </a:r>
            <a:r>
              <a:rPr lang="en-GB" sz="1800" b="1" dirty="0"/>
              <a:t>- 2 </a:t>
            </a:r>
            <a:r>
              <a:rPr lang="en-GB" sz="1800" b="1" dirty="0" smtClean="0"/>
              <a:t>marks</a:t>
            </a:r>
            <a:r>
              <a:rPr lang="en-GB" sz="1800" dirty="0" smtClean="0"/>
              <a:t>: Basic </a:t>
            </a:r>
            <a:r>
              <a:rPr lang="en-GB" sz="1800" dirty="0"/>
              <a:t>answer that demonstrates some relevant knowledge and understanding but lacks detail and may be muddled. There is little evidence of selection of material to address the question.</a:t>
            </a:r>
          </a:p>
        </p:txBody>
      </p:sp>
    </p:spTree>
    <p:extLst>
      <p:ext uri="{BB962C8B-B14F-4D97-AF65-F5344CB8AC3E}">
        <p14:creationId xmlns:p14="http://schemas.microsoft.com/office/powerpoint/2010/main" val="147424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a:t>
            </a:r>
            <a:r>
              <a:rPr lang="en-GB" i="1" u="sng" dirty="0">
                <a:solidFill>
                  <a:prstClr val="black"/>
                </a:solidFill>
                <a:latin typeface="Comic Sans MS" panose="030F0702030302020204" pitchFamily="66" charset="0"/>
              </a:rPr>
              <a:t>objectives</a:t>
            </a:r>
            <a:r>
              <a:rPr lang="en-GB" b="1" i="1" u="sng" dirty="0">
                <a:solidFill>
                  <a:prstClr val="black"/>
                </a:solidFill>
                <a:latin typeface="Comic Sans MS" panose="030F0702030302020204" pitchFamily="66" charset="0"/>
              </a:rPr>
              <a:t>:</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DEFINE ‘social change’ and give examples.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UNDERSTAND how minority can bring about social change.</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KNOW and EVALUATE research into social change (including Moscovici 1969)</a:t>
            </a:r>
          </a:p>
        </p:txBody>
      </p:sp>
      <p:sp>
        <p:nvSpPr>
          <p:cNvPr id="6" name="Rectangle 5"/>
          <p:cNvSpPr/>
          <p:nvPr/>
        </p:nvSpPr>
        <p:spPr>
          <a:xfrm>
            <a:off x="0" y="40998"/>
            <a:ext cx="9144000" cy="954107"/>
          </a:xfrm>
          <a:prstGeom prst="rect">
            <a:avLst/>
          </a:prstGeom>
        </p:spPr>
        <p:txBody>
          <a:bodyPr wrap="square">
            <a:spAutoFit/>
          </a:bodyPr>
          <a:lstStyle/>
          <a:p>
            <a:r>
              <a:rPr lang="en-GB" sz="2800" b="1" dirty="0" smtClean="0">
                <a:solidFill>
                  <a:srgbClr val="FFC000"/>
                </a:solidFill>
                <a:effectLst>
                  <a:outerShdw blurRad="38100" dist="38100" dir="2700000" algn="tl">
                    <a:srgbClr val="000000">
                      <a:alpha val="43137"/>
                    </a:srgbClr>
                  </a:outerShdw>
                </a:effectLst>
                <a:latin typeface="Comic Sans MS" panose="030F0702030302020204" pitchFamily="66" charset="0"/>
              </a:rPr>
              <a:t>Revision!</a:t>
            </a:r>
            <a:endPar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endParaRPr>
          </a:p>
          <a:p>
            <a:endPar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2" name="Rectangle 1"/>
          <p:cNvSpPr/>
          <p:nvPr/>
        </p:nvSpPr>
        <p:spPr>
          <a:xfrm>
            <a:off x="179512" y="764704"/>
            <a:ext cx="8712968" cy="45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latin typeface="Comic Sans MS" panose="030F0702030302020204" pitchFamily="66" charset="0"/>
              </a:rPr>
              <a:t>In groups you are going to make one the following:</a:t>
            </a:r>
          </a:p>
          <a:p>
            <a:pPr algn="ctr"/>
            <a:endParaRPr lang="en-GB" sz="2800" b="1" dirty="0" smtClean="0">
              <a:solidFill>
                <a:schemeClr val="tx1"/>
              </a:solidFill>
              <a:latin typeface="Comic Sans MS" panose="030F0702030302020204" pitchFamily="66" charset="0"/>
            </a:endParaRPr>
          </a:p>
          <a:p>
            <a:pPr marL="285750" indent="-285750" algn="ctr">
              <a:buFont typeface="Arial" panose="020B0604020202020204" pitchFamily="34" charset="0"/>
              <a:buChar char="•"/>
            </a:pPr>
            <a:r>
              <a:rPr lang="en-GB" sz="2800" dirty="0" smtClean="0">
                <a:solidFill>
                  <a:schemeClr val="tx1"/>
                </a:solidFill>
                <a:latin typeface="Comic Sans MS" panose="030F0702030302020204" pitchFamily="66" charset="0"/>
              </a:rPr>
              <a:t>A revision video of the ‘social influence’ topic.</a:t>
            </a:r>
          </a:p>
          <a:p>
            <a:pPr marL="285750" indent="-285750" algn="ctr">
              <a:buFont typeface="Arial" panose="020B0604020202020204" pitchFamily="34" charset="0"/>
              <a:buChar char="•"/>
            </a:pPr>
            <a:r>
              <a:rPr lang="en-GB" sz="2800" dirty="0" smtClean="0">
                <a:solidFill>
                  <a:schemeClr val="tx1"/>
                </a:solidFill>
                <a:latin typeface="Comic Sans MS" panose="030F0702030302020204" pitchFamily="66" charset="0"/>
              </a:rPr>
              <a:t>A massive mind-map of social influence.</a:t>
            </a:r>
          </a:p>
          <a:p>
            <a:pPr marL="285750" indent="-285750" algn="ctr">
              <a:buFont typeface="Arial" panose="020B0604020202020204" pitchFamily="34" charset="0"/>
              <a:buChar char="•"/>
            </a:pPr>
            <a:r>
              <a:rPr lang="en-GB" sz="2800" dirty="0" smtClean="0">
                <a:solidFill>
                  <a:schemeClr val="tx1"/>
                </a:solidFill>
                <a:latin typeface="Comic Sans MS" panose="030F0702030302020204" pitchFamily="66" charset="0"/>
              </a:rPr>
              <a:t>A revision presentation to deliver to the class including </a:t>
            </a:r>
            <a:r>
              <a:rPr lang="en-GB" sz="2800" dirty="0" err="1" smtClean="0">
                <a:solidFill>
                  <a:schemeClr val="tx1"/>
                </a:solidFill>
                <a:latin typeface="Comic Sans MS" panose="030F0702030302020204" pitchFamily="66" charset="0"/>
              </a:rPr>
              <a:t>powerpoint</a:t>
            </a:r>
            <a:r>
              <a:rPr lang="en-GB" sz="2800" dirty="0" smtClean="0">
                <a:solidFill>
                  <a:schemeClr val="tx1"/>
                </a:solidFill>
                <a:latin typeface="Comic Sans MS" panose="030F0702030302020204" pitchFamily="66" charset="0"/>
              </a:rPr>
              <a:t> or </a:t>
            </a:r>
            <a:r>
              <a:rPr lang="en-GB" sz="2800" dirty="0" err="1" smtClean="0">
                <a:solidFill>
                  <a:schemeClr val="tx1"/>
                </a:solidFill>
                <a:latin typeface="Comic Sans MS" panose="030F0702030302020204" pitchFamily="66" charset="0"/>
              </a:rPr>
              <a:t>prezi</a:t>
            </a:r>
            <a:r>
              <a:rPr lang="en-GB" sz="2800" dirty="0" smtClean="0">
                <a:solidFill>
                  <a:schemeClr val="tx1"/>
                </a:solidFill>
                <a:latin typeface="Comic Sans MS" panose="030F0702030302020204" pitchFamily="66" charset="0"/>
              </a:rPr>
              <a:t> etc.</a:t>
            </a:r>
          </a:p>
          <a:p>
            <a:pPr marL="285750" indent="-285750" algn="ctr">
              <a:buFont typeface="Arial" panose="020B0604020202020204" pitchFamily="34" charset="0"/>
              <a:buChar char="•"/>
            </a:pPr>
            <a:endParaRPr lang="en-GB" sz="2800" dirty="0">
              <a:solidFill>
                <a:schemeClr val="tx1"/>
              </a:solidFill>
              <a:latin typeface="Comic Sans MS" panose="030F0702030302020204" pitchFamily="66" charset="0"/>
            </a:endParaRPr>
          </a:p>
          <a:p>
            <a:pPr marL="285750" indent="-285750" algn="ctr">
              <a:buFont typeface="Arial" panose="020B0604020202020204" pitchFamily="34" charset="0"/>
              <a:buChar char="•"/>
            </a:pPr>
            <a:endParaRPr lang="en-GB" sz="2800" dirty="0" smtClean="0">
              <a:solidFill>
                <a:schemeClr val="tx1"/>
              </a:solidFill>
              <a:latin typeface="Comic Sans MS" panose="030F0702030302020204" pitchFamily="66" charset="0"/>
            </a:endParaRPr>
          </a:p>
          <a:p>
            <a:pPr marL="285750" indent="-285750" algn="ctr">
              <a:buFont typeface="Arial" panose="020B0604020202020204" pitchFamily="34" charset="0"/>
              <a:buChar char="•"/>
            </a:pPr>
            <a:endParaRPr lang="en-GB" dirty="0">
              <a:solidFill>
                <a:schemeClr val="bg1"/>
              </a:solidFill>
            </a:endParaRPr>
          </a:p>
        </p:txBody>
      </p:sp>
    </p:spTree>
    <p:extLst>
      <p:ext uri="{BB962C8B-B14F-4D97-AF65-F5344CB8AC3E}">
        <p14:creationId xmlns:p14="http://schemas.microsoft.com/office/powerpoint/2010/main" val="3910334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a:t>
            </a:r>
            <a:r>
              <a:rPr lang="en-GB" i="1" u="sng" dirty="0">
                <a:solidFill>
                  <a:prstClr val="black"/>
                </a:solidFill>
                <a:latin typeface="Comic Sans MS" panose="030F0702030302020204" pitchFamily="66" charset="0"/>
              </a:rPr>
              <a:t>objectives</a:t>
            </a:r>
            <a:r>
              <a:rPr lang="en-GB" b="1" i="1" u="sng" dirty="0" smtClean="0">
                <a:solidFill>
                  <a:prstClr val="black"/>
                </a:solidFill>
                <a:latin typeface="Comic Sans MS" panose="030F0702030302020204" pitchFamily="66" charset="0"/>
              </a:rPr>
              <a:t>:</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DEFINE ‘social change’ and give examples.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how minority can bring about social change.</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EVALUATE research into social change (including Moscovici 1969)</a:t>
            </a:r>
            <a:endParaRPr lang="en-GB" dirty="0">
              <a:solidFill>
                <a:prstClr val="black"/>
              </a:solidFill>
              <a:latin typeface="Comic Sans MS" panose="030F0702030302020204" pitchFamily="66" charset="0"/>
            </a:endParaRPr>
          </a:p>
        </p:txBody>
      </p:sp>
      <p:sp>
        <p:nvSpPr>
          <p:cNvPr id="5" name="Content Placeholder 2"/>
          <p:cNvSpPr txBox="1">
            <a:spLocks/>
          </p:cNvSpPr>
          <p:nvPr/>
        </p:nvSpPr>
        <p:spPr>
          <a:xfrm rot="201926">
            <a:off x="5925649" y="1486095"/>
            <a:ext cx="2987823" cy="4021664"/>
          </a:xfrm>
          <a:prstGeom prst="rect">
            <a:avLst/>
          </a:prstGeom>
          <a:solidFill>
            <a:schemeClr val="bg1"/>
          </a:solidFill>
          <a:ln>
            <a:no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b="1" dirty="0" smtClean="0">
                <a:latin typeface="Comic Sans MS" panose="030F0702030302020204" pitchFamily="66" charset="0"/>
              </a:rPr>
              <a:t>Social change </a:t>
            </a:r>
            <a:r>
              <a:rPr lang="en-GB" sz="2800" dirty="0" smtClean="0">
                <a:latin typeface="Comic Sans MS" panose="030F0702030302020204" pitchFamily="66" charset="0"/>
              </a:rPr>
              <a:t>occurs when a society as a whole adopts a new belief or way of behaving which then becomes the accepted ‘norm’.</a:t>
            </a:r>
          </a:p>
          <a:p>
            <a:pPr marL="0" indent="0">
              <a:buFont typeface="Arial" panose="020B0604020202020204" pitchFamily="34" charset="0"/>
              <a:buNone/>
            </a:pPr>
            <a:endParaRPr lang="en-GB" dirty="0" smtClean="0">
              <a:solidFill>
                <a:srgbClr val="FFC000"/>
              </a:solidFill>
              <a:latin typeface="Comic Sans MS" panose="030F0702030302020204" pitchFamily="66" charset="0"/>
            </a:endParaRPr>
          </a:p>
          <a:p>
            <a:pPr marL="0" indent="0">
              <a:buFont typeface="Arial" panose="020B0604020202020204" pitchFamily="34" charset="0"/>
              <a:buNone/>
            </a:pPr>
            <a:endParaRPr lang="en-GB" dirty="0" smtClean="0">
              <a:solidFill>
                <a:srgbClr val="FFC000"/>
              </a:solidFill>
              <a:latin typeface="Comic Sans MS" panose="030F0702030302020204" pitchFamily="66" charset="0"/>
            </a:endParaRPr>
          </a:p>
          <a:p>
            <a:endParaRPr lang="en-GB" dirty="0">
              <a:solidFill>
                <a:srgbClr val="FFC000"/>
              </a:solidFill>
            </a:endParaRPr>
          </a:p>
        </p:txBody>
      </p:sp>
      <p:sp>
        <p:nvSpPr>
          <p:cNvPr id="6" name="Rectangle 5"/>
          <p:cNvSpPr/>
          <p:nvPr/>
        </p:nvSpPr>
        <p:spPr>
          <a:xfrm>
            <a:off x="0" y="40998"/>
            <a:ext cx="9028940" cy="1815882"/>
          </a:xfrm>
          <a:prstGeom prst="rect">
            <a:avLst/>
          </a:prstGeom>
        </p:spPr>
        <p:txBody>
          <a:bodyPr wrap="square">
            <a:spAutoFit/>
          </a:bodyPr>
          <a:lstStyle/>
          <a:p>
            <a:r>
              <a:rPr lang="en-GB" sz="2800" dirty="0" smtClean="0">
                <a:solidFill>
                  <a:srgbClr val="FFC000"/>
                </a:solidFill>
                <a:latin typeface="Comic Sans MS" panose="030F0702030302020204" pitchFamily="66" charset="0"/>
              </a:rPr>
              <a:t>We have looked at majority influence (conformity), but sometimes the ‘minority’ can also have an influence on society – and at times cause social change.</a:t>
            </a:r>
            <a:endParaRPr lang="en-GB" sz="2800" dirty="0">
              <a:solidFill>
                <a:srgbClr val="FFC000"/>
              </a:solidFill>
              <a:latin typeface="Comic Sans MS" panose="030F0702030302020204" pitchFamily="66" charset="0"/>
            </a:endParaRPr>
          </a:p>
        </p:txBody>
      </p:sp>
      <p:pic>
        <p:nvPicPr>
          <p:cNvPr id="8" name="Picture 7" descr="nelson%20mandel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998980"/>
            <a:ext cx="1728192" cy="2148184"/>
          </a:xfrm>
          <a:prstGeom prst="rect">
            <a:avLst/>
          </a:prstGeom>
          <a:noFill/>
          <a:ln>
            <a:noFill/>
          </a:ln>
          <a:extLst/>
        </p:spPr>
      </p:pic>
      <p:pic>
        <p:nvPicPr>
          <p:cNvPr id="9" name="Picture 8" descr="RosaParks"/>
          <p:cNvPicPr/>
          <p:nvPr/>
        </p:nvPicPr>
        <p:blipFill>
          <a:blip r:embed="rId3">
            <a:extLst>
              <a:ext uri="{28A0092B-C50C-407E-A947-70E740481C1C}">
                <a14:useLocalDpi xmlns:a14="http://schemas.microsoft.com/office/drawing/2010/main" val="0"/>
              </a:ext>
            </a:extLst>
          </a:blip>
          <a:srcRect/>
          <a:stretch>
            <a:fillRect/>
          </a:stretch>
        </p:blipFill>
        <p:spPr bwMode="auto">
          <a:xfrm>
            <a:off x="1835696" y="1998981"/>
            <a:ext cx="2678773" cy="2148184"/>
          </a:xfrm>
          <a:prstGeom prst="rect">
            <a:avLst/>
          </a:prstGeom>
          <a:noFill/>
          <a:ln>
            <a:noFill/>
          </a:ln>
          <a:extLst/>
        </p:spPr>
      </p:pic>
      <p:pic>
        <p:nvPicPr>
          <p:cNvPr id="10" name="Picture 9" descr="suffragettes"/>
          <p:cNvPicPr/>
          <p:nvPr/>
        </p:nvPicPr>
        <p:blipFill>
          <a:blip r:embed="rId4">
            <a:extLst>
              <a:ext uri="{28A0092B-C50C-407E-A947-70E740481C1C}">
                <a14:useLocalDpi xmlns:a14="http://schemas.microsoft.com/office/drawing/2010/main" val="0"/>
              </a:ext>
            </a:extLst>
          </a:blip>
          <a:srcRect/>
          <a:stretch>
            <a:fillRect/>
          </a:stretch>
        </p:blipFill>
        <p:spPr bwMode="auto">
          <a:xfrm>
            <a:off x="4514468" y="1981469"/>
            <a:ext cx="2145763" cy="2165696"/>
          </a:xfrm>
          <a:prstGeom prst="rect">
            <a:avLst/>
          </a:prstGeom>
          <a:noFill/>
          <a:ln>
            <a:noFill/>
          </a:ln>
          <a:extLst/>
        </p:spPr>
      </p:pic>
      <p:sp>
        <p:nvSpPr>
          <p:cNvPr id="11" name="Content Placeholder 2"/>
          <p:cNvSpPr txBox="1">
            <a:spLocks/>
          </p:cNvSpPr>
          <p:nvPr/>
        </p:nvSpPr>
        <p:spPr>
          <a:xfrm>
            <a:off x="0" y="4581127"/>
            <a:ext cx="9144000" cy="902617"/>
          </a:xfrm>
          <a:prstGeom prst="rect">
            <a:avLst/>
          </a:prstGeom>
          <a:solidFill>
            <a:schemeClr val="bg1"/>
          </a:solidFill>
          <a:ln>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b="1" dirty="0" smtClean="0">
                <a:latin typeface="Comic Sans MS" panose="030F0702030302020204" pitchFamily="66" charset="0"/>
              </a:rPr>
              <a:t>Who are each of the people? And what examples of real life social change did they bring about?</a:t>
            </a:r>
            <a:endParaRPr lang="en-GB" sz="2800" dirty="0" smtClean="0">
              <a:latin typeface="Comic Sans MS" panose="030F0702030302020204" pitchFamily="66" charset="0"/>
            </a:endParaRPr>
          </a:p>
          <a:p>
            <a:pPr marL="0" indent="0">
              <a:buFont typeface="Arial" panose="020B0604020202020204" pitchFamily="34" charset="0"/>
              <a:buNone/>
            </a:pPr>
            <a:endParaRPr lang="en-GB" dirty="0" smtClean="0">
              <a:solidFill>
                <a:srgbClr val="FFC000"/>
              </a:solidFill>
              <a:latin typeface="Comic Sans MS" panose="030F0702030302020204" pitchFamily="66" charset="0"/>
            </a:endParaRPr>
          </a:p>
          <a:p>
            <a:pPr marL="0" indent="0">
              <a:buFont typeface="Arial" panose="020B0604020202020204" pitchFamily="34" charset="0"/>
              <a:buNone/>
            </a:pPr>
            <a:endParaRPr lang="en-GB" dirty="0" smtClean="0">
              <a:solidFill>
                <a:srgbClr val="FFC000"/>
              </a:solidFill>
              <a:latin typeface="Comic Sans MS" panose="030F0702030302020204" pitchFamily="66" charset="0"/>
            </a:endParaRPr>
          </a:p>
          <a:p>
            <a:endParaRPr lang="en-GB" dirty="0">
              <a:solidFill>
                <a:srgbClr val="FFC000"/>
              </a:solidFill>
            </a:endParaRPr>
          </a:p>
        </p:txBody>
      </p:sp>
    </p:spTree>
    <p:extLst>
      <p:ext uri="{BB962C8B-B14F-4D97-AF65-F5344CB8AC3E}">
        <p14:creationId xmlns:p14="http://schemas.microsoft.com/office/powerpoint/2010/main" val="239111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a:t>
            </a:r>
            <a:r>
              <a:rPr lang="en-GB" i="1" u="sng" dirty="0">
                <a:solidFill>
                  <a:prstClr val="black"/>
                </a:solidFill>
                <a:latin typeface="Comic Sans MS" panose="030F0702030302020204" pitchFamily="66" charset="0"/>
              </a:rPr>
              <a:t>objectives</a:t>
            </a:r>
            <a:r>
              <a:rPr lang="en-GB" b="1" i="1" u="sng" dirty="0" smtClean="0">
                <a:solidFill>
                  <a:prstClr val="black"/>
                </a:solidFill>
                <a:latin typeface="Comic Sans MS" panose="030F0702030302020204" pitchFamily="66" charset="0"/>
              </a:rPr>
              <a:t>:</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be able to DEFINE ‘social change’ and give examples.</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UNDERSTAND how minority can bring about social change.</a:t>
            </a:r>
          </a:p>
          <a:p>
            <a:pPr marL="285750" indent="-285750">
              <a:buFont typeface="Arial" panose="020B0604020202020204" pitchFamily="34" charset="0"/>
              <a:buChar char="•"/>
            </a:pPr>
            <a:r>
              <a:rPr lang="en-GB" dirty="0" smtClean="0">
                <a:solidFill>
                  <a:prstClr val="black"/>
                </a:solidFill>
                <a:latin typeface="Comic Sans MS" panose="030F0702030302020204" pitchFamily="66" charset="0"/>
              </a:rPr>
              <a:t>To KNOW and EVALUATE research into social change (including Moscovici 1969)</a:t>
            </a:r>
            <a:endParaRPr lang="en-GB" dirty="0">
              <a:solidFill>
                <a:prstClr val="black"/>
              </a:solidFill>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59888">
            <a:off x="4661961" y="298414"/>
            <a:ext cx="4237484" cy="2542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252646">
            <a:off x="251521" y="2703571"/>
            <a:ext cx="5206458" cy="288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81194">
            <a:off x="5412203" y="3042895"/>
            <a:ext cx="3612082" cy="280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0"/>
            <a:ext cx="4716016" cy="2246769"/>
          </a:xfrm>
          <a:prstGeom prst="rect">
            <a:avLst/>
          </a:prstGeom>
        </p:spPr>
        <p:txBody>
          <a:bodyPr wrap="square">
            <a:spAutoFit/>
          </a:bodyPr>
          <a:lstStyle/>
          <a:p>
            <a:r>
              <a:rPr lang="en-GB" sz="2800" dirty="0" smtClean="0">
                <a:solidFill>
                  <a:srgbClr val="FFC000"/>
                </a:solidFill>
                <a:latin typeface="Comic Sans MS" panose="030F0702030302020204" pitchFamily="66" charset="0"/>
              </a:rPr>
              <a:t>Historically, there have been many examples of social change: the Suffragette movement, Civil Rights movement, etc. </a:t>
            </a:r>
            <a:endParaRPr lang="en-GB" sz="2800" dirty="0">
              <a:solidFill>
                <a:srgbClr val="FFC000"/>
              </a:solidFill>
              <a:latin typeface="Comic Sans MS" panose="030F0702030302020204" pitchFamily="66" charset="0"/>
            </a:endParaRPr>
          </a:p>
        </p:txBody>
      </p:sp>
      <p:sp>
        <p:nvSpPr>
          <p:cNvPr id="3" name="Content Placeholder 2"/>
          <p:cNvSpPr>
            <a:spLocks noGrp="1"/>
          </p:cNvSpPr>
          <p:nvPr>
            <p:ph idx="1"/>
          </p:nvPr>
        </p:nvSpPr>
        <p:spPr>
          <a:xfrm>
            <a:off x="114317" y="142024"/>
            <a:ext cx="5475680" cy="5375208"/>
          </a:xfrm>
          <a:solidFill>
            <a:schemeClr val="bg1"/>
          </a:solidFill>
        </p:spPr>
        <p:txBody>
          <a:bodyPr>
            <a:normAutofit fontScale="92500"/>
          </a:bodyPr>
          <a:lstStyle/>
          <a:p>
            <a:r>
              <a:rPr lang="en-GB" dirty="0"/>
              <a:t>The term ‘</a:t>
            </a:r>
            <a:r>
              <a:rPr lang="en-GB" i="1" dirty="0"/>
              <a:t>minority influence</a:t>
            </a:r>
            <a:r>
              <a:rPr lang="en-GB" dirty="0"/>
              <a:t>’ refers to a form of social influence that is attributed to exposure to a consistent minority position in a group.</a:t>
            </a:r>
          </a:p>
          <a:p>
            <a:endParaRPr lang="en-GB" dirty="0"/>
          </a:p>
          <a:p>
            <a:r>
              <a:rPr lang="en-GB" dirty="0"/>
              <a:t> Minority influence is generally felt only after a period of time, and tends to produce private acceptance of the views expressed by the minority.</a:t>
            </a:r>
          </a:p>
        </p:txBody>
      </p:sp>
    </p:spTree>
    <p:extLst>
      <p:ext uri="{BB962C8B-B14F-4D97-AF65-F5344CB8AC3E}">
        <p14:creationId xmlns:p14="http://schemas.microsoft.com/office/powerpoint/2010/main" val="396827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a:t>
            </a:r>
            <a:r>
              <a:rPr lang="en-GB" i="1" u="sng" dirty="0">
                <a:solidFill>
                  <a:prstClr val="black"/>
                </a:solidFill>
                <a:latin typeface="Comic Sans MS" panose="030F0702030302020204" pitchFamily="66" charset="0"/>
              </a:rPr>
              <a:t>objectives</a:t>
            </a:r>
            <a:r>
              <a:rPr lang="en-GB" b="1" i="1" u="sng" dirty="0">
                <a:solidFill>
                  <a:prstClr val="black"/>
                </a:solidFill>
                <a:latin typeface="Comic Sans MS" panose="030F0702030302020204" pitchFamily="66" charset="0"/>
              </a:rPr>
              <a:t>:</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DEFINE ‘social change’ and give examples.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UNDERSTAND how minority can bring about social change.</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KNOW and EVALUATE research into social change (including Moscovici 1969)</a:t>
            </a:r>
          </a:p>
        </p:txBody>
      </p:sp>
      <p:sp>
        <p:nvSpPr>
          <p:cNvPr id="6" name="Rectangle 5"/>
          <p:cNvSpPr/>
          <p:nvPr/>
        </p:nvSpPr>
        <p:spPr>
          <a:xfrm>
            <a:off x="0" y="40998"/>
            <a:ext cx="9028940" cy="646331"/>
          </a:xfrm>
          <a:prstGeom prst="rect">
            <a:avLst/>
          </a:prstGeom>
        </p:spPr>
        <p:txBody>
          <a:bodyPr wrap="square">
            <a:spAutoFit/>
          </a:bodyPr>
          <a:lstStyle/>
          <a:p>
            <a:r>
              <a:rPr lang="en-GB" sz="3600" b="1" dirty="0" smtClean="0">
                <a:solidFill>
                  <a:srgbClr val="FFC000"/>
                </a:solidFill>
                <a:effectLst>
                  <a:outerShdw blurRad="38100" dist="38100" dir="2700000" algn="tl">
                    <a:srgbClr val="000000">
                      <a:alpha val="43137"/>
                    </a:srgbClr>
                  </a:outerShdw>
                </a:effectLst>
                <a:latin typeface="Comic Sans MS" panose="030F0702030302020204" pitchFamily="66" charset="0"/>
              </a:rPr>
              <a:t>Moscovici et al (1969)</a:t>
            </a:r>
            <a:endParaRPr lang="en-GB" sz="36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12" name="Content Placeholder 2"/>
          <p:cNvSpPr txBox="1">
            <a:spLocks/>
          </p:cNvSpPr>
          <p:nvPr/>
        </p:nvSpPr>
        <p:spPr bwMode="auto">
          <a:xfrm>
            <a:off x="399670" y="819630"/>
            <a:ext cx="8229600" cy="4337562"/>
          </a:xfrm>
          <a:prstGeom prst="rect">
            <a:avLst/>
          </a:prstGeom>
          <a:solidFill>
            <a:schemeClr val="bg1">
              <a:alpha val="94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60000"/>
              <a:buFont typeface="Wingdings 3"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3"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3"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rgbClr val="000082"/>
              </a:buClr>
              <a:buSzPct val="60000"/>
              <a:buFont typeface="Wingdings 3" pitchFamily="18" charset="2"/>
              <a:buChar char=""/>
              <a:tabLst/>
              <a:defRPr/>
            </a:pPr>
            <a:r>
              <a:rPr kumimoji="0" lang="en-GB" altLang="en-US" sz="2400" b="0" i="0" u="none" strike="noStrike" kern="1200" cap="none" spc="0" normalizeH="0" baseline="0" noProof="0" dirty="0" smtClean="0">
                <a:ln>
                  <a:noFill/>
                </a:ln>
                <a:solidFill>
                  <a:sysClr val="windowText" lastClr="000000"/>
                </a:solidFill>
                <a:effectLst/>
                <a:uLnTx/>
                <a:uFillTx/>
                <a:latin typeface="Comic Sans MS" panose="030F0702030302020204" pitchFamily="66" charset="0"/>
              </a:rPr>
              <a:t>Wanted to show that </a:t>
            </a:r>
            <a:r>
              <a:rPr kumimoji="0" lang="en-GB" altLang="en-US" sz="2400" b="1" i="0" u="none" strike="noStrike" kern="1200" cap="none" spc="0" normalizeH="0" baseline="0" noProof="0" dirty="0" smtClean="0">
                <a:ln>
                  <a:noFill/>
                </a:ln>
                <a:solidFill>
                  <a:srgbClr val="FF0000"/>
                </a:solidFill>
                <a:effectLst/>
                <a:uLnTx/>
                <a:uFillTx/>
                <a:latin typeface="Comic Sans MS" panose="030F0702030302020204" pitchFamily="66" charset="0"/>
              </a:rPr>
              <a:t>majority</a:t>
            </a:r>
            <a:r>
              <a:rPr kumimoji="0" lang="en-GB" altLang="en-US" sz="2400" b="0" i="0" u="none" strike="noStrike" kern="1200" cap="none" spc="0" normalizeH="0" baseline="0" noProof="0" dirty="0" smtClean="0">
                <a:ln>
                  <a:noFill/>
                </a:ln>
                <a:solidFill>
                  <a:sysClr val="windowText" lastClr="000000"/>
                </a:solidFill>
                <a:effectLst/>
                <a:uLnTx/>
                <a:uFillTx/>
                <a:latin typeface="Comic Sans MS" panose="030F0702030302020204" pitchFamily="66" charset="0"/>
              </a:rPr>
              <a:t> influence was not the only way in which groups exerted pressure on individuals: could be the</a:t>
            </a:r>
            <a:r>
              <a:rPr kumimoji="0" lang="en-GB" altLang="en-US" sz="2400" b="0" i="0" u="none" strike="noStrike" kern="1200" cap="none" spc="0" normalizeH="0" baseline="0" noProof="0" dirty="0" smtClean="0">
                <a:ln>
                  <a:noFill/>
                </a:ln>
                <a:solidFill>
                  <a:srgbClr val="FF0000"/>
                </a:solidFill>
                <a:effectLst/>
                <a:uLnTx/>
                <a:uFillTx/>
                <a:latin typeface="Comic Sans MS" panose="030F0702030302020204" pitchFamily="66" charset="0"/>
              </a:rPr>
              <a:t> </a:t>
            </a:r>
            <a:r>
              <a:rPr kumimoji="0" lang="en-GB" altLang="en-US" sz="2400" b="1" i="0" u="none" strike="noStrike" kern="1200" cap="none" spc="0" normalizeH="0" baseline="0" noProof="0" dirty="0" smtClean="0">
                <a:ln>
                  <a:noFill/>
                </a:ln>
                <a:solidFill>
                  <a:srgbClr val="FF0000"/>
                </a:solidFill>
                <a:effectLst/>
                <a:uLnTx/>
                <a:uFillTx/>
                <a:latin typeface="Comic Sans MS" panose="030F0702030302020204" pitchFamily="66" charset="0"/>
              </a:rPr>
              <a:t>minority</a:t>
            </a:r>
            <a:r>
              <a:rPr kumimoji="0" lang="en-GB" altLang="en-US" sz="2400" b="1" i="0" u="none" strike="noStrike" kern="1200" cap="none" spc="0" normalizeH="0" baseline="0" noProof="0" dirty="0" smtClean="0">
                <a:ln>
                  <a:noFill/>
                </a:ln>
                <a:solidFill>
                  <a:sysClr val="windowText" lastClr="000000"/>
                </a:solidFill>
                <a:effectLst/>
                <a:uLnTx/>
                <a:uFillTx/>
                <a:latin typeface="Comic Sans MS" panose="030F0702030302020204" pitchFamily="66" charset="0"/>
              </a:rPr>
              <a:t>.</a:t>
            </a:r>
          </a:p>
          <a:p>
            <a:pPr marL="342900" marR="0" lvl="0" indent="-342900" algn="l" defTabSz="914400" rtl="0" eaLnBrk="0" fontAlgn="base" latinLnBrk="0" hangingPunct="0">
              <a:lnSpc>
                <a:spcPct val="100000"/>
              </a:lnSpc>
              <a:spcBef>
                <a:spcPct val="20000"/>
              </a:spcBef>
              <a:spcAft>
                <a:spcPct val="0"/>
              </a:spcAft>
              <a:buClr>
                <a:srgbClr val="000082"/>
              </a:buClr>
              <a:buSzPct val="60000"/>
              <a:buFont typeface="Wingdings 3" pitchFamily="18" charset="2"/>
              <a:buChar char=""/>
              <a:tabLst/>
              <a:defRPr/>
            </a:pPr>
            <a:r>
              <a:rPr kumimoji="0" lang="en-GB" altLang="en-US" sz="2400" b="0" i="0" u="none" strike="noStrike" kern="1200" cap="none" spc="0" normalizeH="0" baseline="0" noProof="0" dirty="0" smtClean="0">
                <a:ln>
                  <a:noFill/>
                </a:ln>
                <a:solidFill>
                  <a:sysClr val="windowText" lastClr="000000"/>
                </a:solidFill>
                <a:effectLst/>
                <a:uLnTx/>
                <a:uFillTx/>
                <a:latin typeface="Comic Sans MS" panose="030F0702030302020204" pitchFamily="66" charset="0"/>
              </a:rPr>
              <a:t>His explanation of minority influence is: if an individual is </a:t>
            </a:r>
            <a:r>
              <a:rPr kumimoji="0" lang="en-GB" altLang="en-US" sz="2400" b="1" i="1" u="none" strike="noStrike" kern="1200" cap="none" spc="0" normalizeH="0" baseline="0" noProof="0" dirty="0" smtClean="0">
                <a:ln>
                  <a:noFill/>
                </a:ln>
                <a:solidFill>
                  <a:sysClr val="windowText" lastClr="000000"/>
                </a:solidFill>
                <a:effectLst/>
                <a:uLnTx/>
                <a:uFillTx/>
                <a:latin typeface="Comic Sans MS" panose="030F0702030302020204" pitchFamily="66" charset="0"/>
              </a:rPr>
              <a:t>exposed to a persuasive argument under certain conditions</a:t>
            </a:r>
            <a:r>
              <a:rPr kumimoji="0" lang="en-GB" altLang="en-US" sz="2400" b="0" i="0" u="none" strike="noStrike" kern="1200" cap="none" spc="0" normalizeH="0" baseline="0" noProof="0" dirty="0" smtClean="0">
                <a:ln>
                  <a:noFill/>
                </a:ln>
                <a:solidFill>
                  <a:sysClr val="windowText" lastClr="000000"/>
                </a:solidFill>
                <a:effectLst/>
                <a:uLnTx/>
                <a:uFillTx/>
                <a:latin typeface="Comic Sans MS" panose="030F0702030302020204" pitchFamily="66" charset="0"/>
              </a:rPr>
              <a:t>, they may change their own views to match those of the minority.</a:t>
            </a:r>
          </a:p>
          <a:p>
            <a:pPr marL="342900" marR="0" lvl="0" indent="-342900" algn="l" defTabSz="914400" rtl="0" eaLnBrk="0" fontAlgn="base" latinLnBrk="0" hangingPunct="0">
              <a:lnSpc>
                <a:spcPct val="100000"/>
              </a:lnSpc>
              <a:spcBef>
                <a:spcPct val="20000"/>
              </a:spcBef>
              <a:spcAft>
                <a:spcPct val="0"/>
              </a:spcAft>
              <a:buClr>
                <a:srgbClr val="000082"/>
              </a:buClr>
              <a:buSzPct val="60000"/>
              <a:buFont typeface="Wingdings 3" pitchFamily="18" charset="2"/>
              <a:buChar char=""/>
              <a:tabLst/>
              <a:defRPr/>
            </a:pPr>
            <a:r>
              <a:rPr kumimoji="0" lang="en-GB" altLang="en-US" sz="2400" b="0" i="0" u="none" strike="noStrike" kern="1200" cap="none" spc="0" normalizeH="0" baseline="0" noProof="0" dirty="0" smtClean="0">
                <a:ln>
                  <a:noFill/>
                </a:ln>
                <a:solidFill>
                  <a:sysClr val="windowText" lastClr="000000"/>
                </a:solidFill>
                <a:effectLst/>
                <a:uLnTx/>
                <a:uFillTx/>
                <a:latin typeface="Comic Sans MS" panose="030F0702030302020204" pitchFamily="66" charset="0"/>
              </a:rPr>
              <a:t>He called this a </a:t>
            </a:r>
            <a:r>
              <a:rPr kumimoji="0" lang="en-GB" altLang="en-US" sz="2400" b="1" i="0" u="none" strike="noStrike" kern="1200" cap="none" spc="0" normalizeH="0" baseline="0" noProof="0" dirty="0" smtClean="0">
                <a:ln>
                  <a:noFill/>
                </a:ln>
                <a:solidFill>
                  <a:srgbClr val="FF0000"/>
                </a:solidFill>
                <a:effectLst/>
                <a:uLnTx/>
                <a:uFillTx/>
                <a:latin typeface="Comic Sans MS" panose="030F0702030302020204" pitchFamily="66" charset="0"/>
              </a:rPr>
              <a:t>‘conversion’ </a:t>
            </a:r>
            <a:r>
              <a:rPr kumimoji="0" lang="en-GB" altLang="en-US" sz="2400" b="0" i="0" u="none" strike="noStrike" kern="1200" cap="none" spc="0" normalizeH="0" baseline="0" noProof="0" dirty="0" smtClean="0">
                <a:ln>
                  <a:noFill/>
                </a:ln>
                <a:solidFill>
                  <a:sysClr val="windowText" lastClr="000000"/>
                </a:solidFill>
                <a:effectLst/>
                <a:uLnTx/>
                <a:uFillTx/>
                <a:latin typeface="Comic Sans MS" panose="030F0702030302020204" pitchFamily="66" charset="0"/>
              </a:rPr>
              <a:t>and said it was a prerequisite for social change. </a:t>
            </a:r>
          </a:p>
        </p:txBody>
      </p:sp>
    </p:spTree>
    <p:extLst>
      <p:ext uri="{BB962C8B-B14F-4D97-AF65-F5344CB8AC3E}">
        <p14:creationId xmlns:p14="http://schemas.microsoft.com/office/powerpoint/2010/main" val="199387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bg/>
                                          </p:spTgt>
                                        </p:tgtEl>
                                        <p:attrNameLst>
                                          <p:attrName>style.visibility</p:attrName>
                                        </p:attrNameLst>
                                      </p:cBhvr>
                                      <p:to>
                                        <p:strVal val="visible"/>
                                      </p:to>
                                    </p:set>
                                    <p:anim calcmode="lin" valueType="num">
                                      <p:cBhvr additive="base">
                                        <p:cTn id="7"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a:t>
            </a:r>
            <a:r>
              <a:rPr lang="en-GB" i="1" u="sng" dirty="0">
                <a:solidFill>
                  <a:prstClr val="black"/>
                </a:solidFill>
                <a:latin typeface="Comic Sans MS" panose="030F0702030302020204" pitchFamily="66" charset="0"/>
              </a:rPr>
              <a:t>objectives</a:t>
            </a:r>
            <a:r>
              <a:rPr lang="en-GB" b="1" i="1" u="sng" dirty="0">
                <a:solidFill>
                  <a:prstClr val="black"/>
                </a:solidFill>
                <a:latin typeface="Comic Sans MS" panose="030F0702030302020204" pitchFamily="66" charset="0"/>
              </a:rPr>
              <a:t>:</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DEFINE ‘social change’ and give examples.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UNDERSTAND how minority can bring about social change.</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KNOW and EVALUATE research into social change (including Moscovici 1969)</a:t>
            </a:r>
          </a:p>
        </p:txBody>
      </p:sp>
      <p:sp>
        <p:nvSpPr>
          <p:cNvPr id="6" name="Rectangle 5"/>
          <p:cNvSpPr/>
          <p:nvPr/>
        </p:nvSpPr>
        <p:spPr>
          <a:xfrm>
            <a:off x="0" y="40998"/>
            <a:ext cx="9028940" cy="646331"/>
          </a:xfrm>
          <a:prstGeom prst="rect">
            <a:avLst/>
          </a:prstGeom>
        </p:spPr>
        <p:txBody>
          <a:bodyPr wrap="square">
            <a:spAutoFit/>
          </a:bodyPr>
          <a:lstStyle/>
          <a:p>
            <a:r>
              <a:rPr lang="en-GB" sz="3600" b="1" dirty="0">
                <a:solidFill>
                  <a:srgbClr val="FFC000"/>
                </a:solidFill>
                <a:effectLst>
                  <a:outerShdw blurRad="38100" dist="38100" dir="2700000" algn="tl">
                    <a:srgbClr val="000000">
                      <a:alpha val="43137"/>
                    </a:srgbClr>
                  </a:outerShdw>
                </a:effectLst>
                <a:latin typeface="Comic Sans MS" panose="030F0702030302020204" pitchFamily="66" charset="0"/>
              </a:rPr>
              <a:t>Moscovici et al (1969</a:t>
            </a:r>
            <a:r>
              <a:rPr lang="en-GB" sz="3600" b="1" dirty="0" smtClean="0">
                <a:solidFill>
                  <a:srgbClr val="FFC000"/>
                </a:solidFill>
                <a:effectLst>
                  <a:outerShdw blurRad="38100" dist="38100" dir="2700000" algn="tl">
                    <a:srgbClr val="000000">
                      <a:alpha val="43137"/>
                    </a:srgbClr>
                  </a:outerShdw>
                </a:effectLst>
                <a:latin typeface="Comic Sans MS" panose="030F0702030302020204" pitchFamily="66" charset="0"/>
              </a:rPr>
              <a:t>) – procedure…</a:t>
            </a:r>
            <a:endParaRPr lang="en-GB" sz="36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12" name="Content Placeholder 2"/>
          <p:cNvSpPr txBox="1">
            <a:spLocks/>
          </p:cNvSpPr>
          <p:nvPr/>
        </p:nvSpPr>
        <p:spPr bwMode="auto">
          <a:xfrm>
            <a:off x="179512" y="819630"/>
            <a:ext cx="8849428" cy="3977522"/>
          </a:xfrm>
          <a:prstGeom prst="rect">
            <a:avLst/>
          </a:prstGeom>
          <a:solidFill>
            <a:schemeClr val="bg1">
              <a:alpha val="94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60000"/>
              <a:buFont typeface="Wingdings 3"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3"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3"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Clr>
                <a:srgbClr val="000082"/>
              </a:buClr>
              <a:buNone/>
            </a:pPr>
            <a:r>
              <a:rPr lang="en-GB" altLang="en-US" sz="2400" dirty="0" smtClean="0">
                <a:solidFill>
                  <a:sysClr val="windowText" lastClr="000000"/>
                </a:solidFill>
                <a:latin typeface="Comic Sans MS" panose="030F0702030302020204" pitchFamily="66" charset="0"/>
              </a:rPr>
              <a:t>In a </a:t>
            </a:r>
            <a:r>
              <a:rPr lang="en-GB" altLang="en-US" sz="2400" b="1" dirty="0" smtClean="0">
                <a:solidFill>
                  <a:sysClr val="windowText" lastClr="000000"/>
                </a:solidFill>
                <a:latin typeface="Comic Sans MS" panose="030F0702030302020204" pitchFamily="66" charset="0"/>
              </a:rPr>
              <a:t>laboratory experiment, </a:t>
            </a:r>
            <a:r>
              <a:rPr lang="en-GB" altLang="en-US" sz="2400" dirty="0" smtClean="0">
                <a:solidFill>
                  <a:sysClr val="windowText" lastClr="000000"/>
                </a:solidFill>
                <a:latin typeface="Comic Sans MS" panose="030F0702030302020204" pitchFamily="66" charset="0"/>
              </a:rPr>
              <a:t>groups of 6 female </a:t>
            </a:r>
            <a:r>
              <a:rPr lang="en-GB" altLang="en-US" sz="2400" dirty="0" err="1" smtClean="0">
                <a:solidFill>
                  <a:sysClr val="windowText" lastClr="000000"/>
                </a:solidFill>
                <a:latin typeface="Comic Sans MS" panose="030F0702030302020204" pitchFamily="66" charset="0"/>
              </a:rPr>
              <a:t>ppts</a:t>
            </a:r>
            <a:r>
              <a:rPr lang="en-GB" altLang="en-US" sz="2400" dirty="0" smtClean="0">
                <a:solidFill>
                  <a:sysClr val="windowText" lastClr="000000"/>
                </a:solidFill>
                <a:latin typeface="Comic Sans MS" panose="030F0702030302020204" pitchFamily="66" charset="0"/>
              </a:rPr>
              <a:t> </a:t>
            </a:r>
            <a:r>
              <a:rPr lang="en-GB" altLang="en-US" sz="2400" dirty="0">
                <a:solidFill>
                  <a:sysClr val="windowText" lastClr="000000"/>
                </a:solidFill>
                <a:latin typeface="Comic Sans MS" panose="030F0702030302020204" pitchFamily="66" charset="0"/>
              </a:rPr>
              <a:t>(2 </a:t>
            </a:r>
            <a:r>
              <a:rPr lang="en-GB" altLang="en-US" sz="2400" dirty="0" smtClean="0">
                <a:solidFill>
                  <a:sysClr val="windowText" lastClr="000000"/>
                </a:solidFill>
                <a:latin typeface="Comic Sans MS" panose="030F0702030302020204" pitchFamily="66" charset="0"/>
              </a:rPr>
              <a:t>confederates – ‘the minority group’) </a:t>
            </a:r>
            <a:r>
              <a:rPr lang="en-GB" altLang="en-US" sz="2400" dirty="0">
                <a:solidFill>
                  <a:sysClr val="windowText" lastClr="000000"/>
                </a:solidFill>
                <a:latin typeface="Comic Sans MS" panose="030F0702030302020204" pitchFamily="66" charset="0"/>
              </a:rPr>
              <a:t>shown 36 blue slides of differing shades</a:t>
            </a:r>
          </a:p>
        </p:txBody>
      </p:sp>
      <p:grpSp>
        <p:nvGrpSpPr>
          <p:cNvPr id="5" name="Group 21"/>
          <p:cNvGrpSpPr>
            <a:grpSpLocks/>
          </p:cNvGrpSpPr>
          <p:nvPr/>
        </p:nvGrpSpPr>
        <p:grpSpPr bwMode="auto">
          <a:xfrm>
            <a:off x="1992399" y="2093491"/>
            <a:ext cx="4967287" cy="654050"/>
            <a:chOff x="2407568" y="3153866"/>
            <a:chExt cx="4968552" cy="654440"/>
          </a:xfrm>
        </p:grpSpPr>
        <p:sp>
          <p:nvSpPr>
            <p:cNvPr id="7" name="Smiley Face 6"/>
            <p:cNvSpPr/>
            <p:nvPr/>
          </p:nvSpPr>
          <p:spPr>
            <a:xfrm>
              <a:off x="2407568" y="3160234"/>
              <a:ext cx="720080" cy="648072"/>
            </a:xfrm>
            <a:prstGeom prst="smileyFace">
              <a:avLst/>
            </a:prstGeom>
            <a:solidFill>
              <a:sysClr val="windowText" lastClr="000000">
                <a:tint val="100000"/>
                <a:shade val="100000"/>
                <a:hueMod val="100000"/>
                <a:satMod val="100000"/>
              </a:sysClr>
            </a:solidFill>
            <a:ln w="25400" cap="flat" cmpd="sng" algn="ctr">
              <a:solidFill>
                <a:sysClr val="window" lastClr="FFFFFF"/>
              </a:solidFill>
              <a:prstDash val="solid"/>
            </a:ln>
            <a:effectLst>
              <a:glow>
                <a:sysClr val="windowText" lastClr="000000">
                  <a:tint val="100000"/>
                  <a:shade val="100000"/>
                  <a:hueMod val="100000"/>
                  <a:satMod val="100000"/>
                </a:sys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a:ea typeface="+mn-ea"/>
                <a:cs typeface="+mn-cs"/>
              </a:endParaRPr>
            </a:p>
          </p:txBody>
        </p:sp>
        <p:sp>
          <p:nvSpPr>
            <p:cNvPr id="8" name="Smiley Face 7"/>
            <p:cNvSpPr/>
            <p:nvPr/>
          </p:nvSpPr>
          <p:spPr>
            <a:xfrm>
              <a:off x="5791392" y="3160220"/>
              <a:ext cx="720909" cy="648086"/>
            </a:xfrm>
            <a:prstGeom prst="smileyFace">
              <a:avLst/>
            </a:prstGeom>
            <a:solidFill>
              <a:srgbClr val="FF0000"/>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a:ea typeface="+mn-ea"/>
                <a:cs typeface="+mn-cs"/>
              </a:endParaRPr>
            </a:p>
          </p:txBody>
        </p:sp>
        <p:sp>
          <p:nvSpPr>
            <p:cNvPr id="9" name="Smiley Face 8"/>
            <p:cNvSpPr/>
            <p:nvPr/>
          </p:nvSpPr>
          <p:spPr>
            <a:xfrm>
              <a:off x="4927848" y="3160234"/>
              <a:ext cx="720080" cy="648072"/>
            </a:xfrm>
            <a:prstGeom prst="smileyFace">
              <a:avLst/>
            </a:prstGeom>
            <a:solidFill>
              <a:sysClr val="windowText" lastClr="000000">
                <a:tint val="100000"/>
                <a:shade val="100000"/>
                <a:hueMod val="100000"/>
                <a:satMod val="100000"/>
              </a:sysClr>
            </a:solidFill>
            <a:ln w="25400" cap="flat" cmpd="sng" algn="ctr">
              <a:solidFill>
                <a:sysClr val="window" lastClr="FFFFFF"/>
              </a:solidFill>
              <a:prstDash val="solid"/>
            </a:ln>
            <a:effectLst>
              <a:glow>
                <a:sysClr val="windowText" lastClr="000000">
                  <a:tint val="100000"/>
                  <a:shade val="100000"/>
                  <a:hueMod val="100000"/>
                  <a:satMod val="100000"/>
                </a:sys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a:ea typeface="+mn-ea"/>
                <a:cs typeface="+mn-cs"/>
              </a:endParaRPr>
            </a:p>
          </p:txBody>
        </p:sp>
        <p:sp>
          <p:nvSpPr>
            <p:cNvPr id="10" name="Smiley Face 9"/>
            <p:cNvSpPr/>
            <p:nvPr/>
          </p:nvSpPr>
          <p:spPr>
            <a:xfrm>
              <a:off x="4063752" y="3160234"/>
              <a:ext cx="720080" cy="648072"/>
            </a:xfrm>
            <a:prstGeom prst="smileyFace">
              <a:avLst/>
            </a:prstGeom>
            <a:solidFill>
              <a:sysClr val="windowText" lastClr="000000">
                <a:tint val="100000"/>
                <a:shade val="100000"/>
                <a:hueMod val="100000"/>
                <a:satMod val="100000"/>
              </a:sysClr>
            </a:solidFill>
            <a:ln w="25400" cap="flat" cmpd="sng" algn="ctr">
              <a:solidFill>
                <a:sysClr val="window" lastClr="FFFFFF"/>
              </a:solidFill>
              <a:prstDash val="solid"/>
            </a:ln>
            <a:effectLst>
              <a:glow>
                <a:sysClr val="windowText" lastClr="000000">
                  <a:tint val="100000"/>
                  <a:shade val="100000"/>
                  <a:hueMod val="100000"/>
                  <a:satMod val="100000"/>
                </a:sys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a:ea typeface="+mn-ea"/>
                <a:cs typeface="+mn-cs"/>
              </a:endParaRPr>
            </a:p>
          </p:txBody>
        </p:sp>
        <p:sp>
          <p:nvSpPr>
            <p:cNvPr id="11" name="Smiley Face 10"/>
            <p:cNvSpPr/>
            <p:nvPr/>
          </p:nvSpPr>
          <p:spPr>
            <a:xfrm>
              <a:off x="3208040" y="3160234"/>
              <a:ext cx="720080" cy="648072"/>
            </a:xfrm>
            <a:prstGeom prst="smileyFace">
              <a:avLst/>
            </a:prstGeom>
            <a:solidFill>
              <a:sysClr val="windowText" lastClr="000000">
                <a:tint val="100000"/>
                <a:shade val="100000"/>
                <a:hueMod val="100000"/>
                <a:satMod val="100000"/>
              </a:sysClr>
            </a:solidFill>
            <a:ln w="25400" cap="flat" cmpd="sng" algn="ctr">
              <a:solidFill>
                <a:sysClr val="window" lastClr="FFFFFF"/>
              </a:solidFill>
              <a:prstDash val="solid"/>
            </a:ln>
            <a:effectLst>
              <a:glow>
                <a:sysClr val="windowText" lastClr="000000">
                  <a:tint val="100000"/>
                  <a:shade val="100000"/>
                  <a:hueMod val="100000"/>
                  <a:satMod val="100000"/>
                </a:sysClr>
              </a:glo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a:ea typeface="+mn-ea"/>
                <a:cs typeface="+mn-cs"/>
              </a:endParaRPr>
            </a:p>
          </p:txBody>
        </p:sp>
        <p:sp>
          <p:nvSpPr>
            <p:cNvPr id="13" name="Smiley Face 12"/>
            <p:cNvSpPr/>
            <p:nvPr/>
          </p:nvSpPr>
          <p:spPr>
            <a:xfrm>
              <a:off x="6656800" y="3153866"/>
              <a:ext cx="719320" cy="648086"/>
            </a:xfrm>
            <a:prstGeom prst="smileyFace">
              <a:avLst>
                <a:gd name="adj" fmla="val 3771"/>
              </a:avLst>
            </a:prstGeom>
            <a:solidFill>
              <a:srgbClr val="FF0000"/>
            </a:solidFill>
            <a:ln w="25400" cap="flat" cmpd="sng" algn="ctr">
              <a:solidFill>
                <a:sysClr val="window" lastClr="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a:ea typeface="+mn-ea"/>
                <a:cs typeface="+mn-cs"/>
              </a:endParaRPr>
            </a:p>
          </p:txBody>
        </p:sp>
      </p:grpSp>
      <p:sp>
        <p:nvSpPr>
          <p:cNvPr id="14" name="Rectangle 13"/>
          <p:cNvSpPr/>
          <p:nvPr/>
        </p:nvSpPr>
        <p:spPr>
          <a:xfrm>
            <a:off x="6887483" y="3254750"/>
            <a:ext cx="1944688" cy="1296987"/>
          </a:xfrm>
          <a:prstGeom prst="rect">
            <a:avLst/>
          </a:prstGeom>
          <a:solidFill>
            <a:srgbClr val="00BDBD">
              <a:tint val="100000"/>
              <a:shade val="100000"/>
              <a:hueMod val="100000"/>
              <a:satMod val="10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a:ea typeface="+mn-ea"/>
              <a:cs typeface="+mn-cs"/>
            </a:endParaRPr>
          </a:p>
        </p:txBody>
      </p:sp>
      <p:sp>
        <p:nvSpPr>
          <p:cNvPr id="15" name="Rectangle 14"/>
          <p:cNvSpPr/>
          <p:nvPr/>
        </p:nvSpPr>
        <p:spPr>
          <a:xfrm>
            <a:off x="4619435" y="3253162"/>
            <a:ext cx="1944688" cy="1296988"/>
          </a:xfrm>
          <a:prstGeom prst="rect">
            <a:avLst/>
          </a:prstGeom>
          <a:solidFill>
            <a:srgbClr val="00BDBD">
              <a:lumMod val="40000"/>
              <a:lumOff val="6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a:ea typeface="+mn-ea"/>
              <a:cs typeface="+mn-cs"/>
            </a:endParaRPr>
          </a:p>
        </p:txBody>
      </p:sp>
      <p:sp>
        <p:nvSpPr>
          <p:cNvPr id="16" name="Rectangle 15"/>
          <p:cNvSpPr/>
          <p:nvPr/>
        </p:nvSpPr>
        <p:spPr>
          <a:xfrm>
            <a:off x="2426388" y="3254750"/>
            <a:ext cx="1943100" cy="1295400"/>
          </a:xfrm>
          <a:prstGeom prst="rect">
            <a:avLst/>
          </a:prstGeom>
          <a:solidFill>
            <a:srgbClr val="009FEC">
              <a:lumMod val="60000"/>
              <a:lumOff val="4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a:ea typeface="+mn-ea"/>
              <a:cs typeface="+mn-cs"/>
            </a:endParaRPr>
          </a:p>
        </p:txBody>
      </p:sp>
      <p:sp>
        <p:nvSpPr>
          <p:cNvPr id="17" name="Rectangle 16"/>
          <p:cNvSpPr/>
          <p:nvPr/>
        </p:nvSpPr>
        <p:spPr>
          <a:xfrm>
            <a:off x="337176" y="3254750"/>
            <a:ext cx="1944688" cy="1296988"/>
          </a:xfrm>
          <a:prstGeom prst="rect">
            <a:avLst/>
          </a:prstGeom>
          <a:solidFill>
            <a:srgbClr val="009FEC">
              <a:lumMod val="50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mbria"/>
              <a:ea typeface="+mn-ea"/>
              <a:cs typeface="+mn-cs"/>
            </a:endParaRPr>
          </a:p>
        </p:txBody>
      </p:sp>
    </p:spTree>
    <p:extLst>
      <p:ext uri="{BB962C8B-B14F-4D97-AF65-F5344CB8AC3E}">
        <p14:creationId xmlns:p14="http://schemas.microsoft.com/office/powerpoint/2010/main" val="148111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a:t>
            </a:r>
            <a:r>
              <a:rPr lang="en-GB" i="1" u="sng" dirty="0">
                <a:solidFill>
                  <a:prstClr val="black"/>
                </a:solidFill>
                <a:latin typeface="Comic Sans MS" panose="030F0702030302020204" pitchFamily="66" charset="0"/>
              </a:rPr>
              <a:t>objectives</a:t>
            </a:r>
            <a:r>
              <a:rPr lang="en-GB" b="1" i="1" u="sng" dirty="0">
                <a:solidFill>
                  <a:prstClr val="black"/>
                </a:solidFill>
                <a:latin typeface="Comic Sans MS" panose="030F0702030302020204" pitchFamily="66" charset="0"/>
              </a:rPr>
              <a:t>:</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DEFINE ‘social change’ and give examples.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UNDERSTAND how minority can bring about social change.</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KNOW and EVALUATE research into social change (including Moscovici 1969)</a:t>
            </a:r>
          </a:p>
        </p:txBody>
      </p:sp>
      <p:sp>
        <p:nvSpPr>
          <p:cNvPr id="6" name="Rectangle 5"/>
          <p:cNvSpPr/>
          <p:nvPr/>
        </p:nvSpPr>
        <p:spPr>
          <a:xfrm>
            <a:off x="0" y="40998"/>
            <a:ext cx="9028940" cy="646331"/>
          </a:xfrm>
          <a:prstGeom prst="rect">
            <a:avLst/>
          </a:prstGeom>
        </p:spPr>
        <p:txBody>
          <a:bodyPr wrap="square">
            <a:spAutoFit/>
          </a:bodyPr>
          <a:lstStyle/>
          <a:p>
            <a:r>
              <a:rPr lang="en-GB" sz="3600" b="1" dirty="0">
                <a:solidFill>
                  <a:srgbClr val="FFC000"/>
                </a:solidFill>
                <a:effectLst>
                  <a:outerShdw blurRad="38100" dist="38100" dir="2700000" algn="tl">
                    <a:srgbClr val="000000">
                      <a:alpha val="43137"/>
                    </a:srgbClr>
                  </a:outerShdw>
                </a:effectLst>
                <a:latin typeface="Comic Sans MS" panose="030F0702030302020204" pitchFamily="66" charset="0"/>
              </a:rPr>
              <a:t>Moscovici et al (1969) – procedure…</a:t>
            </a:r>
          </a:p>
        </p:txBody>
      </p:sp>
      <p:sp>
        <p:nvSpPr>
          <p:cNvPr id="12" name="Content Placeholder 2"/>
          <p:cNvSpPr txBox="1">
            <a:spLocks/>
          </p:cNvSpPr>
          <p:nvPr/>
        </p:nvSpPr>
        <p:spPr bwMode="auto">
          <a:xfrm>
            <a:off x="179512" y="819630"/>
            <a:ext cx="8849428" cy="4625594"/>
          </a:xfrm>
          <a:prstGeom prst="rect">
            <a:avLst/>
          </a:prstGeom>
          <a:solidFill>
            <a:schemeClr val="bg1">
              <a:alpha val="94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60000"/>
              <a:buFont typeface="Wingdings 3"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3"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3"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Clr>
                <a:srgbClr val="000082"/>
              </a:buClr>
              <a:buNone/>
            </a:pPr>
            <a:r>
              <a:rPr lang="en-GB" altLang="en-US" sz="2400" u="sng" dirty="0" smtClean="0">
                <a:solidFill>
                  <a:sysClr val="windowText" lastClr="000000"/>
                </a:solidFill>
                <a:latin typeface="Comic Sans MS" panose="030F0702030302020204" pitchFamily="66" charset="0"/>
              </a:rPr>
              <a:t>Condition </a:t>
            </a:r>
            <a:r>
              <a:rPr lang="en-GB" altLang="en-US" sz="2400" u="sng" dirty="0">
                <a:solidFill>
                  <a:sysClr val="windowText" lastClr="000000"/>
                </a:solidFill>
                <a:latin typeface="Comic Sans MS" panose="030F0702030302020204" pitchFamily="66" charset="0"/>
              </a:rPr>
              <a:t>1 </a:t>
            </a:r>
            <a:r>
              <a:rPr lang="en-GB" altLang="en-US" sz="2400" dirty="0">
                <a:solidFill>
                  <a:sysClr val="windowText" lastClr="000000"/>
                </a:solidFill>
                <a:latin typeface="Comic Sans MS" panose="030F0702030302020204" pitchFamily="66" charset="0"/>
              </a:rPr>
              <a:t>– confederates identified all 36 slides as green</a:t>
            </a:r>
          </a:p>
          <a:p>
            <a:pPr marL="0" indent="0">
              <a:buClr>
                <a:srgbClr val="000082"/>
              </a:buClr>
              <a:buNone/>
            </a:pPr>
            <a:endParaRPr lang="en-GB" altLang="en-US" sz="2400" dirty="0">
              <a:solidFill>
                <a:sysClr val="windowText" lastClr="000000"/>
              </a:solidFill>
              <a:latin typeface="Comic Sans MS" panose="030F0702030302020204" pitchFamily="66" charset="0"/>
            </a:endParaRPr>
          </a:p>
          <a:p>
            <a:pPr marL="0" indent="0">
              <a:buClr>
                <a:srgbClr val="000082"/>
              </a:buClr>
              <a:buNone/>
            </a:pPr>
            <a:endParaRPr lang="en-GB" altLang="en-US" sz="2400" dirty="0" smtClean="0">
              <a:solidFill>
                <a:sysClr val="windowText" lastClr="000000"/>
              </a:solidFill>
              <a:latin typeface="Comic Sans MS" panose="030F0702030302020204" pitchFamily="66" charset="0"/>
            </a:endParaRPr>
          </a:p>
          <a:p>
            <a:pPr marL="0" indent="0">
              <a:buClr>
                <a:srgbClr val="000082"/>
              </a:buClr>
              <a:buNone/>
            </a:pPr>
            <a:endParaRPr lang="en-GB" altLang="en-US" sz="2400" dirty="0">
              <a:solidFill>
                <a:sysClr val="windowText" lastClr="000000"/>
              </a:solidFill>
              <a:latin typeface="Comic Sans MS" panose="030F0702030302020204" pitchFamily="66" charset="0"/>
            </a:endParaRPr>
          </a:p>
          <a:p>
            <a:pPr marL="0" indent="0">
              <a:buClr>
                <a:srgbClr val="000082"/>
              </a:buClr>
              <a:buNone/>
            </a:pPr>
            <a:endParaRPr lang="en-GB" altLang="en-US" sz="2400" dirty="0">
              <a:solidFill>
                <a:sysClr val="windowText" lastClr="000000"/>
              </a:solidFill>
              <a:latin typeface="Comic Sans MS" panose="030F0702030302020204" pitchFamily="66" charset="0"/>
            </a:endParaRPr>
          </a:p>
          <a:p>
            <a:pPr marL="0" indent="0">
              <a:buClr>
                <a:srgbClr val="000082"/>
              </a:buClr>
              <a:buNone/>
            </a:pPr>
            <a:r>
              <a:rPr lang="en-GB" altLang="en-US" sz="2400" u="sng" dirty="0" smtClean="0">
                <a:solidFill>
                  <a:sysClr val="windowText" lastClr="000000"/>
                </a:solidFill>
                <a:latin typeface="Comic Sans MS" panose="030F0702030302020204" pitchFamily="66" charset="0"/>
              </a:rPr>
              <a:t>Condition </a:t>
            </a:r>
            <a:r>
              <a:rPr lang="en-GB" altLang="en-US" sz="2400" u="sng" dirty="0">
                <a:solidFill>
                  <a:sysClr val="windowText" lastClr="000000"/>
                </a:solidFill>
                <a:latin typeface="Comic Sans MS" panose="030F0702030302020204" pitchFamily="66" charset="0"/>
              </a:rPr>
              <a:t>2 </a:t>
            </a:r>
            <a:r>
              <a:rPr lang="en-GB" altLang="en-US" sz="2400" dirty="0">
                <a:solidFill>
                  <a:sysClr val="windowText" lastClr="000000"/>
                </a:solidFill>
                <a:latin typeface="Comic Sans MS" panose="030F0702030302020204" pitchFamily="66" charset="0"/>
              </a:rPr>
              <a:t>– confederates identified slides as green in 24 slides and blue in 12 </a:t>
            </a:r>
            <a:r>
              <a:rPr lang="en-GB" altLang="en-US" sz="2400" dirty="0" smtClean="0">
                <a:solidFill>
                  <a:sysClr val="windowText" lastClr="000000"/>
                </a:solidFill>
                <a:latin typeface="Comic Sans MS" panose="030F0702030302020204" pitchFamily="66" charset="0"/>
              </a:rPr>
              <a:t>slides.</a:t>
            </a:r>
          </a:p>
          <a:p>
            <a:pPr marL="0" indent="0">
              <a:buClr>
                <a:srgbClr val="000082"/>
              </a:buClr>
              <a:buNone/>
            </a:pPr>
            <a:endParaRPr lang="en-GB" altLang="en-US" sz="2400" dirty="0">
              <a:solidFill>
                <a:sysClr val="windowText" lastClr="000000"/>
              </a:solidFill>
              <a:latin typeface="Comic Sans MS" panose="030F0702030302020204" pitchFamily="66" charset="0"/>
            </a:endParaRPr>
          </a:p>
          <a:p>
            <a:pPr marL="0" indent="0">
              <a:buClr>
                <a:srgbClr val="000082"/>
              </a:buClr>
              <a:buNone/>
            </a:pPr>
            <a:endParaRPr lang="en-GB" altLang="en-US" sz="2400" dirty="0" smtClean="0">
              <a:solidFill>
                <a:sysClr val="windowText" lastClr="000000"/>
              </a:solidFill>
              <a:latin typeface="Comic Sans MS" panose="030F0702030302020204" pitchFamily="66" charset="0"/>
            </a:endParaRPr>
          </a:p>
          <a:p>
            <a:pPr marL="0" indent="0">
              <a:buClr>
                <a:srgbClr val="000082"/>
              </a:buClr>
              <a:buNone/>
            </a:pPr>
            <a:endParaRPr lang="en-GB" altLang="en-US" sz="2400" dirty="0">
              <a:solidFill>
                <a:sysClr val="windowText" lastClr="000000"/>
              </a:solidFill>
              <a:latin typeface="Comic Sans MS" panose="030F0702030302020204" pitchFamily="66" charset="0"/>
            </a:endParaRPr>
          </a:p>
          <a:p>
            <a:pPr marL="0" indent="0">
              <a:buClr>
                <a:srgbClr val="000082"/>
              </a:buClr>
              <a:buNone/>
            </a:pPr>
            <a:endParaRPr lang="en-GB" altLang="en-US" sz="2400" dirty="0">
              <a:solidFill>
                <a:sysClr val="windowText" lastClr="000000"/>
              </a:solidFill>
              <a:latin typeface="Comic Sans MS" panose="030F0702030302020204" pitchFamily="66" charset="0"/>
            </a:endParaRPr>
          </a:p>
        </p:txBody>
      </p:sp>
      <p:sp>
        <p:nvSpPr>
          <p:cNvPr id="18" name="Smiley Face 17"/>
          <p:cNvSpPr/>
          <p:nvPr/>
        </p:nvSpPr>
        <p:spPr>
          <a:xfrm>
            <a:off x="1633537" y="1484784"/>
            <a:ext cx="720725" cy="647700"/>
          </a:xfrm>
          <a:prstGeom prst="smileyFace">
            <a:avLst/>
          </a:prstGeom>
          <a:solidFill>
            <a:srgbClr val="FF0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p>
        </p:txBody>
      </p:sp>
      <p:sp>
        <p:nvSpPr>
          <p:cNvPr id="19" name="TextBox 18"/>
          <p:cNvSpPr txBox="1">
            <a:spLocks noChangeArrowheads="1"/>
          </p:cNvSpPr>
          <p:nvPr/>
        </p:nvSpPr>
        <p:spPr bwMode="auto">
          <a:xfrm>
            <a:off x="3491880" y="2355857"/>
            <a:ext cx="3600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GB" sz="2800" b="1" dirty="0">
                <a:effectLst>
                  <a:outerShdw blurRad="38100" dist="38100" dir="2700000" algn="tl">
                    <a:srgbClr val="000000">
                      <a:alpha val="43137"/>
                    </a:srgbClr>
                  </a:outerShdw>
                </a:effectLst>
              </a:rPr>
              <a:t>36/36</a:t>
            </a:r>
          </a:p>
        </p:txBody>
      </p:sp>
      <p:sp>
        <p:nvSpPr>
          <p:cNvPr id="20" name="Smiley Face 19"/>
          <p:cNvSpPr/>
          <p:nvPr/>
        </p:nvSpPr>
        <p:spPr>
          <a:xfrm>
            <a:off x="552449" y="4233664"/>
            <a:ext cx="720725" cy="647700"/>
          </a:xfrm>
          <a:prstGeom prst="smileyFace">
            <a:avLst/>
          </a:prstGeom>
          <a:solidFill>
            <a:srgbClr val="FF0000"/>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GB"/>
          </a:p>
        </p:txBody>
      </p:sp>
      <p:sp>
        <p:nvSpPr>
          <p:cNvPr id="21" name="TextBox 20"/>
          <p:cNvSpPr txBox="1">
            <a:spLocks noChangeArrowheads="1"/>
          </p:cNvSpPr>
          <p:nvPr/>
        </p:nvSpPr>
        <p:spPr bwMode="auto">
          <a:xfrm>
            <a:off x="2143124" y="4958521"/>
            <a:ext cx="156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2800" b="1" dirty="0">
                <a:effectLst>
                  <a:outerShdw blurRad="38100" dist="38100" dir="2700000" algn="tl">
                    <a:srgbClr val="000000">
                      <a:alpha val="43137"/>
                    </a:srgbClr>
                  </a:outerShdw>
                </a:effectLst>
              </a:rPr>
              <a:t>24/36</a:t>
            </a:r>
          </a:p>
        </p:txBody>
      </p:sp>
      <p:sp>
        <p:nvSpPr>
          <p:cNvPr id="22" name="Rounded Rectangular Callout 21"/>
          <p:cNvSpPr/>
          <p:nvPr/>
        </p:nvSpPr>
        <p:spPr>
          <a:xfrm>
            <a:off x="3275856" y="1255389"/>
            <a:ext cx="1868488" cy="1106488"/>
          </a:xfrm>
          <a:prstGeom prst="wedgeRoundRectCallout">
            <a:avLst>
              <a:gd name="adj1" fmla="val -83665"/>
              <a:gd name="adj2" fmla="val 26713"/>
              <a:gd name="adj3" fmla="val 16667"/>
            </a:avLst>
          </a:prstGeom>
          <a:solidFill>
            <a:srgbClr val="0AF65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rPr>
              <a:t>“Green” </a:t>
            </a:r>
          </a:p>
        </p:txBody>
      </p:sp>
      <p:sp>
        <p:nvSpPr>
          <p:cNvPr id="23" name="Rounded Rectangular Callout 22"/>
          <p:cNvSpPr/>
          <p:nvPr/>
        </p:nvSpPr>
        <p:spPr>
          <a:xfrm>
            <a:off x="1993899" y="3858960"/>
            <a:ext cx="1866900" cy="1104900"/>
          </a:xfrm>
          <a:prstGeom prst="wedgeRoundRectCallout">
            <a:avLst>
              <a:gd name="adj1" fmla="val -86587"/>
              <a:gd name="adj2" fmla="val 13138"/>
              <a:gd name="adj3" fmla="val 16667"/>
            </a:avLst>
          </a:prstGeom>
          <a:solidFill>
            <a:srgbClr val="0AF65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solidFill>
                  <a:schemeClr val="tx1"/>
                </a:solidFill>
              </a:rPr>
              <a:t>“Green” </a:t>
            </a:r>
          </a:p>
        </p:txBody>
      </p:sp>
      <p:sp>
        <p:nvSpPr>
          <p:cNvPr id="24" name="Rounded Rectangular Callout 23"/>
          <p:cNvSpPr/>
          <p:nvPr/>
        </p:nvSpPr>
        <p:spPr>
          <a:xfrm>
            <a:off x="7090747" y="3749855"/>
            <a:ext cx="1866900" cy="1104900"/>
          </a:xfrm>
          <a:prstGeom prst="wedgeRoundRectCallout">
            <a:avLst>
              <a:gd name="adj1" fmla="val -133346"/>
              <a:gd name="adj2" fmla="val 9436"/>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200" dirty="0"/>
              <a:t>“Blue” </a:t>
            </a:r>
          </a:p>
        </p:txBody>
      </p:sp>
      <p:sp>
        <p:nvSpPr>
          <p:cNvPr id="25" name="TextBox 24"/>
          <p:cNvSpPr txBox="1">
            <a:spLocks noChangeArrowheads="1"/>
          </p:cNvSpPr>
          <p:nvPr/>
        </p:nvSpPr>
        <p:spPr bwMode="auto">
          <a:xfrm>
            <a:off x="7325951" y="4881364"/>
            <a:ext cx="1568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GB" sz="2800" b="1" dirty="0">
                <a:effectLst>
                  <a:outerShdw blurRad="38100" dist="38100" dir="2700000" algn="tl">
                    <a:srgbClr val="000000">
                      <a:alpha val="43137"/>
                    </a:srgbClr>
                  </a:outerShdw>
                </a:effectLst>
              </a:rPr>
              <a:t>12/36</a:t>
            </a:r>
          </a:p>
        </p:txBody>
      </p:sp>
      <p:sp>
        <p:nvSpPr>
          <p:cNvPr id="2" name="TextBox 1"/>
          <p:cNvSpPr txBox="1"/>
          <p:nvPr/>
        </p:nvSpPr>
        <p:spPr>
          <a:xfrm>
            <a:off x="5876181" y="1653991"/>
            <a:ext cx="2592288" cy="830997"/>
          </a:xfrm>
          <a:prstGeom prst="rect">
            <a:avLst/>
          </a:prstGeom>
          <a:noFill/>
          <a:ln>
            <a:solidFill>
              <a:schemeClr val="tx1"/>
            </a:solidFill>
          </a:ln>
        </p:spPr>
        <p:txBody>
          <a:bodyPr wrap="square" rtlCol="0">
            <a:spAutoFit/>
          </a:bodyPr>
          <a:lstStyle/>
          <a:p>
            <a:r>
              <a:rPr lang="en-GB" sz="2400" dirty="0" smtClean="0"/>
              <a:t>10% of participants changed their view.</a:t>
            </a:r>
            <a:endParaRPr lang="en-GB" sz="2400" dirty="0"/>
          </a:p>
        </p:txBody>
      </p:sp>
      <p:sp>
        <p:nvSpPr>
          <p:cNvPr id="15" name="TextBox 14"/>
          <p:cNvSpPr txBox="1"/>
          <p:nvPr/>
        </p:nvSpPr>
        <p:spPr>
          <a:xfrm>
            <a:off x="3860799" y="4543022"/>
            <a:ext cx="2592288" cy="830997"/>
          </a:xfrm>
          <a:prstGeom prst="rect">
            <a:avLst/>
          </a:prstGeom>
          <a:noFill/>
          <a:ln>
            <a:solidFill>
              <a:schemeClr val="tx1"/>
            </a:solidFill>
          </a:ln>
        </p:spPr>
        <p:txBody>
          <a:bodyPr wrap="square" rtlCol="0">
            <a:spAutoFit/>
          </a:bodyPr>
          <a:lstStyle/>
          <a:p>
            <a:r>
              <a:rPr lang="en-GB" sz="2400" dirty="0" smtClean="0"/>
              <a:t>No participants changed their view.</a:t>
            </a:r>
            <a:endParaRPr lang="en-GB" sz="2400" dirty="0"/>
          </a:p>
        </p:txBody>
      </p:sp>
      <p:sp>
        <p:nvSpPr>
          <p:cNvPr id="16" name="Content Placeholder 2"/>
          <p:cNvSpPr txBox="1">
            <a:spLocks/>
          </p:cNvSpPr>
          <p:nvPr/>
        </p:nvSpPr>
        <p:spPr bwMode="auto">
          <a:xfrm>
            <a:off x="179512" y="819630"/>
            <a:ext cx="8849428" cy="4554389"/>
          </a:xfrm>
          <a:prstGeom prst="rect">
            <a:avLst/>
          </a:prstGeom>
          <a:solidFill>
            <a:schemeClr val="bg1">
              <a:alpha val="94000"/>
            </a:schemeClr>
          </a:solidFill>
          <a:ln>
            <a:noFill/>
          </a:ln>
          <a:extLst/>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Clr>
                <a:schemeClr val="tx2"/>
              </a:buClr>
              <a:buSzPct val="60000"/>
              <a:buFont typeface="Wingdings 3"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3"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3"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Clr>
                <a:srgbClr val="000082"/>
              </a:buClr>
              <a:buNone/>
            </a:pPr>
            <a:r>
              <a:rPr lang="en-GB" altLang="en-US" sz="2800" dirty="0" smtClean="0">
                <a:solidFill>
                  <a:sysClr val="windowText" lastClr="000000"/>
                </a:solidFill>
                <a:latin typeface="Comic Sans MS" panose="030F0702030302020204" pitchFamily="66" charset="0"/>
              </a:rPr>
              <a:t>Moscovici said this showed the </a:t>
            </a:r>
            <a:r>
              <a:rPr lang="en-GB" altLang="en-US" sz="2800" b="1" dirty="0" smtClean="0">
                <a:solidFill>
                  <a:sysClr val="windowText" lastClr="000000"/>
                </a:solidFill>
                <a:latin typeface="Comic Sans MS" panose="030F0702030302020204" pitchFamily="66" charset="0"/>
              </a:rPr>
              <a:t>importance of presenting a </a:t>
            </a:r>
            <a:r>
              <a:rPr lang="en-GB" altLang="en-US" sz="2800" b="1" i="1" dirty="0" smtClean="0">
                <a:solidFill>
                  <a:sysClr val="windowText" lastClr="000000"/>
                </a:solidFill>
                <a:latin typeface="Comic Sans MS" panose="030F0702030302020204" pitchFamily="66" charset="0"/>
              </a:rPr>
              <a:t>consistent</a:t>
            </a:r>
            <a:r>
              <a:rPr lang="en-GB" altLang="en-US" sz="2800" b="1" dirty="0" smtClean="0">
                <a:solidFill>
                  <a:sysClr val="windowText" lastClr="000000"/>
                </a:solidFill>
                <a:latin typeface="Comic Sans MS" panose="030F0702030302020204" pitchFamily="66" charset="0"/>
              </a:rPr>
              <a:t> argument</a:t>
            </a:r>
            <a:r>
              <a:rPr lang="en-GB" altLang="en-US" sz="2800" dirty="0" smtClean="0">
                <a:solidFill>
                  <a:sysClr val="windowText" lastClr="000000"/>
                </a:solidFill>
                <a:latin typeface="Comic Sans MS" panose="030F0702030302020204" pitchFamily="66" charset="0"/>
              </a:rPr>
              <a:t> in minorities having an influence on the majority.</a:t>
            </a:r>
          </a:p>
          <a:p>
            <a:pPr marL="0" indent="0">
              <a:buClr>
                <a:srgbClr val="000082"/>
              </a:buClr>
              <a:buNone/>
            </a:pPr>
            <a:endParaRPr lang="en-GB" altLang="en-US" sz="2800" dirty="0">
              <a:solidFill>
                <a:sysClr val="windowText" lastClr="000000"/>
              </a:solidFill>
              <a:latin typeface="Comic Sans MS" panose="030F0702030302020204" pitchFamily="66" charset="0"/>
            </a:endParaRPr>
          </a:p>
          <a:p>
            <a:pPr marL="0" indent="0">
              <a:buClr>
                <a:srgbClr val="000082"/>
              </a:buClr>
              <a:buNone/>
            </a:pPr>
            <a:endParaRPr lang="en-GB" altLang="en-US" sz="2800" dirty="0" smtClean="0">
              <a:solidFill>
                <a:sysClr val="windowText" lastClr="000000"/>
              </a:solidFill>
              <a:latin typeface="Comic Sans MS" panose="030F0702030302020204" pitchFamily="66" charset="0"/>
            </a:endParaRPr>
          </a:p>
          <a:p>
            <a:pPr marL="0" indent="0">
              <a:buClr>
                <a:srgbClr val="000082"/>
              </a:buClr>
              <a:buNone/>
            </a:pPr>
            <a:r>
              <a:rPr lang="en-GB" altLang="en-US" sz="2400" dirty="0" smtClean="0">
                <a:solidFill>
                  <a:sysClr val="windowText" lastClr="000000"/>
                </a:solidFill>
                <a:latin typeface="Comic Sans MS" panose="030F0702030302020204" pitchFamily="66" charset="0"/>
              </a:rPr>
              <a:t>In real life, such as civil rights movements, Moscovici argues that </a:t>
            </a:r>
            <a:r>
              <a:rPr lang="en-GB" altLang="en-US" sz="2400" dirty="0">
                <a:solidFill>
                  <a:sysClr val="windowText" lastClr="000000"/>
                </a:solidFill>
                <a:latin typeface="Comic Sans MS" panose="030F0702030302020204" pitchFamily="66" charset="0"/>
              </a:rPr>
              <a:t>i</a:t>
            </a:r>
            <a:r>
              <a:rPr lang="en-GB" altLang="en-US" sz="2400" dirty="0" smtClean="0">
                <a:solidFill>
                  <a:sysClr val="windowText" lastClr="000000"/>
                </a:solidFill>
                <a:latin typeface="Comic Sans MS" panose="030F0702030302020204" pitchFamily="66" charset="0"/>
              </a:rPr>
              <a:t>f minorities are </a:t>
            </a:r>
            <a:r>
              <a:rPr lang="en-GB" altLang="en-US" sz="2400" dirty="0">
                <a:solidFill>
                  <a:sysClr val="windowText" lastClr="000000"/>
                </a:solidFill>
                <a:latin typeface="Comic Sans MS" panose="030F0702030302020204" pitchFamily="66" charset="0"/>
              </a:rPr>
              <a:t>consistent in their beliefs over </a:t>
            </a:r>
            <a:r>
              <a:rPr lang="en-GB" altLang="en-US" sz="2400" dirty="0" smtClean="0">
                <a:solidFill>
                  <a:sysClr val="windowText" lastClr="000000"/>
                </a:solidFill>
                <a:latin typeface="Comic Sans MS" panose="030F0702030302020204" pitchFamily="66" charset="0"/>
              </a:rPr>
              <a:t>time, it </a:t>
            </a:r>
            <a:r>
              <a:rPr lang="en-GB" altLang="en-US" sz="2400" b="1" dirty="0" smtClean="0">
                <a:solidFill>
                  <a:sysClr val="windowText" lastClr="000000"/>
                </a:solidFill>
                <a:latin typeface="Comic Sans MS" panose="030F0702030302020204" pitchFamily="66" charset="0"/>
              </a:rPr>
              <a:t>makes </a:t>
            </a:r>
            <a:r>
              <a:rPr lang="en-GB" altLang="en-US" sz="2400" b="1" dirty="0">
                <a:solidFill>
                  <a:sysClr val="windowText" lastClr="000000"/>
                </a:solidFill>
                <a:latin typeface="Comic Sans MS" panose="030F0702030302020204" pitchFamily="66" charset="0"/>
              </a:rPr>
              <a:t>their views more </a:t>
            </a:r>
            <a:r>
              <a:rPr lang="en-GB" altLang="en-US" sz="2400" b="1" dirty="0" smtClean="0">
                <a:solidFill>
                  <a:sysClr val="windowText" lastClr="000000"/>
                </a:solidFill>
                <a:latin typeface="Comic Sans MS" panose="030F0702030302020204" pitchFamily="66" charset="0"/>
              </a:rPr>
              <a:t>influential</a:t>
            </a:r>
            <a:r>
              <a:rPr lang="en-GB" altLang="en-US" sz="2400" dirty="0" smtClean="0">
                <a:solidFill>
                  <a:sysClr val="windowText" lastClr="000000"/>
                </a:solidFill>
                <a:latin typeface="Comic Sans MS" panose="030F0702030302020204" pitchFamily="66" charset="0"/>
              </a:rPr>
              <a:t>, as it </a:t>
            </a:r>
            <a:r>
              <a:rPr lang="en-GB" altLang="en-US" sz="2400" dirty="0">
                <a:solidFill>
                  <a:sysClr val="windowText" lastClr="000000"/>
                </a:solidFill>
                <a:latin typeface="Comic Sans MS" panose="030F0702030302020204" pitchFamily="66" charset="0"/>
              </a:rPr>
              <a:t>gives the impression that the minority are convinced they are right and shows to others that they have the </a:t>
            </a:r>
            <a:r>
              <a:rPr lang="en-GB" altLang="en-US" sz="2400" b="1" dirty="0">
                <a:solidFill>
                  <a:sysClr val="windowText" lastClr="000000"/>
                </a:solidFill>
                <a:latin typeface="Comic Sans MS" panose="030F0702030302020204" pitchFamily="66" charset="0"/>
              </a:rPr>
              <a:t>skills with which to challenge the beliefs </a:t>
            </a:r>
            <a:r>
              <a:rPr lang="en-GB" altLang="en-US" sz="2400" dirty="0">
                <a:solidFill>
                  <a:sysClr val="windowText" lastClr="000000"/>
                </a:solidFill>
                <a:latin typeface="Comic Sans MS" panose="030F0702030302020204" pitchFamily="66" charset="0"/>
              </a:rPr>
              <a:t>and attitudes of the majority. </a:t>
            </a:r>
          </a:p>
        </p:txBody>
      </p:sp>
      <p:grpSp>
        <p:nvGrpSpPr>
          <p:cNvPr id="7" name="Group 6"/>
          <p:cNvGrpSpPr/>
          <p:nvPr/>
        </p:nvGrpSpPr>
        <p:grpSpPr>
          <a:xfrm>
            <a:off x="182937" y="765441"/>
            <a:ext cx="8778135" cy="4662766"/>
            <a:chOff x="182937" y="765441"/>
            <a:chExt cx="8778135" cy="4662766"/>
          </a:xfrm>
        </p:grpSpPr>
        <p:sp>
          <p:nvSpPr>
            <p:cNvPr id="3" name="Rectangle 2"/>
            <p:cNvSpPr/>
            <p:nvPr/>
          </p:nvSpPr>
          <p:spPr>
            <a:xfrm>
              <a:off x="182937" y="765441"/>
              <a:ext cx="8778135" cy="46627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3200" dirty="0" smtClean="0"/>
                <a:t>How could these terms be used to evaluate Moscovici’s study?</a:t>
              </a:r>
              <a:endParaRPr lang="en-GB" sz="3200" dirty="0"/>
            </a:p>
          </p:txBody>
        </p:sp>
        <p:sp>
          <p:nvSpPr>
            <p:cNvPr id="5" name="Rectangle 4"/>
            <p:cNvSpPr/>
            <p:nvPr/>
          </p:nvSpPr>
          <p:spPr>
            <a:xfrm rot="21225672">
              <a:off x="365600" y="2266822"/>
              <a:ext cx="3256597" cy="2585323"/>
            </a:xfrm>
            <a:prstGeom prst="rect">
              <a:avLst/>
            </a:prstGeom>
            <a:noFill/>
          </p:spPr>
          <p:txBody>
            <a:bodyPr wrap="none" lIns="91440" tIns="45720" rIns="91440" bIns="45720">
              <a:spAutoFit/>
            </a:bodyPr>
            <a:lstStyle/>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Low </a:t>
              </a:r>
            </a:p>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ecological </a:t>
              </a:r>
            </a:p>
            <a:p>
              <a:pPr algn="ctr"/>
              <a:r>
                <a:rPr lang="en-US" sz="54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validity</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6" name="Rectangle 25"/>
            <p:cNvSpPr/>
            <p:nvPr/>
          </p:nvSpPr>
          <p:spPr>
            <a:xfrm rot="410553">
              <a:off x="3859750" y="2506146"/>
              <a:ext cx="5011238" cy="1569660"/>
            </a:xfrm>
            <a:prstGeom prst="rect">
              <a:avLst/>
            </a:prstGeom>
            <a:noFill/>
          </p:spPr>
          <p:txBody>
            <a:bodyPr wrap="square" lIns="91440" tIns="45720" rIns="91440" bIns="45720">
              <a:spAutoFit/>
            </a:bodyPr>
            <a:lstStyle/>
            <a:p>
              <a:pPr algn="ct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Unrepresentative </a:t>
              </a:r>
              <a:r>
                <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sample</a:t>
              </a:r>
              <a:endParaRPr lang="en-US" sz="48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grpSp>
    </p:spTree>
    <p:extLst>
      <p:ext uri="{BB962C8B-B14F-4D97-AF65-F5344CB8AC3E}">
        <p14:creationId xmlns:p14="http://schemas.microsoft.com/office/powerpoint/2010/main" val="17242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bg/>
                                          </p:spTgt>
                                        </p:tgtEl>
                                        <p:attrNameLst>
                                          <p:attrName>style.visibility</p:attrName>
                                        </p:attrNameLst>
                                      </p:cBhvr>
                                      <p:to>
                                        <p:strVal val="visible"/>
                                      </p:to>
                                    </p:set>
                                    <p:animEffect transition="in" filter="fade">
                                      <p:cBhvr>
                                        <p:cTn id="7" dur="500"/>
                                        <p:tgtEl>
                                          <p:spTgt spid="1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a:t>
            </a:r>
            <a:r>
              <a:rPr lang="en-GB" i="1" u="sng" dirty="0">
                <a:solidFill>
                  <a:prstClr val="black"/>
                </a:solidFill>
                <a:latin typeface="Comic Sans MS" panose="030F0702030302020204" pitchFamily="66" charset="0"/>
              </a:rPr>
              <a:t>objectives</a:t>
            </a:r>
            <a:r>
              <a:rPr lang="en-GB" b="1" i="1" u="sng" dirty="0">
                <a:solidFill>
                  <a:prstClr val="black"/>
                </a:solidFill>
                <a:latin typeface="Comic Sans MS" panose="030F0702030302020204" pitchFamily="66" charset="0"/>
              </a:rPr>
              <a:t>:</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DEFINE ‘social change’ and give examples.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UNDERSTAND how minority can bring about social change.</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KNOW and EVALUATE research into social change (including Moscovici 1969)</a:t>
            </a:r>
          </a:p>
        </p:txBody>
      </p:sp>
      <p:sp>
        <p:nvSpPr>
          <p:cNvPr id="6" name="Rectangle 5"/>
          <p:cNvSpPr/>
          <p:nvPr/>
        </p:nvSpPr>
        <p:spPr>
          <a:xfrm>
            <a:off x="0" y="40998"/>
            <a:ext cx="9144000" cy="1384995"/>
          </a:xfrm>
          <a:prstGeom prst="rect">
            <a:avLst/>
          </a:prstGeom>
        </p:spPr>
        <p:txBody>
          <a:bodyPr wrap="square">
            <a:spAutoFit/>
          </a:bodyPr>
          <a:lstStyle/>
          <a:p>
            <a:r>
              <a:rPr lang="en-GB" sz="2800" b="1" dirty="0" smtClean="0">
                <a:solidFill>
                  <a:srgbClr val="FFC000"/>
                </a:solidFill>
                <a:effectLst>
                  <a:outerShdw blurRad="38100" dist="38100" dir="2700000" algn="tl">
                    <a:srgbClr val="000000">
                      <a:alpha val="43137"/>
                    </a:srgbClr>
                  </a:outerShdw>
                </a:effectLst>
                <a:latin typeface="Comic Sans MS" panose="030F0702030302020204" pitchFamily="66" charset="0"/>
              </a:rPr>
              <a:t>In addition to ‘consistent’, research has shown that for a minority to be successful in bringing about social change they also need to be:</a:t>
            </a:r>
            <a:endPar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3" name="Rectangle 2"/>
          <p:cNvSpPr/>
          <p:nvPr/>
        </p:nvSpPr>
        <p:spPr>
          <a:xfrm rot="21190419">
            <a:off x="515472" y="1892270"/>
            <a:ext cx="23859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Flexible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rot="379529">
            <a:off x="4659995" y="1892270"/>
            <a:ext cx="426751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Non-dogmatic</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Rectangle 8"/>
          <p:cNvSpPr/>
          <p:nvPr/>
        </p:nvSpPr>
        <p:spPr>
          <a:xfrm>
            <a:off x="3491880" y="2111811"/>
            <a:ext cx="1481633" cy="523220"/>
          </a:xfrm>
          <a:prstGeom prst="rect">
            <a:avLst/>
          </a:prstGeom>
        </p:spPr>
        <p:txBody>
          <a:bodyPr wrap="square">
            <a:spAutoFit/>
          </a:bodyPr>
          <a:lstStyle/>
          <a:p>
            <a:r>
              <a:rPr lang="en-GB" sz="2800" b="1" dirty="0" smtClean="0">
                <a:solidFill>
                  <a:srgbClr val="FFC000"/>
                </a:solidFill>
                <a:effectLst>
                  <a:outerShdw blurRad="38100" dist="38100" dir="2700000" algn="tl">
                    <a:srgbClr val="000000">
                      <a:alpha val="43137"/>
                    </a:srgbClr>
                  </a:outerShdw>
                </a:effectLst>
                <a:latin typeface="Comic Sans MS" panose="030F0702030302020204" pitchFamily="66" charset="0"/>
              </a:rPr>
              <a:t>and</a:t>
            </a:r>
            <a:endPar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1331640" y="4005064"/>
            <a:ext cx="4752528" cy="646331"/>
          </a:xfrm>
          <a:prstGeom prst="rect">
            <a:avLst/>
          </a:prstGeom>
          <a:noFill/>
        </p:spPr>
        <p:txBody>
          <a:bodyPr wrap="square" rtlCol="0">
            <a:spAutoFit/>
          </a:bodyPr>
          <a:lstStyle/>
          <a:p>
            <a:r>
              <a:rPr lang="en-GB" b="1" dirty="0" smtClean="0">
                <a:solidFill>
                  <a:schemeClr val="bg1"/>
                </a:solidFill>
                <a:latin typeface="Comic Sans MS" panose="030F0702030302020204" pitchFamily="66" charset="0"/>
              </a:rPr>
              <a:t>E.g. not </a:t>
            </a:r>
            <a:r>
              <a:rPr lang="en-GB" b="1" dirty="0" err="1" smtClean="0">
                <a:solidFill>
                  <a:schemeClr val="bg1"/>
                </a:solidFill>
                <a:latin typeface="Comic Sans MS" panose="030F0702030302020204" pitchFamily="66" charset="0"/>
              </a:rPr>
              <a:t>Westboro</a:t>
            </a:r>
            <a:r>
              <a:rPr lang="en-GB" b="1" dirty="0" smtClean="0">
                <a:solidFill>
                  <a:schemeClr val="bg1"/>
                </a:solidFill>
                <a:latin typeface="Comic Sans MS" panose="030F0702030302020204" pitchFamily="66" charset="0"/>
              </a:rPr>
              <a:t> </a:t>
            </a:r>
          </a:p>
          <a:p>
            <a:r>
              <a:rPr lang="en-GB" b="1" dirty="0" smtClean="0">
                <a:solidFill>
                  <a:schemeClr val="bg1"/>
                </a:solidFill>
                <a:latin typeface="Comic Sans MS" panose="030F0702030302020204" pitchFamily="66" charset="0"/>
              </a:rPr>
              <a:t>Baptist Church…</a:t>
            </a:r>
            <a:endParaRPr lang="en-GB" b="1" dirty="0">
              <a:solidFill>
                <a:schemeClr val="bg1"/>
              </a:solidFill>
              <a:latin typeface="Comic Sans MS" panose="030F0702030302020204"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77410">
            <a:off x="4258473" y="3047880"/>
            <a:ext cx="41338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412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a:t>
            </a:r>
            <a:r>
              <a:rPr lang="en-GB" i="1" u="sng" dirty="0">
                <a:solidFill>
                  <a:prstClr val="black"/>
                </a:solidFill>
                <a:latin typeface="Comic Sans MS" panose="030F0702030302020204" pitchFamily="66" charset="0"/>
              </a:rPr>
              <a:t>objectives</a:t>
            </a:r>
            <a:r>
              <a:rPr lang="en-GB" b="1" i="1" u="sng" dirty="0">
                <a:solidFill>
                  <a:prstClr val="black"/>
                </a:solidFill>
                <a:latin typeface="Comic Sans MS" panose="030F0702030302020204" pitchFamily="66" charset="0"/>
              </a:rPr>
              <a:t>:</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DEFINE ‘social change’ and give examples.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UNDERSTAND how minority can bring about social change.</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KNOW and EVALUATE research into social change (including Moscovici 1969)</a:t>
            </a:r>
          </a:p>
        </p:txBody>
      </p:sp>
      <p:sp>
        <p:nvSpPr>
          <p:cNvPr id="6" name="Rectangle 5"/>
          <p:cNvSpPr/>
          <p:nvPr/>
        </p:nvSpPr>
        <p:spPr>
          <a:xfrm>
            <a:off x="0" y="40998"/>
            <a:ext cx="9144000" cy="1815882"/>
          </a:xfrm>
          <a:prstGeom prst="rect">
            <a:avLst/>
          </a:prstGeom>
        </p:spPr>
        <p:txBody>
          <a:bodyPr wrap="square">
            <a:spAutoFit/>
          </a:bodyPr>
          <a:lstStyle/>
          <a:p>
            <a:r>
              <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rPr>
              <a:t>T</a:t>
            </a:r>
            <a:r>
              <a:rPr lang="en-GB" sz="2800" b="1" dirty="0" smtClean="0">
                <a:solidFill>
                  <a:srgbClr val="FFC000"/>
                </a:solidFill>
                <a:effectLst>
                  <a:outerShdw blurRad="38100" dist="38100" dir="2700000" algn="tl">
                    <a:srgbClr val="000000">
                      <a:alpha val="43137"/>
                    </a:srgbClr>
                  </a:outerShdw>
                </a:effectLst>
                <a:latin typeface="Comic Sans MS" panose="030F0702030302020204" pitchFamily="66" charset="0"/>
              </a:rPr>
              <a:t>he </a:t>
            </a:r>
            <a:r>
              <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rPr>
              <a:t>minority gradually turns into the majority Through </a:t>
            </a:r>
            <a:r>
              <a:rPr lang="en-GB" sz="2800" b="1" i="1" dirty="0">
                <a:solidFill>
                  <a:srgbClr val="FFC000"/>
                </a:solidFill>
                <a:effectLst>
                  <a:outerShdw blurRad="38100" dist="38100" dir="2700000" algn="tl">
                    <a:srgbClr val="000000">
                      <a:alpha val="43137"/>
                    </a:srgbClr>
                  </a:outerShdw>
                </a:effectLst>
                <a:latin typeface="Comic Sans MS" panose="030F0702030302020204" pitchFamily="66" charset="0"/>
              </a:rPr>
              <a:t>social crypto-amnesia </a:t>
            </a:r>
            <a:r>
              <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rPr>
              <a:t>and the s</a:t>
            </a:r>
            <a:r>
              <a:rPr lang="en-GB" sz="2800" b="1" i="1" dirty="0">
                <a:solidFill>
                  <a:srgbClr val="FFC000"/>
                </a:solidFill>
                <a:effectLst>
                  <a:outerShdw blurRad="38100" dist="38100" dir="2700000" algn="tl">
                    <a:srgbClr val="000000">
                      <a:alpha val="43137"/>
                    </a:srgbClr>
                  </a:outerShdw>
                </a:effectLst>
                <a:latin typeface="Comic Sans MS" panose="030F0702030302020204" pitchFamily="66" charset="0"/>
              </a:rPr>
              <a:t>nowball </a:t>
            </a:r>
            <a:r>
              <a:rPr lang="en-GB" sz="2800" b="1" i="1" dirty="0" smtClean="0">
                <a:solidFill>
                  <a:srgbClr val="FFC000"/>
                </a:solidFill>
                <a:effectLst>
                  <a:outerShdw blurRad="38100" dist="38100" dir="2700000" algn="tl">
                    <a:srgbClr val="000000">
                      <a:alpha val="43137"/>
                    </a:srgbClr>
                  </a:outerShdw>
                </a:effectLst>
                <a:latin typeface="Comic Sans MS" panose="030F0702030302020204" pitchFamily="66" charset="0"/>
              </a:rPr>
              <a:t>effect</a:t>
            </a:r>
            <a:r>
              <a:rPr lang="en-GB" sz="2800" b="1" dirty="0" smtClean="0">
                <a:solidFill>
                  <a:srgbClr val="FFC000"/>
                </a:solidFill>
                <a:effectLst>
                  <a:outerShdw blurRad="38100" dist="38100" dir="2700000" algn="tl">
                    <a:srgbClr val="000000">
                      <a:alpha val="43137"/>
                    </a:srgbClr>
                  </a:outerShdw>
                </a:effectLst>
                <a:latin typeface="Comic Sans MS" panose="030F0702030302020204" pitchFamily="66" charset="0"/>
              </a:rPr>
              <a:t>….</a:t>
            </a:r>
            <a:endPar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endParaRPr>
          </a:p>
          <a:p>
            <a:r>
              <a:rPr lang="en-GB" sz="2800" b="1" dirty="0" smtClean="0">
                <a:solidFill>
                  <a:srgbClr val="FFC000"/>
                </a:solidFill>
                <a:effectLst>
                  <a:outerShdw blurRad="38100" dist="38100" dir="2700000" algn="tl">
                    <a:srgbClr val="000000">
                      <a:alpha val="43137"/>
                    </a:srgbClr>
                  </a:outerShdw>
                </a:effectLst>
                <a:latin typeface="Comic Sans MS" panose="030F0702030302020204" pitchFamily="66" charset="0"/>
              </a:rPr>
              <a:t>:</a:t>
            </a:r>
            <a:endPar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12" name="Content Placeholder 2"/>
          <p:cNvSpPr txBox="1">
            <a:spLocks/>
          </p:cNvSpPr>
          <p:nvPr/>
        </p:nvSpPr>
        <p:spPr bwMode="auto">
          <a:xfrm>
            <a:off x="107503" y="1502115"/>
            <a:ext cx="6984777" cy="3979335"/>
          </a:xfrm>
          <a:prstGeom prst="rect">
            <a:avLst/>
          </a:prstGeom>
          <a:solidFill>
            <a:schemeClr val="bg1">
              <a:alpha val="94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60000"/>
              <a:buFont typeface="Wingdings 3"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3"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3"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Clr>
                <a:srgbClr val="000082"/>
              </a:buClr>
              <a:buNone/>
            </a:pPr>
            <a:r>
              <a:rPr lang="en-GB" altLang="en-US" sz="2400" dirty="0" smtClean="0">
                <a:solidFill>
                  <a:sysClr val="windowText" lastClr="000000"/>
                </a:solidFill>
                <a:latin typeface="Comic Sans MS" panose="030F0702030302020204" pitchFamily="66" charset="0"/>
              </a:rPr>
              <a:t>People beginning to change their minds when they see others adopting changing the minority viewpoint. Exponential growth of view swing.</a:t>
            </a:r>
          </a:p>
          <a:p>
            <a:pPr marL="0" indent="0">
              <a:buClr>
                <a:srgbClr val="000082"/>
              </a:buClr>
              <a:buNone/>
            </a:pPr>
            <a:endParaRPr lang="en-GB" altLang="en-US" sz="2400" dirty="0" smtClean="0">
              <a:solidFill>
                <a:sysClr val="windowText" lastClr="000000"/>
              </a:solidFill>
              <a:latin typeface="Comic Sans MS" panose="030F0702030302020204" pitchFamily="66" charset="0"/>
            </a:endParaRPr>
          </a:p>
          <a:p>
            <a:pPr marL="0" indent="0">
              <a:buClr>
                <a:srgbClr val="000082"/>
              </a:buClr>
              <a:buNone/>
            </a:pPr>
            <a:endParaRPr lang="en-GB" altLang="en-US" sz="2400" dirty="0">
              <a:solidFill>
                <a:sysClr val="windowText" lastClr="000000"/>
              </a:solidFill>
              <a:latin typeface="Comic Sans MS" panose="030F0702030302020204" pitchFamily="66" charset="0"/>
            </a:endParaRPr>
          </a:p>
          <a:p>
            <a:pPr marL="0" indent="0">
              <a:buClr>
                <a:srgbClr val="000082"/>
              </a:buClr>
              <a:buNone/>
            </a:pPr>
            <a:r>
              <a:rPr lang="en-GB" altLang="en-US" sz="2400" dirty="0" smtClean="0">
                <a:solidFill>
                  <a:sysClr val="windowText" lastClr="000000"/>
                </a:solidFill>
                <a:latin typeface="Comic Sans MS" panose="030F0702030302020204" pitchFamily="66" charset="0"/>
              </a:rPr>
              <a:t>The source of the minority view is often forgotten when the view becomes the majority ‘norm’. E.g. distance themselves from historically belonging to a racist, sexist society etc.</a:t>
            </a:r>
          </a:p>
          <a:p>
            <a:pPr marL="0" indent="0">
              <a:buClr>
                <a:srgbClr val="000082"/>
              </a:buClr>
              <a:buNone/>
            </a:pPr>
            <a:endParaRPr lang="en-GB" altLang="en-US" sz="2400" dirty="0" smtClean="0">
              <a:solidFill>
                <a:sysClr val="windowText" lastClr="000000"/>
              </a:solidFill>
              <a:latin typeface="Cambri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4627">
            <a:off x="6708730" y="1973419"/>
            <a:ext cx="2314132" cy="155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13669">
            <a:off x="6954614" y="3629186"/>
            <a:ext cx="2058427" cy="154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7304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58330"/>
            <a:ext cx="9144000" cy="1200329"/>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GB" b="1" i="1" u="sng" dirty="0">
                <a:solidFill>
                  <a:prstClr val="black"/>
                </a:solidFill>
                <a:latin typeface="Comic Sans MS" panose="030F0702030302020204" pitchFamily="66" charset="0"/>
              </a:rPr>
              <a:t>Learning </a:t>
            </a:r>
            <a:r>
              <a:rPr lang="en-GB" i="1" u="sng" dirty="0">
                <a:solidFill>
                  <a:prstClr val="black"/>
                </a:solidFill>
                <a:latin typeface="Comic Sans MS" panose="030F0702030302020204" pitchFamily="66" charset="0"/>
              </a:rPr>
              <a:t>objectives</a:t>
            </a:r>
            <a:r>
              <a:rPr lang="en-GB" b="1" i="1" u="sng" dirty="0">
                <a:solidFill>
                  <a:prstClr val="black"/>
                </a:solidFill>
                <a:latin typeface="Comic Sans MS" panose="030F0702030302020204" pitchFamily="66" charset="0"/>
              </a:rPr>
              <a:t>:</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be able to DEFINE ‘social change’ and give examples.</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UNDERSTAND how minority can bring about social change.</a:t>
            </a:r>
          </a:p>
          <a:p>
            <a:pPr marL="285750" indent="-285750">
              <a:buFont typeface="Arial" panose="020B0604020202020204" pitchFamily="34" charset="0"/>
              <a:buChar char="•"/>
            </a:pPr>
            <a:r>
              <a:rPr lang="en-GB" dirty="0">
                <a:solidFill>
                  <a:prstClr val="black"/>
                </a:solidFill>
                <a:latin typeface="Comic Sans MS" panose="030F0702030302020204" pitchFamily="66" charset="0"/>
              </a:rPr>
              <a:t>To KNOW and EVALUATE research into social change (including Moscovici 1969)</a:t>
            </a:r>
          </a:p>
        </p:txBody>
      </p:sp>
      <p:sp>
        <p:nvSpPr>
          <p:cNvPr id="6" name="Rectangle 5"/>
          <p:cNvSpPr/>
          <p:nvPr/>
        </p:nvSpPr>
        <p:spPr>
          <a:xfrm>
            <a:off x="0" y="40998"/>
            <a:ext cx="9144000" cy="1815882"/>
          </a:xfrm>
          <a:prstGeom prst="rect">
            <a:avLst/>
          </a:prstGeom>
        </p:spPr>
        <p:txBody>
          <a:bodyPr wrap="square">
            <a:spAutoFit/>
          </a:bodyPr>
          <a:lstStyle/>
          <a:p>
            <a:r>
              <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rPr>
              <a:t>T</a:t>
            </a:r>
            <a:r>
              <a:rPr lang="en-GB" sz="2800" b="1" dirty="0" smtClean="0">
                <a:solidFill>
                  <a:srgbClr val="FFC000"/>
                </a:solidFill>
                <a:effectLst>
                  <a:outerShdw blurRad="38100" dist="38100" dir="2700000" algn="tl">
                    <a:srgbClr val="000000">
                      <a:alpha val="43137"/>
                    </a:srgbClr>
                  </a:outerShdw>
                </a:effectLst>
                <a:latin typeface="Comic Sans MS" panose="030F0702030302020204" pitchFamily="66" charset="0"/>
              </a:rPr>
              <a:t>he </a:t>
            </a:r>
            <a:r>
              <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rPr>
              <a:t>minority gradually turns into the majority Through </a:t>
            </a:r>
            <a:r>
              <a:rPr lang="en-GB" sz="2800" b="1" i="1" dirty="0">
                <a:solidFill>
                  <a:srgbClr val="FFC000"/>
                </a:solidFill>
                <a:effectLst>
                  <a:outerShdw blurRad="38100" dist="38100" dir="2700000" algn="tl">
                    <a:srgbClr val="000000">
                      <a:alpha val="43137"/>
                    </a:srgbClr>
                  </a:outerShdw>
                </a:effectLst>
                <a:latin typeface="Comic Sans MS" panose="030F0702030302020204" pitchFamily="66" charset="0"/>
              </a:rPr>
              <a:t>social crypto-amnesia </a:t>
            </a:r>
            <a:r>
              <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rPr>
              <a:t>and the s</a:t>
            </a:r>
            <a:r>
              <a:rPr lang="en-GB" sz="2800" b="1" i="1" dirty="0">
                <a:solidFill>
                  <a:srgbClr val="FFC000"/>
                </a:solidFill>
                <a:effectLst>
                  <a:outerShdw blurRad="38100" dist="38100" dir="2700000" algn="tl">
                    <a:srgbClr val="000000">
                      <a:alpha val="43137"/>
                    </a:srgbClr>
                  </a:outerShdw>
                </a:effectLst>
                <a:latin typeface="Comic Sans MS" panose="030F0702030302020204" pitchFamily="66" charset="0"/>
              </a:rPr>
              <a:t>nowball </a:t>
            </a:r>
            <a:r>
              <a:rPr lang="en-GB" sz="2800" b="1" i="1" dirty="0" smtClean="0">
                <a:solidFill>
                  <a:srgbClr val="FFC000"/>
                </a:solidFill>
                <a:effectLst>
                  <a:outerShdw blurRad="38100" dist="38100" dir="2700000" algn="tl">
                    <a:srgbClr val="000000">
                      <a:alpha val="43137"/>
                    </a:srgbClr>
                  </a:outerShdw>
                </a:effectLst>
                <a:latin typeface="Comic Sans MS" panose="030F0702030302020204" pitchFamily="66" charset="0"/>
              </a:rPr>
              <a:t>effect</a:t>
            </a:r>
            <a:r>
              <a:rPr lang="en-GB" sz="2800" b="1" dirty="0" smtClean="0">
                <a:solidFill>
                  <a:srgbClr val="FFC000"/>
                </a:solidFill>
                <a:effectLst>
                  <a:outerShdw blurRad="38100" dist="38100" dir="2700000" algn="tl">
                    <a:srgbClr val="000000">
                      <a:alpha val="43137"/>
                    </a:srgbClr>
                  </a:outerShdw>
                </a:effectLst>
                <a:latin typeface="Comic Sans MS" panose="030F0702030302020204" pitchFamily="66" charset="0"/>
              </a:rPr>
              <a:t>….</a:t>
            </a:r>
            <a:endPar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endParaRPr>
          </a:p>
          <a:p>
            <a:r>
              <a:rPr lang="en-GB" sz="2800" b="1" dirty="0" smtClean="0">
                <a:solidFill>
                  <a:srgbClr val="FFC000"/>
                </a:solidFill>
                <a:effectLst>
                  <a:outerShdw blurRad="38100" dist="38100" dir="2700000" algn="tl">
                    <a:srgbClr val="000000">
                      <a:alpha val="43137"/>
                    </a:srgbClr>
                  </a:outerShdw>
                </a:effectLst>
                <a:latin typeface="Comic Sans MS" panose="030F0702030302020204" pitchFamily="66" charset="0"/>
              </a:rPr>
              <a:t>:</a:t>
            </a:r>
            <a:endParaRPr lang="en-GB" sz="2800"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sp>
        <p:nvSpPr>
          <p:cNvPr id="12" name="Content Placeholder 2"/>
          <p:cNvSpPr txBox="1">
            <a:spLocks/>
          </p:cNvSpPr>
          <p:nvPr/>
        </p:nvSpPr>
        <p:spPr bwMode="auto">
          <a:xfrm>
            <a:off x="107503" y="1502115"/>
            <a:ext cx="6984777" cy="3979335"/>
          </a:xfrm>
          <a:prstGeom prst="rect">
            <a:avLst/>
          </a:prstGeom>
          <a:solidFill>
            <a:schemeClr val="bg1">
              <a:alpha val="94000"/>
            </a:schemeClr>
          </a:solidFill>
          <a:ln>
            <a:no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60000"/>
              <a:buFont typeface="Wingdings 3"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Ø"/>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SzPct val="60000"/>
              <a:buFont typeface="Wingdings 3"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60000"/>
              <a:buFont typeface="Wingdings" pitchFamily="2" charset="2"/>
              <a:buChar char="Ø"/>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SzPct val="60000"/>
              <a:buFont typeface="Wingdings 3"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lstStyle>
          <a:p>
            <a:pPr marL="0" indent="0">
              <a:buClr>
                <a:srgbClr val="000082"/>
              </a:buClr>
              <a:buFont typeface="Wingdings 3" pitchFamily="18" charset="2"/>
              <a:buNone/>
            </a:pPr>
            <a:r>
              <a:rPr lang="en-GB" altLang="en-US" sz="2400" dirty="0" smtClean="0">
                <a:solidFill>
                  <a:sysClr val="windowText" lastClr="000000"/>
                </a:solidFill>
                <a:latin typeface="Comic Sans MS" panose="030F0702030302020204" pitchFamily="66" charset="0"/>
              </a:rPr>
              <a:t>People beginning to change their minds when they see others adopting changing the minority viewpoint. Exponential growth of view swing.</a:t>
            </a:r>
          </a:p>
          <a:p>
            <a:pPr marL="0" indent="0">
              <a:buClr>
                <a:srgbClr val="000082"/>
              </a:buClr>
              <a:buFont typeface="Wingdings 3" pitchFamily="18" charset="2"/>
              <a:buNone/>
            </a:pPr>
            <a:endParaRPr lang="en-GB" altLang="en-US" sz="2400" dirty="0" smtClean="0">
              <a:solidFill>
                <a:sysClr val="windowText" lastClr="000000"/>
              </a:solidFill>
              <a:latin typeface="Comic Sans MS" panose="030F0702030302020204" pitchFamily="66" charset="0"/>
            </a:endParaRPr>
          </a:p>
          <a:p>
            <a:pPr marL="0" indent="0">
              <a:buClr>
                <a:srgbClr val="000082"/>
              </a:buClr>
              <a:buFont typeface="Wingdings 3" pitchFamily="18" charset="2"/>
              <a:buNone/>
            </a:pPr>
            <a:endParaRPr lang="en-GB" altLang="en-US" sz="2400" dirty="0">
              <a:solidFill>
                <a:sysClr val="windowText" lastClr="000000"/>
              </a:solidFill>
              <a:latin typeface="Comic Sans MS" panose="030F0702030302020204" pitchFamily="66" charset="0"/>
            </a:endParaRPr>
          </a:p>
          <a:p>
            <a:pPr marL="0" indent="0">
              <a:buClr>
                <a:srgbClr val="000082"/>
              </a:buClr>
              <a:buFont typeface="Wingdings 3" pitchFamily="18" charset="2"/>
              <a:buNone/>
            </a:pPr>
            <a:r>
              <a:rPr lang="en-GB" altLang="en-US" sz="2400" dirty="0" smtClean="0">
                <a:solidFill>
                  <a:sysClr val="windowText" lastClr="000000"/>
                </a:solidFill>
                <a:latin typeface="Comic Sans MS" panose="030F0702030302020204" pitchFamily="66" charset="0"/>
              </a:rPr>
              <a:t>The source of the minority view is often forgotten when the view becomes the majority ‘norm’. E.g. distance themselves from historically belonging to a racist, sexist society etc.</a:t>
            </a:r>
          </a:p>
          <a:p>
            <a:pPr marL="0" indent="0">
              <a:buClr>
                <a:srgbClr val="000082"/>
              </a:buClr>
              <a:buFont typeface="Wingdings 3" pitchFamily="18" charset="2"/>
              <a:buNone/>
            </a:pPr>
            <a:endParaRPr lang="en-GB" altLang="en-US" sz="2400" dirty="0" smtClean="0">
              <a:solidFill>
                <a:sysClr val="windowText" lastClr="000000"/>
              </a:solidFill>
              <a:latin typeface="Cambria"/>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4627">
            <a:off x="6708730" y="1973419"/>
            <a:ext cx="2314132" cy="155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113669">
            <a:off x="6954614" y="3629186"/>
            <a:ext cx="2058427" cy="154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157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1338</Words>
  <Application>Microsoft Office PowerPoint</Application>
  <PresentationFormat>On-screen Show (4:3)</PresentationFormat>
  <Paragraphs>127</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Try to solve the ‘social influence’ key word anagrams Comfy Intro Rad Zombi Cheating Fits Occults For Loon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Explain how social influence research helps us to understand social change. (6 marks)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dc:creator>
  <cp:lastModifiedBy>Kirsty</cp:lastModifiedBy>
  <cp:revision>26</cp:revision>
  <dcterms:created xsi:type="dcterms:W3CDTF">2015-01-06T17:02:01Z</dcterms:created>
  <dcterms:modified xsi:type="dcterms:W3CDTF">2016-01-27T21:16:32Z</dcterms:modified>
</cp:coreProperties>
</file>