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60" r:id="rId3"/>
    <p:sldId id="256" r:id="rId4"/>
    <p:sldId id="261" r:id="rId5"/>
    <p:sldId id="330" r:id="rId6"/>
    <p:sldId id="296" r:id="rId7"/>
    <p:sldId id="297" r:id="rId8"/>
    <p:sldId id="28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58" r:id="rId18"/>
    <p:sldId id="270" r:id="rId19"/>
    <p:sldId id="282" r:id="rId20"/>
    <p:sldId id="283" r:id="rId21"/>
    <p:sldId id="284" r:id="rId22"/>
    <p:sldId id="285" r:id="rId23"/>
    <p:sldId id="329" r:id="rId24"/>
    <p:sldId id="328" r:id="rId25"/>
    <p:sldId id="289" r:id="rId26"/>
    <p:sldId id="331" r:id="rId27"/>
    <p:sldId id="322" r:id="rId28"/>
    <p:sldId id="327" r:id="rId29"/>
    <p:sldId id="323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6F7"/>
    <a:srgbClr val="FFCCFF"/>
    <a:srgbClr val="FFFFCC"/>
    <a:srgbClr val="FFEBFF"/>
    <a:srgbClr val="FFE1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EB183-CFD4-4889-B855-9D1BB699F874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A1263-0668-454D-94B9-9120556E3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88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5BC9D-1FC3-4EB3-AFE7-62BD1B0A58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53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B9B5C-E9EC-4C1A-8A88-06CD122AD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B0C07-5C40-4C6E-AE58-A4FC9BB22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0517D-A816-48D8-8BC2-56C96B3D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5FAD-E2F9-4CF7-BC9E-08C7B200E0D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6DE96-78DE-41D4-8DA6-98457691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CAD49-F3ED-4B7D-A2F5-E6685242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CEF7-1360-4C51-AB1D-D29C51AE0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7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57C4-2146-4E00-AAFD-C9F82C10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5FDDC-C804-4BD7-8551-ABA310B90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63ADA-0A49-4064-950F-C4809C3D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5FAD-E2F9-4CF7-BC9E-08C7B200E0D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7117-370C-4FE7-AFBF-8E808556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AD2E2-C4BB-4694-B0C7-31BDA2F2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CEF7-1360-4C51-AB1D-D29C51AE0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9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4BB5CF-C27B-481C-8026-99C7A4D95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2EFF9-C9E9-4972-935C-55F2522C1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8D084-88E5-4953-8756-015173F4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5FAD-E2F9-4CF7-BC9E-08C7B200E0D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A9CB6-1A94-49E8-B7B9-043A3FF3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DC7E8-726B-4D09-8082-CE37C10E2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CEF7-1360-4C51-AB1D-D29C51AE0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4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09EF-97BD-4C7D-A258-3FA6CBC1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B75D4-9B8B-4773-97D5-72383E6FE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0D6B4-0023-4B7C-B09C-B13357E3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5FAD-E2F9-4CF7-BC9E-08C7B200E0D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AD6A4-E26D-41ED-BF7B-E224DA1FC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D4BD8-D828-4320-B28D-E1920AC3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CEF7-1360-4C51-AB1D-D29C51AE0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7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2849-6F65-478B-AAEB-E56AC4DC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B4026-872D-4D86-A8C2-53532D0AD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F428A-968D-44AC-A8C5-8615C995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5FAD-E2F9-4CF7-BC9E-08C7B200E0D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B24D9-44E9-4B02-9D05-6EFF3C11B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04255-8930-4294-B2BC-2A6C8E54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CEF7-1360-4C51-AB1D-D29C51AE0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85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5221-BC6D-4A2B-B210-ED5A9829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96B16-D28A-45DD-BF2F-E2C7EF34A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A9946-981E-4EF7-B6D0-377415462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E57FF-6CBA-4B33-A93E-15CBA70E8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5FAD-E2F9-4CF7-BC9E-08C7B200E0D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E90BE-B0F4-45D9-90A9-18DF7601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3B841-535C-4B54-B0B8-5114727A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CEF7-1360-4C51-AB1D-D29C51AE0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7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ED40-2832-4669-87A1-15E40727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A5E95-FC5C-4012-A8A9-678CD7C83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D6BA6-50D1-4106-9E08-84F529796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B3FDC-D0B5-44E4-9CFF-84C420C0B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9495F-2EF5-43D3-A285-19E972D55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F7608-3715-4BCA-998D-6894B829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5FAD-E2F9-4CF7-BC9E-08C7B200E0D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DBF8E-04A3-4D42-AFE4-0B6F7557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0CDA82-D74D-4ADB-9648-9569D036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CEF7-1360-4C51-AB1D-D29C51AE0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06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68AD-E38E-4CC5-9AFD-67378DD2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DE680-C502-43C8-8602-03E113F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5FAD-E2F9-4CF7-BC9E-08C7B200E0D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A0029-8B3F-4E01-9002-CA636BB6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F9AE9-9B7C-49D5-900E-11EFFE52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CEF7-1360-4C51-AB1D-D29C51AE0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7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BC592-6971-4740-BA33-4928717E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5FAD-E2F9-4CF7-BC9E-08C7B200E0D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D0BBB-50FC-445B-8348-4107674A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4C5D0-2093-4E06-AF6B-09EAB511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CEF7-1360-4C51-AB1D-D29C51AE0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3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78123-9B20-4937-A46F-706927753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7F44A-E5A4-4807-ABF4-13C2332DD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38622-5DC7-4F4A-B79C-DAFA129A8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8E499-3037-4BE9-A812-05E584A7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5FAD-E2F9-4CF7-BC9E-08C7B200E0D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65EE7-CB26-44AA-B171-F975FC6A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BA96C-278F-44D4-AA68-E8843527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CEF7-1360-4C51-AB1D-D29C51AE0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0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94749-9E72-4EA6-9EB0-0095368F9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ABC39-B05D-4D5A-BBA5-1DEA5F7ED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90A5A-2E41-4CA5-9E1D-5B97A065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5AE13-34F1-4FC4-AC9E-FB3F4F93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5FAD-E2F9-4CF7-BC9E-08C7B200E0D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4EA83-C11D-4E48-8DCF-A5802EF8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B0A99-B2DB-4E25-888D-67705F0E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CEF7-1360-4C51-AB1D-D29C51AE0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47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D1C6A-E7D5-4FBD-8885-744C0C3A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9302F-6160-43A2-BD17-C7F0FA8AE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ECA9F-EB60-46D2-A8CD-B1EF16DB4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B5FAD-E2F9-4CF7-BC9E-08C7B200E0D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7F35-5357-433C-A91A-775A0316B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64E3-BDD0-49E6-9279-2F315C2CA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CCEF7-1360-4C51-AB1D-D29C51AE0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41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36CS0g3D6c" TargetMode="External"/><Relationship Id="rId2" Type="http://schemas.openxmlformats.org/officeDocument/2006/relationships/hyperlink" Target="https://www.youtube.com/watch?v=6xQAr5le0UU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etryintranslation.com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hyperlink" Target="https://www.youtube.com/watch?v=ZlGEpdMwvg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oetryintranslation.com/PITBR/Latin/Catullus.php#anchor_Toc531846753" TargetMode="Externa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E88B-6695-487D-AE8E-B4D4F997D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080" y="1681163"/>
            <a:ext cx="9144000" cy="2387600"/>
          </a:xfrm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FFC000"/>
                </a:solidFill>
                <a:latin typeface="Tempus Sans ITC" panose="04020404030D07020202" pitchFamily="82" charset="0"/>
              </a:rPr>
              <a:t>K.E.</a:t>
            </a:r>
            <a:r>
              <a:rPr lang="el-GR" sz="8000" dirty="0">
                <a:solidFill>
                  <a:srgbClr val="FFC000"/>
                </a:solidFill>
                <a:latin typeface="Bahnschrift Light" panose="020B0502040204020203" pitchFamily="34" charset="0"/>
              </a:rPr>
              <a:t>Σ</a:t>
            </a:r>
            <a:r>
              <a:rPr lang="en-GB" sz="8000" b="1" dirty="0">
                <a:solidFill>
                  <a:srgbClr val="FFC000"/>
                </a:solidFill>
                <a:latin typeface="Tempus Sans ITC" panose="04020404030D07020202" pitchFamily="82" charset="0"/>
              </a:rPr>
              <a:t>. CLASSICS</a:t>
            </a:r>
            <a:br>
              <a:rPr lang="en-GB" sz="8000" b="1" dirty="0">
                <a:solidFill>
                  <a:srgbClr val="FFC000"/>
                </a:solidFill>
                <a:latin typeface="Tempus Sans ITC" panose="04020404030D07020202" pitchFamily="82" charset="0"/>
              </a:rPr>
            </a:br>
            <a:r>
              <a:rPr lang="en-GB" sz="8000" b="1" dirty="0">
                <a:solidFill>
                  <a:srgbClr val="FFC000"/>
                </a:solidFill>
                <a:latin typeface="Tempus Sans ITC" panose="04020404030D07020202" pitchFamily="82" charset="0"/>
              </a:rPr>
              <a:t>Year 12 Latin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A0A39-9296-4C92-98FC-B1E573E7ABFE}"/>
              </a:ext>
            </a:extLst>
          </p:cNvPr>
          <p:cNvSpPr txBox="1"/>
          <p:nvPr/>
        </p:nvSpPr>
        <p:spPr>
          <a:xfrm>
            <a:off x="1910080" y="445484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empus Sans ITC" panose="04020404030D07020202" pitchFamily="82" charset="0"/>
              </a:rPr>
              <a:t>Catullus</a:t>
            </a:r>
          </a:p>
        </p:txBody>
      </p:sp>
    </p:spTree>
    <p:extLst>
      <p:ext uri="{BB962C8B-B14F-4D97-AF65-F5344CB8AC3E}">
        <p14:creationId xmlns:p14="http://schemas.microsoft.com/office/powerpoint/2010/main" val="31941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F4C50C-574D-42C1-95F5-25CDF8901AC4}"/>
              </a:ext>
            </a:extLst>
          </p:cNvPr>
          <p:cNvSpPr txBox="1"/>
          <p:nvPr/>
        </p:nvSpPr>
        <p:spPr>
          <a:xfrm>
            <a:off x="447040" y="551477"/>
            <a:ext cx="609600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2b.</a:t>
            </a:r>
          </a:p>
          <a:p>
            <a:pPr>
              <a:lnSpc>
                <a:spcPct val="150000"/>
              </a:lnSpc>
            </a:pPr>
            <a:r>
              <a:rPr lang="en-GB" dirty="0"/>
              <a:t>tam </a:t>
            </a:r>
            <a:r>
              <a:rPr lang="en-GB" dirty="0" err="1"/>
              <a:t>gratum</a:t>
            </a:r>
            <a:r>
              <a:rPr lang="en-GB" dirty="0"/>
              <a:t> est mihi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ferunt</a:t>
            </a:r>
            <a:r>
              <a:rPr lang="en-GB" dirty="0"/>
              <a:t> </a:t>
            </a:r>
            <a:r>
              <a:rPr lang="en-GB" dirty="0" err="1"/>
              <a:t>puellae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pernici</a:t>
            </a:r>
            <a:r>
              <a:rPr lang="en-GB" dirty="0"/>
              <a:t> </a:t>
            </a:r>
            <a:r>
              <a:rPr lang="en-GB" dirty="0" err="1"/>
              <a:t>aureolum</a:t>
            </a:r>
            <a:r>
              <a:rPr lang="en-GB" dirty="0"/>
              <a:t> </a:t>
            </a:r>
            <a:r>
              <a:rPr lang="en-GB" dirty="0" err="1"/>
              <a:t>fuisse</a:t>
            </a:r>
            <a:r>
              <a:rPr lang="en-GB" dirty="0"/>
              <a:t> malum,</a:t>
            </a:r>
          </a:p>
          <a:p>
            <a:pPr>
              <a:lnSpc>
                <a:spcPct val="150000"/>
              </a:lnSpc>
            </a:pPr>
            <a:r>
              <a:rPr lang="en-GB" dirty="0"/>
              <a:t>quod </a:t>
            </a:r>
            <a:r>
              <a:rPr lang="en-GB" dirty="0" err="1"/>
              <a:t>zonam</a:t>
            </a:r>
            <a:r>
              <a:rPr lang="en-GB" dirty="0"/>
              <a:t> </a:t>
            </a:r>
            <a:r>
              <a:rPr lang="en-GB" dirty="0" err="1"/>
              <a:t>soluit</a:t>
            </a:r>
            <a:r>
              <a:rPr lang="en-GB" dirty="0"/>
              <a:t> </a:t>
            </a:r>
            <a:r>
              <a:rPr lang="en-GB" dirty="0" err="1"/>
              <a:t>diu</a:t>
            </a:r>
            <a:r>
              <a:rPr lang="en-GB" dirty="0"/>
              <a:t> </a:t>
            </a:r>
            <a:r>
              <a:rPr lang="en-GB" dirty="0" err="1"/>
              <a:t>ligatam</a:t>
            </a:r>
            <a:r>
              <a:rPr lang="en-GB" dirty="0"/>
              <a:t>.</a:t>
            </a:r>
          </a:p>
        </p:txBody>
      </p:sp>
      <p:sp>
        <p:nvSpPr>
          <p:cNvPr id="5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B6028F76-682B-4272-B581-F329368C55BB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50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9E37F2-79BA-4626-AB19-0D04D1A169EE}"/>
              </a:ext>
            </a:extLst>
          </p:cNvPr>
          <p:cNvSpPr txBox="1"/>
          <p:nvPr/>
        </p:nvSpPr>
        <p:spPr>
          <a:xfrm>
            <a:off x="386080" y="257245"/>
            <a:ext cx="4104640" cy="4896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3. </a:t>
            </a:r>
            <a:r>
              <a:rPr lang="en-GB" b="1" dirty="0" err="1"/>
              <a:t>fletus</a:t>
            </a:r>
            <a:r>
              <a:rPr lang="en-GB" b="1" dirty="0"/>
              <a:t> </a:t>
            </a:r>
            <a:r>
              <a:rPr lang="en-GB" b="1" dirty="0" err="1"/>
              <a:t>passeris</a:t>
            </a:r>
            <a:r>
              <a:rPr lang="en-GB" b="1" dirty="0"/>
              <a:t> </a:t>
            </a:r>
            <a:r>
              <a:rPr lang="en-GB" b="1" dirty="0" err="1"/>
              <a:t>Lesbiae</a:t>
            </a:r>
            <a:endParaRPr lang="en-GB" b="1" dirty="0"/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Lugete</a:t>
            </a:r>
            <a:r>
              <a:rPr lang="en-GB" dirty="0"/>
              <a:t>, o </a:t>
            </a:r>
            <a:r>
              <a:rPr lang="en-GB" dirty="0" err="1"/>
              <a:t>Veneres</a:t>
            </a:r>
            <a:r>
              <a:rPr lang="en-GB" dirty="0"/>
              <a:t> </a:t>
            </a:r>
            <a:r>
              <a:rPr lang="en-GB" dirty="0" err="1"/>
              <a:t>Cupidinesque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et quantum est </a:t>
            </a:r>
            <a:r>
              <a:rPr lang="en-GB" dirty="0" err="1"/>
              <a:t>hominum</a:t>
            </a:r>
            <a:r>
              <a:rPr lang="en-GB" dirty="0"/>
              <a:t> </a:t>
            </a:r>
            <a:r>
              <a:rPr lang="en-GB" dirty="0" err="1"/>
              <a:t>venustiorum</a:t>
            </a:r>
            <a:r>
              <a:rPr lang="en-GB" dirty="0"/>
              <a:t>:</a:t>
            </a:r>
          </a:p>
          <a:p>
            <a:pPr>
              <a:lnSpc>
                <a:spcPct val="150000"/>
              </a:lnSpc>
            </a:pPr>
            <a:r>
              <a:rPr lang="en-GB" dirty="0"/>
              <a:t>passer </a:t>
            </a:r>
            <a:r>
              <a:rPr lang="en-GB" dirty="0" err="1"/>
              <a:t>mortuus</a:t>
            </a:r>
            <a:r>
              <a:rPr lang="en-GB" dirty="0"/>
              <a:t> est </a:t>
            </a:r>
            <a:r>
              <a:rPr lang="en-GB" dirty="0" err="1"/>
              <a:t>meae</a:t>
            </a:r>
            <a:r>
              <a:rPr lang="en-GB" dirty="0"/>
              <a:t> </a:t>
            </a:r>
            <a:r>
              <a:rPr lang="en-GB" dirty="0" err="1"/>
              <a:t>puellae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passer, </a:t>
            </a:r>
            <a:r>
              <a:rPr lang="en-GB" dirty="0" err="1"/>
              <a:t>deliciae</a:t>
            </a:r>
            <a:r>
              <a:rPr lang="en-GB" dirty="0"/>
              <a:t> </a:t>
            </a:r>
            <a:r>
              <a:rPr lang="en-GB" dirty="0" err="1"/>
              <a:t>meae</a:t>
            </a:r>
            <a:r>
              <a:rPr lang="en-GB" dirty="0"/>
              <a:t> </a:t>
            </a:r>
            <a:r>
              <a:rPr lang="en-GB" dirty="0" err="1"/>
              <a:t>puellae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quem</a:t>
            </a:r>
            <a:r>
              <a:rPr lang="en-GB" dirty="0"/>
              <a:t> plus </a:t>
            </a:r>
            <a:r>
              <a:rPr lang="en-GB" dirty="0" err="1"/>
              <a:t>illa</a:t>
            </a:r>
            <a:r>
              <a:rPr lang="en-GB" dirty="0"/>
              <a:t> </a:t>
            </a:r>
            <a:r>
              <a:rPr lang="en-GB" dirty="0" err="1"/>
              <a:t>oculis</a:t>
            </a:r>
            <a:r>
              <a:rPr lang="en-GB" dirty="0"/>
              <a:t> </a:t>
            </a:r>
            <a:r>
              <a:rPr lang="en-GB" dirty="0" err="1"/>
              <a:t>suis</a:t>
            </a:r>
            <a:r>
              <a:rPr lang="en-GB" dirty="0"/>
              <a:t> </a:t>
            </a:r>
            <a:r>
              <a:rPr lang="en-GB" dirty="0" err="1"/>
              <a:t>amabat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nam</a:t>
            </a:r>
            <a:r>
              <a:rPr lang="en-GB" dirty="0"/>
              <a:t> mellitus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suamque</a:t>
            </a:r>
            <a:r>
              <a:rPr lang="en-GB" dirty="0"/>
              <a:t> </a:t>
            </a:r>
            <a:r>
              <a:rPr lang="en-GB" dirty="0" err="1"/>
              <a:t>norat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ipsam</a:t>
            </a:r>
            <a:r>
              <a:rPr lang="en-GB" dirty="0"/>
              <a:t> tam bene </a:t>
            </a:r>
            <a:r>
              <a:rPr lang="en-GB" dirty="0" err="1"/>
              <a:t>quam</a:t>
            </a:r>
            <a:r>
              <a:rPr lang="en-GB" dirty="0"/>
              <a:t> puella </a:t>
            </a:r>
            <a:r>
              <a:rPr lang="en-GB" dirty="0" err="1"/>
              <a:t>matrem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sese</a:t>
            </a:r>
            <a:r>
              <a:rPr lang="en-GB" dirty="0"/>
              <a:t> a gremio </a:t>
            </a:r>
            <a:r>
              <a:rPr lang="en-GB" dirty="0" err="1"/>
              <a:t>illius</a:t>
            </a:r>
            <a:r>
              <a:rPr lang="en-GB" dirty="0"/>
              <a:t> </a:t>
            </a:r>
            <a:r>
              <a:rPr lang="en-GB" dirty="0" err="1"/>
              <a:t>movebat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sed </a:t>
            </a:r>
            <a:r>
              <a:rPr lang="en-GB" dirty="0" err="1"/>
              <a:t>circumsiliens</a:t>
            </a:r>
            <a:r>
              <a:rPr lang="en-GB" dirty="0"/>
              <a:t> modo </a:t>
            </a:r>
            <a:r>
              <a:rPr lang="en-GB" dirty="0" err="1"/>
              <a:t>huc</a:t>
            </a:r>
            <a:r>
              <a:rPr lang="en-GB" dirty="0"/>
              <a:t> modo </a:t>
            </a:r>
            <a:r>
              <a:rPr lang="en-GB" dirty="0" err="1"/>
              <a:t>illuc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ad </a:t>
            </a:r>
            <a:r>
              <a:rPr lang="en-GB" dirty="0" err="1"/>
              <a:t>solam</a:t>
            </a:r>
            <a:r>
              <a:rPr lang="en-GB" dirty="0"/>
              <a:t> </a:t>
            </a:r>
            <a:r>
              <a:rPr lang="en-GB" dirty="0" err="1"/>
              <a:t>dominam</a:t>
            </a:r>
            <a:r>
              <a:rPr lang="en-GB" dirty="0"/>
              <a:t> </a:t>
            </a:r>
            <a:r>
              <a:rPr lang="en-GB" dirty="0" err="1"/>
              <a:t>usque</a:t>
            </a:r>
            <a:r>
              <a:rPr lang="en-GB" dirty="0"/>
              <a:t> </a:t>
            </a:r>
            <a:r>
              <a:rPr lang="en-GB" dirty="0" err="1"/>
              <a:t>pipiabat</a:t>
            </a:r>
            <a:r>
              <a:rPr lang="en-GB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08BA3-9735-4496-9F78-8BB8E1221B67}"/>
              </a:ext>
            </a:extLst>
          </p:cNvPr>
          <p:cNvSpPr txBox="1"/>
          <p:nvPr/>
        </p:nvSpPr>
        <p:spPr>
          <a:xfrm>
            <a:off x="4724400" y="3227395"/>
            <a:ext cx="3779520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qui </a:t>
            </a:r>
            <a:r>
              <a:rPr lang="en-GB" dirty="0" err="1"/>
              <a:t>nunc</a:t>
            </a:r>
            <a:r>
              <a:rPr lang="en-GB" dirty="0"/>
              <a:t> it per </a:t>
            </a:r>
            <a:r>
              <a:rPr lang="en-GB" dirty="0" err="1"/>
              <a:t>iter</a:t>
            </a:r>
            <a:r>
              <a:rPr lang="en-GB" dirty="0"/>
              <a:t> </a:t>
            </a:r>
            <a:r>
              <a:rPr lang="en-GB" dirty="0" err="1"/>
              <a:t>tenebricosum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illuc</a:t>
            </a:r>
            <a:r>
              <a:rPr lang="en-GB" dirty="0"/>
              <a:t>, </a:t>
            </a:r>
            <a:r>
              <a:rPr lang="en-GB" dirty="0" err="1"/>
              <a:t>unde</a:t>
            </a:r>
            <a:r>
              <a:rPr lang="en-GB" dirty="0"/>
              <a:t> </a:t>
            </a:r>
            <a:r>
              <a:rPr lang="en-GB" dirty="0" err="1"/>
              <a:t>negant</a:t>
            </a:r>
            <a:r>
              <a:rPr lang="en-GB" dirty="0"/>
              <a:t> </a:t>
            </a:r>
            <a:r>
              <a:rPr lang="en-GB" dirty="0" err="1"/>
              <a:t>redire</a:t>
            </a:r>
            <a:r>
              <a:rPr lang="en-GB" dirty="0"/>
              <a:t> </a:t>
            </a:r>
            <a:r>
              <a:rPr lang="en-GB" dirty="0" err="1"/>
              <a:t>quemquam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at vobis male sit, malae </a:t>
            </a:r>
            <a:r>
              <a:rPr lang="en-GB" dirty="0" err="1"/>
              <a:t>tenebrae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Orci</a:t>
            </a:r>
            <a:r>
              <a:rPr lang="en-GB" dirty="0"/>
              <a:t>, quae omnia </a:t>
            </a:r>
            <a:r>
              <a:rPr lang="en-GB" dirty="0" err="1"/>
              <a:t>bella</a:t>
            </a:r>
            <a:r>
              <a:rPr lang="en-GB" dirty="0"/>
              <a:t> </a:t>
            </a:r>
            <a:r>
              <a:rPr lang="en-GB" dirty="0" err="1"/>
              <a:t>devoratis</a:t>
            </a:r>
            <a:r>
              <a:rPr lang="en-GB" dirty="0"/>
              <a:t>:</a:t>
            </a:r>
          </a:p>
          <a:p>
            <a:pPr>
              <a:lnSpc>
                <a:spcPct val="150000"/>
              </a:lnSpc>
            </a:pPr>
            <a:r>
              <a:rPr lang="en-GB" dirty="0"/>
              <a:t>tam bellum mihi </a:t>
            </a:r>
            <a:r>
              <a:rPr lang="en-GB" dirty="0" err="1"/>
              <a:t>passerem</a:t>
            </a:r>
            <a:r>
              <a:rPr lang="en-GB" dirty="0"/>
              <a:t> </a:t>
            </a:r>
            <a:r>
              <a:rPr lang="en-GB" dirty="0" err="1"/>
              <a:t>abstulistis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o factum male! o </a:t>
            </a:r>
            <a:r>
              <a:rPr lang="en-GB" dirty="0" err="1"/>
              <a:t>miselle</a:t>
            </a:r>
            <a:r>
              <a:rPr lang="en-GB" dirty="0"/>
              <a:t> passer!</a:t>
            </a:r>
          </a:p>
          <a:p>
            <a:pPr>
              <a:lnSpc>
                <a:spcPct val="150000"/>
              </a:lnSpc>
            </a:pPr>
            <a:r>
              <a:rPr lang="en-GB" dirty="0"/>
              <a:t>tua </a:t>
            </a:r>
            <a:r>
              <a:rPr lang="en-GB" dirty="0" err="1"/>
              <a:t>nunc</a:t>
            </a:r>
            <a:r>
              <a:rPr lang="en-GB" dirty="0"/>
              <a:t> opera </a:t>
            </a:r>
            <a:r>
              <a:rPr lang="en-GB" dirty="0" err="1"/>
              <a:t>meae</a:t>
            </a:r>
            <a:r>
              <a:rPr lang="en-GB" dirty="0"/>
              <a:t> </a:t>
            </a:r>
            <a:r>
              <a:rPr lang="en-GB" dirty="0" err="1"/>
              <a:t>puellae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flendo</a:t>
            </a:r>
            <a:r>
              <a:rPr lang="en-GB" dirty="0"/>
              <a:t> </a:t>
            </a:r>
            <a:r>
              <a:rPr lang="en-GB" dirty="0" err="1"/>
              <a:t>turgiduli</a:t>
            </a:r>
            <a:r>
              <a:rPr lang="en-GB" dirty="0"/>
              <a:t> </a:t>
            </a:r>
            <a:r>
              <a:rPr lang="en-GB" dirty="0" err="1"/>
              <a:t>rubent</a:t>
            </a:r>
            <a:r>
              <a:rPr lang="en-GB" dirty="0"/>
              <a:t> ocelli.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245925-4DF8-4F99-82B7-7E6AC1EA0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148" y="497960"/>
            <a:ext cx="5097172" cy="24230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DD2C0B-A092-4659-82B1-A8CA0C38922B}"/>
              </a:ext>
            </a:extLst>
          </p:cNvPr>
          <p:cNvSpPr txBox="1"/>
          <p:nvPr/>
        </p:nvSpPr>
        <p:spPr>
          <a:xfrm>
            <a:off x="0" y="6369922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Text: The Latin Library</a:t>
            </a:r>
          </a:p>
          <a:p>
            <a:r>
              <a:rPr lang="en-GB" sz="1200" dirty="0"/>
              <a:t>Vocabulary:  Cambridge Latin Texts R.O.A.M. Lyne</a:t>
            </a:r>
          </a:p>
        </p:txBody>
      </p:sp>
      <p:sp>
        <p:nvSpPr>
          <p:cNvPr id="12" name="Oval 11">
            <a:hlinkClick r:id="rId3" action="ppaction://hlinksldjump"/>
            <a:extLst>
              <a:ext uri="{FF2B5EF4-FFF2-40B4-BE49-F238E27FC236}">
                <a16:creationId xmlns:a16="http://schemas.microsoft.com/office/drawing/2014/main" id="{760B2851-5CF2-450D-8C05-DC5D05D52BBC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1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86E006-A00A-40DB-9005-0C792EEA6DED}"/>
              </a:ext>
            </a:extLst>
          </p:cNvPr>
          <p:cNvSpPr txBox="1"/>
          <p:nvPr/>
        </p:nvSpPr>
        <p:spPr>
          <a:xfrm>
            <a:off x="375920" y="194390"/>
            <a:ext cx="4876800" cy="558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4. de </a:t>
            </a:r>
            <a:r>
              <a:rPr lang="en-GB" b="1" dirty="0" err="1"/>
              <a:t>phasello</a:t>
            </a:r>
            <a:endParaRPr lang="en-GB" b="1" dirty="0"/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Phaselus</a:t>
            </a:r>
            <a:r>
              <a:rPr lang="en-GB" dirty="0"/>
              <a:t> </a:t>
            </a:r>
            <a:r>
              <a:rPr lang="en-GB" dirty="0" err="1"/>
              <a:t>ille</a:t>
            </a:r>
            <a:r>
              <a:rPr lang="en-GB" dirty="0"/>
              <a:t>, </a:t>
            </a:r>
            <a:r>
              <a:rPr lang="en-GB" dirty="0" err="1"/>
              <a:t>quem</a:t>
            </a:r>
            <a:r>
              <a:rPr lang="en-GB" dirty="0"/>
              <a:t> </a:t>
            </a:r>
            <a:r>
              <a:rPr lang="en-GB" dirty="0" err="1"/>
              <a:t>videtis</a:t>
            </a:r>
            <a:r>
              <a:rPr lang="en-GB" dirty="0"/>
              <a:t>, </a:t>
            </a:r>
            <a:r>
              <a:rPr lang="en-GB" dirty="0" err="1"/>
              <a:t>hospites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ait </a:t>
            </a:r>
            <a:r>
              <a:rPr lang="en-GB" dirty="0" err="1"/>
              <a:t>fuisse</a:t>
            </a:r>
            <a:r>
              <a:rPr lang="en-GB" dirty="0"/>
              <a:t> </a:t>
            </a:r>
            <a:r>
              <a:rPr lang="en-GB" dirty="0" err="1"/>
              <a:t>navium</a:t>
            </a:r>
            <a:r>
              <a:rPr lang="en-GB" dirty="0"/>
              <a:t> </a:t>
            </a:r>
            <a:r>
              <a:rPr lang="en-GB" dirty="0" err="1"/>
              <a:t>celerrimus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ullius</a:t>
            </a:r>
            <a:r>
              <a:rPr lang="en-GB" dirty="0"/>
              <a:t> </a:t>
            </a:r>
            <a:r>
              <a:rPr lang="en-GB" dirty="0" err="1"/>
              <a:t>natantis</a:t>
            </a:r>
            <a:r>
              <a:rPr lang="en-GB" dirty="0"/>
              <a:t> </a:t>
            </a:r>
            <a:r>
              <a:rPr lang="en-GB" dirty="0" err="1"/>
              <a:t>impetum</a:t>
            </a:r>
            <a:r>
              <a:rPr lang="en-GB" dirty="0"/>
              <a:t> </a:t>
            </a:r>
            <a:r>
              <a:rPr lang="en-GB" dirty="0" err="1"/>
              <a:t>trabis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nequisse</a:t>
            </a:r>
            <a:r>
              <a:rPr lang="en-GB" dirty="0"/>
              <a:t> </a:t>
            </a:r>
            <a:r>
              <a:rPr lang="en-GB" dirty="0" err="1"/>
              <a:t>praeterire</a:t>
            </a:r>
            <a:r>
              <a:rPr lang="en-GB" dirty="0"/>
              <a:t>, </a:t>
            </a:r>
            <a:r>
              <a:rPr lang="en-GB" dirty="0" err="1"/>
              <a:t>sive</a:t>
            </a:r>
            <a:r>
              <a:rPr lang="en-GB" dirty="0"/>
              <a:t> </a:t>
            </a:r>
            <a:r>
              <a:rPr lang="en-GB" dirty="0" err="1"/>
              <a:t>palmulis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opus </a:t>
            </a:r>
            <a:r>
              <a:rPr lang="en-GB" dirty="0" err="1"/>
              <a:t>foret</a:t>
            </a:r>
            <a:r>
              <a:rPr lang="en-GB" dirty="0"/>
              <a:t> </a:t>
            </a:r>
            <a:r>
              <a:rPr lang="en-GB" dirty="0" err="1"/>
              <a:t>volare</a:t>
            </a:r>
            <a:r>
              <a:rPr lang="en-GB" dirty="0"/>
              <a:t> </a:t>
            </a:r>
            <a:r>
              <a:rPr lang="en-GB" dirty="0" err="1"/>
              <a:t>sive</a:t>
            </a:r>
            <a:r>
              <a:rPr lang="en-GB" dirty="0"/>
              <a:t> </a:t>
            </a:r>
            <a:r>
              <a:rPr lang="en-GB" dirty="0" err="1"/>
              <a:t>linteo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et hoc </a:t>
            </a:r>
            <a:r>
              <a:rPr lang="en-GB" dirty="0" err="1"/>
              <a:t>negat</a:t>
            </a:r>
            <a:r>
              <a:rPr lang="en-GB" dirty="0"/>
              <a:t> </a:t>
            </a:r>
            <a:r>
              <a:rPr lang="en-GB" dirty="0" err="1"/>
              <a:t>minacis</a:t>
            </a:r>
            <a:r>
              <a:rPr lang="en-GB" dirty="0"/>
              <a:t> </a:t>
            </a:r>
            <a:r>
              <a:rPr lang="en-GB" dirty="0" err="1"/>
              <a:t>Hadriatici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negare</a:t>
            </a:r>
            <a:r>
              <a:rPr lang="en-GB" dirty="0"/>
              <a:t> </a:t>
            </a:r>
            <a:r>
              <a:rPr lang="en-GB" dirty="0" err="1"/>
              <a:t>litus</a:t>
            </a:r>
            <a:r>
              <a:rPr lang="en-GB" dirty="0"/>
              <a:t> </a:t>
            </a:r>
            <a:r>
              <a:rPr lang="en-GB" dirty="0" err="1"/>
              <a:t>insulasve</a:t>
            </a:r>
            <a:r>
              <a:rPr lang="en-GB" dirty="0"/>
              <a:t> </a:t>
            </a:r>
            <a:r>
              <a:rPr lang="en-GB" dirty="0" err="1"/>
              <a:t>Cycladas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Rhodumque</a:t>
            </a:r>
            <a:r>
              <a:rPr lang="en-GB" dirty="0"/>
              <a:t> </a:t>
            </a:r>
            <a:r>
              <a:rPr lang="en-GB" dirty="0" err="1"/>
              <a:t>nobilem</a:t>
            </a:r>
            <a:r>
              <a:rPr lang="en-GB" dirty="0"/>
              <a:t> </a:t>
            </a:r>
            <a:r>
              <a:rPr lang="en-GB" dirty="0" err="1"/>
              <a:t>horridamque</a:t>
            </a:r>
            <a:r>
              <a:rPr lang="en-GB" dirty="0"/>
              <a:t> </a:t>
            </a:r>
            <a:r>
              <a:rPr lang="en-GB" dirty="0" err="1"/>
              <a:t>Thraciam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Propontida</a:t>
            </a:r>
            <a:r>
              <a:rPr lang="en-GB" dirty="0"/>
              <a:t> </a:t>
            </a:r>
            <a:r>
              <a:rPr lang="en-GB" dirty="0" err="1"/>
              <a:t>trucemve</a:t>
            </a:r>
            <a:r>
              <a:rPr lang="en-GB" dirty="0"/>
              <a:t> </a:t>
            </a:r>
            <a:r>
              <a:rPr lang="en-GB" dirty="0" err="1"/>
              <a:t>Ponticum</a:t>
            </a:r>
            <a:r>
              <a:rPr lang="en-GB" dirty="0"/>
              <a:t> </a:t>
            </a:r>
            <a:r>
              <a:rPr lang="en-GB" dirty="0" err="1"/>
              <a:t>sinum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ubi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post </a:t>
            </a:r>
            <a:r>
              <a:rPr lang="en-GB" dirty="0" err="1"/>
              <a:t>phaselus</a:t>
            </a:r>
            <a:r>
              <a:rPr lang="en-GB" dirty="0"/>
              <a:t> </a:t>
            </a:r>
            <a:r>
              <a:rPr lang="en-GB" dirty="0" err="1"/>
              <a:t>antea</a:t>
            </a:r>
            <a:r>
              <a:rPr lang="en-GB" dirty="0"/>
              <a:t> </a:t>
            </a:r>
            <a:r>
              <a:rPr lang="en-GB" dirty="0" err="1"/>
              <a:t>fuit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comata</a:t>
            </a:r>
            <a:r>
              <a:rPr lang="en-GB" dirty="0"/>
              <a:t> silva; </a:t>
            </a:r>
            <a:r>
              <a:rPr lang="en-GB" dirty="0" err="1"/>
              <a:t>nam</a:t>
            </a:r>
            <a:r>
              <a:rPr lang="en-GB" dirty="0"/>
              <a:t> </a:t>
            </a:r>
            <a:r>
              <a:rPr lang="en-GB" dirty="0" err="1"/>
              <a:t>Cytorio</a:t>
            </a:r>
            <a:r>
              <a:rPr lang="en-GB" dirty="0"/>
              <a:t> in </a:t>
            </a:r>
            <a:r>
              <a:rPr lang="en-GB" dirty="0" err="1"/>
              <a:t>iugo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loquente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sibilum</a:t>
            </a:r>
            <a:r>
              <a:rPr lang="en-GB" dirty="0"/>
              <a:t> </a:t>
            </a:r>
            <a:r>
              <a:rPr lang="en-GB" dirty="0" err="1"/>
              <a:t>edidit</a:t>
            </a:r>
            <a:r>
              <a:rPr lang="en-GB" dirty="0"/>
              <a:t> coma.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B7679-5C17-40CC-9802-373EE3518B82}"/>
              </a:ext>
            </a:extLst>
          </p:cNvPr>
          <p:cNvSpPr txBox="1"/>
          <p:nvPr/>
        </p:nvSpPr>
        <p:spPr>
          <a:xfrm>
            <a:off x="5069840" y="288076"/>
            <a:ext cx="4267200" cy="628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/>
              <a:t>Amastri</a:t>
            </a:r>
            <a:r>
              <a:rPr lang="en-GB" dirty="0"/>
              <a:t> </a:t>
            </a:r>
            <a:r>
              <a:rPr lang="en-GB" dirty="0" err="1"/>
              <a:t>Pontica</a:t>
            </a:r>
            <a:r>
              <a:rPr lang="en-GB" dirty="0"/>
              <a:t> et </a:t>
            </a:r>
            <a:r>
              <a:rPr lang="en-GB" dirty="0" err="1"/>
              <a:t>Cytore</a:t>
            </a:r>
            <a:r>
              <a:rPr lang="en-GB" dirty="0"/>
              <a:t> </a:t>
            </a:r>
            <a:r>
              <a:rPr lang="en-GB" dirty="0" err="1"/>
              <a:t>buxifer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tibi</a:t>
            </a:r>
            <a:r>
              <a:rPr lang="en-GB" dirty="0"/>
              <a:t> </a:t>
            </a:r>
            <a:r>
              <a:rPr lang="en-GB" dirty="0" err="1"/>
              <a:t>haec</a:t>
            </a:r>
            <a:r>
              <a:rPr lang="en-GB" dirty="0"/>
              <a:t> </a:t>
            </a:r>
            <a:r>
              <a:rPr lang="en-GB" dirty="0" err="1"/>
              <a:t>fuisse</a:t>
            </a:r>
            <a:r>
              <a:rPr lang="en-GB" dirty="0"/>
              <a:t> et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cognitissima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ait </a:t>
            </a:r>
            <a:r>
              <a:rPr lang="en-GB" dirty="0" err="1"/>
              <a:t>phaselus</a:t>
            </a:r>
            <a:r>
              <a:rPr lang="en-GB" dirty="0"/>
              <a:t>: ultima ex </a:t>
            </a:r>
            <a:r>
              <a:rPr lang="en-GB" dirty="0" err="1"/>
              <a:t>origine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stetisse</a:t>
            </a:r>
            <a:r>
              <a:rPr lang="en-GB" dirty="0"/>
              <a:t> dicit in </a:t>
            </a:r>
            <a:r>
              <a:rPr lang="en-GB" dirty="0" err="1"/>
              <a:t>cacumine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imbuisse</a:t>
            </a:r>
            <a:r>
              <a:rPr lang="en-GB" dirty="0"/>
              <a:t> </a:t>
            </a:r>
            <a:r>
              <a:rPr lang="en-GB" dirty="0" err="1"/>
              <a:t>palmulas</a:t>
            </a:r>
            <a:r>
              <a:rPr lang="en-GB" dirty="0"/>
              <a:t> in </a:t>
            </a:r>
            <a:r>
              <a:rPr lang="en-GB" dirty="0" err="1"/>
              <a:t>aequore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et </a:t>
            </a:r>
            <a:r>
              <a:rPr lang="en-GB" dirty="0" err="1"/>
              <a:t>inde</a:t>
            </a:r>
            <a:r>
              <a:rPr lang="en-GB" dirty="0"/>
              <a:t> tot per </a:t>
            </a:r>
            <a:r>
              <a:rPr lang="en-GB" dirty="0" err="1"/>
              <a:t>impotentia</a:t>
            </a:r>
            <a:r>
              <a:rPr lang="en-GB" dirty="0"/>
              <a:t> </a:t>
            </a:r>
            <a:r>
              <a:rPr lang="en-GB" dirty="0" err="1"/>
              <a:t>freta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erum</a:t>
            </a:r>
            <a:r>
              <a:rPr lang="en-GB" dirty="0"/>
              <a:t> </a:t>
            </a:r>
            <a:r>
              <a:rPr lang="en-GB" dirty="0" err="1"/>
              <a:t>tulisse</a:t>
            </a:r>
            <a:r>
              <a:rPr lang="en-GB" dirty="0"/>
              <a:t>, </a:t>
            </a:r>
            <a:r>
              <a:rPr lang="en-GB" dirty="0" err="1"/>
              <a:t>laeva</a:t>
            </a:r>
            <a:r>
              <a:rPr lang="en-GB" dirty="0"/>
              <a:t> </a:t>
            </a:r>
            <a:r>
              <a:rPr lang="en-GB" dirty="0" err="1"/>
              <a:t>sive</a:t>
            </a:r>
            <a:r>
              <a:rPr lang="en-GB" dirty="0"/>
              <a:t> </a:t>
            </a:r>
            <a:r>
              <a:rPr lang="en-GB" dirty="0" err="1"/>
              <a:t>dextera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vocaret</a:t>
            </a:r>
            <a:r>
              <a:rPr lang="en-GB" dirty="0"/>
              <a:t> aura, </a:t>
            </a:r>
            <a:r>
              <a:rPr lang="en-GB" dirty="0" err="1"/>
              <a:t>sive</a:t>
            </a:r>
            <a:r>
              <a:rPr lang="en-GB" dirty="0"/>
              <a:t> </a:t>
            </a:r>
            <a:r>
              <a:rPr lang="en-GB" dirty="0" err="1"/>
              <a:t>utrumque</a:t>
            </a:r>
            <a:r>
              <a:rPr lang="en-GB" dirty="0"/>
              <a:t> </a:t>
            </a:r>
            <a:r>
              <a:rPr lang="en-GB" dirty="0" err="1"/>
              <a:t>Iuppiter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simul </a:t>
            </a:r>
            <a:r>
              <a:rPr lang="en-GB" dirty="0" err="1"/>
              <a:t>secundus</a:t>
            </a:r>
            <a:r>
              <a:rPr lang="en-GB" dirty="0"/>
              <a:t> </a:t>
            </a:r>
            <a:r>
              <a:rPr lang="en-GB" dirty="0" err="1"/>
              <a:t>incidisset</a:t>
            </a:r>
            <a:r>
              <a:rPr lang="en-GB" dirty="0"/>
              <a:t> in </a:t>
            </a:r>
            <a:r>
              <a:rPr lang="en-GB" dirty="0" err="1"/>
              <a:t>pedem</a:t>
            </a:r>
            <a:r>
              <a:rPr lang="en-GB" dirty="0"/>
              <a:t>;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ulla</a:t>
            </a:r>
            <a:r>
              <a:rPr lang="en-GB" dirty="0"/>
              <a:t> </a:t>
            </a:r>
            <a:r>
              <a:rPr lang="en-GB" dirty="0" err="1"/>
              <a:t>vota</a:t>
            </a:r>
            <a:r>
              <a:rPr lang="en-GB" dirty="0"/>
              <a:t> </a:t>
            </a:r>
            <a:r>
              <a:rPr lang="en-GB" dirty="0" err="1"/>
              <a:t>litoralibus</a:t>
            </a:r>
            <a:r>
              <a:rPr lang="en-GB" dirty="0"/>
              <a:t> </a:t>
            </a:r>
            <a:r>
              <a:rPr lang="en-GB" dirty="0" err="1"/>
              <a:t>deis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sibi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facta</a:t>
            </a:r>
            <a:r>
              <a:rPr lang="en-GB" dirty="0"/>
              <a:t>, cum </a:t>
            </a:r>
            <a:r>
              <a:rPr lang="en-GB" dirty="0" err="1"/>
              <a:t>veniret</a:t>
            </a:r>
            <a:r>
              <a:rPr lang="en-GB" dirty="0"/>
              <a:t> a </a:t>
            </a:r>
            <a:r>
              <a:rPr lang="en-GB" dirty="0" err="1"/>
              <a:t>mari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novissimo</a:t>
            </a:r>
            <a:r>
              <a:rPr lang="en-GB" dirty="0"/>
              <a:t> </a:t>
            </a:r>
            <a:r>
              <a:rPr lang="en-GB" dirty="0" err="1"/>
              <a:t>hunc</a:t>
            </a:r>
            <a:r>
              <a:rPr lang="en-GB" dirty="0"/>
              <a:t> ad </a:t>
            </a:r>
            <a:r>
              <a:rPr lang="en-GB" dirty="0" err="1"/>
              <a:t>usque</a:t>
            </a:r>
            <a:r>
              <a:rPr lang="en-GB" dirty="0"/>
              <a:t> </a:t>
            </a:r>
            <a:r>
              <a:rPr lang="en-GB" dirty="0" err="1"/>
              <a:t>limpidum</a:t>
            </a:r>
            <a:r>
              <a:rPr lang="en-GB" dirty="0"/>
              <a:t> </a:t>
            </a:r>
            <a:r>
              <a:rPr lang="en-GB" dirty="0" err="1"/>
              <a:t>lacum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sed </a:t>
            </a:r>
            <a:r>
              <a:rPr lang="en-GB" dirty="0" err="1"/>
              <a:t>haec</a:t>
            </a:r>
            <a:r>
              <a:rPr lang="en-GB" dirty="0"/>
              <a:t> </a:t>
            </a:r>
            <a:r>
              <a:rPr lang="en-GB" dirty="0" err="1"/>
              <a:t>prius</a:t>
            </a:r>
            <a:r>
              <a:rPr lang="en-GB" dirty="0"/>
              <a:t> </a:t>
            </a:r>
            <a:r>
              <a:rPr lang="en-GB" dirty="0" err="1"/>
              <a:t>fuere</a:t>
            </a:r>
            <a:r>
              <a:rPr lang="en-GB" dirty="0"/>
              <a:t>: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recondita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senet </a:t>
            </a:r>
            <a:r>
              <a:rPr lang="en-GB" dirty="0" err="1"/>
              <a:t>quiete</a:t>
            </a:r>
            <a:r>
              <a:rPr lang="en-GB" dirty="0"/>
              <a:t> </a:t>
            </a:r>
            <a:r>
              <a:rPr lang="en-GB" dirty="0" err="1"/>
              <a:t>seque</a:t>
            </a:r>
            <a:r>
              <a:rPr lang="en-GB" dirty="0"/>
              <a:t> </a:t>
            </a:r>
            <a:r>
              <a:rPr lang="en-GB" dirty="0" err="1"/>
              <a:t>dedicat</a:t>
            </a:r>
            <a:r>
              <a:rPr lang="en-GB" dirty="0"/>
              <a:t> </a:t>
            </a:r>
            <a:r>
              <a:rPr lang="en-GB" dirty="0" err="1"/>
              <a:t>tibi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gemelle</a:t>
            </a:r>
            <a:r>
              <a:rPr lang="en-GB" dirty="0"/>
              <a:t> Castor et </a:t>
            </a:r>
            <a:r>
              <a:rPr lang="en-GB" dirty="0" err="1"/>
              <a:t>gemelle</a:t>
            </a:r>
            <a:r>
              <a:rPr lang="en-GB" dirty="0"/>
              <a:t> </a:t>
            </a:r>
            <a:r>
              <a:rPr lang="en-GB" dirty="0" err="1"/>
              <a:t>Castoris</a:t>
            </a:r>
            <a:r>
              <a:rPr lang="en-GB" dirty="0"/>
              <a:t>.</a:t>
            </a:r>
          </a:p>
        </p:txBody>
      </p:sp>
      <p:sp>
        <p:nvSpPr>
          <p:cNvPr id="9" name="Oval 8">
            <a:hlinkClick r:id="rId2" action="ppaction://hlinksldjump"/>
            <a:extLst>
              <a:ext uri="{FF2B5EF4-FFF2-40B4-BE49-F238E27FC236}">
                <a16:creationId xmlns:a16="http://schemas.microsoft.com/office/drawing/2014/main" id="{648D0F80-EA09-4DB3-814E-B9626833D4A9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A49E15-C307-41EB-B96A-C5BC0FBF0055}"/>
              </a:ext>
            </a:extLst>
          </p:cNvPr>
          <p:cNvSpPr txBox="1"/>
          <p:nvPr/>
        </p:nvSpPr>
        <p:spPr>
          <a:xfrm>
            <a:off x="487680" y="426575"/>
            <a:ext cx="6096000" cy="6004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5. ad </a:t>
            </a:r>
            <a:r>
              <a:rPr lang="en-GB" b="1" dirty="0" err="1"/>
              <a:t>Lesbiam</a:t>
            </a:r>
            <a:endParaRPr lang="en-GB" b="1" dirty="0"/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Vivamus</a:t>
            </a:r>
            <a:r>
              <a:rPr lang="en-GB" dirty="0"/>
              <a:t> mea </a:t>
            </a:r>
            <a:r>
              <a:rPr lang="en-GB" dirty="0" err="1"/>
              <a:t>Lesbia</a:t>
            </a:r>
            <a:r>
              <a:rPr lang="en-GB" dirty="0"/>
              <a:t>,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amemus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rumoresque</a:t>
            </a:r>
            <a:r>
              <a:rPr lang="en-GB" dirty="0"/>
              <a:t> </a:t>
            </a:r>
            <a:r>
              <a:rPr lang="en-GB" dirty="0" err="1"/>
              <a:t>senum</a:t>
            </a:r>
            <a:r>
              <a:rPr lang="en-GB" dirty="0"/>
              <a:t> </a:t>
            </a:r>
            <a:r>
              <a:rPr lang="en-GB" dirty="0" err="1"/>
              <a:t>severiorum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omnes</a:t>
            </a:r>
            <a:r>
              <a:rPr lang="en-GB" dirty="0"/>
              <a:t> </a:t>
            </a:r>
            <a:r>
              <a:rPr lang="en-GB" dirty="0" err="1"/>
              <a:t>unius</a:t>
            </a:r>
            <a:r>
              <a:rPr lang="en-GB" dirty="0"/>
              <a:t> </a:t>
            </a:r>
            <a:r>
              <a:rPr lang="en-GB" dirty="0" err="1"/>
              <a:t>aestimemus</a:t>
            </a:r>
            <a:r>
              <a:rPr lang="en-GB" dirty="0"/>
              <a:t> </a:t>
            </a:r>
            <a:r>
              <a:rPr lang="en-GB" dirty="0" err="1"/>
              <a:t>assis</a:t>
            </a:r>
            <a:r>
              <a:rPr lang="en-GB" dirty="0"/>
              <a:t>!</a:t>
            </a:r>
          </a:p>
          <a:p>
            <a:pPr>
              <a:lnSpc>
                <a:spcPct val="150000"/>
              </a:lnSpc>
            </a:pPr>
            <a:r>
              <a:rPr lang="en-GB" dirty="0"/>
              <a:t>soles </a:t>
            </a:r>
            <a:r>
              <a:rPr lang="en-GB" dirty="0" err="1"/>
              <a:t>occidere</a:t>
            </a:r>
            <a:r>
              <a:rPr lang="en-GB" dirty="0"/>
              <a:t> et </a:t>
            </a:r>
            <a:r>
              <a:rPr lang="en-GB" dirty="0" err="1"/>
              <a:t>redire</a:t>
            </a:r>
            <a:r>
              <a:rPr lang="en-GB" dirty="0"/>
              <a:t> </a:t>
            </a:r>
            <a:r>
              <a:rPr lang="en-GB" dirty="0" err="1"/>
              <a:t>possunt</a:t>
            </a:r>
            <a:r>
              <a:rPr lang="en-GB" dirty="0"/>
              <a:t>:</a:t>
            </a:r>
          </a:p>
          <a:p>
            <a:pPr>
              <a:lnSpc>
                <a:spcPct val="150000"/>
              </a:lnSpc>
            </a:pPr>
            <a:r>
              <a:rPr lang="en-GB" dirty="0"/>
              <a:t>nobis cum </a:t>
            </a:r>
            <a:r>
              <a:rPr lang="en-GB" dirty="0" err="1"/>
              <a:t>semel</a:t>
            </a:r>
            <a:r>
              <a:rPr lang="en-GB" dirty="0"/>
              <a:t> </a:t>
            </a:r>
            <a:r>
              <a:rPr lang="en-GB" dirty="0" err="1"/>
              <a:t>occidit</a:t>
            </a:r>
            <a:r>
              <a:rPr lang="en-GB" dirty="0"/>
              <a:t> brevis lux,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nox</a:t>
            </a:r>
            <a:r>
              <a:rPr lang="en-GB" dirty="0"/>
              <a:t> est </a:t>
            </a:r>
            <a:r>
              <a:rPr lang="en-GB" dirty="0" err="1"/>
              <a:t>perpetua</a:t>
            </a:r>
            <a:r>
              <a:rPr lang="en-GB" dirty="0"/>
              <a:t> una </a:t>
            </a:r>
            <a:r>
              <a:rPr lang="en-GB" dirty="0" err="1"/>
              <a:t>dormienda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da mi </a:t>
            </a:r>
            <a:r>
              <a:rPr lang="en-GB" dirty="0" err="1"/>
              <a:t>basia</a:t>
            </a:r>
            <a:r>
              <a:rPr lang="en-GB" dirty="0"/>
              <a:t> </a:t>
            </a:r>
            <a:r>
              <a:rPr lang="en-GB" dirty="0" err="1"/>
              <a:t>mille</a:t>
            </a:r>
            <a:r>
              <a:rPr lang="en-GB" dirty="0"/>
              <a:t>, </a:t>
            </a:r>
            <a:r>
              <a:rPr lang="en-GB" dirty="0" err="1"/>
              <a:t>deinde</a:t>
            </a:r>
            <a:r>
              <a:rPr lang="en-GB" dirty="0"/>
              <a:t> centum,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dein</a:t>
            </a:r>
            <a:r>
              <a:rPr lang="en-GB" dirty="0"/>
              <a:t> </a:t>
            </a:r>
            <a:r>
              <a:rPr lang="en-GB" dirty="0" err="1"/>
              <a:t>mille</a:t>
            </a:r>
            <a:r>
              <a:rPr lang="en-GB" dirty="0"/>
              <a:t> altera, </a:t>
            </a:r>
            <a:r>
              <a:rPr lang="en-GB" dirty="0" err="1"/>
              <a:t>dein</a:t>
            </a:r>
            <a:r>
              <a:rPr lang="en-GB" dirty="0"/>
              <a:t> </a:t>
            </a:r>
            <a:r>
              <a:rPr lang="en-GB" dirty="0" err="1"/>
              <a:t>secunda</a:t>
            </a:r>
            <a:r>
              <a:rPr lang="en-GB" dirty="0"/>
              <a:t> centum,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deinde</a:t>
            </a:r>
            <a:r>
              <a:rPr lang="en-GB" dirty="0"/>
              <a:t> </a:t>
            </a:r>
            <a:r>
              <a:rPr lang="en-GB" dirty="0" err="1"/>
              <a:t>usque</a:t>
            </a:r>
            <a:r>
              <a:rPr lang="en-GB" dirty="0"/>
              <a:t> altera </a:t>
            </a:r>
            <a:r>
              <a:rPr lang="en-GB" dirty="0" err="1"/>
              <a:t>mille</a:t>
            </a:r>
            <a:r>
              <a:rPr lang="en-GB" dirty="0"/>
              <a:t>, </a:t>
            </a:r>
            <a:r>
              <a:rPr lang="en-GB" dirty="0" err="1"/>
              <a:t>deinde</a:t>
            </a:r>
            <a:r>
              <a:rPr lang="en-GB" dirty="0"/>
              <a:t> centum.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dein</a:t>
            </a:r>
            <a:r>
              <a:rPr lang="en-GB" dirty="0"/>
              <a:t>, cum milia </a:t>
            </a:r>
            <a:r>
              <a:rPr lang="en-GB" dirty="0" err="1"/>
              <a:t>multa</a:t>
            </a:r>
            <a:r>
              <a:rPr lang="en-GB" dirty="0"/>
              <a:t> </a:t>
            </a:r>
            <a:r>
              <a:rPr lang="en-GB" dirty="0" err="1"/>
              <a:t>fecerimus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conturbabimus</a:t>
            </a:r>
            <a:r>
              <a:rPr lang="en-GB" dirty="0"/>
              <a:t> </a:t>
            </a:r>
            <a:r>
              <a:rPr lang="en-GB" dirty="0" err="1"/>
              <a:t>illa</a:t>
            </a:r>
            <a:r>
              <a:rPr lang="en-GB" dirty="0"/>
              <a:t>, ne </a:t>
            </a:r>
            <a:r>
              <a:rPr lang="en-GB" dirty="0" err="1"/>
              <a:t>sciamus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aut</a:t>
            </a:r>
            <a:r>
              <a:rPr lang="en-GB" dirty="0"/>
              <a:t> ne quis malus </a:t>
            </a:r>
            <a:r>
              <a:rPr lang="en-GB" dirty="0" err="1"/>
              <a:t>invidere</a:t>
            </a:r>
            <a:r>
              <a:rPr lang="en-GB" dirty="0"/>
              <a:t> </a:t>
            </a:r>
            <a:r>
              <a:rPr lang="en-GB" dirty="0" err="1"/>
              <a:t>possit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cum tantum </a:t>
            </a:r>
            <a:r>
              <a:rPr lang="en-GB" dirty="0" err="1"/>
              <a:t>sciat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basiorum</a:t>
            </a:r>
            <a:r>
              <a:rPr lang="en-GB" dirty="0"/>
              <a:t>.</a:t>
            </a:r>
          </a:p>
        </p:txBody>
      </p:sp>
      <p:sp>
        <p:nvSpPr>
          <p:cNvPr id="7" name="Oval 6">
            <a:hlinkClick r:id="rId2" action="ppaction://hlinksldjump"/>
            <a:extLst>
              <a:ext uri="{FF2B5EF4-FFF2-40B4-BE49-F238E27FC236}">
                <a16:creationId xmlns:a16="http://schemas.microsoft.com/office/drawing/2014/main" id="{02E83E04-D509-4E4C-A40D-CF2805273CF0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98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560127-D1E7-4F7B-821A-213CF39A1974}"/>
              </a:ext>
            </a:extLst>
          </p:cNvPr>
          <p:cNvSpPr txBox="1"/>
          <p:nvPr/>
        </p:nvSpPr>
        <p:spPr>
          <a:xfrm>
            <a:off x="426720" y="396240"/>
            <a:ext cx="3911600" cy="5173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6. ad Flavium</a:t>
            </a:r>
          </a:p>
          <a:p>
            <a:endParaRPr lang="pt-BR" b="1" dirty="0"/>
          </a:p>
          <a:p>
            <a:pPr>
              <a:lnSpc>
                <a:spcPct val="150000"/>
              </a:lnSpc>
            </a:pPr>
            <a:r>
              <a:rPr lang="pt-BR" dirty="0"/>
              <a:t>Flavi, delicias tuas Catullo,</a:t>
            </a:r>
          </a:p>
          <a:p>
            <a:pPr>
              <a:lnSpc>
                <a:spcPct val="150000"/>
              </a:lnSpc>
            </a:pPr>
            <a:r>
              <a:rPr lang="pt-BR" dirty="0"/>
              <a:t>ni sint illepidae atque inelegantes,</a:t>
            </a:r>
          </a:p>
          <a:p>
            <a:pPr>
              <a:lnSpc>
                <a:spcPct val="150000"/>
              </a:lnSpc>
            </a:pPr>
            <a:r>
              <a:rPr lang="pt-BR" dirty="0"/>
              <a:t>velles dicere nec tacere posses.</a:t>
            </a:r>
          </a:p>
          <a:p>
            <a:pPr>
              <a:lnSpc>
                <a:spcPct val="150000"/>
              </a:lnSpc>
            </a:pPr>
            <a:r>
              <a:rPr lang="pt-BR" dirty="0"/>
              <a:t>verum nescio quid febriculosi</a:t>
            </a:r>
          </a:p>
          <a:p>
            <a:pPr>
              <a:lnSpc>
                <a:spcPct val="150000"/>
              </a:lnSpc>
            </a:pPr>
            <a:r>
              <a:rPr lang="pt-BR" dirty="0"/>
              <a:t>scorti diligis: hoc pudet fateri.</a:t>
            </a:r>
          </a:p>
          <a:p>
            <a:pPr>
              <a:lnSpc>
                <a:spcPct val="150000"/>
              </a:lnSpc>
            </a:pPr>
            <a:r>
              <a:rPr lang="pt-BR" dirty="0"/>
              <a:t>nam te non viduas iacere noctes</a:t>
            </a:r>
          </a:p>
          <a:p>
            <a:pPr>
              <a:lnSpc>
                <a:spcPct val="150000"/>
              </a:lnSpc>
            </a:pPr>
            <a:r>
              <a:rPr lang="pt-BR" dirty="0"/>
              <a:t>nequiquam tacitum cubile clamat</a:t>
            </a:r>
          </a:p>
          <a:p>
            <a:pPr>
              <a:lnSpc>
                <a:spcPct val="150000"/>
              </a:lnSpc>
            </a:pPr>
            <a:r>
              <a:rPr lang="pt-BR" dirty="0"/>
              <a:t>sertis ac Syrio fragrans olivo,</a:t>
            </a:r>
          </a:p>
          <a:p>
            <a:pPr>
              <a:lnSpc>
                <a:spcPct val="150000"/>
              </a:lnSpc>
            </a:pPr>
            <a:r>
              <a:rPr lang="pt-BR" dirty="0"/>
              <a:t>pulvinusque peraeque et hic et ille</a:t>
            </a:r>
          </a:p>
          <a:p>
            <a:pPr>
              <a:lnSpc>
                <a:spcPct val="150000"/>
              </a:lnSpc>
            </a:pPr>
            <a:r>
              <a:rPr lang="pt-BR" dirty="0"/>
              <a:t>attritus, tremulique quassa lecti</a:t>
            </a:r>
          </a:p>
          <a:p>
            <a:pPr>
              <a:lnSpc>
                <a:spcPct val="150000"/>
              </a:lnSpc>
            </a:pPr>
            <a:r>
              <a:rPr lang="pt-BR" dirty="0"/>
              <a:t>argutatio inambulatioque.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938B7-A8CF-44C4-B928-34DFA94A4AEB}"/>
              </a:ext>
            </a:extLst>
          </p:cNvPr>
          <p:cNvSpPr txBox="1"/>
          <p:nvPr/>
        </p:nvSpPr>
        <p:spPr>
          <a:xfrm>
            <a:off x="4500880" y="989419"/>
            <a:ext cx="3769360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nam inista prevalet nihil tacere.</a:t>
            </a:r>
          </a:p>
          <a:p>
            <a:pPr>
              <a:lnSpc>
                <a:spcPct val="150000"/>
              </a:lnSpc>
            </a:pPr>
            <a:r>
              <a:rPr lang="pt-BR" dirty="0"/>
              <a:t>cur? non tam latera ecfututa pandas,</a:t>
            </a:r>
          </a:p>
          <a:p>
            <a:pPr>
              <a:lnSpc>
                <a:spcPct val="150000"/>
              </a:lnSpc>
            </a:pPr>
            <a:r>
              <a:rPr lang="pt-BR" dirty="0"/>
              <a:t>ni tu quid facias ineptiarum.</a:t>
            </a:r>
          </a:p>
          <a:p>
            <a:pPr>
              <a:lnSpc>
                <a:spcPct val="150000"/>
              </a:lnSpc>
            </a:pPr>
            <a:r>
              <a:rPr lang="pt-BR" dirty="0"/>
              <a:t>quare, quidquid habes boni malique,</a:t>
            </a:r>
          </a:p>
          <a:p>
            <a:pPr>
              <a:lnSpc>
                <a:spcPct val="150000"/>
              </a:lnSpc>
            </a:pPr>
            <a:r>
              <a:rPr lang="pt-BR" dirty="0"/>
              <a:t>dic nobis. volo te ac tuos amores</a:t>
            </a:r>
          </a:p>
          <a:p>
            <a:pPr>
              <a:lnSpc>
                <a:spcPct val="150000"/>
              </a:lnSpc>
            </a:pPr>
            <a:r>
              <a:rPr lang="pt-BR" dirty="0"/>
              <a:t>ad caelum lepido vocare versu.</a:t>
            </a:r>
            <a:endParaRPr lang="en-GB" dirty="0"/>
          </a:p>
        </p:txBody>
      </p:sp>
      <p:sp>
        <p:nvSpPr>
          <p:cNvPr id="9" name="Oval 8">
            <a:hlinkClick r:id="rId2" action="ppaction://hlinksldjump"/>
            <a:extLst>
              <a:ext uri="{FF2B5EF4-FFF2-40B4-BE49-F238E27FC236}">
                <a16:creationId xmlns:a16="http://schemas.microsoft.com/office/drawing/2014/main" id="{8B7B0E02-0DB3-4639-9096-CCCB148DF69D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35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34C802-7755-4DB9-854F-B501F133BC96}"/>
              </a:ext>
            </a:extLst>
          </p:cNvPr>
          <p:cNvSpPr txBox="1"/>
          <p:nvPr/>
        </p:nvSpPr>
        <p:spPr>
          <a:xfrm>
            <a:off x="497840" y="356721"/>
            <a:ext cx="6096000" cy="558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7. ad </a:t>
            </a:r>
            <a:r>
              <a:rPr lang="en-GB" b="1" dirty="0" err="1"/>
              <a:t>Lesbiam</a:t>
            </a:r>
            <a:endParaRPr lang="en-GB" b="1" dirty="0"/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Quaeris</a:t>
            </a:r>
            <a:r>
              <a:rPr lang="en-GB" dirty="0"/>
              <a:t>, quot mihi </a:t>
            </a:r>
            <a:r>
              <a:rPr lang="en-GB" dirty="0" err="1"/>
              <a:t>basiationes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tuae</a:t>
            </a:r>
            <a:r>
              <a:rPr lang="en-GB" dirty="0"/>
              <a:t>, </a:t>
            </a:r>
            <a:r>
              <a:rPr lang="en-GB" dirty="0" err="1"/>
              <a:t>Lesbia</a:t>
            </a:r>
            <a:r>
              <a:rPr lang="en-GB" dirty="0"/>
              <a:t>,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satis</a:t>
            </a:r>
            <a:r>
              <a:rPr lang="en-GB" dirty="0"/>
              <a:t> </a:t>
            </a:r>
            <a:r>
              <a:rPr lang="en-GB" dirty="0" err="1"/>
              <a:t>superque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quam</a:t>
            </a:r>
            <a:r>
              <a:rPr lang="en-GB" dirty="0"/>
              <a:t> magnus numerus </a:t>
            </a:r>
            <a:r>
              <a:rPr lang="en-GB" dirty="0" err="1"/>
              <a:t>Libyssae</a:t>
            </a:r>
            <a:r>
              <a:rPr lang="en-GB" dirty="0"/>
              <a:t> </a:t>
            </a:r>
            <a:r>
              <a:rPr lang="en-GB" dirty="0" err="1"/>
              <a:t>harenae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lasarpiciferis</a:t>
            </a:r>
            <a:r>
              <a:rPr lang="en-GB" dirty="0"/>
              <a:t> </a:t>
            </a:r>
            <a:r>
              <a:rPr lang="en-GB" dirty="0" err="1"/>
              <a:t>iacet</a:t>
            </a:r>
            <a:r>
              <a:rPr lang="en-GB" dirty="0"/>
              <a:t> </a:t>
            </a:r>
            <a:r>
              <a:rPr lang="en-GB" dirty="0" err="1"/>
              <a:t>Cyrenis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oraclum</a:t>
            </a:r>
            <a:r>
              <a:rPr lang="en-GB" dirty="0"/>
              <a:t> </a:t>
            </a:r>
            <a:r>
              <a:rPr lang="en-GB" dirty="0" err="1"/>
              <a:t>Iovis</a:t>
            </a:r>
            <a:r>
              <a:rPr lang="en-GB" dirty="0"/>
              <a:t> inter </a:t>
            </a:r>
            <a:r>
              <a:rPr lang="en-GB" dirty="0" err="1"/>
              <a:t>aestuosi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et </a:t>
            </a:r>
            <a:r>
              <a:rPr lang="en-GB" dirty="0" err="1"/>
              <a:t>Batti</a:t>
            </a:r>
            <a:r>
              <a:rPr lang="en-GB" dirty="0"/>
              <a:t> </a:t>
            </a:r>
            <a:r>
              <a:rPr lang="en-GB" dirty="0" err="1"/>
              <a:t>veteris</a:t>
            </a:r>
            <a:r>
              <a:rPr lang="en-GB" dirty="0"/>
              <a:t> sacrum </a:t>
            </a:r>
            <a:r>
              <a:rPr lang="en-GB" dirty="0" err="1"/>
              <a:t>sepulcrum</a:t>
            </a:r>
            <a:r>
              <a:rPr lang="en-GB" dirty="0"/>
              <a:t>;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sidera</a:t>
            </a:r>
            <a:r>
              <a:rPr lang="en-GB" dirty="0"/>
              <a:t> </a:t>
            </a:r>
            <a:r>
              <a:rPr lang="en-GB" dirty="0" err="1"/>
              <a:t>multa</a:t>
            </a:r>
            <a:r>
              <a:rPr lang="en-GB" dirty="0"/>
              <a:t>, cum tacet </a:t>
            </a:r>
            <a:r>
              <a:rPr lang="en-GB" dirty="0" err="1"/>
              <a:t>nox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furtivos</a:t>
            </a:r>
            <a:r>
              <a:rPr lang="en-GB" dirty="0"/>
              <a:t> </a:t>
            </a:r>
            <a:r>
              <a:rPr lang="en-GB" dirty="0" err="1"/>
              <a:t>hominum</a:t>
            </a:r>
            <a:r>
              <a:rPr lang="en-GB" dirty="0"/>
              <a:t> </a:t>
            </a:r>
            <a:r>
              <a:rPr lang="en-GB" dirty="0" err="1"/>
              <a:t>vident</a:t>
            </a:r>
            <a:r>
              <a:rPr lang="en-GB" dirty="0"/>
              <a:t> </a:t>
            </a:r>
            <a:r>
              <a:rPr lang="en-GB" dirty="0" err="1"/>
              <a:t>amores</a:t>
            </a:r>
            <a:r>
              <a:rPr lang="en-GB" dirty="0"/>
              <a:t>:</a:t>
            </a:r>
          </a:p>
          <a:p>
            <a:pPr>
              <a:lnSpc>
                <a:spcPct val="150000"/>
              </a:lnSpc>
            </a:pPr>
            <a:r>
              <a:rPr lang="en-GB" dirty="0"/>
              <a:t>tam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basia</a:t>
            </a:r>
            <a:r>
              <a:rPr lang="en-GB" dirty="0"/>
              <a:t> </a:t>
            </a:r>
            <a:r>
              <a:rPr lang="en-GB" dirty="0" err="1"/>
              <a:t>multa</a:t>
            </a:r>
            <a:r>
              <a:rPr lang="en-GB" dirty="0"/>
              <a:t> </a:t>
            </a:r>
            <a:r>
              <a:rPr lang="en-GB" dirty="0" err="1"/>
              <a:t>basiare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vesano</a:t>
            </a:r>
            <a:r>
              <a:rPr lang="en-GB" dirty="0"/>
              <a:t> </a:t>
            </a:r>
            <a:r>
              <a:rPr lang="en-GB" dirty="0" err="1"/>
              <a:t>satis</a:t>
            </a:r>
            <a:r>
              <a:rPr lang="en-GB" dirty="0"/>
              <a:t> et super </a:t>
            </a:r>
            <a:r>
              <a:rPr lang="en-GB" dirty="0" err="1"/>
              <a:t>Catullo</a:t>
            </a:r>
            <a:r>
              <a:rPr lang="en-GB" dirty="0"/>
              <a:t> est,</a:t>
            </a:r>
          </a:p>
          <a:p>
            <a:pPr>
              <a:lnSpc>
                <a:spcPct val="150000"/>
              </a:lnSpc>
            </a:pPr>
            <a:r>
              <a:rPr lang="en-GB" dirty="0"/>
              <a:t>quae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pernumerare</a:t>
            </a:r>
            <a:r>
              <a:rPr lang="en-GB" dirty="0"/>
              <a:t> </a:t>
            </a:r>
            <a:r>
              <a:rPr lang="en-GB" dirty="0" err="1"/>
              <a:t>curiosi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possint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mala </a:t>
            </a:r>
            <a:r>
              <a:rPr lang="en-GB" dirty="0" err="1"/>
              <a:t>fascinare</a:t>
            </a:r>
            <a:r>
              <a:rPr lang="en-GB" dirty="0"/>
              <a:t> lingua.</a:t>
            </a:r>
          </a:p>
        </p:txBody>
      </p:sp>
      <p:sp>
        <p:nvSpPr>
          <p:cNvPr id="7" name="Oval 6">
            <a:hlinkClick r:id="rId2" action="ppaction://hlinksldjump"/>
            <a:extLst>
              <a:ext uri="{FF2B5EF4-FFF2-40B4-BE49-F238E27FC236}">
                <a16:creationId xmlns:a16="http://schemas.microsoft.com/office/drawing/2014/main" id="{56DA16CD-E94F-438F-857D-CBE98766423F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6DF772-946C-45C0-9A76-7300D72BB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132" y="4816337"/>
            <a:ext cx="5457748" cy="20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2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7C11E5-CE38-4E1D-BEDA-262AFAA58F93}"/>
              </a:ext>
            </a:extLst>
          </p:cNvPr>
          <p:cNvSpPr txBox="1"/>
          <p:nvPr/>
        </p:nvSpPr>
        <p:spPr>
          <a:xfrm>
            <a:off x="528320" y="480511"/>
            <a:ext cx="4724400" cy="5173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8. ad se ipsum</a:t>
            </a:r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Miser </a:t>
            </a:r>
            <a:r>
              <a:rPr lang="en-GB" dirty="0" err="1"/>
              <a:t>Catulle</a:t>
            </a:r>
            <a:r>
              <a:rPr lang="en-GB" dirty="0"/>
              <a:t>, </a:t>
            </a:r>
            <a:r>
              <a:rPr lang="en-GB" dirty="0" err="1"/>
              <a:t>desinas</a:t>
            </a:r>
            <a:r>
              <a:rPr lang="en-GB" dirty="0"/>
              <a:t> </a:t>
            </a:r>
            <a:r>
              <a:rPr lang="en-GB" dirty="0" err="1"/>
              <a:t>ineptire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et quod </a:t>
            </a:r>
            <a:r>
              <a:rPr lang="en-GB" dirty="0" err="1"/>
              <a:t>vides</a:t>
            </a:r>
            <a:r>
              <a:rPr lang="en-GB" dirty="0"/>
              <a:t> </a:t>
            </a:r>
            <a:r>
              <a:rPr lang="en-GB" dirty="0" err="1"/>
              <a:t>perisse</a:t>
            </a:r>
            <a:r>
              <a:rPr lang="en-GB" dirty="0"/>
              <a:t> </a:t>
            </a:r>
            <a:r>
              <a:rPr lang="en-GB" dirty="0" err="1"/>
              <a:t>perditum</a:t>
            </a:r>
            <a:r>
              <a:rPr lang="en-GB" dirty="0"/>
              <a:t> </a:t>
            </a:r>
            <a:r>
              <a:rPr lang="en-GB" dirty="0" err="1"/>
              <a:t>ducas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fulsere</a:t>
            </a:r>
            <a:r>
              <a:rPr lang="en-GB" dirty="0"/>
              <a:t> quondam </a:t>
            </a:r>
            <a:r>
              <a:rPr lang="en-GB" dirty="0" err="1"/>
              <a:t>candidi</a:t>
            </a:r>
            <a:r>
              <a:rPr lang="en-GB" dirty="0"/>
              <a:t> </a:t>
            </a:r>
            <a:r>
              <a:rPr lang="en-GB" dirty="0" err="1"/>
              <a:t>tibi</a:t>
            </a:r>
            <a:r>
              <a:rPr lang="en-GB" dirty="0"/>
              <a:t> soles,</a:t>
            </a:r>
          </a:p>
          <a:p>
            <a:pPr>
              <a:lnSpc>
                <a:spcPct val="150000"/>
              </a:lnSpc>
            </a:pPr>
            <a:r>
              <a:rPr lang="en-GB" dirty="0"/>
              <a:t>cum </a:t>
            </a:r>
            <a:r>
              <a:rPr lang="en-GB" dirty="0" err="1"/>
              <a:t>ventitabas</a:t>
            </a:r>
            <a:r>
              <a:rPr lang="en-GB" dirty="0"/>
              <a:t> quo puella </a:t>
            </a:r>
            <a:r>
              <a:rPr lang="en-GB" dirty="0" err="1"/>
              <a:t>ducebat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amata</a:t>
            </a:r>
            <a:r>
              <a:rPr lang="en-GB" dirty="0"/>
              <a:t> nobis quantum </a:t>
            </a:r>
            <a:r>
              <a:rPr lang="en-GB" dirty="0" err="1"/>
              <a:t>amabitur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ibi</a:t>
            </a:r>
            <a:r>
              <a:rPr lang="en-GB" dirty="0"/>
              <a:t> </a:t>
            </a:r>
            <a:r>
              <a:rPr lang="en-GB" dirty="0" err="1"/>
              <a:t>illa</a:t>
            </a:r>
            <a:r>
              <a:rPr lang="en-GB" dirty="0"/>
              <a:t> </a:t>
            </a:r>
            <a:r>
              <a:rPr lang="en-GB" dirty="0" err="1"/>
              <a:t>multa</a:t>
            </a:r>
            <a:r>
              <a:rPr lang="en-GB" dirty="0"/>
              <a:t> cum </a:t>
            </a:r>
            <a:r>
              <a:rPr lang="en-GB" dirty="0" err="1"/>
              <a:t>iocosa</a:t>
            </a:r>
            <a:r>
              <a:rPr lang="en-GB" dirty="0"/>
              <a:t> </a:t>
            </a:r>
            <a:r>
              <a:rPr lang="en-GB" dirty="0" err="1"/>
              <a:t>fiebant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quae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volebas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puella </a:t>
            </a:r>
            <a:r>
              <a:rPr lang="en-GB" dirty="0" err="1"/>
              <a:t>nolebat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fulsere</a:t>
            </a:r>
            <a:r>
              <a:rPr lang="en-GB" dirty="0"/>
              <a:t> </a:t>
            </a:r>
            <a:r>
              <a:rPr lang="en-GB" dirty="0" err="1"/>
              <a:t>vere</a:t>
            </a:r>
            <a:r>
              <a:rPr lang="en-GB" dirty="0"/>
              <a:t> </a:t>
            </a:r>
            <a:r>
              <a:rPr lang="en-GB" dirty="0" err="1"/>
              <a:t>candidi</a:t>
            </a:r>
            <a:r>
              <a:rPr lang="en-GB" dirty="0"/>
              <a:t> </a:t>
            </a:r>
            <a:r>
              <a:rPr lang="en-GB" dirty="0" err="1"/>
              <a:t>tibi</a:t>
            </a:r>
            <a:r>
              <a:rPr lang="en-GB" dirty="0"/>
              <a:t> soles.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iam</a:t>
            </a:r>
            <a:r>
              <a:rPr lang="en-GB" dirty="0"/>
              <a:t> </a:t>
            </a:r>
            <a:r>
              <a:rPr lang="en-GB" dirty="0" err="1"/>
              <a:t>illa</a:t>
            </a:r>
            <a:r>
              <a:rPr lang="en-GB" dirty="0"/>
              <a:t> non </a:t>
            </a:r>
            <a:r>
              <a:rPr lang="en-GB" dirty="0" err="1"/>
              <a:t>vult</a:t>
            </a:r>
            <a:r>
              <a:rPr lang="en-GB" dirty="0"/>
              <a:t>: </a:t>
            </a:r>
            <a:r>
              <a:rPr lang="en-GB" dirty="0" err="1"/>
              <a:t>tu</a:t>
            </a:r>
            <a:r>
              <a:rPr lang="en-GB" dirty="0"/>
              <a:t> quoque </a:t>
            </a:r>
            <a:r>
              <a:rPr lang="en-GB" dirty="0" err="1"/>
              <a:t>impotens</a:t>
            </a:r>
            <a:r>
              <a:rPr lang="en-GB" dirty="0"/>
              <a:t> </a:t>
            </a:r>
            <a:r>
              <a:rPr lang="en-GB" dirty="0" err="1"/>
              <a:t>noli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nec</a:t>
            </a:r>
            <a:r>
              <a:rPr lang="en-GB" dirty="0"/>
              <a:t> quae fugit </a:t>
            </a:r>
            <a:r>
              <a:rPr lang="en-GB" dirty="0" err="1"/>
              <a:t>sectare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miser </a:t>
            </a:r>
            <a:r>
              <a:rPr lang="en-GB" dirty="0" err="1"/>
              <a:t>vive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sed </a:t>
            </a:r>
            <a:r>
              <a:rPr lang="en-GB" dirty="0" err="1"/>
              <a:t>obstinata</a:t>
            </a:r>
            <a:r>
              <a:rPr lang="en-GB" dirty="0"/>
              <a:t> </a:t>
            </a:r>
            <a:r>
              <a:rPr lang="en-GB" dirty="0" err="1"/>
              <a:t>mente</a:t>
            </a:r>
            <a:r>
              <a:rPr lang="en-GB" dirty="0"/>
              <a:t> </a:t>
            </a:r>
            <a:r>
              <a:rPr lang="en-GB" dirty="0" err="1"/>
              <a:t>perfer</a:t>
            </a:r>
            <a:r>
              <a:rPr lang="en-GB" dirty="0"/>
              <a:t>, </a:t>
            </a:r>
            <a:r>
              <a:rPr lang="en-GB" dirty="0" err="1"/>
              <a:t>obdura</a:t>
            </a:r>
            <a:r>
              <a:rPr lang="en-GB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25330-B664-4A78-9B53-78A96AB31E71}"/>
              </a:ext>
            </a:extLst>
          </p:cNvPr>
          <p:cNvSpPr txBox="1"/>
          <p:nvPr/>
        </p:nvSpPr>
        <p:spPr>
          <a:xfrm>
            <a:off x="5821680" y="964198"/>
            <a:ext cx="4165600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vale puella, </a:t>
            </a:r>
            <a:r>
              <a:rPr lang="en-GB" dirty="0" err="1"/>
              <a:t>iam</a:t>
            </a:r>
            <a:r>
              <a:rPr lang="en-GB" dirty="0"/>
              <a:t> Catullus </a:t>
            </a:r>
            <a:r>
              <a:rPr lang="en-GB" dirty="0" err="1"/>
              <a:t>obdurat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requiret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rogabit</a:t>
            </a:r>
            <a:r>
              <a:rPr lang="en-GB" dirty="0"/>
              <a:t> </a:t>
            </a:r>
            <a:r>
              <a:rPr lang="en-GB" dirty="0" err="1"/>
              <a:t>invitam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at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dolebis</a:t>
            </a:r>
            <a:r>
              <a:rPr lang="en-GB" dirty="0"/>
              <a:t>, cum </a:t>
            </a:r>
            <a:r>
              <a:rPr lang="en-GB" dirty="0" err="1"/>
              <a:t>rogaberis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scelesta</a:t>
            </a:r>
            <a:r>
              <a:rPr lang="en-GB" dirty="0"/>
              <a:t>, </a:t>
            </a:r>
            <a:r>
              <a:rPr lang="en-GB" dirty="0" err="1"/>
              <a:t>vae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, quae </a:t>
            </a:r>
            <a:r>
              <a:rPr lang="en-GB" dirty="0" err="1"/>
              <a:t>tibi</a:t>
            </a:r>
            <a:r>
              <a:rPr lang="en-GB" dirty="0"/>
              <a:t> manet vita?</a:t>
            </a:r>
          </a:p>
          <a:p>
            <a:pPr>
              <a:lnSpc>
                <a:spcPct val="150000"/>
              </a:lnSpc>
            </a:pPr>
            <a:r>
              <a:rPr lang="en-GB" dirty="0"/>
              <a:t>quis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adibit</a:t>
            </a:r>
            <a:r>
              <a:rPr lang="en-GB" dirty="0"/>
              <a:t>? cui </a:t>
            </a:r>
            <a:r>
              <a:rPr lang="en-GB" dirty="0" err="1"/>
              <a:t>videberis</a:t>
            </a:r>
            <a:r>
              <a:rPr lang="en-GB" dirty="0"/>
              <a:t> </a:t>
            </a:r>
            <a:r>
              <a:rPr lang="en-GB" dirty="0" err="1"/>
              <a:t>bella</a:t>
            </a:r>
            <a:r>
              <a:rPr lang="en-GB" dirty="0"/>
              <a:t>?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quem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amabis</a:t>
            </a:r>
            <a:r>
              <a:rPr lang="en-GB" dirty="0"/>
              <a:t>? cuius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diceris</a:t>
            </a:r>
            <a:r>
              <a:rPr lang="en-GB" dirty="0"/>
              <a:t>?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quem</a:t>
            </a:r>
            <a:r>
              <a:rPr lang="en-GB" dirty="0"/>
              <a:t> </a:t>
            </a:r>
            <a:r>
              <a:rPr lang="en-GB" dirty="0" err="1"/>
              <a:t>basiabis</a:t>
            </a:r>
            <a:r>
              <a:rPr lang="en-GB" dirty="0"/>
              <a:t>? cui labella </a:t>
            </a:r>
            <a:r>
              <a:rPr lang="en-GB" dirty="0" err="1"/>
              <a:t>mordebis</a:t>
            </a:r>
            <a:r>
              <a:rPr lang="en-GB" dirty="0"/>
              <a:t>?</a:t>
            </a:r>
          </a:p>
          <a:p>
            <a:pPr>
              <a:lnSpc>
                <a:spcPct val="150000"/>
              </a:lnSpc>
            </a:pPr>
            <a:r>
              <a:rPr lang="en-GB" dirty="0"/>
              <a:t>at </a:t>
            </a:r>
            <a:r>
              <a:rPr lang="en-GB" dirty="0" err="1"/>
              <a:t>tu</a:t>
            </a:r>
            <a:r>
              <a:rPr lang="en-GB" dirty="0"/>
              <a:t>, </a:t>
            </a:r>
            <a:r>
              <a:rPr lang="en-GB" dirty="0" err="1"/>
              <a:t>Catulle</a:t>
            </a:r>
            <a:r>
              <a:rPr lang="en-GB" dirty="0"/>
              <a:t>, </a:t>
            </a:r>
            <a:r>
              <a:rPr lang="en-GB" dirty="0" err="1"/>
              <a:t>destinatus</a:t>
            </a:r>
            <a:r>
              <a:rPr lang="en-GB" dirty="0"/>
              <a:t> </a:t>
            </a:r>
            <a:r>
              <a:rPr lang="en-GB" dirty="0" err="1"/>
              <a:t>obdura</a:t>
            </a:r>
            <a:r>
              <a:rPr lang="en-GB" dirty="0"/>
              <a:t>.</a:t>
            </a:r>
          </a:p>
        </p:txBody>
      </p:sp>
      <p:sp>
        <p:nvSpPr>
          <p:cNvPr id="9" name="Oval 8">
            <a:hlinkClick r:id="rId2" action="ppaction://hlinksldjump"/>
            <a:extLst>
              <a:ext uri="{FF2B5EF4-FFF2-40B4-BE49-F238E27FC236}">
                <a16:creationId xmlns:a16="http://schemas.microsoft.com/office/drawing/2014/main" id="{423EF607-D1E1-41DA-91B9-10F48DC65E5B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F49FBD-B8BA-4254-A136-5AAE81297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280" y="4858571"/>
            <a:ext cx="5689600" cy="191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05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BCC101-9D0A-4611-85A2-6BE7E7BB32B4}"/>
              </a:ext>
            </a:extLst>
          </p:cNvPr>
          <p:cNvSpPr txBox="1"/>
          <p:nvPr/>
        </p:nvSpPr>
        <p:spPr>
          <a:xfrm>
            <a:off x="3423920" y="1758295"/>
            <a:ext cx="5059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‘He lived in the circle of the jeunesse dorée </a:t>
            </a:r>
          </a:p>
          <a:p>
            <a:pPr algn="ctr"/>
            <a:r>
              <a:rPr lang="en-GB" i="1" dirty="0"/>
              <a:t>(the </a:t>
            </a:r>
            <a:r>
              <a:rPr lang="en-GB" b="1" i="1" dirty="0" err="1"/>
              <a:t>delicata</a:t>
            </a:r>
            <a:r>
              <a:rPr lang="en-GB" b="1" i="1" dirty="0"/>
              <a:t> </a:t>
            </a:r>
            <a:r>
              <a:rPr lang="en-GB" b="1" i="1" dirty="0" err="1"/>
              <a:t>iuventus</a:t>
            </a:r>
            <a:r>
              <a:rPr lang="en-GB" b="1" i="1" dirty="0"/>
              <a:t> </a:t>
            </a:r>
            <a:r>
              <a:rPr lang="en-GB" i="1" dirty="0"/>
              <a:t>as Cicero called them) </a:t>
            </a:r>
          </a:p>
          <a:p>
            <a:pPr algn="ctr"/>
            <a:r>
              <a:rPr lang="en-GB" i="1" dirty="0"/>
              <a:t>who had turned away from the ideals of early Rome and embraced Hellenistic Greek culture. A whole group of poets, the so-called ‘</a:t>
            </a:r>
            <a:r>
              <a:rPr lang="en-GB" b="1" i="1" dirty="0" err="1"/>
              <a:t>neoterics</a:t>
            </a:r>
            <a:r>
              <a:rPr lang="en-GB" i="1" dirty="0"/>
              <a:t>’, shared the same rejection of traditional norms.’ </a:t>
            </a:r>
            <a:r>
              <a:rPr lang="en-GB" sz="1200" dirty="0"/>
              <a:t>(O.C.D.)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CE9F05-D696-4571-809C-9FB311831629}"/>
              </a:ext>
            </a:extLst>
          </p:cNvPr>
          <p:cNvSpPr/>
          <p:nvPr/>
        </p:nvSpPr>
        <p:spPr>
          <a:xfrm>
            <a:off x="2926080" y="1472138"/>
            <a:ext cx="6055360" cy="2326640"/>
          </a:xfrm>
          <a:prstGeom prst="ellipse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2A11C-F0B4-4876-942B-99A4C6987F9E}"/>
              </a:ext>
            </a:extLst>
          </p:cNvPr>
          <p:cNvSpPr txBox="1"/>
          <p:nvPr/>
        </p:nvSpPr>
        <p:spPr>
          <a:xfrm>
            <a:off x="314960" y="3320799"/>
            <a:ext cx="2458720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Gaius </a:t>
            </a:r>
            <a:r>
              <a:rPr lang="en-GB" dirty="0" err="1"/>
              <a:t>Licinius</a:t>
            </a:r>
            <a:r>
              <a:rPr lang="en-GB" dirty="0"/>
              <a:t> </a:t>
            </a:r>
            <a:r>
              <a:rPr lang="en-GB" b="1" dirty="0"/>
              <a:t>Calvus</a:t>
            </a:r>
          </a:p>
          <a:p>
            <a:pPr algn="ctr"/>
            <a:r>
              <a:rPr lang="en-GB" sz="1400" dirty="0"/>
              <a:t>Political  lampoonist.</a:t>
            </a:r>
          </a:p>
          <a:p>
            <a:pPr algn="ctr"/>
            <a:r>
              <a:rPr lang="en-GB" dirty="0"/>
              <a:t>14, </a:t>
            </a:r>
            <a:r>
              <a:rPr lang="en-GB" b="1" dirty="0"/>
              <a:t>50</a:t>
            </a:r>
            <a:r>
              <a:rPr lang="en-GB" dirty="0"/>
              <a:t>, 53, 96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B0F00D-135E-4E2E-AAD4-C1F4BEACE412}"/>
              </a:ext>
            </a:extLst>
          </p:cNvPr>
          <p:cNvSpPr txBox="1"/>
          <p:nvPr/>
        </p:nvSpPr>
        <p:spPr>
          <a:xfrm>
            <a:off x="4602480" y="4182573"/>
            <a:ext cx="2458720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Gaius </a:t>
            </a:r>
            <a:r>
              <a:rPr lang="en-GB" dirty="0" err="1"/>
              <a:t>Helvius</a:t>
            </a:r>
            <a:r>
              <a:rPr lang="en-GB" dirty="0"/>
              <a:t> </a:t>
            </a:r>
            <a:r>
              <a:rPr lang="en-GB" b="1" dirty="0"/>
              <a:t>Cinna</a:t>
            </a:r>
          </a:p>
          <a:p>
            <a:pPr algn="ctr"/>
            <a:r>
              <a:rPr lang="en-GB" sz="1400" dirty="0"/>
              <a:t>Author of the Epyllion </a:t>
            </a:r>
            <a:r>
              <a:rPr lang="en-GB" sz="1400" i="1" dirty="0" err="1"/>
              <a:t>Zmyrna</a:t>
            </a:r>
            <a:endParaRPr lang="en-GB" sz="1400" dirty="0"/>
          </a:p>
          <a:p>
            <a:pPr algn="ctr"/>
            <a:r>
              <a:rPr lang="en-GB" dirty="0"/>
              <a:t>10, 95, 113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68008-C972-4E3D-930A-B10130E8539D}"/>
              </a:ext>
            </a:extLst>
          </p:cNvPr>
          <p:cNvSpPr txBox="1"/>
          <p:nvPr/>
        </p:nvSpPr>
        <p:spPr>
          <a:xfrm>
            <a:off x="2875280" y="6377355"/>
            <a:ext cx="7305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2"/>
              </a:rPr>
              <a:t>https://www.youtube.com/watch?v=6xQAr5le0UU</a:t>
            </a:r>
            <a:r>
              <a:rPr lang="en-GB" sz="1400" dirty="0"/>
              <a:t> A new RSC play</a:t>
            </a:r>
            <a:r>
              <a:rPr lang="en-GB" sz="1400" i="1" dirty="0"/>
              <a:t>, I Cinna.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EC5612-A258-49A2-8F4D-841B89F137BC}"/>
              </a:ext>
            </a:extLst>
          </p:cNvPr>
          <p:cNvSpPr txBox="1"/>
          <p:nvPr/>
        </p:nvSpPr>
        <p:spPr>
          <a:xfrm>
            <a:off x="2476500" y="5965131"/>
            <a:ext cx="916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https://www.youtube.com/watch?v=036CS0g3D6c</a:t>
            </a:r>
            <a:r>
              <a:rPr lang="en-GB" dirty="0"/>
              <a:t> ‘</a:t>
            </a:r>
            <a:r>
              <a:rPr lang="en-GB" sz="1400" i="1" dirty="0"/>
              <a:t>Friends, Romans, Countrymen</a:t>
            </a:r>
            <a:r>
              <a:rPr lang="en-GB" sz="1400" dirty="0"/>
              <a:t>.’ Julius Caesar Act 3. Scene 2. RSC 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E0DF88-F5D9-44F9-8F04-D1044B3D59ED}"/>
              </a:ext>
            </a:extLst>
          </p:cNvPr>
          <p:cNvSpPr txBox="1"/>
          <p:nvPr/>
        </p:nvSpPr>
        <p:spPr>
          <a:xfrm>
            <a:off x="4140200" y="5054114"/>
            <a:ext cx="3627120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 Shakespeare’s </a:t>
            </a:r>
            <a:r>
              <a:rPr lang="en-GB" sz="1400" i="1" dirty="0"/>
              <a:t>Julius Caesar </a:t>
            </a:r>
            <a:r>
              <a:rPr lang="en-GB" sz="1400" dirty="0"/>
              <a:t>Act 3. Scene 3 Cinna is murdered by a mob when he is mistakenly identified by the crowd as one of the conspirators.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6E6E0-4D3B-4365-821D-A036777A6476}"/>
              </a:ext>
            </a:extLst>
          </p:cNvPr>
          <p:cNvSpPr txBox="1"/>
          <p:nvPr/>
        </p:nvSpPr>
        <p:spPr>
          <a:xfrm>
            <a:off x="101600" y="134833"/>
            <a:ext cx="28244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Callimachus of Cyrene (c.305-240BC)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E8A38F-A9D5-4957-A702-5C311FD71CF9}"/>
              </a:ext>
            </a:extLst>
          </p:cNvPr>
          <p:cNvSpPr txBox="1"/>
          <p:nvPr/>
        </p:nvSpPr>
        <p:spPr>
          <a:xfrm>
            <a:off x="60960" y="1758295"/>
            <a:ext cx="28244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M. </a:t>
            </a:r>
            <a:r>
              <a:rPr lang="en-GB" dirty="0" err="1"/>
              <a:t>Caelius</a:t>
            </a:r>
            <a:r>
              <a:rPr lang="en-GB" dirty="0"/>
              <a:t> Rufus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AE5BF1-0169-444F-81AC-1E9A4A3CDA1F}"/>
              </a:ext>
            </a:extLst>
          </p:cNvPr>
          <p:cNvSpPr txBox="1"/>
          <p:nvPr/>
        </p:nvSpPr>
        <p:spPr>
          <a:xfrm>
            <a:off x="7254240" y="831964"/>
            <a:ext cx="282448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M. Tullius Cicero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1BD4AF-E961-45CF-96D3-CE21F2299247}"/>
              </a:ext>
            </a:extLst>
          </p:cNvPr>
          <p:cNvSpPr txBox="1"/>
          <p:nvPr/>
        </p:nvSpPr>
        <p:spPr>
          <a:xfrm>
            <a:off x="8768080" y="1429246"/>
            <a:ext cx="282448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C. </a:t>
            </a:r>
            <a:r>
              <a:rPr lang="en-GB" dirty="0" err="1">
                <a:solidFill>
                  <a:srgbClr val="7030A0"/>
                </a:solidFill>
              </a:rPr>
              <a:t>Iulius</a:t>
            </a:r>
            <a:r>
              <a:rPr lang="en-GB" dirty="0">
                <a:solidFill>
                  <a:srgbClr val="7030A0"/>
                </a:solidFill>
              </a:rPr>
              <a:t> Caesar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93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C1988-B064-4951-AB3C-F7AED76060D0}"/>
              </a:ext>
            </a:extLst>
          </p:cNvPr>
          <p:cNvSpPr txBox="1"/>
          <p:nvPr/>
        </p:nvSpPr>
        <p:spPr>
          <a:xfrm>
            <a:off x="10657840" y="2429346"/>
            <a:ext cx="1300480" cy="369332"/>
          </a:xfrm>
          <a:prstGeom prst="rect">
            <a:avLst/>
          </a:prstGeom>
          <a:solidFill>
            <a:srgbClr val="FFE1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Gellius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9F578F-60C2-4835-A0A5-22F283161014}"/>
              </a:ext>
            </a:extLst>
          </p:cNvPr>
          <p:cNvSpPr txBox="1"/>
          <p:nvPr/>
        </p:nvSpPr>
        <p:spPr>
          <a:xfrm>
            <a:off x="9169400" y="2429346"/>
            <a:ext cx="1300480" cy="369332"/>
          </a:xfrm>
          <a:prstGeom prst="rect">
            <a:avLst/>
          </a:prstGeom>
          <a:solidFill>
            <a:srgbClr val="FFE1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Lesbia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E6A4DD-9411-4D95-9E7E-A209641DF697}"/>
              </a:ext>
            </a:extLst>
          </p:cNvPr>
          <p:cNvSpPr txBox="1"/>
          <p:nvPr/>
        </p:nvSpPr>
        <p:spPr>
          <a:xfrm>
            <a:off x="9900920" y="3182983"/>
            <a:ext cx="1300480" cy="369332"/>
          </a:xfrm>
          <a:prstGeom prst="rect">
            <a:avLst/>
          </a:prstGeom>
          <a:solidFill>
            <a:srgbClr val="FFE1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Iuventius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8C4C9C-936B-40DA-B16F-9F41CDA18CBE}"/>
              </a:ext>
            </a:extLst>
          </p:cNvPr>
          <p:cNvSpPr txBox="1"/>
          <p:nvPr/>
        </p:nvSpPr>
        <p:spPr>
          <a:xfrm>
            <a:off x="3845560" y="815545"/>
            <a:ext cx="240284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Catullus’ brother</a:t>
            </a:r>
          </a:p>
        </p:txBody>
      </p:sp>
      <p:sp>
        <p:nvSpPr>
          <p:cNvPr id="29" name="Oval 28">
            <a:hlinkClick r:id="rId4" action="ppaction://hlinksldjump"/>
            <a:extLst>
              <a:ext uri="{FF2B5EF4-FFF2-40B4-BE49-F238E27FC236}">
                <a16:creationId xmlns:a16="http://schemas.microsoft.com/office/drawing/2014/main" id="{50917E85-0DD9-4577-A126-7FC3ACD63513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3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BB897667-2DCE-4D3D-8588-1C3476F119FC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BB09-B8C1-411B-A698-3D537AFB5EAF}"/>
              </a:ext>
            </a:extLst>
          </p:cNvPr>
          <p:cNvSpPr txBox="1"/>
          <p:nvPr/>
        </p:nvSpPr>
        <p:spPr>
          <a:xfrm>
            <a:off x="447040" y="558825"/>
            <a:ext cx="6096000" cy="5173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9. ad </a:t>
            </a:r>
            <a:r>
              <a:rPr lang="en-GB" b="1" dirty="0" err="1"/>
              <a:t>Veranium</a:t>
            </a:r>
            <a:endParaRPr lang="en-GB" b="1" dirty="0"/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Verani</a:t>
            </a:r>
            <a:r>
              <a:rPr lang="en-GB" dirty="0"/>
              <a:t>, omnibus e </a:t>
            </a:r>
            <a:r>
              <a:rPr lang="en-GB" dirty="0" err="1"/>
              <a:t>meis</a:t>
            </a:r>
            <a:r>
              <a:rPr lang="en-GB" dirty="0"/>
              <a:t> </a:t>
            </a:r>
            <a:r>
              <a:rPr lang="en-GB" dirty="0" err="1"/>
              <a:t>amicis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antistans</a:t>
            </a:r>
            <a:r>
              <a:rPr lang="en-GB" dirty="0"/>
              <a:t> mihi </a:t>
            </a:r>
            <a:r>
              <a:rPr lang="en-GB" dirty="0" err="1"/>
              <a:t>milibus</a:t>
            </a:r>
            <a:r>
              <a:rPr lang="en-GB" dirty="0"/>
              <a:t> </a:t>
            </a:r>
            <a:r>
              <a:rPr lang="en-GB" dirty="0" err="1"/>
              <a:t>trecentis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venistine</a:t>
            </a:r>
            <a:r>
              <a:rPr lang="en-GB" dirty="0"/>
              <a:t> </a:t>
            </a:r>
            <a:r>
              <a:rPr lang="en-GB" dirty="0" err="1"/>
              <a:t>domum</a:t>
            </a:r>
            <a:r>
              <a:rPr lang="en-GB" dirty="0"/>
              <a:t> ad </a:t>
            </a:r>
            <a:r>
              <a:rPr lang="en-GB" dirty="0" err="1"/>
              <a:t>tuos</a:t>
            </a:r>
            <a:r>
              <a:rPr lang="en-GB" dirty="0"/>
              <a:t> penates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fratresque</a:t>
            </a:r>
            <a:r>
              <a:rPr lang="en-GB" dirty="0"/>
              <a:t> </a:t>
            </a:r>
            <a:r>
              <a:rPr lang="en-GB" dirty="0" err="1"/>
              <a:t>unanimos</a:t>
            </a:r>
            <a:r>
              <a:rPr lang="en-GB" dirty="0"/>
              <a:t> </a:t>
            </a:r>
            <a:r>
              <a:rPr lang="en-GB" dirty="0" err="1"/>
              <a:t>anumque</a:t>
            </a:r>
            <a:r>
              <a:rPr lang="en-GB" dirty="0"/>
              <a:t> </a:t>
            </a:r>
            <a:r>
              <a:rPr lang="en-GB" dirty="0" err="1"/>
              <a:t>matrem</a:t>
            </a:r>
            <a:r>
              <a:rPr lang="en-GB" dirty="0"/>
              <a:t>?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venisti</a:t>
            </a:r>
            <a:r>
              <a:rPr lang="en-GB" dirty="0"/>
              <a:t>. o mihi </a:t>
            </a:r>
            <a:r>
              <a:rPr lang="en-GB" dirty="0" err="1"/>
              <a:t>nuntii</a:t>
            </a:r>
            <a:r>
              <a:rPr lang="en-GB" dirty="0"/>
              <a:t> beati!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visam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incolumem</a:t>
            </a:r>
            <a:r>
              <a:rPr lang="en-GB" dirty="0"/>
              <a:t> </a:t>
            </a:r>
            <a:r>
              <a:rPr lang="en-GB" dirty="0" err="1"/>
              <a:t>audiamque</a:t>
            </a:r>
            <a:r>
              <a:rPr lang="en-GB" dirty="0"/>
              <a:t> </a:t>
            </a:r>
            <a:r>
              <a:rPr lang="en-GB" dirty="0" err="1"/>
              <a:t>Hiberum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narrantem</a:t>
            </a:r>
            <a:r>
              <a:rPr lang="en-GB" dirty="0"/>
              <a:t> </a:t>
            </a:r>
            <a:r>
              <a:rPr lang="en-GB" dirty="0" err="1"/>
              <a:t>loca</a:t>
            </a:r>
            <a:r>
              <a:rPr lang="en-GB" dirty="0"/>
              <a:t>, </a:t>
            </a:r>
            <a:r>
              <a:rPr lang="en-GB" dirty="0" err="1"/>
              <a:t>facta</a:t>
            </a:r>
            <a:r>
              <a:rPr lang="en-GB" dirty="0"/>
              <a:t> </a:t>
            </a:r>
            <a:r>
              <a:rPr lang="en-GB" dirty="0" err="1"/>
              <a:t>nationes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est tuus, </a:t>
            </a:r>
            <a:r>
              <a:rPr lang="en-GB" dirty="0" err="1"/>
              <a:t>applicansque</a:t>
            </a:r>
            <a:r>
              <a:rPr lang="en-GB" dirty="0"/>
              <a:t> </a:t>
            </a:r>
            <a:r>
              <a:rPr lang="en-GB" dirty="0" err="1"/>
              <a:t>collum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iucundum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oculosque</a:t>
            </a:r>
            <a:r>
              <a:rPr lang="en-GB" dirty="0"/>
              <a:t> </a:t>
            </a:r>
            <a:r>
              <a:rPr lang="en-GB" dirty="0" err="1"/>
              <a:t>suaviabor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o quantum est </a:t>
            </a:r>
            <a:r>
              <a:rPr lang="en-GB" dirty="0" err="1"/>
              <a:t>hominum</a:t>
            </a:r>
            <a:r>
              <a:rPr lang="en-GB" dirty="0"/>
              <a:t> </a:t>
            </a:r>
            <a:r>
              <a:rPr lang="en-GB" dirty="0" err="1"/>
              <a:t>beatiorum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quid me </a:t>
            </a:r>
            <a:r>
              <a:rPr lang="en-GB" dirty="0" err="1"/>
              <a:t>laetius</a:t>
            </a:r>
            <a:r>
              <a:rPr lang="en-GB" dirty="0"/>
              <a:t> est </a:t>
            </a:r>
            <a:r>
              <a:rPr lang="en-GB" dirty="0" err="1"/>
              <a:t>beatiusve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2564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BB897667-2DCE-4D3D-8588-1C3476F119FC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D14FD-0163-4ED9-923C-392EC922371B}"/>
              </a:ext>
            </a:extLst>
          </p:cNvPr>
          <p:cNvSpPr txBox="1"/>
          <p:nvPr/>
        </p:nvSpPr>
        <p:spPr>
          <a:xfrm>
            <a:off x="193040" y="320485"/>
            <a:ext cx="4318000" cy="6420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10. ad Varum</a:t>
            </a:r>
          </a:p>
          <a:p>
            <a:endParaRPr lang="en-GB" b="1" dirty="0"/>
          </a:p>
          <a:p>
            <a:pPr>
              <a:lnSpc>
                <a:spcPct val="150000"/>
              </a:lnSpc>
            </a:pPr>
            <a:r>
              <a:rPr lang="en-GB" dirty="0"/>
              <a:t>Varus me meus ad </a:t>
            </a:r>
            <a:r>
              <a:rPr lang="en-GB" dirty="0" err="1"/>
              <a:t>suos</a:t>
            </a:r>
            <a:r>
              <a:rPr lang="en-GB" dirty="0"/>
              <a:t> </a:t>
            </a:r>
            <a:r>
              <a:rPr lang="en-GB" dirty="0" err="1"/>
              <a:t>amores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visum</a:t>
            </a:r>
            <a:r>
              <a:rPr lang="en-GB" dirty="0"/>
              <a:t> </a:t>
            </a:r>
            <a:r>
              <a:rPr lang="en-GB" dirty="0" err="1"/>
              <a:t>duxerat</a:t>
            </a:r>
            <a:r>
              <a:rPr lang="en-GB" dirty="0"/>
              <a:t> e </a:t>
            </a:r>
            <a:r>
              <a:rPr lang="en-GB" dirty="0" err="1"/>
              <a:t>foro</a:t>
            </a:r>
            <a:r>
              <a:rPr lang="en-GB" dirty="0"/>
              <a:t> </a:t>
            </a:r>
            <a:r>
              <a:rPr lang="en-GB" dirty="0" err="1"/>
              <a:t>otiosum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scortillum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mihi tum </a:t>
            </a:r>
            <a:r>
              <a:rPr lang="en-GB" dirty="0" err="1"/>
              <a:t>repente</a:t>
            </a:r>
            <a:r>
              <a:rPr lang="en-GB" dirty="0"/>
              <a:t> </a:t>
            </a:r>
            <a:r>
              <a:rPr lang="en-GB" dirty="0" err="1"/>
              <a:t>visum</a:t>
            </a:r>
            <a:r>
              <a:rPr lang="en-GB" dirty="0"/>
              <a:t> est,</a:t>
            </a:r>
          </a:p>
          <a:p>
            <a:pPr>
              <a:lnSpc>
                <a:spcPct val="150000"/>
              </a:lnSpc>
            </a:pPr>
            <a:r>
              <a:rPr lang="en-GB" dirty="0"/>
              <a:t>non sane </a:t>
            </a:r>
            <a:r>
              <a:rPr lang="en-GB" dirty="0" err="1"/>
              <a:t>illepidum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invenustum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huc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venimus</a:t>
            </a:r>
            <a:r>
              <a:rPr lang="en-GB" dirty="0"/>
              <a:t>, </a:t>
            </a:r>
            <a:r>
              <a:rPr lang="en-GB" dirty="0" err="1"/>
              <a:t>incidere</a:t>
            </a:r>
            <a:r>
              <a:rPr lang="en-GB" dirty="0"/>
              <a:t> nobis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sermones</a:t>
            </a:r>
            <a:r>
              <a:rPr lang="en-GB" dirty="0"/>
              <a:t> </a:t>
            </a:r>
            <a:r>
              <a:rPr lang="en-GB" dirty="0" err="1"/>
              <a:t>varii</a:t>
            </a:r>
            <a:r>
              <a:rPr lang="en-GB" dirty="0"/>
              <a:t>, in </a:t>
            </a:r>
            <a:r>
              <a:rPr lang="en-GB" dirty="0" err="1"/>
              <a:t>quibus</a:t>
            </a:r>
            <a:r>
              <a:rPr lang="en-GB" dirty="0"/>
              <a:t>, quid </a:t>
            </a:r>
            <a:r>
              <a:rPr lang="en-GB" dirty="0" err="1"/>
              <a:t>esset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iam</a:t>
            </a:r>
            <a:r>
              <a:rPr lang="en-GB" dirty="0"/>
              <a:t> Bithynia, quo modo se </a:t>
            </a:r>
            <a:r>
              <a:rPr lang="en-GB" dirty="0" err="1"/>
              <a:t>haberet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et </a:t>
            </a:r>
            <a:r>
              <a:rPr lang="en-GB" dirty="0" err="1"/>
              <a:t>quonam</a:t>
            </a:r>
            <a:r>
              <a:rPr lang="en-GB" dirty="0"/>
              <a:t> mihi </a:t>
            </a:r>
            <a:r>
              <a:rPr lang="en-GB" dirty="0" err="1"/>
              <a:t>profuisset</a:t>
            </a:r>
            <a:r>
              <a:rPr lang="en-GB" dirty="0"/>
              <a:t> </a:t>
            </a:r>
            <a:r>
              <a:rPr lang="en-GB" dirty="0" err="1"/>
              <a:t>aere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respondi</a:t>
            </a:r>
            <a:r>
              <a:rPr lang="en-GB" dirty="0"/>
              <a:t> id quod </a:t>
            </a:r>
            <a:r>
              <a:rPr lang="en-GB" dirty="0" err="1"/>
              <a:t>erat</a:t>
            </a:r>
            <a:r>
              <a:rPr lang="en-GB" dirty="0"/>
              <a:t>, nihil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ipsis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praetoribus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cohorti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cur </a:t>
            </a:r>
            <a:r>
              <a:rPr lang="en-GB" dirty="0" err="1"/>
              <a:t>quisquam</a:t>
            </a:r>
            <a:r>
              <a:rPr lang="en-GB" dirty="0"/>
              <a:t> caput </a:t>
            </a:r>
            <a:r>
              <a:rPr lang="en-GB" dirty="0" err="1"/>
              <a:t>unctius</a:t>
            </a:r>
            <a:r>
              <a:rPr lang="en-GB" dirty="0"/>
              <a:t> </a:t>
            </a:r>
            <a:r>
              <a:rPr lang="en-GB" dirty="0" err="1"/>
              <a:t>referret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praesertim</a:t>
            </a:r>
            <a:r>
              <a:rPr lang="en-GB" dirty="0"/>
              <a:t> </a:t>
            </a:r>
            <a:r>
              <a:rPr lang="en-GB" dirty="0" err="1"/>
              <a:t>quibus</a:t>
            </a:r>
            <a:r>
              <a:rPr lang="en-GB" dirty="0"/>
              <a:t> </a:t>
            </a:r>
            <a:r>
              <a:rPr lang="en-GB" dirty="0" err="1"/>
              <a:t>esset</a:t>
            </a:r>
            <a:r>
              <a:rPr lang="en-GB" dirty="0"/>
              <a:t> </a:t>
            </a:r>
            <a:r>
              <a:rPr lang="en-GB" dirty="0" err="1"/>
              <a:t>irrumator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praetor,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faceret</a:t>
            </a:r>
            <a:r>
              <a:rPr lang="en-GB" dirty="0"/>
              <a:t> pili </a:t>
            </a:r>
            <a:r>
              <a:rPr lang="en-GB" dirty="0" err="1"/>
              <a:t>cohortem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6D3092-B215-4A8F-BA59-6B523968C3AA}"/>
              </a:ext>
            </a:extLst>
          </p:cNvPr>
          <p:cNvSpPr txBox="1"/>
          <p:nvPr/>
        </p:nvSpPr>
        <p:spPr>
          <a:xfrm>
            <a:off x="8158482" y="404255"/>
            <a:ext cx="4236720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hic </a:t>
            </a:r>
            <a:r>
              <a:rPr lang="en-GB" dirty="0" err="1"/>
              <a:t>illa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decuit</a:t>
            </a:r>
            <a:r>
              <a:rPr lang="en-GB" dirty="0"/>
              <a:t> </a:t>
            </a:r>
            <a:r>
              <a:rPr lang="en-GB" dirty="0" err="1"/>
              <a:t>cinaediorem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'</a:t>
            </a:r>
            <a:r>
              <a:rPr lang="en-GB" dirty="0" err="1"/>
              <a:t>quaeso</a:t>
            </a:r>
            <a:r>
              <a:rPr lang="en-GB" dirty="0"/>
              <a:t>' </a:t>
            </a:r>
            <a:r>
              <a:rPr lang="en-GB" dirty="0" err="1"/>
              <a:t>inquit</a:t>
            </a:r>
            <a:r>
              <a:rPr lang="en-GB" dirty="0"/>
              <a:t> 'mihi, mi </a:t>
            </a:r>
            <a:r>
              <a:rPr lang="en-GB" dirty="0" err="1"/>
              <a:t>Catulle</a:t>
            </a:r>
            <a:r>
              <a:rPr lang="en-GB" dirty="0"/>
              <a:t>, </a:t>
            </a:r>
            <a:r>
              <a:rPr lang="en-GB" dirty="0" err="1"/>
              <a:t>paulum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istos</a:t>
            </a:r>
            <a:r>
              <a:rPr lang="en-GB" dirty="0"/>
              <a:t> </a:t>
            </a:r>
            <a:r>
              <a:rPr lang="en-GB" dirty="0" err="1"/>
              <a:t>commoda</a:t>
            </a:r>
            <a:r>
              <a:rPr lang="en-GB" dirty="0"/>
              <a:t>: </a:t>
            </a:r>
            <a:r>
              <a:rPr lang="en-GB" dirty="0" err="1"/>
              <a:t>nam</a:t>
            </a:r>
            <a:r>
              <a:rPr lang="en-GB" dirty="0"/>
              <a:t> </a:t>
            </a:r>
            <a:r>
              <a:rPr lang="en-GB" dirty="0" err="1"/>
              <a:t>volo</a:t>
            </a:r>
            <a:r>
              <a:rPr lang="en-GB" dirty="0"/>
              <a:t> ad </a:t>
            </a:r>
            <a:r>
              <a:rPr lang="en-GB" dirty="0" err="1"/>
              <a:t>Serapim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deferri</a:t>
            </a:r>
            <a:r>
              <a:rPr lang="en-GB" dirty="0"/>
              <a:t>.' 'mane' </a:t>
            </a:r>
            <a:r>
              <a:rPr lang="en-GB" dirty="0" err="1"/>
              <a:t>inquii</a:t>
            </a:r>
            <a:r>
              <a:rPr lang="en-GB" dirty="0"/>
              <a:t> </a:t>
            </a:r>
            <a:r>
              <a:rPr lang="en-GB" dirty="0" err="1"/>
              <a:t>puellae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'</a:t>
            </a:r>
            <a:r>
              <a:rPr lang="en-GB" dirty="0" err="1"/>
              <a:t>istud</a:t>
            </a:r>
            <a:r>
              <a:rPr lang="en-GB" dirty="0"/>
              <a:t> quod modo </a:t>
            </a:r>
            <a:r>
              <a:rPr lang="en-GB" dirty="0" err="1"/>
              <a:t>dixeram</a:t>
            </a:r>
            <a:r>
              <a:rPr lang="en-GB" dirty="0"/>
              <a:t> me habere,</a:t>
            </a:r>
          </a:p>
          <a:p>
            <a:pPr>
              <a:lnSpc>
                <a:spcPct val="150000"/>
              </a:lnSpc>
            </a:pPr>
            <a:r>
              <a:rPr lang="en-GB" dirty="0"/>
              <a:t>fugit me ratio: meus </a:t>
            </a:r>
            <a:r>
              <a:rPr lang="en-GB" dirty="0" err="1"/>
              <a:t>sodalis</a:t>
            </a:r>
            <a:r>
              <a:rPr lang="en-GB" dirty="0"/>
              <a:t>—</a:t>
            </a:r>
          </a:p>
          <a:p>
            <a:pPr>
              <a:lnSpc>
                <a:spcPct val="150000"/>
              </a:lnSpc>
            </a:pPr>
            <a:r>
              <a:rPr lang="en-GB" dirty="0"/>
              <a:t>Cinna est Gaius—is </a:t>
            </a:r>
            <a:r>
              <a:rPr lang="en-GB" dirty="0" err="1"/>
              <a:t>sibi</a:t>
            </a:r>
            <a:r>
              <a:rPr lang="en-GB" dirty="0"/>
              <a:t> </a:t>
            </a:r>
            <a:r>
              <a:rPr lang="en-GB" dirty="0" err="1"/>
              <a:t>paravit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verum</a:t>
            </a:r>
            <a:r>
              <a:rPr lang="en-GB" dirty="0"/>
              <a:t>, </a:t>
            </a:r>
            <a:r>
              <a:rPr lang="en-GB" dirty="0" err="1"/>
              <a:t>utrum</a:t>
            </a:r>
            <a:r>
              <a:rPr lang="en-GB" dirty="0"/>
              <a:t> </a:t>
            </a:r>
            <a:r>
              <a:rPr lang="en-GB" dirty="0" err="1"/>
              <a:t>illius</a:t>
            </a:r>
            <a:r>
              <a:rPr lang="en-GB" dirty="0"/>
              <a:t> an </a:t>
            </a:r>
            <a:r>
              <a:rPr lang="en-GB" dirty="0" err="1"/>
              <a:t>mei</a:t>
            </a:r>
            <a:r>
              <a:rPr lang="en-GB" dirty="0"/>
              <a:t>, quid ad me?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utor</a:t>
            </a:r>
            <a:r>
              <a:rPr lang="en-GB" dirty="0"/>
              <a:t> tam bene </a:t>
            </a:r>
            <a:r>
              <a:rPr lang="en-GB" dirty="0" err="1"/>
              <a:t>quam</a:t>
            </a:r>
            <a:r>
              <a:rPr lang="en-GB" dirty="0"/>
              <a:t> mihi </a:t>
            </a:r>
            <a:r>
              <a:rPr lang="en-GB" dirty="0" err="1"/>
              <a:t>pararim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sed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insulsa</a:t>
            </a:r>
            <a:r>
              <a:rPr lang="en-GB" dirty="0"/>
              <a:t> male et </a:t>
            </a:r>
            <a:r>
              <a:rPr lang="en-GB" dirty="0" err="1"/>
              <a:t>molesta</a:t>
            </a:r>
            <a:r>
              <a:rPr lang="en-GB" dirty="0"/>
              <a:t> </a:t>
            </a:r>
            <a:r>
              <a:rPr lang="en-GB" dirty="0" err="1"/>
              <a:t>vivis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per </a:t>
            </a:r>
            <a:r>
              <a:rPr lang="en-GB" dirty="0" err="1"/>
              <a:t>quam</a:t>
            </a:r>
            <a:r>
              <a:rPr lang="en-GB" dirty="0"/>
              <a:t> non licet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neglegentem</a:t>
            </a:r>
            <a:r>
              <a:rPr lang="en-GB" dirty="0"/>
              <a:t>.'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97B55C-1F97-4BC5-BC85-14F2C8622D12}"/>
              </a:ext>
            </a:extLst>
          </p:cNvPr>
          <p:cNvSpPr txBox="1"/>
          <p:nvPr/>
        </p:nvSpPr>
        <p:spPr>
          <a:xfrm>
            <a:off x="4241801" y="840502"/>
            <a:ext cx="410464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'at </a:t>
            </a:r>
            <a:r>
              <a:rPr lang="en-GB" dirty="0" err="1"/>
              <a:t>certe</a:t>
            </a:r>
            <a:r>
              <a:rPr lang="en-GB" dirty="0"/>
              <a:t> </a:t>
            </a:r>
            <a:r>
              <a:rPr lang="en-GB" dirty="0" err="1"/>
              <a:t>tamen</a:t>
            </a:r>
            <a:r>
              <a:rPr lang="en-GB" dirty="0"/>
              <a:t>,' </a:t>
            </a:r>
            <a:r>
              <a:rPr lang="en-GB" dirty="0" err="1"/>
              <a:t>inquiunt</a:t>
            </a:r>
            <a:r>
              <a:rPr lang="en-GB" dirty="0"/>
              <a:t> 'quod </a:t>
            </a:r>
            <a:r>
              <a:rPr lang="en-GB" dirty="0" err="1"/>
              <a:t>illic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natum</a:t>
            </a:r>
            <a:r>
              <a:rPr lang="en-GB" dirty="0"/>
              <a:t> </a:t>
            </a:r>
            <a:r>
              <a:rPr lang="en-GB" dirty="0" err="1"/>
              <a:t>dicitur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, </a:t>
            </a:r>
            <a:r>
              <a:rPr lang="en-GB" dirty="0" err="1"/>
              <a:t>comparasti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ad </a:t>
            </a:r>
            <a:r>
              <a:rPr lang="en-GB" dirty="0" err="1"/>
              <a:t>lecticam</a:t>
            </a:r>
            <a:r>
              <a:rPr lang="en-GB" dirty="0"/>
              <a:t> </a:t>
            </a:r>
            <a:r>
              <a:rPr lang="en-GB" dirty="0" err="1"/>
              <a:t>homines</a:t>
            </a:r>
            <a:r>
              <a:rPr lang="en-GB" dirty="0"/>
              <a:t>.' ego,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puellae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unum</a:t>
            </a:r>
            <a:r>
              <a:rPr lang="en-GB" dirty="0"/>
              <a:t> me </a:t>
            </a:r>
            <a:r>
              <a:rPr lang="en-GB" dirty="0" err="1"/>
              <a:t>facerem</a:t>
            </a:r>
            <a:r>
              <a:rPr lang="en-GB" dirty="0"/>
              <a:t> </a:t>
            </a:r>
            <a:r>
              <a:rPr lang="en-GB" dirty="0" err="1"/>
              <a:t>beatiorem</a:t>
            </a:r>
            <a:r>
              <a:rPr lang="en-GB" dirty="0"/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C34FB9-1EC8-4E2C-9D8E-6B4DB5F6A252}"/>
              </a:ext>
            </a:extLst>
          </p:cNvPr>
          <p:cNvSpPr txBox="1"/>
          <p:nvPr/>
        </p:nvSpPr>
        <p:spPr>
          <a:xfrm>
            <a:off x="4241801" y="2551868"/>
            <a:ext cx="4236720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'non' </a:t>
            </a:r>
            <a:r>
              <a:rPr lang="en-GB" dirty="0" err="1"/>
              <a:t>inquam</a:t>
            </a:r>
            <a:r>
              <a:rPr lang="en-GB" dirty="0"/>
              <a:t> 'mihi tam </a:t>
            </a:r>
            <a:r>
              <a:rPr lang="en-GB" dirty="0" err="1"/>
              <a:t>fuit</a:t>
            </a:r>
            <a:r>
              <a:rPr lang="en-GB" dirty="0"/>
              <a:t> </a:t>
            </a:r>
            <a:r>
              <a:rPr lang="en-GB" dirty="0" err="1"/>
              <a:t>maligne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provincia</a:t>
            </a:r>
            <a:r>
              <a:rPr lang="en-GB" dirty="0"/>
              <a:t> quod mala </a:t>
            </a:r>
            <a:r>
              <a:rPr lang="en-GB" dirty="0" err="1"/>
              <a:t>incidisset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non </a:t>
            </a:r>
            <a:r>
              <a:rPr lang="en-GB" dirty="0" err="1"/>
              <a:t>possem</a:t>
            </a:r>
            <a:r>
              <a:rPr lang="en-GB" dirty="0"/>
              <a:t> octo </a:t>
            </a:r>
            <a:r>
              <a:rPr lang="en-GB" dirty="0" err="1"/>
              <a:t>homines</a:t>
            </a:r>
            <a:r>
              <a:rPr lang="en-GB" dirty="0"/>
              <a:t> </a:t>
            </a:r>
            <a:r>
              <a:rPr lang="en-GB" dirty="0" err="1"/>
              <a:t>parare</a:t>
            </a:r>
            <a:r>
              <a:rPr lang="en-GB" dirty="0"/>
              <a:t> rectos.'</a:t>
            </a:r>
          </a:p>
          <a:p>
            <a:pPr>
              <a:lnSpc>
                <a:spcPct val="150000"/>
              </a:lnSpc>
            </a:pPr>
            <a:r>
              <a:rPr lang="en-GB" dirty="0"/>
              <a:t>at mi </a:t>
            </a:r>
            <a:r>
              <a:rPr lang="en-GB" dirty="0" err="1"/>
              <a:t>nullus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hic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illic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fractum</a:t>
            </a:r>
            <a:r>
              <a:rPr lang="en-GB" dirty="0"/>
              <a:t> qui </a:t>
            </a:r>
            <a:r>
              <a:rPr lang="en-GB" dirty="0" err="1"/>
              <a:t>veteris</a:t>
            </a:r>
            <a:r>
              <a:rPr lang="en-GB" dirty="0"/>
              <a:t> </a:t>
            </a:r>
            <a:r>
              <a:rPr lang="en-GB" dirty="0" err="1"/>
              <a:t>pedem</a:t>
            </a:r>
            <a:r>
              <a:rPr lang="en-GB" dirty="0"/>
              <a:t> </a:t>
            </a:r>
            <a:r>
              <a:rPr lang="en-GB" dirty="0" err="1"/>
              <a:t>grabati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in </a:t>
            </a:r>
            <a:r>
              <a:rPr lang="en-GB" dirty="0" err="1"/>
              <a:t>collo</a:t>
            </a:r>
            <a:r>
              <a:rPr lang="en-GB" dirty="0"/>
              <a:t> </a:t>
            </a:r>
            <a:r>
              <a:rPr lang="en-GB" dirty="0" err="1"/>
              <a:t>sibi</a:t>
            </a:r>
            <a:r>
              <a:rPr lang="en-GB" dirty="0"/>
              <a:t> </a:t>
            </a:r>
            <a:r>
              <a:rPr lang="en-GB" dirty="0" err="1"/>
              <a:t>collocare</a:t>
            </a:r>
            <a:r>
              <a:rPr lang="en-GB" dirty="0"/>
              <a:t> posset.</a:t>
            </a:r>
          </a:p>
        </p:txBody>
      </p:sp>
    </p:spTree>
    <p:extLst>
      <p:ext uri="{BB962C8B-B14F-4D97-AF65-F5344CB8AC3E}">
        <p14:creationId xmlns:p14="http://schemas.microsoft.com/office/powerpoint/2010/main" val="269313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4CD23-F685-45D3-8F56-C5E2F90E6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00" t="17926" r="31232" b="20216"/>
          <a:stretch/>
        </p:blipFill>
        <p:spPr>
          <a:xfrm>
            <a:off x="982159" y="3514020"/>
            <a:ext cx="4917988" cy="3305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DD2B-03BB-43F5-A383-CF43DF844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50" t="17334" r="30250" b="19630"/>
          <a:stretch/>
        </p:blipFill>
        <p:spPr>
          <a:xfrm>
            <a:off x="5900147" y="3514020"/>
            <a:ext cx="4779283" cy="3290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E72646-B78C-4361-BE81-FFD9E1638B29}"/>
              </a:ext>
            </a:extLst>
          </p:cNvPr>
          <p:cNvSpPr txBox="1"/>
          <p:nvPr/>
        </p:nvSpPr>
        <p:spPr>
          <a:xfrm>
            <a:off x="9549130" y="6565861"/>
            <a:ext cx="11303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1" dirty="0">
                <a:effectLst/>
                <a:latin typeface="GuardianTextEgyptian"/>
              </a:rPr>
              <a:t>Charlotte Higgins</a:t>
            </a:r>
            <a:endParaRPr lang="en-GB" sz="1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BBA05-18F0-4A00-8487-046FC4B00460}"/>
              </a:ext>
            </a:extLst>
          </p:cNvPr>
          <p:cNvSpPr txBox="1"/>
          <p:nvPr/>
        </p:nvSpPr>
        <p:spPr>
          <a:xfrm>
            <a:off x="72256" y="-32450"/>
            <a:ext cx="46558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https://www.theguardian.com/books/2009/oct/17/robert-harris-lustrum-cicero-novel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6B1898-FF62-48B4-803F-94C0D393D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3" y="252467"/>
            <a:ext cx="2030686" cy="31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hlinkClick r:id="rId5" action="ppaction://hlinksldjump"/>
            <a:extLst>
              <a:ext uri="{FF2B5EF4-FFF2-40B4-BE49-F238E27FC236}">
                <a16:creationId xmlns:a16="http://schemas.microsoft.com/office/drawing/2014/main" id="{56328C30-79A9-4ACA-8BA2-D7C40D00168F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ADD9C0F-FEC3-4C46-8DDF-8E022288C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37" y="264396"/>
            <a:ext cx="1947932" cy="31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F5358B88-DC5D-48BC-8D8F-759E23D6E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978" y="38447"/>
            <a:ext cx="2075247" cy="31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39D8CDE-133B-4929-A17C-AA6292A25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29" y="213771"/>
            <a:ext cx="2094345" cy="31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tullus. Tibullus. Pervigilium Veneris (Loeb Classical Library 6): WITH  Works AND Pervigilium Veneris: Amazon.co.uk: Gaius Valerius Catullus,  Albius Tibullus, Tiberianus, George P Goold, Francis Warre Cornish, John  Percival Postgate, John William Mackail:">
            <a:extLst>
              <a:ext uri="{FF2B5EF4-FFF2-40B4-BE49-F238E27FC236}">
                <a16:creationId xmlns:a16="http://schemas.microsoft.com/office/drawing/2014/main" id="{760FB0B3-C544-43BB-8A77-8D08EE521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36" y="347107"/>
            <a:ext cx="2034046" cy="308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BB897667-2DCE-4D3D-8588-1C3476F119FC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B343F-9DBB-4AA0-A7FF-92074AE859AA}"/>
              </a:ext>
            </a:extLst>
          </p:cNvPr>
          <p:cNvSpPr txBox="1"/>
          <p:nvPr/>
        </p:nvSpPr>
        <p:spPr>
          <a:xfrm>
            <a:off x="5105400" y="2354176"/>
            <a:ext cx="6096000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cum </a:t>
            </a:r>
            <a:r>
              <a:rPr lang="en-GB" dirty="0" err="1"/>
              <a:t>suis</a:t>
            </a:r>
            <a:r>
              <a:rPr lang="en-GB" dirty="0"/>
              <a:t> </a:t>
            </a:r>
            <a:r>
              <a:rPr lang="en-GB" dirty="0" err="1"/>
              <a:t>vivat</a:t>
            </a:r>
            <a:r>
              <a:rPr lang="en-GB" dirty="0"/>
              <a:t> </a:t>
            </a:r>
            <a:r>
              <a:rPr lang="en-GB" dirty="0" err="1"/>
              <a:t>valeatque</a:t>
            </a:r>
            <a:r>
              <a:rPr lang="en-GB" dirty="0"/>
              <a:t> </a:t>
            </a:r>
            <a:r>
              <a:rPr lang="en-GB" dirty="0" err="1"/>
              <a:t>moechis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quos simul </a:t>
            </a:r>
            <a:r>
              <a:rPr lang="en-GB" dirty="0" err="1"/>
              <a:t>complexa</a:t>
            </a:r>
            <a:r>
              <a:rPr lang="en-GB" dirty="0"/>
              <a:t> tenet </a:t>
            </a:r>
            <a:r>
              <a:rPr lang="en-GB" dirty="0" err="1"/>
              <a:t>trecentos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nullum</a:t>
            </a:r>
            <a:r>
              <a:rPr lang="en-GB" dirty="0"/>
              <a:t> </a:t>
            </a:r>
            <a:r>
              <a:rPr lang="en-GB" dirty="0" err="1"/>
              <a:t>amans</a:t>
            </a:r>
            <a:r>
              <a:rPr lang="en-GB" dirty="0"/>
              <a:t> </a:t>
            </a:r>
            <a:r>
              <a:rPr lang="en-GB" dirty="0" err="1"/>
              <a:t>vere</a:t>
            </a:r>
            <a:r>
              <a:rPr lang="en-GB" dirty="0"/>
              <a:t>, sed </a:t>
            </a:r>
            <a:r>
              <a:rPr lang="en-GB" dirty="0" err="1"/>
              <a:t>identidem</a:t>
            </a:r>
            <a:r>
              <a:rPr lang="en-GB" dirty="0"/>
              <a:t> omnium</a:t>
            </a:r>
          </a:p>
          <a:p>
            <a:pPr>
              <a:lnSpc>
                <a:spcPct val="150000"/>
              </a:lnSpc>
            </a:pPr>
            <a:r>
              <a:rPr lang="en-GB" dirty="0"/>
              <a:t>     ilia </a:t>
            </a:r>
            <a:r>
              <a:rPr lang="en-GB" dirty="0" err="1"/>
              <a:t>rumpens</a:t>
            </a:r>
            <a:r>
              <a:rPr lang="en-GB" dirty="0"/>
              <a:t>;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meum</a:t>
            </a:r>
            <a:r>
              <a:rPr lang="en-GB" dirty="0"/>
              <a:t> </a:t>
            </a:r>
            <a:r>
              <a:rPr lang="en-GB" dirty="0" err="1"/>
              <a:t>respectet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ante, </a:t>
            </a:r>
            <a:r>
              <a:rPr lang="en-GB" dirty="0" err="1"/>
              <a:t>amorem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qui </a:t>
            </a:r>
            <a:r>
              <a:rPr lang="en-GB" dirty="0" err="1"/>
              <a:t>illius</a:t>
            </a:r>
            <a:r>
              <a:rPr lang="en-GB" dirty="0"/>
              <a:t> culpa </a:t>
            </a:r>
            <a:r>
              <a:rPr lang="en-GB" dirty="0" err="1"/>
              <a:t>cecidit</a:t>
            </a:r>
            <a:r>
              <a:rPr lang="en-GB" dirty="0"/>
              <a:t> </a:t>
            </a:r>
            <a:r>
              <a:rPr lang="en-GB" dirty="0" err="1"/>
              <a:t>velut</a:t>
            </a:r>
            <a:r>
              <a:rPr lang="en-GB" dirty="0"/>
              <a:t> </a:t>
            </a:r>
            <a:r>
              <a:rPr lang="en-GB" dirty="0" err="1"/>
              <a:t>prati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ultimi</a:t>
            </a:r>
            <a:r>
              <a:rPr lang="en-GB" dirty="0"/>
              <a:t> </a:t>
            </a:r>
            <a:r>
              <a:rPr lang="en-GB" dirty="0" err="1"/>
              <a:t>flos</a:t>
            </a:r>
            <a:r>
              <a:rPr lang="en-GB" dirty="0"/>
              <a:t>, </a:t>
            </a:r>
            <a:r>
              <a:rPr lang="en-GB" dirty="0" err="1"/>
              <a:t>praetereunte</a:t>
            </a:r>
            <a:r>
              <a:rPr lang="en-GB" dirty="0"/>
              <a:t> </a:t>
            </a:r>
            <a:r>
              <a:rPr lang="en-GB" dirty="0" err="1"/>
              <a:t>postquam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     tactus </a:t>
            </a:r>
            <a:r>
              <a:rPr lang="en-GB" dirty="0" err="1"/>
              <a:t>aratro</a:t>
            </a:r>
            <a:r>
              <a:rPr lang="en-GB" dirty="0"/>
              <a:t> est.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E8D6A-91BA-42CF-9BFD-EF0750F5DF65}"/>
              </a:ext>
            </a:extLst>
          </p:cNvPr>
          <p:cNvSpPr txBox="1"/>
          <p:nvPr/>
        </p:nvSpPr>
        <p:spPr>
          <a:xfrm>
            <a:off x="218440" y="158324"/>
            <a:ext cx="4160520" cy="558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11. ad </a:t>
            </a:r>
            <a:r>
              <a:rPr lang="en-GB" b="1" dirty="0" err="1"/>
              <a:t>Furium</a:t>
            </a:r>
            <a:r>
              <a:rPr lang="en-GB" b="1" dirty="0"/>
              <a:t> et </a:t>
            </a:r>
            <a:r>
              <a:rPr lang="en-GB" b="1" dirty="0" err="1"/>
              <a:t>Aurelium</a:t>
            </a:r>
            <a:endParaRPr lang="en-GB" b="1" dirty="0"/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Furi</a:t>
            </a:r>
            <a:r>
              <a:rPr lang="en-GB" dirty="0"/>
              <a:t> et </a:t>
            </a:r>
            <a:r>
              <a:rPr lang="en-GB" dirty="0" err="1"/>
              <a:t>Aureli</a:t>
            </a:r>
            <a:r>
              <a:rPr lang="en-GB" dirty="0"/>
              <a:t> </a:t>
            </a:r>
            <a:r>
              <a:rPr lang="en-GB" dirty="0" err="1"/>
              <a:t>comites</a:t>
            </a:r>
            <a:r>
              <a:rPr lang="en-GB" dirty="0"/>
              <a:t> </a:t>
            </a:r>
            <a:r>
              <a:rPr lang="en-GB" dirty="0" err="1"/>
              <a:t>Catulli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sive</a:t>
            </a:r>
            <a:r>
              <a:rPr lang="en-GB" dirty="0"/>
              <a:t> in </a:t>
            </a:r>
            <a:r>
              <a:rPr lang="en-GB" dirty="0" err="1"/>
              <a:t>extremos</a:t>
            </a:r>
            <a:r>
              <a:rPr lang="en-GB" dirty="0"/>
              <a:t> </a:t>
            </a:r>
            <a:r>
              <a:rPr lang="en-GB" dirty="0" err="1"/>
              <a:t>penetrabit</a:t>
            </a:r>
            <a:r>
              <a:rPr lang="en-GB" dirty="0"/>
              <a:t> </a:t>
            </a:r>
            <a:r>
              <a:rPr lang="en-GB" dirty="0" err="1"/>
              <a:t>Indos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litus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longe</a:t>
            </a:r>
            <a:r>
              <a:rPr lang="en-GB" dirty="0"/>
              <a:t> </a:t>
            </a:r>
            <a:r>
              <a:rPr lang="en-GB" dirty="0" err="1"/>
              <a:t>resonante</a:t>
            </a:r>
            <a:r>
              <a:rPr lang="en-GB" dirty="0"/>
              <a:t> </a:t>
            </a:r>
            <a:r>
              <a:rPr lang="en-GB" dirty="0" err="1"/>
              <a:t>Eoa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     </a:t>
            </a:r>
            <a:r>
              <a:rPr lang="en-GB" dirty="0" err="1"/>
              <a:t>tunditur</a:t>
            </a:r>
            <a:r>
              <a:rPr lang="en-GB" dirty="0"/>
              <a:t> </a:t>
            </a:r>
            <a:r>
              <a:rPr lang="en-GB" dirty="0" err="1"/>
              <a:t>unda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sive</a:t>
            </a:r>
            <a:r>
              <a:rPr lang="en-GB" dirty="0"/>
              <a:t> in </a:t>
            </a:r>
            <a:r>
              <a:rPr lang="en-GB" dirty="0" err="1"/>
              <a:t>Hyrcanos</a:t>
            </a:r>
            <a:r>
              <a:rPr lang="en-GB" dirty="0"/>
              <a:t> </a:t>
            </a:r>
            <a:r>
              <a:rPr lang="en-GB" dirty="0" err="1"/>
              <a:t>Arabesve</a:t>
            </a:r>
            <a:r>
              <a:rPr lang="en-GB" dirty="0"/>
              <a:t> </a:t>
            </a:r>
            <a:r>
              <a:rPr lang="en-GB" dirty="0" err="1"/>
              <a:t>molles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seu</a:t>
            </a:r>
            <a:r>
              <a:rPr lang="en-GB" dirty="0"/>
              <a:t> Sagas </a:t>
            </a:r>
            <a:r>
              <a:rPr lang="en-GB" dirty="0" err="1"/>
              <a:t>sagittiferosve</a:t>
            </a:r>
            <a:r>
              <a:rPr lang="en-GB" dirty="0"/>
              <a:t> </a:t>
            </a:r>
            <a:r>
              <a:rPr lang="en-GB" dirty="0" err="1"/>
              <a:t>Parthos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sive</a:t>
            </a:r>
            <a:r>
              <a:rPr lang="en-GB" dirty="0"/>
              <a:t> quae </a:t>
            </a:r>
            <a:r>
              <a:rPr lang="en-GB" dirty="0" err="1"/>
              <a:t>septemgeminus</a:t>
            </a:r>
            <a:r>
              <a:rPr lang="en-GB" dirty="0"/>
              <a:t> </a:t>
            </a:r>
            <a:r>
              <a:rPr lang="en-GB" dirty="0" err="1"/>
              <a:t>colorat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     </a:t>
            </a:r>
            <a:r>
              <a:rPr lang="en-GB" dirty="0" err="1"/>
              <a:t>aequora</a:t>
            </a:r>
            <a:r>
              <a:rPr lang="en-GB" dirty="0"/>
              <a:t> </a:t>
            </a:r>
            <a:r>
              <a:rPr lang="en-GB" dirty="0" err="1"/>
              <a:t>Nilus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sive</a:t>
            </a:r>
            <a:r>
              <a:rPr lang="en-GB" dirty="0"/>
              <a:t> trans </a:t>
            </a:r>
            <a:r>
              <a:rPr lang="en-GB" dirty="0" err="1"/>
              <a:t>altas</a:t>
            </a:r>
            <a:r>
              <a:rPr lang="en-GB" dirty="0"/>
              <a:t> </a:t>
            </a:r>
            <a:r>
              <a:rPr lang="en-GB" dirty="0" err="1"/>
              <a:t>gradietur</a:t>
            </a:r>
            <a:r>
              <a:rPr lang="en-GB" dirty="0"/>
              <a:t> Alpes,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Caesaris</a:t>
            </a:r>
            <a:r>
              <a:rPr lang="en-GB" dirty="0"/>
              <a:t> </a:t>
            </a:r>
            <a:r>
              <a:rPr lang="en-GB" dirty="0" err="1"/>
              <a:t>visens</a:t>
            </a:r>
            <a:r>
              <a:rPr lang="en-GB" dirty="0"/>
              <a:t> </a:t>
            </a:r>
            <a:r>
              <a:rPr lang="en-GB" dirty="0" err="1"/>
              <a:t>monimenta</a:t>
            </a:r>
            <a:r>
              <a:rPr lang="en-GB" dirty="0"/>
              <a:t> </a:t>
            </a:r>
            <a:r>
              <a:rPr lang="en-GB" dirty="0" err="1"/>
              <a:t>magni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Gallicum</a:t>
            </a:r>
            <a:r>
              <a:rPr lang="en-GB" dirty="0"/>
              <a:t> </a:t>
            </a:r>
            <a:r>
              <a:rPr lang="en-GB" dirty="0" err="1"/>
              <a:t>Rhenum</a:t>
            </a:r>
            <a:r>
              <a:rPr lang="en-GB" dirty="0"/>
              <a:t> </a:t>
            </a:r>
            <a:r>
              <a:rPr lang="en-GB" dirty="0" err="1"/>
              <a:t>horribile</a:t>
            </a:r>
            <a:r>
              <a:rPr lang="en-GB" dirty="0"/>
              <a:t> </a:t>
            </a:r>
            <a:r>
              <a:rPr lang="en-GB" dirty="0" err="1"/>
              <a:t>aequor</a:t>
            </a:r>
            <a:r>
              <a:rPr lang="en-GB" dirty="0"/>
              <a:t> </a:t>
            </a:r>
            <a:r>
              <a:rPr lang="en-GB" dirty="0" err="1"/>
              <a:t>ulti</a:t>
            </a:r>
            <a:r>
              <a:rPr lang="en-GB" dirty="0"/>
              <a:t>-</a:t>
            </a:r>
          </a:p>
          <a:p>
            <a:pPr>
              <a:lnSpc>
                <a:spcPct val="150000"/>
              </a:lnSpc>
            </a:pPr>
            <a:r>
              <a:rPr lang="en-GB" dirty="0"/>
              <a:t>     mosque </a:t>
            </a:r>
            <a:r>
              <a:rPr lang="en-GB" dirty="0" err="1"/>
              <a:t>Britannos</a:t>
            </a:r>
            <a:r>
              <a:rPr lang="en-GB" dirty="0"/>
              <a:t>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DB606-1AAB-4C1E-8F96-3A06595A9D36}"/>
              </a:ext>
            </a:extLst>
          </p:cNvPr>
          <p:cNvSpPr txBox="1"/>
          <p:nvPr/>
        </p:nvSpPr>
        <p:spPr>
          <a:xfrm>
            <a:off x="5105400" y="642810"/>
            <a:ext cx="609600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omnia </a:t>
            </a:r>
            <a:r>
              <a:rPr lang="en-GB" dirty="0" err="1"/>
              <a:t>haec</a:t>
            </a:r>
            <a:r>
              <a:rPr lang="en-GB" dirty="0"/>
              <a:t>, </a:t>
            </a:r>
            <a:r>
              <a:rPr lang="en-GB" dirty="0" err="1"/>
              <a:t>quaecumque</a:t>
            </a:r>
            <a:r>
              <a:rPr lang="en-GB" dirty="0"/>
              <a:t> </a:t>
            </a:r>
            <a:r>
              <a:rPr lang="en-GB" dirty="0" err="1"/>
              <a:t>feret</a:t>
            </a:r>
            <a:r>
              <a:rPr lang="en-GB" dirty="0"/>
              <a:t> </a:t>
            </a:r>
            <a:r>
              <a:rPr lang="en-GB" dirty="0" err="1"/>
              <a:t>voluntas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caelitum</a:t>
            </a:r>
            <a:r>
              <a:rPr lang="en-GB" dirty="0"/>
              <a:t>, </a:t>
            </a:r>
            <a:r>
              <a:rPr lang="en-GB" dirty="0" err="1"/>
              <a:t>temptare</a:t>
            </a:r>
            <a:r>
              <a:rPr lang="en-GB" dirty="0"/>
              <a:t> simul </a:t>
            </a:r>
            <a:r>
              <a:rPr lang="en-GB" dirty="0" err="1"/>
              <a:t>parati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pauca</a:t>
            </a:r>
            <a:r>
              <a:rPr lang="en-GB" dirty="0"/>
              <a:t> </a:t>
            </a:r>
            <a:r>
              <a:rPr lang="en-GB" dirty="0" err="1"/>
              <a:t>nuntiate</a:t>
            </a:r>
            <a:r>
              <a:rPr lang="en-GB" dirty="0"/>
              <a:t> </a:t>
            </a:r>
            <a:r>
              <a:rPr lang="en-GB" dirty="0" err="1"/>
              <a:t>meae</a:t>
            </a:r>
            <a:r>
              <a:rPr lang="en-GB" dirty="0"/>
              <a:t> </a:t>
            </a:r>
            <a:r>
              <a:rPr lang="en-GB" dirty="0" err="1"/>
              <a:t>puellae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     non bona dicta.</a:t>
            </a:r>
          </a:p>
        </p:txBody>
      </p:sp>
    </p:spTree>
    <p:extLst>
      <p:ext uri="{BB962C8B-B14F-4D97-AF65-F5344CB8AC3E}">
        <p14:creationId xmlns:p14="http://schemas.microsoft.com/office/powerpoint/2010/main" val="1523008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BB897667-2DCE-4D3D-8588-1C3476F119FC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4C3AB-6A16-4C20-911E-6B2D65DAE491}"/>
              </a:ext>
            </a:extLst>
          </p:cNvPr>
          <p:cNvSpPr txBox="1"/>
          <p:nvPr/>
        </p:nvSpPr>
        <p:spPr>
          <a:xfrm>
            <a:off x="416560" y="172224"/>
            <a:ext cx="4074160" cy="4758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12. ad </a:t>
            </a:r>
            <a:r>
              <a:rPr lang="en-GB" b="1" dirty="0" err="1"/>
              <a:t>Matrucinum</a:t>
            </a:r>
            <a:r>
              <a:rPr lang="en-GB" b="1" dirty="0"/>
              <a:t> </a:t>
            </a:r>
            <a:r>
              <a:rPr lang="en-GB" b="1" dirty="0" err="1"/>
              <a:t>Asinium</a:t>
            </a:r>
            <a:endParaRPr lang="en-GB" b="1" dirty="0"/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Marrucine</a:t>
            </a:r>
            <a:r>
              <a:rPr lang="en-GB" dirty="0"/>
              <a:t> </a:t>
            </a:r>
            <a:r>
              <a:rPr lang="en-GB" dirty="0" err="1"/>
              <a:t>Asini</a:t>
            </a:r>
            <a:r>
              <a:rPr lang="en-GB" dirty="0"/>
              <a:t>, </a:t>
            </a:r>
            <a:r>
              <a:rPr lang="en-GB" dirty="0" err="1"/>
              <a:t>manu</a:t>
            </a:r>
            <a:r>
              <a:rPr lang="en-GB" dirty="0"/>
              <a:t> sinistra</a:t>
            </a:r>
          </a:p>
          <a:p>
            <a:pPr>
              <a:lnSpc>
                <a:spcPct val="150000"/>
              </a:lnSpc>
            </a:pPr>
            <a:r>
              <a:rPr lang="en-GB" dirty="0"/>
              <a:t>non belle </a:t>
            </a:r>
            <a:r>
              <a:rPr lang="en-GB" dirty="0" err="1"/>
              <a:t>uteris</a:t>
            </a:r>
            <a:r>
              <a:rPr lang="en-GB" dirty="0"/>
              <a:t>: in </a:t>
            </a:r>
            <a:r>
              <a:rPr lang="en-GB" dirty="0" err="1"/>
              <a:t>ioco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vino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tollis</a:t>
            </a:r>
            <a:r>
              <a:rPr lang="en-GB" dirty="0"/>
              <a:t> </a:t>
            </a:r>
            <a:r>
              <a:rPr lang="en-GB" dirty="0" err="1"/>
              <a:t>lintea</a:t>
            </a:r>
            <a:r>
              <a:rPr lang="en-GB" dirty="0"/>
              <a:t> </a:t>
            </a:r>
            <a:r>
              <a:rPr lang="en-GB" dirty="0" err="1"/>
              <a:t>neglegentiorum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hoc </a:t>
            </a:r>
            <a:r>
              <a:rPr lang="en-GB" dirty="0" err="1"/>
              <a:t>salsum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putas</a:t>
            </a:r>
            <a:r>
              <a:rPr lang="en-GB" dirty="0"/>
              <a:t>? fugit </a:t>
            </a:r>
            <a:r>
              <a:rPr lang="en-GB" dirty="0" err="1"/>
              <a:t>te</a:t>
            </a:r>
            <a:r>
              <a:rPr lang="en-GB" dirty="0"/>
              <a:t>, </a:t>
            </a:r>
            <a:r>
              <a:rPr lang="en-GB" dirty="0" err="1"/>
              <a:t>inepte</a:t>
            </a:r>
            <a:r>
              <a:rPr lang="en-GB" dirty="0"/>
              <a:t>: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quamvis</a:t>
            </a:r>
            <a:r>
              <a:rPr lang="en-GB" dirty="0"/>
              <a:t> </a:t>
            </a:r>
            <a:r>
              <a:rPr lang="en-GB" dirty="0" err="1"/>
              <a:t>sordida</a:t>
            </a:r>
            <a:r>
              <a:rPr lang="en-GB" dirty="0"/>
              <a:t> res et </a:t>
            </a:r>
            <a:r>
              <a:rPr lang="en-GB" dirty="0" err="1"/>
              <a:t>invenusta</a:t>
            </a:r>
            <a:r>
              <a:rPr lang="en-GB" dirty="0"/>
              <a:t> est.</a:t>
            </a:r>
          </a:p>
          <a:p>
            <a:pPr>
              <a:lnSpc>
                <a:spcPct val="150000"/>
              </a:lnSpc>
            </a:pPr>
            <a:r>
              <a:rPr lang="en-GB" dirty="0"/>
              <a:t>non </a:t>
            </a:r>
            <a:r>
              <a:rPr lang="en-GB" dirty="0" err="1"/>
              <a:t>credis</a:t>
            </a:r>
            <a:r>
              <a:rPr lang="en-GB" dirty="0"/>
              <a:t> mihi? </a:t>
            </a:r>
            <a:r>
              <a:rPr lang="en-GB" dirty="0" err="1"/>
              <a:t>crede</a:t>
            </a:r>
            <a:r>
              <a:rPr lang="en-GB" dirty="0"/>
              <a:t> </a:t>
            </a:r>
            <a:r>
              <a:rPr lang="en-GB" dirty="0" err="1"/>
              <a:t>Pollioni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fratri</a:t>
            </a:r>
            <a:r>
              <a:rPr lang="en-GB" dirty="0"/>
              <a:t>, qui tua furta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talento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mutari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: est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leporum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differtus</a:t>
            </a:r>
            <a:r>
              <a:rPr lang="en-GB" dirty="0"/>
              <a:t> puer ac </a:t>
            </a:r>
            <a:r>
              <a:rPr lang="en-GB" dirty="0" err="1"/>
              <a:t>facetiarum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DB079D-A105-481B-A94B-63C57EFB4F34}"/>
              </a:ext>
            </a:extLst>
          </p:cNvPr>
          <p:cNvSpPr txBox="1"/>
          <p:nvPr/>
        </p:nvSpPr>
        <p:spPr>
          <a:xfrm>
            <a:off x="4653282" y="746641"/>
            <a:ext cx="4074160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/>
              <a:t>quare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hendecasyllabos</a:t>
            </a:r>
            <a:r>
              <a:rPr lang="en-GB" dirty="0"/>
              <a:t> </a:t>
            </a:r>
            <a:r>
              <a:rPr lang="en-GB" dirty="0" err="1"/>
              <a:t>trecentos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exspecta</a:t>
            </a:r>
            <a:r>
              <a:rPr lang="en-GB" dirty="0"/>
              <a:t>, </a:t>
            </a:r>
            <a:r>
              <a:rPr lang="en-GB" dirty="0" err="1"/>
              <a:t>aut</a:t>
            </a:r>
            <a:r>
              <a:rPr lang="en-GB" dirty="0"/>
              <a:t> mihi </a:t>
            </a:r>
            <a:r>
              <a:rPr lang="en-GB" dirty="0" err="1"/>
              <a:t>linteum</a:t>
            </a:r>
            <a:r>
              <a:rPr lang="en-GB" dirty="0"/>
              <a:t> </a:t>
            </a:r>
            <a:r>
              <a:rPr lang="en-GB" dirty="0" err="1"/>
              <a:t>remitte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quod me non </a:t>
            </a:r>
            <a:r>
              <a:rPr lang="en-GB" dirty="0" err="1"/>
              <a:t>movet</a:t>
            </a:r>
            <a:r>
              <a:rPr lang="en-GB" dirty="0"/>
              <a:t> </a:t>
            </a:r>
            <a:r>
              <a:rPr lang="en-GB" dirty="0" err="1"/>
              <a:t>aestimatione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verum</a:t>
            </a:r>
            <a:r>
              <a:rPr lang="en-GB" dirty="0"/>
              <a:t> est </a:t>
            </a:r>
            <a:r>
              <a:rPr lang="en-GB" dirty="0" err="1"/>
              <a:t>mnemosynum</a:t>
            </a:r>
            <a:r>
              <a:rPr lang="en-GB" dirty="0"/>
              <a:t> </a:t>
            </a:r>
            <a:r>
              <a:rPr lang="en-GB" dirty="0" err="1"/>
              <a:t>mei</a:t>
            </a:r>
            <a:r>
              <a:rPr lang="en-GB" dirty="0"/>
              <a:t> </a:t>
            </a:r>
            <a:r>
              <a:rPr lang="en-GB" dirty="0" err="1"/>
              <a:t>sodalis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nam</a:t>
            </a:r>
            <a:r>
              <a:rPr lang="en-GB" dirty="0"/>
              <a:t> </a:t>
            </a:r>
            <a:r>
              <a:rPr lang="en-GB" dirty="0" err="1"/>
              <a:t>sudaria</a:t>
            </a:r>
            <a:r>
              <a:rPr lang="en-GB" dirty="0"/>
              <a:t> </a:t>
            </a:r>
            <a:r>
              <a:rPr lang="en-GB" dirty="0" err="1"/>
              <a:t>Saetaba</a:t>
            </a:r>
            <a:r>
              <a:rPr lang="en-GB" dirty="0"/>
              <a:t> ex </a:t>
            </a:r>
            <a:r>
              <a:rPr lang="en-GB" dirty="0" err="1"/>
              <a:t>Hiberis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miserunt</a:t>
            </a:r>
            <a:r>
              <a:rPr lang="en-GB" dirty="0"/>
              <a:t> mihi </a:t>
            </a:r>
            <a:r>
              <a:rPr lang="en-GB" dirty="0" err="1"/>
              <a:t>muneri</a:t>
            </a:r>
            <a:r>
              <a:rPr lang="en-GB" dirty="0"/>
              <a:t> </a:t>
            </a:r>
            <a:r>
              <a:rPr lang="en-GB" dirty="0" err="1"/>
              <a:t>Fabullus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et </a:t>
            </a:r>
            <a:r>
              <a:rPr lang="en-GB" dirty="0" err="1"/>
              <a:t>Veranius</a:t>
            </a:r>
            <a:r>
              <a:rPr lang="en-GB" dirty="0"/>
              <a:t>: </a:t>
            </a:r>
            <a:r>
              <a:rPr lang="en-GB" dirty="0" err="1"/>
              <a:t>haec</a:t>
            </a:r>
            <a:r>
              <a:rPr lang="en-GB" dirty="0"/>
              <a:t> </a:t>
            </a:r>
            <a:r>
              <a:rPr lang="en-GB" dirty="0" err="1"/>
              <a:t>amem</a:t>
            </a:r>
            <a:r>
              <a:rPr lang="en-GB" dirty="0"/>
              <a:t> </a:t>
            </a:r>
            <a:r>
              <a:rPr lang="en-GB" dirty="0" err="1"/>
              <a:t>necesse</a:t>
            </a:r>
            <a:r>
              <a:rPr lang="en-GB" dirty="0"/>
              <a:t> est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Veraniolum</a:t>
            </a:r>
            <a:r>
              <a:rPr lang="en-GB" dirty="0"/>
              <a:t> </a:t>
            </a:r>
            <a:r>
              <a:rPr lang="en-GB" dirty="0" err="1"/>
              <a:t>meum</a:t>
            </a:r>
            <a:r>
              <a:rPr lang="en-GB" dirty="0"/>
              <a:t> et </a:t>
            </a:r>
            <a:r>
              <a:rPr lang="en-GB" dirty="0" err="1"/>
              <a:t>Fabullum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667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BB897667-2DCE-4D3D-8588-1C3476F119FC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90E29-441A-4AC5-A086-ED6669671144}"/>
              </a:ext>
            </a:extLst>
          </p:cNvPr>
          <p:cNvSpPr txBox="1"/>
          <p:nvPr/>
        </p:nvSpPr>
        <p:spPr>
          <a:xfrm>
            <a:off x="447040" y="218826"/>
            <a:ext cx="4429760" cy="6420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13. ad </a:t>
            </a:r>
            <a:r>
              <a:rPr lang="en-GB" b="1" dirty="0" err="1"/>
              <a:t>Fabullum</a:t>
            </a:r>
            <a:endParaRPr lang="en-GB" b="1" dirty="0"/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Cenabis</a:t>
            </a:r>
            <a:r>
              <a:rPr lang="en-GB" dirty="0"/>
              <a:t> bene, mi </a:t>
            </a:r>
            <a:r>
              <a:rPr lang="en-GB" dirty="0" err="1"/>
              <a:t>Fabulle</a:t>
            </a:r>
            <a:r>
              <a:rPr lang="en-GB" dirty="0"/>
              <a:t>, apud me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paucis</a:t>
            </a:r>
            <a:r>
              <a:rPr lang="en-GB" dirty="0"/>
              <a:t>,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tibi</a:t>
            </a:r>
            <a:r>
              <a:rPr lang="en-GB" dirty="0"/>
              <a:t> di </a:t>
            </a:r>
            <a:r>
              <a:rPr lang="en-GB" dirty="0" err="1"/>
              <a:t>favent</a:t>
            </a:r>
            <a:r>
              <a:rPr lang="en-GB" dirty="0"/>
              <a:t>, </a:t>
            </a:r>
            <a:r>
              <a:rPr lang="en-GB" dirty="0" err="1"/>
              <a:t>diebus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si</a:t>
            </a:r>
            <a:r>
              <a:rPr lang="en-GB" dirty="0"/>
              <a:t> tecum </a:t>
            </a:r>
            <a:r>
              <a:rPr lang="en-GB" dirty="0" err="1"/>
              <a:t>attuleris</a:t>
            </a:r>
            <a:r>
              <a:rPr lang="en-GB" dirty="0"/>
              <a:t> </a:t>
            </a:r>
            <a:r>
              <a:rPr lang="en-GB" dirty="0" err="1"/>
              <a:t>bonam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magnam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cenam</a:t>
            </a:r>
            <a:r>
              <a:rPr lang="en-GB" dirty="0"/>
              <a:t>, non sine candida puella</a:t>
            </a:r>
          </a:p>
          <a:p>
            <a:pPr>
              <a:lnSpc>
                <a:spcPct val="150000"/>
              </a:lnSpc>
            </a:pPr>
            <a:r>
              <a:rPr lang="en-GB" dirty="0"/>
              <a:t>et vino et sale et omnibus </a:t>
            </a:r>
            <a:r>
              <a:rPr lang="en-GB" dirty="0" err="1"/>
              <a:t>cachinnis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haec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, </a:t>
            </a:r>
            <a:r>
              <a:rPr lang="en-GB" dirty="0" err="1"/>
              <a:t>inquam</a:t>
            </a:r>
            <a:r>
              <a:rPr lang="en-GB" dirty="0"/>
              <a:t>, </a:t>
            </a:r>
            <a:r>
              <a:rPr lang="en-GB" dirty="0" err="1"/>
              <a:t>attuleris</a:t>
            </a:r>
            <a:r>
              <a:rPr lang="en-GB" dirty="0"/>
              <a:t>, </a:t>
            </a:r>
            <a:r>
              <a:rPr lang="en-GB" dirty="0" err="1"/>
              <a:t>venuste</a:t>
            </a:r>
            <a:r>
              <a:rPr lang="en-GB" dirty="0"/>
              <a:t> </a:t>
            </a:r>
            <a:r>
              <a:rPr lang="en-GB" dirty="0" err="1"/>
              <a:t>noster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cenabis</a:t>
            </a:r>
            <a:r>
              <a:rPr lang="en-GB" dirty="0"/>
              <a:t> bene; </a:t>
            </a:r>
            <a:r>
              <a:rPr lang="en-GB" dirty="0" err="1"/>
              <a:t>nam</a:t>
            </a:r>
            <a:r>
              <a:rPr lang="en-GB" dirty="0"/>
              <a:t> </a:t>
            </a:r>
            <a:r>
              <a:rPr lang="en-GB" dirty="0" err="1"/>
              <a:t>tui</a:t>
            </a:r>
            <a:r>
              <a:rPr lang="en-GB" dirty="0"/>
              <a:t> </a:t>
            </a:r>
            <a:r>
              <a:rPr lang="en-GB" dirty="0" err="1"/>
              <a:t>Catulli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plenus</a:t>
            </a:r>
            <a:r>
              <a:rPr lang="en-GB" dirty="0"/>
              <a:t> sacculus est </a:t>
            </a:r>
            <a:r>
              <a:rPr lang="en-GB" dirty="0" err="1"/>
              <a:t>aranearum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sed contra </a:t>
            </a:r>
            <a:r>
              <a:rPr lang="en-GB" dirty="0" err="1"/>
              <a:t>accipies</a:t>
            </a:r>
            <a:r>
              <a:rPr lang="en-GB" dirty="0"/>
              <a:t> </a:t>
            </a:r>
            <a:r>
              <a:rPr lang="en-GB" dirty="0" err="1"/>
              <a:t>meros</a:t>
            </a:r>
            <a:r>
              <a:rPr lang="en-GB" dirty="0"/>
              <a:t> </a:t>
            </a:r>
            <a:r>
              <a:rPr lang="en-GB" dirty="0" err="1"/>
              <a:t>amores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seu</a:t>
            </a:r>
            <a:r>
              <a:rPr lang="en-GB" dirty="0"/>
              <a:t> quid </a:t>
            </a:r>
            <a:r>
              <a:rPr lang="en-GB" dirty="0" err="1"/>
              <a:t>suavius</a:t>
            </a:r>
            <a:r>
              <a:rPr lang="en-GB" dirty="0"/>
              <a:t> </a:t>
            </a:r>
            <a:r>
              <a:rPr lang="en-GB" dirty="0" err="1"/>
              <a:t>elegantiusve</a:t>
            </a:r>
            <a:r>
              <a:rPr lang="en-GB" dirty="0"/>
              <a:t> est: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nam</a:t>
            </a:r>
            <a:r>
              <a:rPr lang="en-GB" dirty="0"/>
              <a:t> </a:t>
            </a:r>
            <a:r>
              <a:rPr lang="en-GB" dirty="0" err="1"/>
              <a:t>unguentum</a:t>
            </a:r>
            <a:r>
              <a:rPr lang="en-GB" dirty="0"/>
              <a:t> </a:t>
            </a:r>
            <a:r>
              <a:rPr lang="en-GB" dirty="0" err="1"/>
              <a:t>dabo</a:t>
            </a:r>
            <a:r>
              <a:rPr lang="en-GB" dirty="0"/>
              <a:t>, quod </a:t>
            </a:r>
            <a:r>
              <a:rPr lang="en-GB" dirty="0" err="1"/>
              <a:t>meae</a:t>
            </a:r>
            <a:r>
              <a:rPr lang="en-GB" dirty="0"/>
              <a:t> </a:t>
            </a:r>
            <a:r>
              <a:rPr lang="en-GB" dirty="0" err="1"/>
              <a:t>puellae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donarunt</a:t>
            </a:r>
            <a:r>
              <a:rPr lang="en-GB" dirty="0"/>
              <a:t> </a:t>
            </a:r>
            <a:r>
              <a:rPr lang="en-GB" dirty="0" err="1"/>
              <a:t>Veneres</a:t>
            </a:r>
            <a:r>
              <a:rPr lang="en-GB" dirty="0"/>
              <a:t> </a:t>
            </a:r>
            <a:r>
              <a:rPr lang="en-GB" dirty="0" err="1"/>
              <a:t>Cupidinesque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quod </a:t>
            </a:r>
            <a:r>
              <a:rPr lang="en-GB" dirty="0" err="1"/>
              <a:t>tu</a:t>
            </a:r>
            <a:r>
              <a:rPr lang="en-GB" dirty="0"/>
              <a:t> cum </a:t>
            </a:r>
            <a:r>
              <a:rPr lang="en-GB" dirty="0" err="1"/>
              <a:t>olfacies</a:t>
            </a:r>
            <a:r>
              <a:rPr lang="en-GB" dirty="0"/>
              <a:t>, </a:t>
            </a:r>
            <a:r>
              <a:rPr lang="en-GB" dirty="0" err="1"/>
              <a:t>deos</a:t>
            </a:r>
            <a:r>
              <a:rPr lang="en-GB" dirty="0"/>
              <a:t> </a:t>
            </a:r>
            <a:r>
              <a:rPr lang="en-GB" dirty="0" err="1"/>
              <a:t>rogabis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totum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faciant</a:t>
            </a:r>
            <a:r>
              <a:rPr lang="en-GB" dirty="0"/>
              <a:t>, </a:t>
            </a:r>
            <a:r>
              <a:rPr lang="en-GB" dirty="0" err="1"/>
              <a:t>Fabulle</a:t>
            </a:r>
            <a:r>
              <a:rPr lang="en-GB" dirty="0"/>
              <a:t>, </a:t>
            </a:r>
            <a:r>
              <a:rPr lang="en-GB" dirty="0" err="1"/>
              <a:t>nasum</a:t>
            </a:r>
            <a:r>
              <a:rPr lang="en-GB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3EF52-06DF-4AF0-A737-19702B36D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354919"/>
            <a:ext cx="5852160" cy="1385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CC9808-580F-4792-95F8-5F27B320AA1F}"/>
              </a:ext>
            </a:extLst>
          </p:cNvPr>
          <p:cNvSpPr txBox="1"/>
          <p:nvPr/>
        </p:nvSpPr>
        <p:spPr>
          <a:xfrm>
            <a:off x="7315202" y="873760"/>
            <a:ext cx="435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/>
              <a:t>Fabullus</a:t>
            </a:r>
            <a:r>
              <a:rPr lang="en-GB" sz="1400" i="1" dirty="0"/>
              <a:t> is also mentioned in </a:t>
            </a:r>
            <a:r>
              <a:rPr lang="en-GB" sz="1400" b="1" i="1" dirty="0"/>
              <a:t>Pisonis </a:t>
            </a:r>
            <a:r>
              <a:rPr lang="en-GB" sz="1400" b="1" i="1" dirty="0" err="1"/>
              <a:t>comites</a:t>
            </a:r>
            <a:r>
              <a:rPr lang="en-GB" sz="1400" b="1" i="1" dirty="0"/>
              <a:t> </a:t>
            </a:r>
            <a:r>
              <a:rPr lang="en-GB" sz="1400" i="1" dirty="0"/>
              <a:t>… (Poem 28)</a:t>
            </a:r>
          </a:p>
        </p:txBody>
      </p:sp>
    </p:spTree>
    <p:extLst>
      <p:ext uri="{BB962C8B-B14F-4D97-AF65-F5344CB8AC3E}">
        <p14:creationId xmlns:p14="http://schemas.microsoft.com/office/powerpoint/2010/main" val="813280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9223DE-B35F-46B2-A597-B14A8E90714E}"/>
              </a:ext>
            </a:extLst>
          </p:cNvPr>
          <p:cNvSpPr txBox="1"/>
          <p:nvPr/>
        </p:nvSpPr>
        <p:spPr>
          <a:xfrm>
            <a:off x="506549" y="371572"/>
            <a:ext cx="3810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28. ad </a:t>
            </a:r>
            <a:r>
              <a:rPr lang="en-GB" b="1" dirty="0" err="1">
                <a:solidFill>
                  <a:schemeClr val="bg1"/>
                </a:solidFill>
              </a:rPr>
              <a:t>Verannium</a:t>
            </a:r>
            <a:r>
              <a:rPr lang="en-GB" b="1" dirty="0">
                <a:solidFill>
                  <a:schemeClr val="bg1"/>
                </a:solidFill>
              </a:rPr>
              <a:t> et </a:t>
            </a:r>
            <a:r>
              <a:rPr lang="en-GB" b="1" dirty="0" err="1">
                <a:solidFill>
                  <a:schemeClr val="bg1"/>
                </a:solidFill>
              </a:rPr>
              <a:t>Fabullum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Pisonis </a:t>
            </a:r>
            <a:r>
              <a:rPr lang="en-GB" dirty="0" err="1">
                <a:solidFill>
                  <a:schemeClr val="bg1"/>
                </a:solidFill>
              </a:rPr>
              <a:t>comites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cohors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inanis</a:t>
            </a:r>
            <a:r>
              <a:rPr lang="en-GB" dirty="0">
                <a:solidFill>
                  <a:schemeClr val="bg1"/>
                </a:solidFill>
              </a:rPr>
              <a:t>,</a:t>
            </a:r>
          </a:p>
          <a:p>
            <a:r>
              <a:rPr lang="en-GB" dirty="0" err="1">
                <a:solidFill>
                  <a:schemeClr val="bg1"/>
                </a:solidFill>
              </a:rPr>
              <a:t>aptis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sarcinulis</a:t>
            </a:r>
            <a:r>
              <a:rPr lang="en-GB" dirty="0">
                <a:solidFill>
                  <a:schemeClr val="bg1"/>
                </a:solidFill>
              </a:rPr>
              <a:t> et </a:t>
            </a:r>
            <a:r>
              <a:rPr lang="en-GB" dirty="0" err="1">
                <a:solidFill>
                  <a:schemeClr val="bg1"/>
                </a:solidFill>
              </a:rPr>
              <a:t>expeditis</a:t>
            </a:r>
            <a:r>
              <a:rPr lang="en-GB" dirty="0">
                <a:solidFill>
                  <a:schemeClr val="bg1"/>
                </a:solidFill>
              </a:rPr>
              <a:t>,</a:t>
            </a:r>
          </a:p>
          <a:p>
            <a:r>
              <a:rPr lang="en-GB" dirty="0" err="1">
                <a:solidFill>
                  <a:schemeClr val="bg1"/>
                </a:solidFill>
              </a:rPr>
              <a:t>Verani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optime</a:t>
            </a:r>
            <a:r>
              <a:rPr lang="en-GB" dirty="0">
                <a:solidFill>
                  <a:schemeClr val="bg1"/>
                </a:solidFill>
              </a:rPr>
              <a:t> tuque mi </a:t>
            </a:r>
            <a:r>
              <a:rPr lang="en-GB" dirty="0" err="1">
                <a:solidFill>
                  <a:schemeClr val="bg1"/>
                </a:solidFill>
              </a:rPr>
              <a:t>Fabulle</a:t>
            </a:r>
            <a:r>
              <a:rPr lang="en-GB" dirty="0">
                <a:solidFill>
                  <a:schemeClr val="bg1"/>
                </a:solidFill>
              </a:rPr>
              <a:t>,</a:t>
            </a:r>
          </a:p>
          <a:p>
            <a:r>
              <a:rPr lang="en-GB" dirty="0">
                <a:solidFill>
                  <a:schemeClr val="bg1"/>
                </a:solidFill>
              </a:rPr>
              <a:t>quid rerum </a:t>
            </a:r>
            <a:r>
              <a:rPr lang="en-GB" dirty="0" err="1">
                <a:solidFill>
                  <a:schemeClr val="bg1"/>
                </a:solidFill>
              </a:rPr>
              <a:t>geritis</a:t>
            </a:r>
            <a:r>
              <a:rPr lang="en-GB" dirty="0">
                <a:solidFill>
                  <a:schemeClr val="bg1"/>
                </a:solidFill>
              </a:rPr>
              <a:t>? </a:t>
            </a:r>
            <a:r>
              <a:rPr lang="en-GB" dirty="0" err="1">
                <a:solidFill>
                  <a:schemeClr val="bg1"/>
                </a:solidFill>
              </a:rPr>
              <a:t>satisne</a:t>
            </a:r>
            <a:r>
              <a:rPr lang="en-GB" dirty="0">
                <a:solidFill>
                  <a:schemeClr val="bg1"/>
                </a:solidFill>
              </a:rPr>
              <a:t> cum </a:t>
            </a:r>
            <a:r>
              <a:rPr lang="en-GB" dirty="0" err="1">
                <a:solidFill>
                  <a:schemeClr val="bg1"/>
                </a:solidFill>
              </a:rPr>
              <a:t>isto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vappa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frigoraque</a:t>
            </a:r>
            <a:r>
              <a:rPr lang="en-GB" dirty="0">
                <a:solidFill>
                  <a:schemeClr val="bg1"/>
                </a:solidFill>
              </a:rPr>
              <a:t> et </a:t>
            </a:r>
            <a:r>
              <a:rPr lang="en-GB" dirty="0" err="1">
                <a:solidFill>
                  <a:schemeClr val="bg1"/>
                </a:solidFill>
              </a:rPr>
              <a:t>famem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tulistis</a:t>
            </a:r>
            <a:r>
              <a:rPr lang="en-GB" dirty="0">
                <a:solidFill>
                  <a:schemeClr val="bg1"/>
                </a:solidFill>
              </a:rPr>
              <a:t>?</a:t>
            </a:r>
          </a:p>
          <a:p>
            <a:r>
              <a:rPr lang="en-GB" dirty="0" err="1">
                <a:solidFill>
                  <a:schemeClr val="bg1"/>
                </a:solidFill>
              </a:rPr>
              <a:t>ecquidnam</a:t>
            </a:r>
            <a:r>
              <a:rPr lang="en-GB" dirty="0">
                <a:solidFill>
                  <a:schemeClr val="bg1"/>
                </a:solidFill>
              </a:rPr>
              <a:t> in </a:t>
            </a:r>
            <a:r>
              <a:rPr lang="en-GB" dirty="0" err="1">
                <a:solidFill>
                  <a:schemeClr val="bg1"/>
                </a:solidFill>
              </a:rPr>
              <a:t>tabulis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patet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lucelli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expensum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ut</a:t>
            </a:r>
            <a:r>
              <a:rPr lang="en-GB" dirty="0">
                <a:solidFill>
                  <a:schemeClr val="bg1"/>
                </a:solidFill>
              </a:rPr>
              <a:t> mihi, qui </a:t>
            </a:r>
            <a:r>
              <a:rPr lang="en-GB" dirty="0" err="1">
                <a:solidFill>
                  <a:schemeClr val="bg1"/>
                </a:solidFill>
              </a:rPr>
              <a:t>meum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secutus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praetorem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refero</a:t>
            </a:r>
            <a:r>
              <a:rPr lang="en-GB" dirty="0">
                <a:solidFill>
                  <a:schemeClr val="bg1"/>
                </a:solidFill>
              </a:rPr>
              <a:t> datum </a:t>
            </a:r>
            <a:r>
              <a:rPr lang="en-GB" dirty="0" err="1">
                <a:solidFill>
                  <a:schemeClr val="bg1"/>
                </a:solidFill>
              </a:rPr>
              <a:t>lucello</a:t>
            </a:r>
            <a:r>
              <a:rPr lang="en-GB" dirty="0">
                <a:solidFill>
                  <a:schemeClr val="bg1"/>
                </a:solidFill>
              </a:rPr>
              <a:t>?</a:t>
            </a:r>
          </a:p>
          <a:p>
            <a:r>
              <a:rPr lang="en-GB" dirty="0">
                <a:solidFill>
                  <a:schemeClr val="bg1"/>
                </a:solidFill>
              </a:rPr>
              <a:t>o Memmi, bene me ac </a:t>
            </a:r>
            <a:r>
              <a:rPr lang="en-GB" dirty="0" err="1">
                <a:solidFill>
                  <a:schemeClr val="bg1"/>
                </a:solidFill>
              </a:rPr>
              <a:t>diu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supinum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tota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ista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trabe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lentus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irrumasti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r>
              <a:rPr lang="en-GB" dirty="0">
                <a:solidFill>
                  <a:schemeClr val="bg1"/>
                </a:solidFill>
              </a:rPr>
              <a:t>sed, quantum video, </a:t>
            </a:r>
            <a:r>
              <a:rPr lang="en-GB" dirty="0" err="1">
                <a:solidFill>
                  <a:schemeClr val="bg1"/>
                </a:solidFill>
              </a:rPr>
              <a:t>pari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fuistis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casu</a:t>
            </a:r>
            <a:r>
              <a:rPr lang="en-GB" dirty="0">
                <a:solidFill>
                  <a:schemeClr val="bg1"/>
                </a:solidFill>
              </a:rPr>
              <a:t>: </a:t>
            </a:r>
            <a:r>
              <a:rPr lang="en-GB" dirty="0" err="1">
                <a:solidFill>
                  <a:schemeClr val="bg1"/>
                </a:solidFill>
              </a:rPr>
              <a:t>nam</a:t>
            </a:r>
            <a:r>
              <a:rPr lang="en-GB" dirty="0">
                <a:solidFill>
                  <a:schemeClr val="bg1"/>
                </a:solidFill>
              </a:rPr>
              <a:t> nihilo </a:t>
            </a:r>
            <a:r>
              <a:rPr lang="en-GB" dirty="0" err="1">
                <a:solidFill>
                  <a:schemeClr val="bg1"/>
                </a:solidFill>
              </a:rPr>
              <a:t>minore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verpa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farti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estis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pete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nobiles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amicos</a:t>
            </a:r>
            <a:r>
              <a:rPr lang="en-GB" dirty="0">
                <a:solidFill>
                  <a:schemeClr val="bg1"/>
                </a:solidFill>
              </a:rPr>
              <a:t>!</a:t>
            </a:r>
          </a:p>
          <a:p>
            <a:r>
              <a:rPr lang="en-GB" dirty="0">
                <a:solidFill>
                  <a:schemeClr val="bg1"/>
                </a:solidFill>
              </a:rPr>
              <a:t>at vobis mala </a:t>
            </a:r>
            <a:r>
              <a:rPr lang="en-GB" dirty="0" err="1">
                <a:solidFill>
                  <a:schemeClr val="bg1"/>
                </a:solidFill>
              </a:rPr>
              <a:t>multa</a:t>
            </a:r>
            <a:r>
              <a:rPr lang="en-GB" dirty="0">
                <a:solidFill>
                  <a:schemeClr val="bg1"/>
                </a:solidFill>
              </a:rPr>
              <a:t> di </a:t>
            </a:r>
            <a:r>
              <a:rPr lang="en-GB" dirty="0" err="1">
                <a:solidFill>
                  <a:schemeClr val="bg1"/>
                </a:solidFill>
              </a:rPr>
              <a:t>deaeque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dent, opprobria </a:t>
            </a:r>
            <a:r>
              <a:rPr lang="en-GB" dirty="0" err="1">
                <a:solidFill>
                  <a:schemeClr val="bg1"/>
                </a:solidFill>
              </a:rPr>
              <a:t>Romuli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Remique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66D5E4-E36C-42A1-9556-343D7A88B054}"/>
              </a:ext>
            </a:extLst>
          </p:cNvPr>
          <p:cNvSpPr txBox="1"/>
          <p:nvPr/>
        </p:nvSpPr>
        <p:spPr>
          <a:xfrm>
            <a:off x="396240" y="59128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https://www.poetryintranslation.com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0801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58481-5AB0-4E18-85BB-BF826B944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192" y="4307840"/>
            <a:ext cx="5029688" cy="2468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AF5BE5-670D-43C6-9309-25F901C68547}"/>
              </a:ext>
            </a:extLst>
          </p:cNvPr>
          <p:cNvSpPr txBox="1"/>
          <p:nvPr/>
        </p:nvSpPr>
        <p:spPr>
          <a:xfrm>
            <a:off x="314960" y="302181"/>
            <a:ext cx="4399280" cy="5173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46. </a:t>
            </a:r>
            <a:r>
              <a:rPr lang="en-GB" b="1" i="1" dirty="0"/>
              <a:t>Going back home	</a:t>
            </a:r>
            <a:r>
              <a:rPr lang="en-GB" i="1" dirty="0"/>
              <a:t>Spring 56BC.</a:t>
            </a:r>
            <a:endParaRPr lang="en-GB" dirty="0"/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Iam</a:t>
            </a:r>
            <a:r>
              <a:rPr lang="en-GB" dirty="0"/>
              <a:t> </a:t>
            </a:r>
            <a:r>
              <a:rPr lang="en-GB" dirty="0" err="1"/>
              <a:t>ver</a:t>
            </a:r>
            <a:r>
              <a:rPr lang="en-GB" dirty="0"/>
              <a:t> </a:t>
            </a:r>
            <a:r>
              <a:rPr lang="en-GB" dirty="0" err="1"/>
              <a:t>egelidos</a:t>
            </a:r>
            <a:r>
              <a:rPr lang="en-GB" dirty="0"/>
              <a:t> </a:t>
            </a:r>
            <a:r>
              <a:rPr lang="en-GB" dirty="0" err="1"/>
              <a:t>refert</a:t>
            </a:r>
            <a:r>
              <a:rPr lang="en-GB" dirty="0"/>
              <a:t> </a:t>
            </a:r>
            <a:r>
              <a:rPr lang="en-GB" dirty="0" err="1"/>
              <a:t>tepores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iam</a:t>
            </a:r>
            <a:r>
              <a:rPr lang="en-GB" dirty="0"/>
              <a:t> </a:t>
            </a:r>
            <a:r>
              <a:rPr lang="en-GB" dirty="0" err="1"/>
              <a:t>caeli</a:t>
            </a:r>
            <a:r>
              <a:rPr lang="en-GB" dirty="0"/>
              <a:t> </a:t>
            </a:r>
            <a:r>
              <a:rPr lang="en-GB" dirty="0" err="1"/>
              <a:t>furor</a:t>
            </a:r>
            <a:r>
              <a:rPr lang="en-GB" dirty="0"/>
              <a:t> </a:t>
            </a:r>
            <a:r>
              <a:rPr lang="en-GB" dirty="0" err="1"/>
              <a:t>aequinoctialis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iucundis</a:t>
            </a:r>
            <a:r>
              <a:rPr lang="en-GB" dirty="0"/>
              <a:t> </a:t>
            </a:r>
            <a:r>
              <a:rPr lang="en-GB" dirty="0" err="1"/>
              <a:t>Zephyri</a:t>
            </a:r>
            <a:r>
              <a:rPr lang="en-GB" dirty="0"/>
              <a:t> </a:t>
            </a:r>
            <a:r>
              <a:rPr lang="en-GB" dirty="0" err="1"/>
              <a:t>silescit</a:t>
            </a:r>
            <a:r>
              <a:rPr lang="en-GB" dirty="0"/>
              <a:t> </a:t>
            </a:r>
            <a:r>
              <a:rPr lang="en-GB" dirty="0" err="1"/>
              <a:t>aureis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linquantur</a:t>
            </a:r>
            <a:r>
              <a:rPr lang="en-GB" dirty="0"/>
              <a:t> </a:t>
            </a:r>
            <a:r>
              <a:rPr lang="en-GB" dirty="0" err="1"/>
              <a:t>Phrygii</a:t>
            </a:r>
            <a:r>
              <a:rPr lang="en-GB" dirty="0"/>
              <a:t>, </a:t>
            </a:r>
            <a:r>
              <a:rPr lang="en-GB" dirty="0" err="1"/>
              <a:t>Catulle</a:t>
            </a:r>
            <a:r>
              <a:rPr lang="en-GB" dirty="0"/>
              <a:t>, </a:t>
            </a:r>
            <a:r>
              <a:rPr lang="en-GB" dirty="0" err="1"/>
              <a:t>campi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Nicaeaeque</a:t>
            </a:r>
            <a:r>
              <a:rPr lang="en-GB" dirty="0"/>
              <a:t> ager uber </a:t>
            </a:r>
            <a:r>
              <a:rPr lang="en-GB" dirty="0" err="1"/>
              <a:t>aestuosae</a:t>
            </a:r>
            <a:r>
              <a:rPr lang="en-GB" dirty="0"/>
              <a:t>:</a:t>
            </a:r>
          </a:p>
          <a:p>
            <a:pPr>
              <a:lnSpc>
                <a:spcPct val="150000"/>
              </a:lnSpc>
            </a:pPr>
            <a:r>
              <a:rPr lang="en-GB" dirty="0"/>
              <a:t>ad </a:t>
            </a:r>
            <a:r>
              <a:rPr lang="en-GB" dirty="0" err="1"/>
              <a:t>claras</a:t>
            </a:r>
            <a:r>
              <a:rPr lang="en-GB" dirty="0"/>
              <a:t> </a:t>
            </a:r>
            <a:r>
              <a:rPr lang="en-GB" dirty="0" err="1"/>
              <a:t>Asiae</a:t>
            </a:r>
            <a:r>
              <a:rPr lang="en-GB" dirty="0"/>
              <a:t> </a:t>
            </a:r>
            <a:r>
              <a:rPr lang="en-GB" dirty="0" err="1"/>
              <a:t>volemus</a:t>
            </a:r>
            <a:r>
              <a:rPr lang="en-GB" dirty="0"/>
              <a:t> </a:t>
            </a:r>
            <a:r>
              <a:rPr lang="en-GB" dirty="0" err="1"/>
              <a:t>urbes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iam</a:t>
            </a:r>
            <a:r>
              <a:rPr lang="en-GB" dirty="0"/>
              <a:t> </a:t>
            </a:r>
            <a:r>
              <a:rPr lang="en-GB" dirty="0" err="1"/>
              <a:t>mens</a:t>
            </a:r>
            <a:r>
              <a:rPr lang="en-GB" dirty="0"/>
              <a:t> </a:t>
            </a:r>
            <a:r>
              <a:rPr lang="en-GB" dirty="0" err="1"/>
              <a:t>praetrepidans</a:t>
            </a:r>
            <a:r>
              <a:rPr lang="en-GB" dirty="0"/>
              <a:t> </a:t>
            </a:r>
            <a:r>
              <a:rPr lang="en-GB" dirty="0" err="1"/>
              <a:t>avet</a:t>
            </a:r>
            <a:r>
              <a:rPr lang="en-GB" dirty="0"/>
              <a:t> </a:t>
            </a:r>
            <a:r>
              <a:rPr lang="en-GB" dirty="0" err="1"/>
              <a:t>vagari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iam</a:t>
            </a:r>
            <a:r>
              <a:rPr lang="en-GB" dirty="0"/>
              <a:t> </a:t>
            </a:r>
            <a:r>
              <a:rPr lang="en-GB" dirty="0" err="1"/>
              <a:t>laeti</a:t>
            </a:r>
            <a:r>
              <a:rPr lang="en-GB" dirty="0"/>
              <a:t> studio pedes </a:t>
            </a:r>
            <a:r>
              <a:rPr lang="en-GB" dirty="0" err="1"/>
              <a:t>vigescunt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o </a:t>
            </a:r>
            <a:r>
              <a:rPr lang="en-GB" dirty="0" err="1"/>
              <a:t>dulces</a:t>
            </a:r>
            <a:r>
              <a:rPr lang="en-GB" dirty="0"/>
              <a:t> </a:t>
            </a:r>
            <a:r>
              <a:rPr lang="en-GB" dirty="0" err="1"/>
              <a:t>comitum</a:t>
            </a:r>
            <a:r>
              <a:rPr lang="en-GB" dirty="0"/>
              <a:t> </a:t>
            </a:r>
            <a:r>
              <a:rPr lang="en-GB" dirty="0" err="1"/>
              <a:t>valete</a:t>
            </a:r>
            <a:r>
              <a:rPr lang="en-GB" dirty="0"/>
              <a:t> </a:t>
            </a:r>
            <a:r>
              <a:rPr lang="en-GB" dirty="0" err="1"/>
              <a:t>coetus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longe</a:t>
            </a:r>
            <a:r>
              <a:rPr lang="en-GB" dirty="0"/>
              <a:t> quos simul a domo </a:t>
            </a:r>
            <a:r>
              <a:rPr lang="en-GB" dirty="0" err="1"/>
              <a:t>profectos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diversae</a:t>
            </a:r>
            <a:r>
              <a:rPr lang="en-GB" dirty="0"/>
              <a:t> </a:t>
            </a:r>
            <a:r>
              <a:rPr lang="en-GB" dirty="0" err="1"/>
              <a:t>varie</a:t>
            </a:r>
            <a:r>
              <a:rPr lang="en-GB" dirty="0"/>
              <a:t> </a:t>
            </a:r>
            <a:r>
              <a:rPr lang="en-GB" dirty="0" err="1"/>
              <a:t>viae</a:t>
            </a:r>
            <a:r>
              <a:rPr lang="en-GB" dirty="0"/>
              <a:t> </a:t>
            </a:r>
            <a:r>
              <a:rPr lang="en-GB" dirty="0" err="1"/>
              <a:t>reportant</a:t>
            </a:r>
            <a:r>
              <a:rPr lang="en-GB" dirty="0"/>
              <a:t>.</a:t>
            </a:r>
          </a:p>
        </p:txBody>
      </p:sp>
      <p:pic>
        <p:nvPicPr>
          <p:cNvPr id="3074" name="Picture 2" descr="Map of Asia Minor in the Roman Empire">
            <a:extLst>
              <a:ext uri="{FF2B5EF4-FFF2-40B4-BE49-F238E27FC236}">
                <a16:creationId xmlns:a16="http://schemas.microsoft.com/office/drawing/2014/main" id="{234F8FFD-C9F5-4472-8111-D6FCBDD24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80" y="283520"/>
            <a:ext cx="68580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4284EE25-7426-47DD-92C0-ED4A27742AC5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418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BB897667-2DCE-4D3D-8588-1C3476F119FC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E21C4A-0FAF-402A-83E1-7C072B363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888" y="4447521"/>
            <a:ext cx="5550992" cy="23283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1A5EDA-5C1C-4860-94C0-0966A907EA93}"/>
              </a:ext>
            </a:extLst>
          </p:cNvPr>
          <p:cNvSpPr txBox="1"/>
          <p:nvPr/>
        </p:nvSpPr>
        <p:spPr>
          <a:xfrm>
            <a:off x="365760" y="412324"/>
            <a:ext cx="609600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51. ad </a:t>
            </a:r>
            <a:r>
              <a:rPr lang="en-GB" b="1" dirty="0" err="1"/>
              <a:t>Lesbiam</a:t>
            </a:r>
            <a:endParaRPr lang="en-GB" b="1" dirty="0"/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Ille mi par </a:t>
            </a:r>
            <a:r>
              <a:rPr lang="en-GB" dirty="0" err="1"/>
              <a:t>esse</a:t>
            </a:r>
            <a:r>
              <a:rPr lang="en-GB" dirty="0"/>
              <a:t> deo </a:t>
            </a:r>
            <a:r>
              <a:rPr lang="en-GB" dirty="0" err="1"/>
              <a:t>videtur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ille</a:t>
            </a:r>
            <a:r>
              <a:rPr lang="en-GB" dirty="0"/>
              <a:t>,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fas</a:t>
            </a:r>
            <a:r>
              <a:rPr lang="en-GB" dirty="0"/>
              <a:t> est, </a:t>
            </a:r>
            <a:r>
              <a:rPr lang="en-GB" dirty="0" err="1"/>
              <a:t>superare</a:t>
            </a:r>
            <a:r>
              <a:rPr lang="en-GB" dirty="0"/>
              <a:t> </a:t>
            </a:r>
            <a:r>
              <a:rPr lang="en-GB" dirty="0" err="1"/>
              <a:t>divos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qui sedens </a:t>
            </a:r>
            <a:r>
              <a:rPr lang="en-GB" dirty="0" err="1"/>
              <a:t>adversus</a:t>
            </a:r>
            <a:r>
              <a:rPr lang="en-GB" dirty="0"/>
              <a:t> </a:t>
            </a:r>
            <a:r>
              <a:rPr lang="en-GB" dirty="0" err="1"/>
              <a:t>identidem</a:t>
            </a:r>
            <a:r>
              <a:rPr lang="en-GB" dirty="0"/>
              <a:t> </a:t>
            </a:r>
            <a:r>
              <a:rPr lang="en-GB" dirty="0" err="1"/>
              <a:t>te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     </a:t>
            </a:r>
            <a:r>
              <a:rPr lang="en-GB" dirty="0" err="1"/>
              <a:t>spectat</a:t>
            </a:r>
            <a:r>
              <a:rPr lang="en-GB" dirty="0"/>
              <a:t> et audit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dulce </a:t>
            </a:r>
            <a:r>
              <a:rPr lang="en-GB" dirty="0" err="1"/>
              <a:t>ridentem</a:t>
            </a:r>
            <a:r>
              <a:rPr lang="en-GB" dirty="0"/>
              <a:t>, </a:t>
            </a:r>
            <a:r>
              <a:rPr lang="en-GB" dirty="0" err="1"/>
              <a:t>misero</a:t>
            </a:r>
            <a:r>
              <a:rPr lang="en-GB" dirty="0"/>
              <a:t> quod </a:t>
            </a:r>
            <a:r>
              <a:rPr lang="en-GB" dirty="0" err="1"/>
              <a:t>omnis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eripit</a:t>
            </a:r>
            <a:r>
              <a:rPr lang="en-GB" dirty="0"/>
              <a:t> </a:t>
            </a:r>
            <a:r>
              <a:rPr lang="en-GB" dirty="0" err="1"/>
              <a:t>sensus</a:t>
            </a:r>
            <a:r>
              <a:rPr lang="en-GB" dirty="0"/>
              <a:t> mihi: </a:t>
            </a:r>
            <a:r>
              <a:rPr lang="en-GB" dirty="0" err="1"/>
              <a:t>nam</a:t>
            </a:r>
            <a:r>
              <a:rPr lang="en-GB" dirty="0"/>
              <a:t> simul </a:t>
            </a:r>
            <a:r>
              <a:rPr lang="en-GB" dirty="0" err="1"/>
              <a:t>te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Lesbia</a:t>
            </a:r>
            <a:r>
              <a:rPr lang="en-GB" dirty="0"/>
              <a:t>, </a:t>
            </a:r>
            <a:r>
              <a:rPr lang="en-GB" dirty="0" err="1"/>
              <a:t>aspexi</a:t>
            </a:r>
            <a:r>
              <a:rPr lang="en-GB" dirty="0"/>
              <a:t>, nihil est super mi</a:t>
            </a:r>
          </a:p>
          <a:p>
            <a:pPr>
              <a:lnSpc>
                <a:spcPct val="150000"/>
              </a:lnSpc>
            </a:pPr>
            <a:r>
              <a:rPr lang="en-GB" dirty="0"/>
              <a:t>    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vocis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in ore)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A7D0B0-9A0F-4976-93C0-8D9D6C73CF4A}"/>
              </a:ext>
            </a:extLst>
          </p:cNvPr>
          <p:cNvSpPr txBox="1"/>
          <p:nvPr/>
        </p:nvSpPr>
        <p:spPr>
          <a:xfrm>
            <a:off x="4236720" y="849302"/>
            <a:ext cx="6096000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lingua sed </a:t>
            </a:r>
            <a:r>
              <a:rPr lang="en-GB" dirty="0" err="1"/>
              <a:t>torpet</a:t>
            </a:r>
            <a:r>
              <a:rPr lang="en-GB" dirty="0"/>
              <a:t>, tenuis sub </a:t>
            </a:r>
            <a:r>
              <a:rPr lang="en-GB" dirty="0" err="1"/>
              <a:t>artus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flamma</a:t>
            </a:r>
            <a:r>
              <a:rPr lang="en-GB" dirty="0"/>
              <a:t> </a:t>
            </a:r>
            <a:r>
              <a:rPr lang="en-GB" dirty="0" err="1"/>
              <a:t>demanat</a:t>
            </a:r>
            <a:r>
              <a:rPr lang="en-GB" dirty="0"/>
              <a:t>, </a:t>
            </a:r>
            <a:r>
              <a:rPr lang="en-GB" dirty="0" err="1"/>
              <a:t>sonitu</a:t>
            </a:r>
            <a:r>
              <a:rPr lang="en-GB" dirty="0"/>
              <a:t> </a:t>
            </a:r>
            <a:r>
              <a:rPr lang="en-GB" dirty="0" err="1"/>
              <a:t>suopte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tintinant</a:t>
            </a:r>
            <a:r>
              <a:rPr lang="en-GB" dirty="0"/>
              <a:t> </a:t>
            </a:r>
            <a:r>
              <a:rPr lang="en-GB" dirty="0" err="1"/>
              <a:t>aures</a:t>
            </a:r>
            <a:r>
              <a:rPr lang="en-GB" dirty="0"/>
              <a:t> </a:t>
            </a:r>
            <a:r>
              <a:rPr lang="en-GB" dirty="0" err="1"/>
              <a:t>gemina</a:t>
            </a:r>
            <a:r>
              <a:rPr lang="en-GB" dirty="0"/>
              <a:t>, </a:t>
            </a:r>
            <a:r>
              <a:rPr lang="en-GB" dirty="0" err="1"/>
              <a:t>teguntur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     </a:t>
            </a:r>
            <a:r>
              <a:rPr lang="en-GB" dirty="0" err="1"/>
              <a:t>lumina</a:t>
            </a:r>
            <a:r>
              <a:rPr lang="en-GB" dirty="0"/>
              <a:t> nocte.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otium</a:t>
            </a:r>
            <a:r>
              <a:rPr lang="en-GB" dirty="0"/>
              <a:t>, </a:t>
            </a:r>
            <a:r>
              <a:rPr lang="en-GB" dirty="0" err="1"/>
              <a:t>Catulle</a:t>
            </a:r>
            <a:r>
              <a:rPr lang="en-GB" dirty="0"/>
              <a:t>, </a:t>
            </a:r>
            <a:r>
              <a:rPr lang="en-GB" dirty="0" err="1"/>
              <a:t>tibi</a:t>
            </a:r>
            <a:r>
              <a:rPr lang="en-GB" dirty="0"/>
              <a:t> </a:t>
            </a:r>
            <a:r>
              <a:rPr lang="en-GB" dirty="0" err="1"/>
              <a:t>molestum</a:t>
            </a:r>
            <a:r>
              <a:rPr lang="en-GB" dirty="0"/>
              <a:t> est: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otio</a:t>
            </a:r>
            <a:r>
              <a:rPr lang="en-GB" dirty="0"/>
              <a:t> </a:t>
            </a:r>
            <a:r>
              <a:rPr lang="en-GB" dirty="0" err="1"/>
              <a:t>exsultas</a:t>
            </a:r>
            <a:r>
              <a:rPr lang="en-GB" dirty="0"/>
              <a:t> </a:t>
            </a:r>
            <a:r>
              <a:rPr lang="en-GB" dirty="0" err="1"/>
              <a:t>nimiumque</a:t>
            </a:r>
            <a:r>
              <a:rPr lang="en-GB" dirty="0"/>
              <a:t> </a:t>
            </a:r>
            <a:r>
              <a:rPr lang="en-GB" dirty="0" err="1"/>
              <a:t>gestis</a:t>
            </a:r>
            <a:r>
              <a:rPr lang="en-GB" dirty="0"/>
              <a:t>: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otium</a:t>
            </a:r>
            <a:r>
              <a:rPr lang="en-GB" dirty="0"/>
              <a:t> et </a:t>
            </a:r>
            <a:r>
              <a:rPr lang="en-GB" dirty="0" err="1"/>
              <a:t>reges</a:t>
            </a:r>
            <a:r>
              <a:rPr lang="en-GB" dirty="0"/>
              <a:t> </a:t>
            </a:r>
            <a:r>
              <a:rPr lang="en-GB" dirty="0" err="1"/>
              <a:t>prius</a:t>
            </a:r>
            <a:r>
              <a:rPr lang="en-GB" dirty="0"/>
              <a:t> et </a:t>
            </a:r>
            <a:r>
              <a:rPr lang="en-GB" dirty="0" err="1"/>
              <a:t>beatas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     </a:t>
            </a:r>
            <a:r>
              <a:rPr lang="en-GB" dirty="0" err="1"/>
              <a:t>perdidit</a:t>
            </a:r>
            <a:r>
              <a:rPr lang="en-GB" dirty="0"/>
              <a:t> </a:t>
            </a:r>
            <a:r>
              <a:rPr lang="en-GB" dirty="0" err="1"/>
              <a:t>urbes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1541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nging Stories: Ovid's Metamorphoses on canvas, 19 – Cadmus and ...">
            <a:extLst>
              <a:ext uri="{FF2B5EF4-FFF2-40B4-BE49-F238E27FC236}">
                <a16:creationId xmlns:a16="http://schemas.microsoft.com/office/drawing/2014/main" id="{15313FB0-6C52-4F52-AB64-4C38A72CD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76"/>
            <a:ext cx="2943225" cy="684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7ECF55-EA80-43EC-9C44-17FBA2674C81}"/>
              </a:ext>
            </a:extLst>
          </p:cNvPr>
          <p:cNvSpPr txBox="1"/>
          <p:nvPr/>
        </p:nvSpPr>
        <p:spPr>
          <a:xfrm>
            <a:off x="5602494" y="77972"/>
            <a:ext cx="2943225" cy="6155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Scansion</a:t>
            </a:r>
          </a:p>
          <a:p>
            <a:pPr algn="ctr"/>
            <a:r>
              <a:rPr lang="en-GB" sz="1200" b="1" dirty="0"/>
              <a:t>Elisions and Syllable Length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66116-7D00-4590-B099-0116F723C8E8}"/>
              </a:ext>
            </a:extLst>
          </p:cNvPr>
          <p:cNvSpPr txBox="1"/>
          <p:nvPr/>
        </p:nvSpPr>
        <p:spPr>
          <a:xfrm>
            <a:off x="3115310" y="848528"/>
            <a:ext cx="24218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Rules for Elisions</a:t>
            </a:r>
            <a:endParaRPr lang="en-GB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763F3-F21F-422F-923D-E3624825E55E}"/>
              </a:ext>
            </a:extLst>
          </p:cNvPr>
          <p:cNvSpPr txBox="1"/>
          <p:nvPr/>
        </p:nvSpPr>
        <p:spPr>
          <a:xfrm>
            <a:off x="3084830" y="3936917"/>
            <a:ext cx="2557146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Rules of Syllable length</a:t>
            </a:r>
            <a:endParaRPr lang="en-GB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91B654-3378-48AC-911C-0898C6BCD467}"/>
              </a:ext>
            </a:extLst>
          </p:cNvPr>
          <p:cNvSpPr txBox="1"/>
          <p:nvPr/>
        </p:nvSpPr>
        <p:spPr>
          <a:xfrm>
            <a:off x="5641975" y="826631"/>
            <a:ext cx="634174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When an elision occurs, a syllable is lost. The end syllable of one word is submerged into the next word. e.g. </a:t>
            </a:r>
            <a:r>
              <a:rPr lang="en-GB" sz="1400" b="1" i="1" dirty="0" err="1"/>
              <a:t>puellam</a:t>
            </a:r>
            <a:r>
              <a:rPr lang="en-GB" sz="1400" b="1" i="1" dirty="0"/>
              <a:t> </a:t>
            </a:r>
            <a:r>
              <a:rPr lang="en-GB" sz="1400" b="1" i="1" dirty="0" err="1"/>
              <a:t>amo</a:t>
            </a:r>
            <a:r>
              <a:rPr lang="en-GB" sz="1400" b="1" i="1" dirty="0"/>
              <a:t> </a:t>
            </a:r>
            <a:r>
              <a:rPr lang="en-GB" sz="1400" dirty="0"/>
              <a:t>effectively becomes</a:t>
            </a:r>
            <a:r>
              <a:rPr lang="en-GB" sz="1400" b="1" i="1" dirty="0"/>
              <a:t> </a:t>
            </a:r>
            <a:r>
              <a:rPr lang="en-GB" sz="1400" b="1" i="1" dirty="0" err="1"/>
              <a:t>puell</a:t>
            </a:r>
            <a:r>
              <a:rPr lang="en-GB" sz="1400" b="1" i="1" dirty="0"/>
              <a:t>’ </a:t>
            </a:r>
            <a:r>
              <a:rPr lang="en-GB" sz="1400" b="1" i="1" dirty="0" err="1"/>
              <a:t>amo</a:t>
            </a:r>
            <a:r>
              <a:rPr lang="en-GB" sz="1400" b="1" i="1" dirty="0"/>
              <a:t>.</a:t>
            </a: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552E7-8723-4443-8F4C-A6FEF01D31D1}"/>
              </a:ext>
            </a:extLst>
          </p:cNvPr>
          <p:cNvSpPr txBox="1"/>
          <p:nvPr/>
        </p:nvSpPr>
        <p:spPr>
          <a:xfrm>
            <a:off x="3050423" y="1495061"/>
            <a:ext cx="135447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Elisions occur if: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95D22-6B63-4BE9-AEAF-DE9E4A6E83A6}"/>
              </a:ext>
            </a:extLst>
          </p:cNvPr>
          <p:cNvSpPr txBox="1"/>
          <p:nvPr/>
        </p:nvSpPr>
        <p:spPr>
          <a:xfrm>
            <a:off x="4479807" y="1489348"/>
            <a:ext cx="7583288" cy="492443"/>
          </a:xfrm>
          <a:prstGeom prst="rect">
            <a:avLst/>
          </a:prstGeom>
          <a:solidFill>
            <a:srgbClr val="FBFED8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One word ends in a vowel </a:t>
            </a:r>
            <a:r>
              <a:rPr lang="en-GB" sz="1400" dirty="0"/>
              <a:t>and </a:t>
            </a:r>
            <a:r>
              <a:rPr lang="en-GB" sz="1400" b="1" dirty="0"/>
              <a:t>the next word begins with a vowel or an h</a:t>
            </a:r>
            <a:r>
              <a:rPr lang="en-GB" sz="1400" dirty="0"/>
              <a:t>. Mark it with a ligature. </a:t>
            </a:r>
          </a:p>
          <a:p>
            <a:pPr algn="ctr"/>
            <a:r>
              <a:rPr lang="en-GB" sz="1200" dirty="0"/>
              <a:t>N.B. If the letter ‘</a:t>
            </a:r>
            <a:r>
              <a:rPr lang="en-GB" sz="1200" dirty="0" err="1"/>
              <a:t>i</a:t>
            </a:r>
            <a:r>
              <a:rPr lang="en-GB" sz="1200" dirty="0"/>
              <a:t>’ is working as a consonant (e.g. </a:t>
            </a:r>
            <a:r>
              <a:rPr lang="en-GB" sz="1200" dirty="0" err="1"/>
              <a:t>Iulius</a:t>
            </a:r>
            <a:r>
              <a:rPr lang="en-GB" sz="1200" dirty="0"/>
              <a:t> = Julius) no elision occurs.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BE5E1C-FF72-4072-85C9-011494BDF322}"/>
              </a:ext>
            </a:extLst>
          </p:cNvPr>
          <p:cNvSpPr txBox="1"/>
          <p:nvPr/>
        </p:nvSpPr>
        <p:spPr>
          <a:xfrm>
            <a:off x="6550375" y="2000222"/>
            <a:ext cx="1341120" cy="30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puellae</a:t>
            </a:r>
            <a:r>
              <a:rPr lang="en-GB" sz="1400" dirty="0"/>
              <a:t> </a:t>
            </a:r>
            <a:r>
              <a:rPr lang="en-GB" sz="1400" dirty="0" err="1"/>
              <a:t>amant</a:t>
            </a:r>
            <a:endParaRPr lang="en-GB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F9D289-0BFB-46B9-92F8-E236571934C8}"/>
              </a:ext>
            </a:extLst>
          </p:cNvPr>
          <p:cNvSpPr/>
          <p:nvPr/>
        </p:nvSpPr>
        <p:spPr>
          <a:xfrm>
            <a:off x="6729125" y="2258727"/>
            <a:ext cx="8210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(5 syllables)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C9216D-18C3-4FB3-984D-F12854E88853}"/>
              </a:ext>
            </a:extLst>
          </p:cNvPr>
          <p:cNvSpPr/>
          <p:nvPr/>
        </p:nvSpPr>
        <p:spPr>
          <a:xfrm>
            <a:off x="8049928" y="1999036"/>
            <a:ext cx="1341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/>
              <a:t>puell</a:t>
            </a:r>
            <a:r>
              <a:rPr lang="en-GB" sz="1400" dirty="0"/>
              <a:t>(ae) </a:t>
            </a:r>
            <a:r>
              <a:rPr lang="en-GB" sz="1400" dirty="0" err="1"/>
              <a:t>amant</a:t>
            </a:r>
            <a:endParaRPr lang="en-GB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F35ECF-1E44-4FA6-9DBC-B14E1E7E9316}"/>
              </a:ext>
            </a:extLst>
          </p:cNvPr>
          <p:cNvSpPr/>
          <p:nvPr/>
        </p:nvSpPr>
        <p:spPr>
          <a:xfrm>
            <a:off x="8310383" y="2381837"/>
            <a:ext cx="8210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(4 syllables) 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838687A-CE69-41CF-8A60-7A92571D3626}"/>
              </a:ext>
            </a:extLst>
          </p:cNvPr>
          <p:cNvSpPr/>
          <p:nvPr/>
        </p:nvSpPr>
        <p:spPr>
          <a:xfrm rot="8058521">
            <a:off x="8512872" y="1867750"/>
            <a:ext cx="447040" cy="458382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A4F7DD-C78F-49E5-9619-4742CA102171}"/>
              </a:ext>
            </a:extLst>
          </p:cNvPr>
          <p:cNvSpPr txBox="1"/>
          <p:nvPr/>
        </p:nvSpPr>
        <p:spPr>
          <a:xfrm>
            <a:off x="4421820" y="2659897"/>
            <a:ext cx="6663207" cy="307777"/>
          </a:xfrm>
          <a:prstGeom prst="rect">
            <a:avLst/>
          </a:prstGeom>
          <a:solidFill>
            <a:srgbClr val="FBFED8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One word ends in a vowel + m </a:t>
            </a:r>
            <a:r>
              <a:rPr lang="en-GB" sz="1400" dirty="0"/>
              <a:t>and </a:t>
            </a:r>
            <a:r>
              <a:rPr lang="en-GB" sz="1400" b="1" dirty="0"/>
              <a:t>the next word begins with a vowel or an h</a:t>
            </a:r>
            <a:r>
              <a:rPr lang="en-GB" sz="1400" dirty="0"/>
              <a:t>.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074EBB-B56E-4A52-BAE6-DBEB4D83B6F5}"/>
              </a:ext>
            </a:extLst>
          </p:cNvPr>
          <p:cNvSpPr/>
          <p:nvPr/>
        </p:nvSpPr>
        <p:spPr>
          <a:xfrm>
            <a:off x="3115311" y="2055745"/>
            <a:ext cx="290196" cy="239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9466F-A130-46CE-A5AF-4A9772661D23}"/>
              </a:ext>
            </a:extLst>
          </p:cNvPr>
          <p:cNvSpPr/>
          <p:nvPr/>
        </p:nvSpPr>
        <p:spPr>
          <a:xfrm>
            <a:off x="3746818" y="2055745"/>
            <a:ext cx="272753" cy="226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</a:t>
            </a:r>
          </a:p>
        </p:txBody>
      </p:sp>
      <p:sp>
        <p:nvSpPr>
          <p:cNvPr id="26" name="Plus Sign 25">
            <a:extLst>
              <a:ext uri="{FF2B5EF4-FFF2-40B4-BE49-F238E27FC236}">
                <a16:creationId xmlns:a16="http://schemas.microsoft.com/office/drawing/2014/main" id="{DD060A6C-9151-4A49-87D2-DAA2814EFA4C}"/>
              </a:ext>
            </a:extLst>
          </p:cNvPr>
          <p:cNvSpPr/>
          <p:nvPr/>
        </p:nvSpPr>
        <p:spPr>
          <a:xfrm>
            <a:off x="3451235" y="2082717"/>
            <a:ext cx="188362" cy="1767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84673A-737A-4795-A677-E9BE3A8CF837}"/>
              </a:ext>
            </a:extLst>
          </p:cNvPr>
          <p:cNvSpPr/>
          <p:nvPr/>
        </p:nvSpPr>
        <p:spPr>
          <a:xfrm>
            <a:off x="3108325" y="2511023"/>
            <a:ext cx="258439" cy="252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35AB30-E91E-46B3-8AD3-2734E2678E1E}"/>
              </a:ext>
            </a:extLst>
          </p:cNvPr>
          <p:cNvSpPr/>
          <p:nvPr/>
        </p:nvSpPr>
        <p:spPr>
          <a:xfrm>
            <a:off x="3746817" y="2511023"/>
            <a:ext cx="258439" cy="239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0E1656-E82A-46ED-BD72-848B668251A1}"/>
              </a:ext>
            </a:extLst>
          </p:cNvPr>
          <p:cNvSpPr/>
          <p:nvPr/>
        </p:nvSpPr>
        <p:spPr>
          <a:xfrm>
            <a:off x="3108324" y="2965621"/>
            <a:ext cx="245355" cy="26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A6EEC9-8A7A-48B5-ADB5-B4EA302B6D65}"/>
              </a:ext>
            </a:extLst>
          </p:cNvPr>
          <p:cNvSpPr/>
          <p:nvPr/>
        </p:nvSpPr>
        <p:spPr>
          <a:xfrm>
            <a:off x="3746817" y="2965217"/>
            <a:ext cx="245355" cy="26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65489A-3639-4282-A6F6-346017AE3449}"/>
              </a:ext>
            </a:extLst>
          </p:cNvPr>
          <p:cNvSpPr/>
          <p:nvPr/>
        </p:nvSpPr>
        <p:spPr>
          <a:xfrm>
            <a:off x="3107690" y="3410284"/>
            <a:ext cx="245990" cy="284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A4A55-5D11-47BD-83A0-E7E1D0758F31}"/>
              </a:ext>
            </a:extLst>
          </p:cNvPr>
          <p:cNvSpPr/>
          <p:nvPr/>
        </p:nvSpPr>
        <p:spPr>
          <a:xfrm>
            <a:off x="3746181" y="3410284"/>
            <a:ext cx="245991" cy="284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</a:t>
            </a:r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3CAE2A84-AB1D-491C-9854-52E205C2BA59}"/>
              </a:ext>
            </a:extLst>
          </p:cNvPr>
          <p:cNvSpPr/>
          <p:nvPr/>
        </p:nvSpPr>
        <p:spPr>
          <a:xfrm>
            <a:off x="3444354" y="2552691"/>
            <a:ext cx="188362" cy="1767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Plus Sign 33">
            <a:extLst>
              <a:ext uri="{FF2B5EF4-FFF2-40B4-BE49-F238E27FC236}">
                <a16:creationId xmlns:a16="http://schemas.microsoft.com/office/drawing/2014/main" id="{8163A0FB-C0B7-4297-B069-038AC60980CC}"/>
              </a:ext>
            </a:extLst>
          </p:cNvPr>
          <p:cNvSpPr/>
          <p:nvPr/>
        </p:nvSpPr>
        <p:spPr>
          <a:xfrm>
            <a:off x="3451235" y="3037965"/>
            <a:ext cx="188362" cy="1767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C36B3C7A-C277-49AA-8A59-0A20E2218747}"/>
              </a:ext>
            </a:extLst>
          </p:cNvPr>
          <p:cNvSpPr/>
          <p:nvPr/>
        </p:nvSpPr>
        <p:spPr>
          <a:xfrm>
            <a:off x="3461712" y="3449339"/>
            <a:ext cx="188362" cy="1767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317DF2-D265-4BF7-8AD0-22FBA8C62233}"/>
              </a:ext>
            </a:extLst>
          </p:cNvPr>
          <p:cNvSpPr txBox="1"/>
          <p:nvPr/>
        </p:nvSpPr>
        <p:spPr>
          <a:xfrm>
            <a:off x="6550375" y="2946049"/>
            <a:ext cx="1341120" cy="30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puellam</a:t>
            </a:r>
            <a:r>
              <a:rPr lang="en-GB" sz="1400" dirty="0"/>
              <a:t> </a:t>
            </a:r>
            <a:r>
              <a:rPr lang="en-GB" sz="1400" dirty="0" err="1"/>
              <a:t>amant</a:t>
            </a:r>
            <a:endParaRPr lang="en-GB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F9581E2-3164-45B5-9CED-3C56F7B9F53C}"/>
              </a:ext>
            </a:extLst>
          </p:cNvPr>
          <p:cNvSpPr/>
          <p:nvPr/>
        </p:nvSpPr>
        <p:spPr>
          <a:xfrm>
            <a:off x="6729125" y="3204554"/>
            <a:ext cx="8210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(5 syllables)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CFE3E0-C00F-476A-90AF-7428376A5FC7}"/>
              </a:ext>
            </a:extLst>
          </p:cNvPr>
          <p:cNvSpPr/>
          <p:nvPr/>
        </p:nvSpPr>
        <p:spPr>
          <a:xfrm>
            <a:off x="8049928" y="2936619"/>
            <a:ext cx="1394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/>
              <a:t>puell</a:t>
            </a:r>
            <a:r>
              <a:rPr lang="en-GB" sz="1400" dirty="0"/>
              <a:t>(am) </a:t>
            </a:r>
            <a:r>
              <a:rPr lang="en-GB" sz="1400" dirty="0" err="1"/>
              <a:t>amant</a:t>
            </a:r>
            <a:endParaRPr lang="en-GB" sz="1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8A8221-7DAC-4664-B808-486D39B26C6D}"/>
              </a:ext>
            </a:extLst>
          </p:cNvPr>
          <p:cNvSpPr/>
          <p:nvPr/>
        </p:nvSpPr>
        <p:spPr>
          <a:xfrm>
            <a:off x="8310383" y="3327664"/>
            <a:ext cx="8210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(4 syllables) 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B5B30DD7-7DFF-403A-86D1-C2050704A601}"/>
              </a:ext>
            </a:extLst>
          </p:cNvPr>
          <p:cNvSpPr/>
          <p:nvPr/>
        </p:nvSpPr>
        <p:spPr>
          <a:xfrm rot="8058521">
            <a:off x="8523842" y="2808774"/>
            <a:ext cx="447040" cy="458382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423FFA-08F0-48BF-B5CA-5C1376C6910E}"/>
              </a:ext>
            </a:extLst>
          </p:cNvPr>
          <p:cNvSpPr txBox="1"/>
          <p:nvPr/>
        </p:nvSpPr>
        <p:spPr>
          <a:xfrm>
            <a:off x="5748625" y="3977788"/>
            <a:ext cx="644337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Every </a:t>
            </a:r>
            <a:r>
              <a:rPr lang="en-GB" sz="1400" b="1" dirty="0"/>
              <a:t>syllable</a:t>
            </a:r>
            <a:r>
              <a:rPr lang="en-GB" sz="1400" dirty="0"/>
              <a:t> in Latin is classified for the purposes of scansion as either </a:t>
            </a:r>
            <a:r>
              <a:rPr lang="en-GB" sz="1400" b="1" dirty="0"/>
              <a:t>long</a:t>
            </a:r>
            <a:r>
              <a:rPr lang="en-GB" sz="1400" dirty="0"/>
              <a:t> or </a:t>
            </a:r>
            <a:r>
              <a:rPr lang="en-GB" sz="1400" b="1" dirty="0"/>
              <a:t>short</a:t>
            </a:r>
            <a:r>
              <a:rPr lang="en-GB" sz="1400" dirty="0"/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A863EF-002B-4525-A333-470EFD313902}"/>
              </a:ext>
            </a:extLst>
          </p:cNvPr>
          <p:cNvSpPr txBox="1"/>
          <p:nvPr/>
        </p:nvSpPr>
        <p:spPr>
          <a:xfrm>
            <a:off x="3084830" y="4375209"/>
            <a:ext cx="70192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Counting syllable should be straightforward, but test yourself on these words first to check: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F5F2E6-B428-41DF-AF85-FAD1933A6C08}"/>
              </a:ext>
            </a:extLst>
          </p:cNvPr>
          <p:cNvSpPr txBox="1"/>
          <p:nvPr/>
        </p:nvSpPr>
        <p:spPr>
          <a:xfrm>
            <a:off x="3746180" y="4648899"/>
            <a:ext cx="85429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Achilles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779A87-5774-49B7-96C0-895C1A1E564F}"/>
              </a:ext>
            </a:extLst>
          </p:cNvPr>
          <p:cNvSpPr txBox="1"/>
          <p:nvPr/>
        </p:nvSpPr>
        <p:spPr>
          <a:xfrm>
            <a:off x="4785360" y="4682986"/>
            <a:ext cx="751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3 syllables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EB57A7-32F0-4DAA-9D37-B2CC2B2DCE1C}"/>
              </a:ext>
            </a:extLst>
          </p:cNvPr>
          <p:cNvSpPr txBox="1"/>
          <p:nvPr/>
        </p:nvSpPr>
        <p:spPr>
          <a:xfrm>
            <a:off x="5602494" y="4637623"/>
            <a:ext cx="112663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Agamemnon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93489F-339F-42B2-9C48-5D584DDC2A7E}"/>
              </a:ext>
            </a:extLst>
          </p:cNvPr>
          <p:cNvSpPr txBox="1"/>
          <p:nvPr/>
        </p:nvSpPr>
        <p:spPr>
          <a:xfrm>
            <a:off x="6845015" y="4712062"/>
            <a:ext cx="751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4 syllables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3E7353E-DA22-48C7-8055-1FD77ACCAB84}"/>
              </a:ext>
            </a:extLst>
          </p:cNvPr>
          <p:cNvSpPr txBox="1"/>
          <p:nvPr/>
        </p:nvSpPr>
        <p:spPr>
          <a:xfrm>
            <a:off x="7686216" y="4637623"/>
            <a:ext cx="128745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trepidaverunt</a:t>
            </a:r>
            <a:endParaRPr lang="en-GB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B02E5D-A50A-48E9-BA46-C3FB0ADC3552}"/>
              </a:ext>
            </a:extLst>
          </p:cNvPr>
          <p:cNvSpPr txBox="1"/>
          <p:nvPr/>
        </p:nvSpPr>
        <p:spPr>
          <a:xfrm>
            <a:off x="9089559" y="4710455"/>
            <a:ext cx="751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5 syllables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B7C6E8-913D-468C-94C3-06935D35D185}"/>
              </a:ext>
            </a:extLst>
          </p:cNvPr>
          <p:cNvSpPr txBox="1"/>
          <p:nvPr/>
        </p:nvSpPr>
        <p:spPr>
          <a:xfrm>
            <a:off x="3007222" y="5033618"/>
            <a:ext cx="164211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A syllable is </a:t>
            </a:r>
            <a:r>
              <a:rPr lang="en-GB" sz="1400" b="1" dirty="0"/>
              <a:t>Long</a:t>
            </a:r>
            <a:r>
              <a:rPr lang="en-GB" sz="1400" dirty="0"/>
              <a:t> if: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3565CE-919D-4A5C-9756-65989DD63BC8}"/>
              </a:ext>
            </a:extLst>
          </p:cNvPr>
          <p:cNvSpPr txBox="1"/>
          <p:nvPr/>
        </p:nvSpPr>
        <p:spPr>
          <a:xfrm>
            <a:off x="4673601" y="5059703"/>
            <a:ext cx="7310119" cy="523220"/>
          </a:xfrm>
          <a:prstGeom prst="rect">
            <a:avLst/>
          </a:prstGeom>
          <a:solidFill>
            <a:srgbClr val="FBFED8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vowel is followed by </a:t>
            </a:r>
            <a:r>
              <a:rPr lang="en-GB" sz="1400" b="1" dirty="0"/>
              <a:t>two or more consonants. </a:t>
            </a:r>
            <a:r>
              <a:rPr lang="en-GB" sz="1400" dirty="0"/>
              <a:t>This includes double consonants and applies even across a word break. Mark a Long syllable with a line over it. e.g. </a:t>
            </a:r>
            <a:r>
              <a:rPr lang="en-GB" sz="1400" dirty="0" err="1"/>
              <a:t>am</a:t>
            </a:r>
            <a:r>
              <a:rPr lang="en-GB" sz="1400" b="1" dirty="0" err="1"/>
              <a:t>ant</a:t>
            </a:r>
            <a:r>
              <a:rPr lang="en-GB" sz="1400" b="1" dirty="0"/>
              <a:t>, </a:t>
            </a:r>
            <a:r>
              <a:rPr lang="en-GB" sz="1400" dirty="0" err="1"/>
              <a:t>pu</a:t>
            </a:r>
            <a:r>
              <a:rPr lang="en-GB" sz="1400" b="1" dirty="0" err="1"/>
              <a:t>ell</a:t>
            </a:r>
            <a:r>
              <a:rPr lang="en-GB" sz="1400" dirty="0" err="1"/>
              <a:t>ae</a:t>
            </a:r>
            <a:r>
              <a:rPr lang="en-GB" sz="1400" dirty="0"/>
              <a:t>.</a:t>
            </a:r>
            <a:endParaRPr lang="en-GB" sz="12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10DCBE-4A30-4ED3-BFFD-02954415066F}"/>
              </a:ext>
            </a:extLst>
          </p:cNvPr>
          <p:cNvCxnSpPr>
            <a:cxnSpLocks/>
          </p:cNvCxnSpPr>
          <p:nvPr/>
        </p:nvCxnSpPr>
        <p:spPr>
          <a:xfrm flipV="1">
            <a:off x="10892029" y="5336902"/>
            <a:ext cx="193507" cy="44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FCE6E3E-296F-46E5-8383-F425D5E5C0A4}"/>
              </a:ext>
            </a:extLst>
          </p:cNvPr>
          <p:cNvSpPr txBox="1"/>
          <p:nvPr/>
        </p:nvSpPr>
        <p:spPr>
          <a:xfrm>
            <a:off x="2979376" y="5862523"/>
            <a:ext cx="164211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A syllable is </a:t>
            </a:r>
            <a:r>
              <a:rPr lang="en-GB" sz="1400" b="1" dirty="0"/>
              <a:t>Long</a:t>
            </a:r>
            <a:r>
              <a:rPr lang="en-GB" sz="1400" dirty="0"/>
              <a:t>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2478EC-C103-4EDD-BF92-0F0D97F9B65B}"/>
              </a:ext>
            </a:extLst>
          </p:cNvPr>
          <p:cNvSpPr txBox="1"/>
          <p:nvPr/>
        </p:nvSpPr>
        <p:spPr>
          <a:xfrm>
            <a:off x="4672289" y="5575109"/>
            <a:ext cx="701929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However, there are some ‘light syllable groupings’ which don’t lengthen the syllable, like: </a:t>
            </a:r>
            <a:r>
              <a:rPr lang="en-GB" sz="1200" b="1" dirty="0" err="1"/>
              <a:t>fl</a:t>
            </a:r>
            <a:r>
              <a:rPr lang="en-GB" sz="1200" b="1" dirty="0"/>
              <a:t>, pl, tr, </a:t>
            </a:r>
            <a:r>
              <a:rPr lang="en-GB" sz="1200" b="1" dirty="0" err="1"/>
              <a:t>br</a:t>
            </a:r>
            <a:r>
              <a:rPr lang="en-GB" sz="1200" b="1" dirty="0"/>
              <a:t>, gr.</a:t>
            </a:r>
            <a:endParaRPr lang="en-GB" sz="12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5D1D85A-ABE2-4CD6-8677-4F66996620E9}"/>
              </a:ext>
            </a:extLst>
          </p:cNvPr>
          <p:cNvSpPr txBox="1"/>
          <p:nvPr/>
        </p:nvSpPr>
        <p:spPr>
          <a:xfrm>
            <a:off x="4621488" y="5886330"/>
            <a:ext cx="6573561" cy="307777"/>
          </a:xfrm>
          <a:prstGeom prst="rect">
            <a:avLst/>
          </a:prstGeom>
          <a:solidFill>
            <a:srgbClr val="FBFED8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When </a:t>
            </a:r>
            <a:r>
              <a:rPr lang="en-GB" sz="1400" b="1" dirty="0"/>
              <a:t>two vowels are sounded as one </a:t>
            </a:r>
            <a:r>
              <a:rPr lang="en-GB" sz="1400" dirty="0"/>
              <a:t>syllable (</a:t>
            </a:r>
            <a:r>
              <a:rPr lang="en-GB" sz="1400" dirty="0" err="1"/>
              <a:t>i.e</a:t>
            </a:r>
            <a:r>
              <a:rPr lang="en-GB" sz="1400" dirty="0"/>
              <a:t> a diphthong is long). e.g. </a:t>
            </a:r>
            <a:r>
              <a:rPr lang="en-GB" sz="1400" dirty="0" err="1"/>
              <a:t>puell</a:t>
            </a:r>
            <a:r>
              <a:rPr lang="en-GB" sz="1400" b="1" dirty="0" err="1"/>
              <a:t>ae</a:t>
            </a:r>
            <a:r>
              <a:rPr lang="en-GB" sz="1400" b="1" dirty="0"/>
              <a:t>.</a:t>
            </a:r>
            <a:endParaRPr lang="en-GB" sz="1200" b="1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3E9289-3950-41FC-880B-14D4B460A59D}"/>
              </a:ext>
            </a:extLst>
          </p:cNvPr>
          <p:cNvCxnSpPr>
            <a:cxnSpLocks/>
          </p:cNvCxnSpPr>
          <p:nvPr/>
        </p:nvCxnSpPr>
        <p:spPr>
          <a:xfrm>
            <a:off x="11406897" y="5336902"/>
            <a:ext cx="1587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4B9982C-DEA1-4C68-9D99-5FB80CBE2C0E}"/>
              </a:ext>
            </a:extLst>
          </p:cNvPr>
          <p:cNvSpPr txBox="1"/>
          <p:nvPr/>
        </p:nvSpPr>
        <p:spPr>
          <a:xfrm>
            <a:off x="2969014" y="6485580"/>
            <a:ext cx="164211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A syllable is </a:t>
            </a:r>
            <a:r>
              <a:rPr lang="en-GB" sz="1400" b="1" dirty="0"/>
              <a:t>Short</a:t>
            </a:r>
            <a:r>
              <a:rPr lang="en-GB" sz="1400" dirty="0"/>
              <a:t>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140E15-3BB3-400A-81E6-038D7E4C8C6D}"/>
              </a:ext>
            </a:extLst>
          </p:cNvPr>
          <p:cNvSpPr txBox="1"/>
          <p:nvPr/>
        </p:nvSpPr>
        <p:spPr>
          <a:xfrm>
            <a:off x="4585368" y="6482864"/>
            <a:ext cx="6306661" cy="307777"/>
          </a:xfrm>
          <a:prstGeom prst="rect">
            <a:avLst/>
          </a:prstGeom>
          <a:solidFill>
            <a:srgbClr val="FBFED8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When t</a:t>
            </a:r>
            <a:r>
              <a:rPr lang="en-GB" sz="1400" b="1" dirty="0"/>
              <a:t>wo vowels are sounded separately, </a:t>
            </a:r>
            <a:r>
              <a:rPr lang="en-GB" sz="1400" dirty="0"/>
              <a:t>the first syllable is short. e.g. </a:t>
            </a:r>
            <a:r>
              <a:rPr lang="en-GB" sz="1400" b="1" dirty="0" err="1"/>
              <a:t>pu</a:t>
            </a:r>
            <a:r>
              <a:rPr lang="en-GB" sz="1400" dirty="0" err="1"/>
              <a:t>ellae</a:t>
            </a:r>
            <a:r>
              <a:rPr lang="en-GB" sz="1400" b="1" dirty="0"/>
              <a:t>.</a:t>
            </a:r>
            <a:endParaRPr lang="en-GB" sz="1200" b="1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8627EF8-CEE6-4C60-9B27-C87EFE801CF4}"/>
              </a:ext>
            </a:extLst>
          </p:cNvPr>
          <p:cNvCxnSpPr>
            <a:cxnSpLocks/>
          </p:cNvCxnSpPr>
          <p:nvPr/>
        </p:nvCxnSpPr>
        <p:spPr>
          <a:xfrm flipV="1">
            <a:off x="10865267" y="5958830"/>
            <a:ext cx="123515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CDD3619-71FD-4A43-AFF1-4DAA73CB5130}"/>
              </a:ext>
            </a:extLst>
          </p:cNvPr>
          <p:cNvSpPr txBox="1"/>
          <p:nvPr/>
        </p:nvSpPr>
        <p:spPr>
          <a:xfrm>
            <a:off x="9859683" y="4663341"/>
            <a:ext cx="8586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puellae</a:t>
            </a:r>
            <a:endParaRPr lang="en-GB" sz="14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0773F32-EA8F-430E-8139-76B2B2C7FA8E}"/>
              </a:ext>
            </a:extLst>
          </p:cNvPr>
          <p:cNvSpPr txBox="1"/>
          <p:nvPr/>
        </p:nvSpPr>
        <p:spPr>
          <a:xfrm>
            <a:off x="10792622" y="4714443"/>
            <a:ext cx="751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3 syllables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2DF7489-E929-43EE-A75B-80118DF17AD5}"/>
              </a:ext>
            </a:extLst>
          </p:cNvPr>
          <p:cNvSpPr txBox="1"/>
          <p:nvPr/>
        </p:nvSpPr>
        <p:spPr>
          <a:xfrm>
            <a:off x="11058774" y="6198047"/>
            <a:ext cx="854953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Mark a Short syllable with a little cup.</a:t>
            </a:r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B69DC06A-AE39-458E-80F4-C80B4DD4DED4}"/>
              </a:ext>
            </a:extLst>
          </p:cNvPr>
          <p:cNvSpPr/>
          <p:nvPr/>
        </p:nvSpPr>
        <p:spPr>
          <a:xfrm rot="15304785" flipH="1">
            <a:off x="10250345" y="6436831"/>
            <a:ext cx="118387" cy="8730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6168643D-5329-4287-B9B8-AF5625DAD625}"/>
              </a:ext>
            </a:extLst>
          </p:cNvPr>
          <p:cNvSpPr/>
          <p:nvPr/>
        </p:nvSpPr>
        <p:spPr>
          <a:xfrm>
            <a:off x="7796322" y="2142206"/>
            <a:ext cx="257591" cy="64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AA0E8779-26F1-4011-BF9E-DA1F79B8F5DA}"/>
              </a:ext>
            </a:extLst>
          </p:cNvPr>
          <p:cNvSpPr/>
          <p:nvPr/>
        </p:nvSpPr>
        <p:spPr>
          <a:xfrm>
            <a:off x="7796321" y="3075939"/>
            <a:ext cx="257591" cy="64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1B512-F13D-48F1-A1E0-EF20A59B833D}"/>
              </a:ext>
            </a:extLst>
          </p:cNvPr>
          <p:cNvSpPr txBox="1"/>
          <p:nvPr/>
        </p:nvSpPr>
        <p:spPr>
          <a:xfrm>
            <a:off x="8973669" y="77972"/>
            <a:ext cx="1278448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hlinkClick r:id="rId3" action="ppaction://hlinksldjump"/>
              </a:rPr>
              <a:t>Go to Hexameters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9F5503C-0D24-42F7-B1BC-7311800769C0}"/>
              </a:ext>
            </a:extLst>
          </p:cNvPr>
          <p:cNvSpPr txBox="1"/>
          <p:nvPr/>
        </p:nvSpPr>
        <p:spPr>
          <a:xfrm>
            <a:off x="8973669" y="404606"/>
            <a:ext cx="1278448" cy="261610"/>
          </a:xfrm>
          <a:prstGeom prst="rect">
            <a:avLst/>
          </a:prstGeom>
          <a:solidFill>
            <a:srgbClr val="F0E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hlinkClick r:id="rId4" action="ppaction://hlinksldjump"/>
              </a:rPr>
              <a:t>Elegiac Couplets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" name="Oval 4">
            <a:hlinkClick r:id="rId5" action="ppaction://hlinksldjump"/>
            <a:extLst>
              <a:ext uri="{FF2B5EF4-FFF2-40B4-BE49-F238E27FC236}">
                <a16:creationId xmlns:a16="http://schemas.microsoft.com/office/drawing/2014/main" id="{46B14C70-0D0A-4C7A-A0F6-17A8DDD34BDB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3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6" grpId="0"/>
      <p:bldP spid="17" grpId="0"/>
      <p:bldP spid="19" grpId="0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9" grpId="0"/>
      <p:bldP spid="40" grpId="0" animBg="1"/>
      <p:bldP spid="42" grpId="0" animBg="1"/>
      <p:bldP spid="43" grpId="0" animBg="1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 animBg="1"/>
      <p:bldP spid="58" grpId="0" animBg="1"/>
      <p:bldP spid="59" grpId="0" animBg="1"/>
      <p:bldP spid="60" grpId="0" animBg="1"/>
      <p:bldP spid="63" grpId="0" animBg="1"/>
      <p:bldP spid="64" grpId="0" animBg="1"/>
      <p:bldP spid="68" grpId="0" animBg="1"/>
      <p:bldP spid="69" grpId="0"/>
      <p:bldP spid="70" grpId="0" animBg="1"/>
      <p:bldP spid="71" grpId="0" animBg="1"/>
      <p:bldP spid="73" grpId="0" animBg="1"/>
      <p:bldP spid="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104910-2D10-4CDD-8784-7A5485617002}"/>
              </a:ext>
            </a:extLst>
          </p:cNvPr>
          <p:cNvSpPr txBox="1"/>
          <p:nvPr/>
        </p:nvSpPr>
        <p:spPr>
          <a:xfrm>
            <a:off x="3674576" y="709045"/>
            <a:ext cx="1914208" cy="3385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Hexameters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Changing Stories: Ovid's Metamorphoses on canvas, 19 – Cadmus and ...">
            <a:extLst>
              <a:ext uri="{FF2B5EF4-FFF2-40B4-BE49-F238E27FC236}">
                <a16:creationId xmlns:a16="http://schemas.microsoft.com/office/drawing/2014/main" id="{B73775F4-189C-42B6-9AFC-C2A3E3B38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75" y="39740"/>
            <a:ext cx="2943225" cy="684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786D47-1DDF-4EAC-8BB8-D193CC344E36}"/>
              </a:ext>
            </a:extLst>
          </p:cNvPr>
          <p:cNvSpPr txBox="1"/>
          <p:nvPr/>
        </p:nvSpPr>
        <p:spPr>
          <a:xfrm>
            <a:off x="3035068" y="103638"/>
            <a:ext cx="2943225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Scansion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474EA-45C2-475A-A75F-A4F065586522}"/>
              </a:ext>
            </a:extLst>
          </p:cNvPr>
          <p:cNvSpPr txBox="1"/>
          <p:nvPr/>
        </p:nvSpPr>
        <p:spPr>
          <a:xfrm>
            <a:off x="1233805" y="1221996"/>
            <a:ext cx="757186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Hexameters are the long lines used for epic poetry. They consist of six ‘feet’ or bars/measures.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18B01-4C1A-4558-902D-3528DC52730E}"/>
              </a:ext>
            </a:extLst>
          </p:cNvPr>
          <p:cNvSpPr txBox="1"/>
          <p:nvPr/>
        </p:nvSpPr>
        <p:spPr>
          <a:xfrm>
            <a:off x="1233805" y="1501102"/>
            <a:ext cx="757186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Each of these feet has two full beats, but the second beat of the bar can be made up of two half beats.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A091E3-D1C6-41AE-A84C-7FFE005E2F6D}"/>
              </a:ext>
            </a:extLst>
          </p:cNvPr>
          <p:cNvSpPr txBox="1"/>
          <p:nvPr/>
        </p:nvSpPr>
        <p:spPr>
          <a:xfrm>
            <a:off x="1233805" y="1766483"/>
            <a:ext cx="304558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In music, the bars might look like this: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DAD17-7F49-4F9C-9753-0A74E601DFD2}"/>
              </a:ext>
            </a:extLst>
          </p:cNvPr>
          <p:cNvSpPr txBox="1"/>
          <p:nvPr/>
        </p:nvSpPr>
        <p:spPr>
          <a:xfrm>
            <a:off x="4352544" y="1808879"/>
            <a:ext cx="731520" cy="47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 descr="Music Notes, Notation Tablature Of Sounds Sketch Stock Vector ...">
            <a:extLst>
              <a:ext uri="{FF2B5EF4-FFF2-40B4-BE49-F238E27FC236}">
                <a16:creationId xmlns:a16="http://schemas.microsoft.com/office/drawing/2014/main" id="{DDB5BD92-ABA1-48DF-B3D2-3931EE6C3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 t="51152" r="45520" b="15405"/>
          <a:stretch/>
        </p:blipFill>
        <p:spPr bwMode="auto">
          <a:xfrm>
            <a:off x="4497175" y="2309974"/>
            <a:ext cx="256041" cy="3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sic Notes, Notation Tablature Of Sounds Sketch Stock Vector ...">
            <a:extLst>
              <a:ext uri="{FF2B5EF4-FFF2-40B4-BE49-F238E27FC236}">
                <a16:creationId xmlns:a16="http://schemas.microsoft.com/office/drawing/2014/main" id="{40697401-EE79-4D50-A86C-69311A6C7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3" t="38787" r="8778" b="25851"/>
          <a:stretch/>
        </p:blipFill>
        <p:spPr bwMode="auto">
          <a:xfrm>
            <a:off x="4306824" y="1819217"/>
            <a:ext cx="163480" cy="3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usic Notes, Notation Tablature Of Sounds Sketch Stock Vector ...">
            <a:extLst>
              <a:ext uri="{FF2B5EF4-FFF2-40B4-BE49-F238E27FC236}">
                <a16:creationId xmlns:a16="http://schemas.microsoft.com/office/drawing/2014/main" id="{FA22E8A6-BE98-4740-B327-4A8FB6BA7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0" t="55381" r="25735" b="14925"/>
          <a:stretch/>
        </p:blipFill>
        <p:spPr bwMode="auto">
          <a:xfrm>
            <a:off x="4543455" y="3240532"/>
            <a:ext cx="163480" cy="36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usic Notes, Notation Tablature Of Sounds Sketch Stock Vector ...">
            <a:extLst>
              <a:ext uri="{FF2B5EF4-FFF2-40B4-BE49-F238E27FC236}">
                <a16:creationId xmlns:a16="http://schemas.microsoft.com/office/drawing/2014/main" id="{74C9DD4A-832B-44B0-9085-3F8BA43CD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3" t="38787" r="8778" b="25851"/>
          <a:stretch/>
        </p:blipFill>
        <p:spPr bwMode="auto">
          <a:xfrm>
            <a:off x="4543456" y="1831610"/>
            <a:ext cx="163480" cy="3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usic Notes, Notation Tablature Of Sounds Sketch Stock Vector ...">
            <a:extLst>
              <a:ext uri="{FF2B5EF4-FFF2-40B4-BE49-F238E27FC236}">
                <a16:creationId xmlns:a16="http://schemas.microsoft.com/office/drawing/2014/main" id="{2EDC494F-5FB3-4F97-9A35-9A00EA505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3" t="38787" r="8778" b="25851"/>
          <a:stretch/>
        </p:blipFill>
        <p:spPr bwMode="auto">
          <a:xfrm>
            <a:off x="4279392" y="2302730"/>
            <a:ext cx="163480" cy="3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78F884-7FB9-4865-9696-57328077B07C}"/>
              </a:ext>
            </a:extLst>
          </p:cNvPr>
          <p:cNvSpPr txBox="1"/>
          <p:nvPr/>
        </p:nvSpPr>
        <p:spPr>
          <a:xfrm>
            <a:off x="1233804" y="2850406"/>
            <a:ext cx="757186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The final foot/bar always has two syllables, but the last may be long </a:t>
            </a:r>
            <a:r>
              <a:rPr lang="en-GB" sz="1400" b="1" dirty="0"/>
              <a:t>or </a:t>
            </a:r>
            <a:r>
              <a:rPr lang="en-GB" sz="1400" dirty="0"/>
              <a:t>short (with an implied ‘rest’).</a:t>
            </a:r>
          </a:p>
        </p:txBody>
      </p:sp>
      <p:pic>
        <p:nvPicPr>
          <p:cNvPr id="19" name="Picture 4" descr="Music Notes, Notation Tablature Of Sounds Sketch Stock Vector ...">
            <a:extLst>
              <a:ext uri="{FF2B5EF4-FFF2-40B4-BE49-F238E27FC236}">
                <a16:creationId xmlns:a16="http://schemas.microsoft.com/office/drawing/2014/main" id="{F1450334-EE28-4EF9-B621-79A557331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3" t="38787" r="8778" b="25851"/>
          <a:stretch/>
        </p:blipFill>
        <p:spPr bwMode="auto">
          <a:xfrm>
            <a:off x="4333695" y="3231365"/>
            <a:ext cx="163480" cy="3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0C4DADA-3AFE-42B7-84EE-79DB19EC768F}"/>
              </a:ext>
            </a:extLst>
          </p:cNvPr>
          <p:cNvSpPr/>
          <p:nvPr/>
        </p:nvSpPr>
        <p:spPr>
          <a:xfrm>
            <a:off x="5034755" y="2006301"/>
            <a:ext cx="1011936" cy="1339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9676E2-907B-4EDE-8E83-8C4F3A628133}"/>
              </a:ext>
            </a:extLst>
          </p:cNvPr>
          <p:cNvCxnSpPr>
            <a:cxnSpLocks/>
          </p:cNvCxnSpPr>
          <p:nvPr/>
        </p:nvCxnSpPr>
        <p:spPr>
          <a:xfrm>
            <a:off x="4753216" y="4127642"/>
            <a:ext cx="206987" cy="36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EE4EDD-02CE-4CED-882D-8348EB943D9B}"/>
              </a:ext>
            </a:extLst>
          </p:cNvPr>
          <p:cNvCxnSpPr/>
          <p:nvPr/>
        </p:nvCxnSpPr>
        <p:spPr>
          <a:xfrm>
            <a:off x="6464808" y="2086916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FD6754-B02C-4999-B08B-9F7951CB5ED7}"/>
              </a:ext>
            </a:extLst>
          </p:cNvPr>
          <p:cNvCxnSpPr/>
          <p:nvPr/>
        </p:nvCxnSpPr>
        <p:spPr>
          <a:xfrm>
            <a:off x="6897656" y="2089182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126DA65-51BC-4F7F-BBE8-E2C8983AD845}"/>
              </a:ext>
            </a:extLst>
          </p:cNvPr>
          <p:cNvSpPr/>
          <p:nvPr/>
        </p:nvSpPr>
        <p:spPr>
          <a:xfrm>
            <a:off x="5034755" y="2461344"/>
            <a:ext cx="1011936" cy="1339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8483DD9-42DB-4392-9F6A-1698408DEBEC}"/>
              </a:ext>
            </a:extLst>
          </p:cNvPr>
          <p:cNvCxnSpPr/>
          <p:nvPr/>
        </p:nvCxnSpPr>
        <p:spPr>
          <a:xfrm>
            <a:off x="6464808" y="2528334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86B760-B589-42E3-90D8-DC732824D747}"/>
              </a:ext>
            </a:extLst>
          </p:cNvPr>
          <p:cNvCxnSpPr/>
          <p:nvPr/>
        </p:nvCxnSpPr>
        <p:spPr>
          <a:xfrm>
            <a:off x="6464808" y="3415097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61ED332-C948-4F5F-BE60-D176B14EE4A5}"/>
              </a:ext>
            </a:extLst>
          </p:cNvPr>
          <p:cNvSpPr/>
          <p:nvPr/>
        </p:nvSpPr>
        <p:spPr>
          <a:xfrm>
            <a:off x="5021356" y="3362010"/>
            <a:ext cx="1011936" cy="1339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D643B2A2-3263-4A9D-A339-5E4CBF58383F}"/>
              </a:ext>
            </a:extLst>
          </p:cNvPr>
          <p:cNvSpPr/>
          <p:nvPr/>
        </p:nvSpPr>
        <p:spPr>
          <a:xfrm rot="15304785" flipH="1">
            <a:off x="6938954" y="3128540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B74C2A7-D0A5-4A7E-879D-ADC8B45337A3}"/>
              </a:ext>
            </a:extLst>
          </p:cNvPr>
          <p:cNvSpPr/>
          <p:nvPr/>
        </p:nvSpPr>
        <p:spPr>
          <a:xfrm rot="15304785" flipH="1">
            <a:off x="6938954" y="2376876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F4BC019F-DA65-435A-B3F9-2CEF5B670C3F}"/>
              </a:ext>
            </a:extLst>
          </p:cNvPr>
          <p:cNvSpPr/>
          <p:nvPr/>
        </p:nvSpPr>
        <p:spPr>
          <a:xfrm rot="15304785" flipH="1">
            <a:off x="7288071" y="2381527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A8A1DE-906D-4A27-9BD7-74AE0206756D}"/>
              </a:ext>
            </a:extLst>
          </p:cNvPr>
          <p:cNvCxnSpPr/>
          <p:nvPr/>
        </p:nvCxnSpPr>
        <p:spPr>
          <a:xfrm>
            <a:off x="6878200" y="3415097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Music Notes, Notation Tablature Of Sounds Sketch Stock Vector ...">
            <a:extLst>
              <a:ext uri="{FF2B5EF4-FFF2-40B4-BE49-F238E27FC236}">
                <a16:creationId xmlns:a16="http://schemas.microsoft.com/office/drawing/2014/main" id="{4C28CF7B-BDBD-41EA-B82A-DD56F2903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3" t="38787" r="8778" b="25851"/>
          <a:stretch/>
        </p:blipFill>
        <p:spPr bwMode="auto">
          <a:xfrm>
            <a:off x="3225047" y="3222199"/>
            <a:ext cx="163480" cy="3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Music Notes, Notation Tablature Of Sounds Sketch Stock Vector ...">
            <a:extLst>
              <a:ext uri="{FF2B5EF4-FFF2-40B4-BE49-F238E27FC236}">
                <a16:creationId xmlns:a16="http://schemas.microsoft.com/office/drawing/2014/main" id="{5E137BB9-2A72-4C72-8EA7-F27A738F0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3" t="38787" r="8778" b="25851"/>
          <a:stretch/>
        </p:blipFill>
        <p:spPr bwMode="auto">
          <a:xfrm>
            <a:off x="3427304" y="3229212"/>
            <a:ext cx="163480" cy="3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E6489BE-8995-4785-8F94-B0491DF5B8F8}"/>
              </a:ext>
            </a:extLst>
          </p:cNvPr>
          <p:cNvSpPr txBox="1"/>
          <p:nvPr/>
        </p:nvSpPr>
        <p:spPr>
          <a:xfrm>
            <a:off x="3829851" y="3329974"/>
            <a:ext cx="432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08FF31-CF58-4507-9899-414FB2426087}"/>
              </a:ext>
            </a:extLst>
          </p:cNvPr>
          <p:cNvSpPr txBox="1"/>
          <p:nvPr/>
        </p:nvSpPr>
        <p:spPr>
          <a:xfrm>
            <a:off x="2944368" y="4123944"/>
            <a:ext cx="456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arma</a:t>
            </a:r>
            <a:r>
              <a:rPr lang="en-GB" dirty="0"/>
              <a:t> </a:t>
            </a:r>
            <a:r>
              <a:rPr lang="en-GB" dirty="0" err="1"/>
              <a:t>viru</a:t>
            </a:r>
            <a:r>
              <a:rPr lang="en-GB" b="1" dirty="0" err="1"/>
              <a:t>mq</a:t>
            </a:r>
            <a:r>
              <a:rPr lang="en-GB" dirty="0" err="1"/>
              <a:t>ue</a:t>
            </a:r>
            <a:r>
              <a:rPr lang="en-GB" dirty="0"/>
              <a:t> </a:t>
            </a:r>
            <a:r>
              <a:rPr lang="en-GB" dirty="0" err="1"/>
              <a:t>cano</a:t>
            </a:r>
            <a:r>
              <a:rPr lang="en-GB" dirty="0"/>
              <a:t>, </a:t>
            </a:r>
            <a:r>
              <a:rPr lang="en-GB" dirty="0" err="1"/>
              <a:t>Troi</a:t>
            </a:r>
            <a:r>
              <a:rPr lang="en-GB" b="1" dirty="0" err="1"/>
              <a:t>ae</a:t>
            </a:r>
            <a:r>
              <a:rPr lang="en-GB" dirty="0"/>
              <a:t> qui primus ab </a:t>
            </a:r>
            <a:r>
              <a:rPr lang="en-GB" dirty="0" err="1"/>
              <a:t>oris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FDA87E-30FD-4FF5-8F47-EEDCCA522D0F}"/>
              </a:ext>
            </a:extLst>
          </p:cNvPr>
          <p:cNvSpPr txBox="1"/>
          <p:nvPr/>
        </p:nvSpPr>
        <p:spPr>
          <a:xfrm>
            <a:off x="7671816" y="3886200"/>
            <a:ext cx="138988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2. The last five beats are always: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14EED2-95CD-4845-AE68-30E71E13380D}"/>
              </a:ext>
            </a:extLst>
          </p:cNvPr>
          <p:cNvSpPr txBox="1"/>
          <p:nvPr/>
        </p:nvSpPr>
        <p:spPr>
          <a:xfrm>
            <a:off x="1239877" y="3919406"/>
            <a:ext cx="104980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1. The first beat is always: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263E8AD-C4DA-411A-87BF-E6BC16EF27A0}"/>
              </a:ext>
            </a:extLst>
          </p:cNvPr>
          <p:cNvCxnSpPr/>
          <p:nvPr/>
        </p:nvCxnSpPr>
        <p:spPr>
          <a:xfrm>
            <a:off x="1987931" y="4262406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D23DF71-A43A-4B3B-8204-B75816C30778}"/>
              </a:ext>
            </a:extLst>
          </p:cNvPr>
          <p:cNvCxnSpPr/>
          <p:nvPr/>
        </p:nvCxnSpPr>
        <p:spPr>
          <a:xfrm>
            <a:off x="3035068" y="4131342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0174344-E623-4023-96DF-076FC9505B9C}"/>
              </a:ext>
            </a:extLst>
          </p:cNvPr>
          <p:cNvCxnSpPr/>
          <p:nvPr/>
        </p:nvCxnSpPr>
        <p:spPr>
          <a:xfrm>
            <a:off x="7671816" y="4397613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D114BDC-AF96-4D40-8D1D-031FF6E01615}"/>
              </a:ext>
            </a:extLst>
          </p:cNvPr>
          <p:cNvCxnSpPr/>
          <p:nvPr/>
        </p:nvCxnSpPr>
        <p:spPr>
          <a:xfrm>
            <a:off x="6046691" y="4131342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151FE4D-95F3-4DA3-9560-9844954457EC}"/>
              </a:ext>
            </a:extLst>
          </p:cNvPr>
          <p:cNvCxnSpPr/>
          <p:nvPr/>
        </p:nvCxnSpPr>
        <p:spPr>
          <a:xfrm>
            <a:off x="8503918" y="4397613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F01056-C91E-4EF6-A52E-2CBBE3082A0D}"/>
              </a:ext>
            </a:extLst>
          </p:cNvPr>
          <p:cNvCxnSpPr>
            <a:cxnSpLocks/>
          </p:cNvCxnSpPr>
          <p:nvPr/>
        </p:nvCxnSpPr>
        <p:spPr>
          <a:xfrm flipV="1">
            <a:off x="7003128" y="4123944"/>
            <a:ext cx="157368" cy="73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EBA3FCC-6983-4F24-AAD6-6AA4E6FC33FB}"/>
              </a:ext>
            </a:extLst>
          </p:cNvPr>
          <p:cNvSpPr txBox="1"/>
          <p:nvPr/>
        </p:nvSpPr>
        <p:spPr>
          <a:xfrm>
            <a:off x="3269528" y="4478816"/>
            <a:ext cx="378755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i="1" dirty="0"/>
              <a:t>Example line – the first line of the Aeneid has no elisions.</a:t>
            </a: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40DCA567-9A83-424D-B4B0-D8DC88C0DBBD}"/>
              </a:ext>
            </a:extLst>
          </p:cNvPr>
          <p:cNvSpPr/>
          <p:nvPr/>
        </p:nvSpPr>
        <p:spPr>
          <a:xfrm rot="15304785" flipH="1">
            <a:off x="8904688" y="4117581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0C45422-0E36-49F9-978C-41A78ACE81CC}"/>
              </a:ext>
            </a:extLst>
          </p:cNvPr>
          <p:cNvCxnSpPr/>
          <p:nvPr/>
        </p:nvCxnSpPr>
        <p:spPr>
          <a:xfrm>
            <a:off x="8843934" y="4404138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E13DB946-9237-430E-BDCC-794C10577CFA}"/>
              </a:ext>
            </a:extLst>
          </p:cNvPr>
          <p:cNvSpPr/>
          <p:nvPr/>
        </p:nvSpPr>
        <p:spPr>
          <a:xfrm rot="15304785" flipH="1">
            <a:off x="8251461" y="4279842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5349B109-5E4E-4E54-B668-183097D4FF74}"/>
              </a:ext>
            </a:extLst>
          </p:cNvPr>
          <p:cNvSpPr/>
          <p:nvPr/>
        </p:nvSpPr>
        <p:spPr>
          <a:xfrm rot="15304785" flipH="1">
            <a:off x="8008453" y="4264550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434C934A-CC70-41A5-A19C-DE7F896F7944}"/>
              </a:ext>
            </a:extLst>
          </p:cNvPr>
          <p:cNvSpPr/>
          <p:nvPr/>
        </p:nvSpPr>
        <p:spPr>
          <a:xfrm rot="15304785" flipH="1">
            <a:off x="6463755" y="3999801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72CF47F8-694A-4576-AB77-1F703727529D}"/>
              </a:ext>
            </a:extLst>
          </p:cNvPr>
          <p:cNvSpPr/>
          <p:nvPr/>
        </p:nvSpPr>
        <p:spPr>
          <a:xfrm rot="15304785" flipH="1">
            <a:off x="6742672" y="3982664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EEE3B39-8C24-478B-9A67-57B1C84EB7C5}"/>
              </a:ext>
            </a:extLst>
          </p:cNvPr>
          <p:cNvCxnSpPr>
            <a:cxnSpLocks/>
          </p:cNvCxnSpPr>
          <p:nvPr/>
        </p:nvCxnSpPr>
        <p:spPr>
          <a:xfrm flipV="1">
            <a:off x="7231515" y="4120245"/>
            <a:ext cx="157368" cy="73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>
            <a:extLst>
              <a:ext uri="{FF2B5EF4-FFF2-40B4-BE49-F238E27FC236}">
                <a16:creationId xmlns:a16="http://schemas.microsoft.com/office/drawing/2014/main" id="{6E33C364-90D7-4337-977E-DA93AB74F493}"/>
              </a:ext>
            </a:extLst>
          </p:cNvPr>
          <p:cNvSpPr/>
          <p:nvPr/>
        </p:nvSpPr>
        <p:spPr>
          <a:xfrm rot="15304785" flipH="1">
            <a:off x="7210405" y="3895732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7C9BBB-F34B-4413-9B42-D1463FAA0B6B}"/>
              </a:ext>
            </a:extLst>
          </p:cNvPr>
          <p:cNvSpPr txBox="1"/>
          <p:nvPr/>
        </p:nvSpPr>
        <p:spPr>
          <a:xfrm>
            <a:off x="7132596" y="4645126"/>
            <a:ext cx="168194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3. Add in the bar lines to separate off the feet, but only when you are sure where they go.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9383A07-7C54-455E-963D-FC1C137FBA54}"/>
              </a:ext>
            </a:extLst>
          </p:cNvPr>
          <p:cNvCxnSpPr/>
          <p:nvPr/>
        </p:nvCxnSpPr>
        <p:spPr>
          <a:xfrm>
            <a:off x="6958710" y="3989983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F478DBA-2B38-42D6-BC8A-6007408E0F44}"/>
              </a:ext>
            </a:extLst>
          </p:cNvPr>
          <p:cNvSpPr txBox="1"/>
          <p:nvPr/>
        </p:nvSpPr>
        <p:spPr>
          <a:xfrm>
            <a:off x="1997606" y="4889862"/>
            <a:ext cx="1681944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4. Vowel followed by 2 consonants is </a:t>
            </a:r>
            <a:r>
              <a:rPr lang="en-GB" sz="1100" b="1" dirty="0"/>
              <a:t>Long</a:t>
            </a:r>
            <a:r>
              <a:rPr lang="en-GB" sz="1100" dirty="0"/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681CC9-80C4-4F8E-9CC5-B5017E68B9AC}"/>
              </a:ext>
            </a:extLst>
          </p:cNvPr>
          <p:cNvSpPr txBox="1"/>
          <p:nvPr/>
        </p:nvSpPr>
        <p:spPr>
          <a:xfrm>
            <a:off x="4081770" y="4976569"/>
            <a:ext cx="1681944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5. Diphthong is </a:t>
            </a:r>
            <a:r>
              <a:rPr lang="en-GB" sz="1100" b="1" dirty="0"/>
              <a:t>Long.</a:t>
            </a: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DD40E1CB-76C2-4D6A-9C0D-6384AD1BFF7F}"/>
              </a:ext>
            </a:extLst>
          </p:cNvPr>
          <p:cNvSpPr/>
          <p:nvPr/>
        </p:nvSpPr>
        <p:spPr>
          <a:xfrm rot="15138770" flipH="1">
            <a:off x="4252416" y="3993792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45E2F04F-0C9C-448C-B8B4-A0EC9262298C}"/>
              </a:ext>
            </a:extLst>
          </p:cNvPr>
          <p:cNvSpPr/>
          <p:nvPr/>
        </p:nvSpPr>
        <p:spPr>
          <a:xfrm rot="15196414" flipH="1">
            <a:off x="3349462" y="3999801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5CB7D05D-BC8C-4DE3-826B-D0B53646E721}"/>
              </a:ext>
            </a:extLst>
          </p:cNvPr>
          <p:cNvSpPr/>
          <p:nvPr/>
        </p:nvSpPr>
        <p:spPr>
          <a:xfrm rot="15196414" flipH="1">
            <a:off x="3560335" y="4000449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2EB6A861-A1C1-48D1-BE97-CEED5C3D0ACB}"/>
              </a:ext>
            </a:extLst>
          </p:cNvPr>
          <p:cNvSpPr/>
          <p:nvPr/>
        </p:nvSpPr>
        <p:spPr>
          <a:xfrm rot="15138770" flipH="1">
            <a:off x="4495533" y="3991476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1F72690-2A69-48BF-A8D9-E4B937702420}"/>
              </a:ext>
            </a:extLst>
          </p:cNvPr>
          <p:cNvCxnSpPr>
            <a:cxnSpLocks/>
          </p:cNvCxnSpPr>
          <p:nvPr/>
        </p:nvCxnSpPr>
        <p:spPr>
          <a:xfrm>
            <a:off x="5763714" y="4127642"/>
            <a:ext cx="21457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374E84-0098-413B-8F13-7FECBA017903}"/>
              </a:ext>
            </a:extLst>
          </p:cNvPr>
          <p:cNvCxnSpPr>
            <a:cxnSpLocks/>
          </p:cNvCxnSpPr>
          <p:nvPr/>
        </p:nvCxnSpPr>
        <p:spPr>
          <a:xfrm>
            <a:off x="5376672" y="4128293"/>
            <a:ext cx="1640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1D7A759-F191-40CE-BBB7-5C0EDA416E73}"/>
              </a:ext>
            </a:extLst>
          </p:cNvPr>
          <p:cNvCxnSpPr/>
          <p:nvPr/>
        </p:nvCxnSpPr>
        <p:spPr>
          <a:xfrm>
            <a:off x="3829851" y="4127642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CA197EF-C5E9-44B5-B291-A22E4082AC87}"/>
              </a:ext>
            </a:extLst>
          </p:cNvPr>
          <p:cNvCxnSpPr>
            <a:cxnSpLocks/>
          </p:cNvCxnSpPr>
          <p:nvPr/>
        </p:nvCxnSpPr>
        <p:spPr>
          <a:xfrm>
            <a:off x="5084064" y="4127642"/>
            <a:ext cx="21457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07753A9-5F13-43AD-B733-23B432606D00}"/>
              </a:ext>
            </a:extLst>
          </p:cNvPr>
          <p:cNvCxnSpPr/>
          <p:nvPr/>
        </p:nvCxnSpPr>
        <p:spPr>
          <a:xfrm>
            <a:off x="3748032" y="3937393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2D980D0-C22A-4CEF-A13E-17BB4B453128}"/>
              </a:ext>
            </a:extLst>
          </p:cNvPr>
          <p:cNvCxnSpPr/>
          <p:nvPr/>
        </p:nvCxnSpPr>
        <p:spPr>
          <a:xfrm>
            <a:off x="4698834" y="3951074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16A1B2D-3AB8-4D6F-9D36-AAFF83F8FCC0}"/>
              </a:ext>
            </a:extLst>
          </p:cNvPr>
          <p:cNvCxnSpPr/>
          <p:nvPr/>
        </p:nvCxnSpPr>
        <p:spPr>
          <a:xfrm>
            <a:off x="5320772" y="3944588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CBBD135-A408-499E-BE5C-B237DA49052E}"/>
              </a:ext>
            </a:extLst>
          </p:cNvPr>
          <p:cNvCxnSpPr/>
          <p:nvPr/>
        </p:nvCxnSpPr>
        <p:spPr>
          <a:xfrm>
            <a:off x="6007122" y="3989983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E199E98F-89D4-4F27-AE9C-6C4AB59491DD}"/>
              </a:ext>
            </a:extLst>
          </p:cNvPr>
          <p:cNvSpPr/>
          <p:nvPr/>
        </p:nvSpPr>
        <p:spPr>
          <a:xfrm>
            <a:off x="4926113" y="3745757"/>
            <a:ext cx="1123236" cy="307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Diphthong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D4DF075-EA9E-4310-A269-94EBE38679E8}"/>
              </a:ext>
            </a:extLst>
          </p:cNvPr>
          <p:cNvSpPr/>
          <p:nvPr/>
        </p:nvSpPr>
        <p:spPr>
          <a:xfrm>
            <a:off x="3505412" y="3749497"/>
            <a:ext cx="1123236" cy="307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-</a:t>
            </a:r>
            <a:r>
              <a:rPr lang="en-GB" sz="1100" dirty="0" err="1"/>
              <a:t>umqu</a:t>
            </a:r>
            <a:r>
              <a:rPr lang="en-GB" sz="1100" dirty="0"/>
              <a:t>-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4FEFDE3-CAA8-4075-B5CE-C954185E67D4}"/>
              </a:ext>
            </a:extLst>
          </p:cNvPr>
          <p:cNvSpPr txBox="1"/>
          <p:nvPr/>
        </p:nvSpPr>
        <p:spPr>
          <a:xfrm>
            <a:off x="6066297" y="3463906"/>
            <a:ext cx="2016362" cy="446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so ‘qui’ must be long (no space for two shorts). Add bar line.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7A0F83-4740-418E-82C7-EA0F9928E444}"/>
              </a:ext>
            </a:extLst>
          </p:cNvPr>
          <p:cNvSpPr txBox="1"/>
          <p:nvPr/>
        </p:nvSpPr>
        <p:spPr>
          <a:xfrm>
            <a:off x="215736" y="5591901"/>
            <a:ext cx="4147893" cy="461665"/>
          </a:xfrm>
          <a:prstGeom prst="rect">
            <a:avLst/>
          </a:prstGeom>
          <a:solidFill>
            <a:srgbClr val="FBFED8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That’s all you can do using the rules of syllable length. Count the syllables not yet grouped in feet.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D3D66-4DB5-4E16-B17D-E3D199594C07}"/>
              </a:ext>
            </a:extLst>
          </p:cNvPr>
          <p:cNvSpPr txBox="1"/>
          <p:nvPr/>
        </p:nvSpPr>
        <p:spPr>
          <a:xfrm>
            <a:off x="7671816" y="1940798"/>
            <a:ext cx="83210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Spondee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5B0E104-9801-49B2-969A-AA1047C4257A}"/>
              </a:ext>
            </a:extLst>
          </p:cNvPr>
          <p:cNvSpPr txBox="1"/>
          <p:nvPr/>
        </p:nvSpPr>
        <p:spPr>
          <a:xfrm>
            <a:off x="7658355" y="2345262"/>
            <a:ext cx="83210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Dactyl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34CB673-14FA-4697-974E-3748F92C71AF}"/>
              </a:ext>
            </a:extLst>
          </p:cNvPr>
          <p:cNvSpPr/>
          <p:nvPr/>
        </p:nvSpPr>
        <p:spPr>
          <a:xfrm>
            <a:off x="4597084" y="5457485"/>
            <a:ext cx="1709462" cy="1130993"/>
          </a:xfrm>
          <a:prstGeom prst="wedgeEllipseCallout">
            <a:avLst>
              <a:gd name="adj1" fmla="val -112799"/>
              <a:gd name="adj2" fmla="val 5966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Where do you think the Dactyls and Spondees should go?</a:t>
            </a:r>
          </a:p>
        </p:txBody>
      </p:sp>
      <p:sp>
        <p:nvSpPr>
          <p:cNvPr id="78" name="Speech Bubble: Oval 77">
            <a:extLst>
              <a:ext uri="{FF2B5EF4-FFF2-40B4-BE49-F238E27FC236}">
                <a16:creationId xmlns:a16="http://schemas.microsoft.com/office/drawing/2014/main" id="{2F596F81-F9B7-4286-B9C8-8362C1E312B9}"/>
              </a:ext>
            </a:extLst>
          </p:cNvPr>
          <p:cNvSpPr/>
          <p:nvPr/>
        </p:nvSpPr>
        <p:spPr>
          <a:xfrm>
            <a:off x="6399525" y="5457486"/>
            <a:ext cx="1933679" cy="1188118"/>
          </a:xfrm>
          <a:prstGeom prst="wedgeEllipseCallout">
            <a:avLst>
              <a:gd name="adj1" fmla="val 103978"/>
              <a:gd name="adj2" fmla="val -24023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There is an extra clue because the final end of the verb ‘</a:t>
            </a:r>
            <a:r>
              <a:rPr lang="en-GB" sz="1200" dirty="0" err="1"/>
              <a:t>cano</a:t>
            </a:r>
            <a:r>
              <a:rPr lang="en-GB" sz="1200" dirty="0"/>
              <a:t>’ is, of course, a Long ō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89E315-CE11-49EA-B6E6-E18DFB4B803A}"/>
              </a:ext>
            </a:extLst>
          </p:cNvPr>
          <p:cNvSpPr/>
          <p:nvPr/>
        </p:nvSpPr>
        <p:spPr>
          <a:xfrm>
            <a:off x="215736" y="5994086"/>
            <a:ext cx="4091088" cy="461665"/>
          </a:xfrm>
          <a:prstGeom prst="rect">
            <a:avLst/>
          </a:prstGeom>
          <a:solidFill>
            <a:srgbClr val="FBFED8"/>
          </a:solidFill>
        </p:spPr>
        <p:txBody>
          <a:bodyPr wrap="square">
            <a:spAutoFit/>
          </a:bodyPr>
          <a:lstStyle/>
          <a:p>
            <a:pPr algn="r"/>
            <a:r>
              <a:rPr lang="en-GB" sz="1200" dirty="0"/>
              <a:t>There are 8 and we need 3 feet, </a:t>
            </a:r>
          </a:p>
          <a:p>
            <a:pPr algn="r"/>
            <a:r>
              <a:rPr lang="en-GB" sz="1200" dirty="0"/>
              <a:t>…. so there must be two Dactyls and one Spondee. </a:t>
            </a:r>
          </a:p>
        </p:txBody>
      </p:sp>
    </p:spTree>
    <p:extLst>
      <p:ext uri="{BB962C8B-B14F-4D97-AF65-F5344CB8AC3E}">
        <p14:creationId xmlns:p14="http://schemas.microsoft.com/office/powerpoint/2010/main" val="268664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00"/>
                            </p:stCondLst>
                            <p:childTnLst>
                              <p:par>
                                <p:cTn id="1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000"/>
                            </p:stCondLst>
                            <p:childTnLst>
                              <p:par>
                                <p:cTn id="2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000"/>
                            </p:stCondLst>
                            <p:childTnLst>
                              <p:par>
                                <p:cTn id="3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8" grpId="0" animBg="1"/>
      <p:bldP spid="13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22" grpId="0"/>
      <p:bldP spid="23" grpId="0"/>
      <p:bldP spid="36" grpId="0" animBg="1"/>
      <p:bldP spid="39" grpId="0" animBg="1"/>
      <p:bldP spid="47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60" grpId="0" animBg="1"/>
      <p:bldP spid="4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7" grpId="0" animBg="1"/>
      <p:bldP spid="85" grpId="0" animBg="1"/>
      <p:bldP spid="75" grpId="0" animBg="1"/>
      <p:bldP spid="2" grpId="0" animBg="1"/>
      <p:bldP spid="4" grpId="0" animBg="1"/>
      <p:bldP spid="76" grpId="0" animBg="1"/>
      <p:bldP spid="8" grpId="0" animBg="1"/>
      <p:bldP spid="78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6E3650F-1FB8-4632-8365-DC2E246011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" t="17184" r="51249" b="16148"/>
          <a:stretch/>
        </p:blipFill>
        <p:spPr>
          <a:xfrm>
            <a:off x="1" y="374082"/>
            <a:ext cx="7823200" cy="6389183"/>
          </a:xfrm>
          <a:prstGeom prst="rect">
            <a:avLst/>
          </a:prstGeom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8CB13F26-B5D5-42FE-B297-3318FE92D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91" y="6338054"/>
            <a:ext cx="3738880" cy="5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8CC7AD-0769-4FB5-9BF3-5C4D2B631ED0}"/>
              </a:ext>
            </a:extLst>
          </p:cNvPr>
          <p:cNvSpPr/>
          <p:nvPr/>
        </p:nvSpPr>
        <p:spPr>
          <a:xfrm>
            <a:off x="7170900" y="6404094"/>
            <a:ext cx="5094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https://www.youtube.com/watch?v=ZlGEpdMwvgM</a:t>
            </a:r>
            <a:endParaRPr lang="en-GB" dirty="0"/>
          </a:p>
        </p:txBody>
      </p:sp>
      <p:pic>
        <p:nvPicPr>
          <p:cNvPr id="19460" name="Picture 4" descr="Hexameter">
            <a:extLst>
              <a:ext uri="{FF2B5EF4-FFF2-40B4-BE49-F238E27FC236}">
                <a16:creationId xmlns:a16="http://schemas.microsoft.com/office/drawing/2014/main" id="{A597C75F-37FE-48CC-A1B2-E774452ED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4" y="0"/>
            <a:ext cx="10830707" cy="9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A62198-A667-4825-BBBB-193DD17CE7DF}"/>
              </a:ext>
            </a:extLst>
          </p:cNvPr>
          <p:cNvSpPr txBox="1"/>
          <p:nvPr/>
        </p:nvSpPr>
        <p:spPr>
          <a:xfrm>
            <a:off x="7977506" y="1049475"/>
            <a:ext cx="403351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Another, complementary, way of thinking about scansion of hexameters (or any other metre) is to think of it as music.</a:t>
            </a:r>
          </a:p>
          <a:p>
            <a:r>
              <a:rPr lang="en-GB" dirty="0"/>
              <a:t>Click on the link below.</a:t>
            </a:r>
          </a:p>
        </p:txBody>
      </p:sp>
      <p:pic>
        <p:nvPicPr>
          <p:cNvPr id="19464" name="Picture 8" descr="Omnia Mutantur Nihil Interit Everything Changes Nothing Perishes ...">
            <a:hlinkClick r:id="rId2"/>
            <a:extLst>
              <a:ext uri="{FF2B5EF4-FFF2-40B4-BE49-F238E27FC236}">
                <a16:creationId xmlns:a16="http://schemas.microsoft.com/office/drawing/2014/main" id="{57B40414-D710-4226-95E6-C63679EC0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47"/>
          <a:stretch/>
        </p:blipFill>
        <p:spPr bwMode="auto">
          <a:xfrm>
            <a:off x="7514589" y="2389633"/>
            <a:ext cx="4650741" cy="37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Extrait concert de l'Accademia Vivarium Novum - YouTube">
            <a:extLst>
              <a:ext uri="{FF2B5EF4-FFF2-40B4-BE49-F238E27FC236}">
                <a16:creationId xmlns:a16="http://schemas.microsoft.com/office/drawing/2014/main" id="{7CD8950C-D30F-44D2-BAC3-4F3D93AEF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3" t="8592" r="8417" b="22963"/>
          <a:stretch/>
        </p:blipFill>
        <p:spPr bwMode="auto">
          <a:xfrm>
            <a:off x="0" y="843280"/>
            <a:ext cx="2225040" cy="46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A4A84B-5BF8-4DD8-BC54-7389C168CD2F}"/>
              </a:ext>
            </a:extLst>
          </p:cNvPr>
          <p:cNvSpPr txBox="1"/>
          <p:nvPr/>
        </p:nvSpPr>
        <p:spPr>
          <a:xfrm>
            <a:off x="4260" y="4950297"/>
            <a:ext cx="2744230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Eusebius at the Accademia Vivarium Novum has brought to life and made it easy to remember many poems and rhythms through the Accademia’s </a:t>
            </a:r>
            <a:r>
              <a:rPr lang="en-GB" sz="1400" b="1" dirty="0" err="1"/>
              <a:t>Tyrtarion</a:t>
            </a:r>
            <a:r>
              <a:rPr lang="en-GB" sz="1400" dirty="0"/>
              <a:t> Project.</a:t>
            </a:r>
          </a:p>
        </p:txBody>
      </p:sp>
    </p:spTree>
    <p:extLst>
      <p:ext uri="{BB962C8B-B14F-4D97-AF65-F5344CB8AC3E}">
        <p14:creationId xmlns:p14="http://schemas.microsoft.com/office/powerpoint/2010/main" val="291259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6" descr="16 Easy-To-Miss Details That Prove &quot;Hercules&quot; Is The Most ...">
            <a:extLst>
              <a:ext uri="{FF2B5EF4-FFF2-40B4-BE49-F238E27FC236}">
                <a16:creationId xmlns:a16="http://schemas.microsoft.com/office/drawing/2014/main" id="{606416B6-A0A0-4CB2-91F2-BD3C46678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89" y="1"/>
            <a:ext cx="3610475" cy="194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2EB038-663E-48C5-AABE-6AED39FB1136}"/>
              </a:ext>
            </a:extLst>
          </p:cNvPr>
          <p:cNvSpPr txBox="1"/>
          <p:nvPr/>
        </p:nvSpPr>
        <p:spPr>
          <a:xfrm>
            <a:off x="4175294" y="394413"/>
            <a:ext cx="4524444" cy="584775"/>
          </a:xfrm>
          <a:prstGeom prst="rect">
            <a:avLst/>
          </a:prstGeom>
          <a:gradFill>
            <a:gsLst>
              <a:gs pos="36000">
                <a:srgbClr val="99CCFF"/>
              </a:gs>
              <a:gs pos="10112">
                <a:srgbClr val="00B0F0"/>
              </a:gs>
              <a:gs pos="74000">
                <a:srgbClr val="F0E0FF"/>
              </a:gs>
              <a:gs pos="83000">
                <a:srgbClr val="F0E0FF"/>
              </a:gs>
              <a:gs pos="91007">
                <a:srgbClr val="F0E0FF"/>
              </a:gs>
              <a:gs pos="100000">
                <a:srgbClr val="F0E0FF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Elegiac Couplet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D7F6C-632C-4765-8FA8-06E26FD955F7}"/>
              </a:ext>
            </a:extLst>
          </p:cNvPr>
          <p:cNvSpPr txBox="1"/>
          <p:nvPr/>
        </p:nvSpPr>
        <p:spPr>
          <a:xfrm>
            <a:off x="5549361" y="4006491"/>
            <a:ext cx="1671320" cy="338554"/>
          </a:xfrm>
          <a:prstGeom prst="rect">
            <a:avLst/>
          </a:prstGeom>
          <a:solidFill>
            <a:srgbClr val="F0E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Pentameter</a:t>
            </a:r>
            <a:endParaRPr lang="en-GB" sz="1600" b="1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9618A148-AB15-4FA5-A2C9-0DB6BB78CDB8}"/>
              </a:ext>
            </a:extLst>
          </p:cNvPr>
          <p:cNvSpPr/>
          <p:nvPr/>
        </p:nvSpPr>
        <p:spPr>
          <a:xfrm rot="15138770" flipH="1">
            <a:off x="6207585" y="2230548"/>
            <a:ext cx="180416" cy="120655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C510ADD-721D-4D0E-BFE2-67FFB2EF6AAE}"/>
              </a:ext>
            </a:extLst>
          </p:cNvPr>
          <p:cNvSpPr/>
          <p:nvPr/>
        </p:nvSpPr>
        <p:spPr>
          <a:xfrm rot="15138770" flipH="1">
            <a:off x="6022465" y="2220891"/>
            <a:ext cx="213807" cy="112687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169B9-DCCA-43EA-ACB8-C7565D540B21}"/>
              </a:ext>
            </a:extLst>
          </p:cNvPr>
          <p:cNvSpPr txBox="1"/>
          <p:nvPr/>
        </p:nvSpPr>
        <p:spPr>
          <a:xfrm>
            <a:off x="4852797" y="1272991"/>
            <a:ext cx="299265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Elegiac Couplets consist of a </a:t>
            </a:r>
          </a:p>
          <a:p>
            <a:pPr algn="ctr"/>
            <a:r>
              <a:rPr lang="en-GB" sz="1400" b="1" dirty="0">
                <a:hlinkClick r:id="rId3" action="ppaction://hlinksldjump"/>
              </a:rPr>
              <a:t>Hexameter</a:t>
            </a:r>
            <a:r>
              <a:rPr lang="en-GB" sz="1400" dirty="0"/>
              <a:t> followed by a </a:t>
            </a:r>
            <a:r>
              <a:rPr lang="en-GB" sz="1400" b="1" dirty="0">
                <a:solidFill>
                  <a:srgbClr val="7030A0"/>
                </a:solidFill>
              </a:rPr>
              <a:t>Pentameter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39820B-140F-41D0-80E3-5D93A689DE73}"/>
              </a:ext>
            </a:extLst>
          </p:cNvPr>
          <p:cNvSpPr/>
          <p:nvPr/>
        </p:nvSpPr>
        <p:spPr>
          <a:xfrm>
            <a:off x="4140680" y="6434784"/>
            <a:ext cx="437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rgbClr val="333333"/>
                </a:solidFill>
              </a:rPr>
              <a:t>edere</a:t>
            </a:r>
            <a:r>
              <a:rPr lang="en-GB" dirty="0">
                <a:solidFill>
                  <a:srgbClr val="333333"/>
                </a:solidFill>
              </a:rPr>
              <a:t>, </a:t>
            </a:r>
            <a:r>
              <a:rPr lang="en-GB" dirty="0" err="1">
                <a:solidFill>
                  <a:srgbClr val="333333"/>
                </a:solidFill>
              </a:rPr>
              <a:t>materia</a:t>
            </a:r>
            <a:r>
              <a:rPr lang="en-GB" dirty="0">
                <a:solidFill>
                  <a:srgbClr val="333333"/>
                </a:solidFill>
              </a:rPr>
              <a:t>   </a:t>
            </a:r>
            <a:r>
              <a:rPr lang="en-GB" dirty="0" err="1">
                <a:solidFill>
                  <a:srgbClr val="333333"/>
                </a:solidFill>
              </a:rPr>
              <a:t>conveniente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modis</a:t>
            </a:r>
            <a:r>
              <a:rPr lang="en-GB" dirty="0">
                <a:solidFill>
                  <a:srgbClr val="333333"/>
                </a:solidFill>
              </a:rPr>
              <a:t>.</a:t>
            </a:r>
            <a:endParaRPr lang="en-GB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81198F-0DCE-44B2-B079-FAF13677AE6A}"/>
              </a:ext>
            </a:extLst>
          </p:cNvPr>
          <p:cNvSpPr/>
          <p:nvPr/>
        </p:nvSpPr>
        <p:spPr>
          <a:xfrm>
            <a:off x="4150904" y="2330682"/>
            <a:ext cx="452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>
                <a:solidFill>
                  <a:srgbClr val="333333"/>
                </a:solidFill>
              </a:rPr>
              <a:t>arm</a:t>
            </a:r>
            <a:r>
              <a:rPr lang="en-GB" dirty="0" err="1">
                <a:solidFill>
                  <a:srgbClr val="333333"/>
                </a:solidFill>
              </a:rPr>
              <a:t>a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gravi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numero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v</a:t>
            </a:r>
            <a:r>
              <a:rPr lang="en-GB" b="1" dirty="0" err="1">
                <a:solidFill>
                  <a:srgbClr val="333333"/>
                </a:solidFill>
              </a:rPr>
              <a:t>i</a:t>
            </a:r>
            <a:r>
              <a:rPr lang="en-GB" dirty="0" err="1">
                <a:solidFill>
                  <a:srgbClr val="333333"/>
                </a:solidFill>
              </a:rPr>
              <a:t>ol</a:t>
            </a:r>
            <a:r>
              <a:rPr lang="en-GB" b="1" dirty="0" err="1">
                <a:solidFill>
                  <a:srgbClr val="333333"/>
                </a:solidFill>
              </a:rPr>
              <a:t>ent</a:t>
            </a:r>
            <a:r>
              <a:rPr lang="en-GB" dirty="0" err="1">
                <a:solidFill>
                  <a:srgbClr val="333333"/>
                </a:solidFill>
              </a:rPr>
              <a:t>aque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b</a:t>
            </a:r>
            <a:r>
              <a:rPr lang="en-GB" b="1" dirty="0" err="1">
                <a:solidFill>
                  <a:srgbClr val="333333"/>
                </a:solidFill>
              </a:rPr>
              <a:t>ell</a:t>
            </a:r>
            <a:r>
              <a:rPr lang="en-GB" dirty="0" err="1">
                <a:solidFill>
                  <a:srgbClr val="333333"/>
                </a:solidFill>
              </a:rPr>
              <a:t>a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parabam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6FE572-8D2B-449F-A60E-63EBAD856548}"/>
              </a:ext>
            </a:extLst>
          </p:cNvPr>
          <p:cNvSpPr/>
          <p:nvPr/>
        </p:nvSpPr>
        <p:spPr>
          <a:xfrm>
            <a:off x="1385151" y="2288966"/>
            <a:ext cx="1215269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Hexameter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36B5D5-B8C7-4423-9344-9F90418584DB}"/>
              </a:ext>
            </a:extLst>
          </p:cNvPr>
          <p:cNvSpPr/>
          <p:nvPr/>
        </p:nvSpPr>
        <p:spPr>
          <a:xfrm>
            <a:off x="1342332" y="6305723"/>
            <a:ext cx="1287084" cy="369332"/>
          </a:xfrm>
          <a:prstGeom prst="rect">
            <a:avLst/>
          </a:prstGeom>
          <a:solidFill>
            <a:srgbClr val="F0E0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Pentameter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573B79-932F-4E62-8104-632A140A3331}"/>
              </a:ext>
            </a:extLst>
          </p:cNvPr>
          <p:cNvCxnSpPr>
            <a:cxnSpLocks/>
          </p:cNvCxnSpPr>
          <p:nvPr/>
        </p:nvCxnSpPr>
        <p:spPr>
          <a:xfrm>
            <a:off x="5835419" y="2315203"/>
            <a:ext cx="206987" cy="36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7F1BAA-A3BB-4FB3-9FCF-090C5E624BE2}"/>
              </a:ext>
            </a:extLst>
          </p:cNvPr>
          <p:cNvCxnSpPr/>
          <p:nvPr/>
        </p:nvCxnSpPr>
        <p:spPr>
          <a:xfrm>
            <a:off x="3266179" y="5208400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57CE4B-85E8-4F70-815C-A721DDD4008A}"/>
              </a:ext>
            </a:extLst>
          </p:cNvPr>
          <p:cNvCxnSpPr/>
          <p:nvPr/>
        </p:nvCxnSpPr>
        <p:spPr>
          <a:xfrm>
            <a:off x="3661644" y="5332144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2DDCAD3-F657-4DF7-874D-B1A0D95AE5F0}"/>
              </a:ext>
            </a:extLst>
          </p:cNvPr>
          <p:cNvSpPr txBox="1"/>
          <p:nvPr/>
        </p:nvSpPr>
        <p:spPr>
          <a:xfrm>
            <a:off x="9059821" y="1976257"/>
            <a:ext cx="1681944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2. The last five beats …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94FA8D-025F-4046-A840-E1ED011853FE}"/>
              </a:ext>
            </a:extLst>
          </p:cNvPr>
          <p:cNvSpPr txBox="1"/>
          <p:nvPr/>
        </p:nvSpPr>
        <p:spPr>
          <a:xfrm>
            <a:off x="2809818" y="2100728"/>
            <a:ext cx="133086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1. The first beat …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6DA1E7-C324-45DD-A24D-740B50264EC5}"/>
              </a:ext>
            </a:extLst>
          </p:cNvPr>
          <p:cNvCxnSpPr>
            <a:cxnSpLocks/>
          </p:cNvCxnSpPr>
          <p:nvPr/>
        </p:nvCxnSpPr>
        <p:spPr>
          <a:xfrm>
            <a:off x="4265652" y="2350848"/>
            <a:ext cx="2174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72A31B-38F4-4FEA-BB9D-E771B23C241D}"/>
              </a:ext>
            </a:extLst>
          </p:cNvPr>
          <p:cNvCxnSpPr>
            <a:cxnSpLocks/>
          </p:cNvCxnSpPr>
          <p:nvPr/>
        </p:nvCxnSpPr>
        <p:spPr>
          <a:xfrm>
            <a:off x="7258473" y="2299350"/>
            <a:ext cx="21247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CC904C-349B-4D11-B4BA-4139107E4074}"/>
              </a:ext>
            </a:extLst>
          </p:cNvPr>
          <p:cNvCxnSpPr>
            <a:cxnSpLocks/>
          </p:cNvCxnSpPr>
          <p:nvPr/>
        </p:nvCxnSpPr>
        <p:spPr>
          <a:xfrm>
            <a:off x="233680" y="5345934"/>
            <a:ext cx="2277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162B7E-51F8-4381-BB17-F61C13EAC0DC}"/>
              </a:ext>
            </a:extLst>
          </p:cNvPr>
          <p:cNvCxnSpPr>
            <a:cxnSpLocks/>
          </p:cNvCxnSpPr>
          <p:nvPr/>
        </p:nvCxnSpPr>
        <p:spPr>
          <a:xfrm flipV="1">
            <a:off x="8012534" y="2321094"/>
            <a:ext cx="157368" cy="73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956D774E-212E-4D70-9A0B-CF3EF395024C}"/>
              </a:ext>
            </a:extLst>
          </p:cNvPr>
          <p:cNvSpPr/>
          <p:nvPr/>
        </p:nvSpPr>
        <p:spPr>
          <a:xfrm rot="15304785" flipH="1">
            <a:off x="3889236" y="5012266"/>
            <a:ext cx="181114" cy="15098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66311D05-95D9-4DAD-B50E-5B97737D5938}"/>
              </a:ext>
            </a:extLst>
          </p:cNvPr>
          <p:cNvSpPr/>
          <p:nvPr/>
        </p:nvSpPr>
        <p:spPr>
          <a:xfrm rot="15304785" flipH="1">
            <a:off x="6641133" y="2185199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F8C51F94-A794-43F9-A9A8-FF11153D22A5}"/>
              </a:ext>
            </a:extLst>
          </p:cNvPr>
          <p:cNvSpPr/>
          <p:nvPr/>
        </p:nvSpPr>
        <p:spPr>
          <a:xfrm rot="15304785" flipH="1">
            <a:off x="6884327" y="2197680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E28B9A27-0013-4E79-9E2C-90ACEE6A38E8}"/>
              </a:ext>
            </a:extLst>
          </p:cNvPr>
          <p:cNvSpPr/>
          <p:nvPr/>
        </p:nvSpPr>
        <p:spPr>
          <a:xfrm rot="15304785" flipH="1">
            <a:off x="7493364" y="2168205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C3E7AA3C-F246-42E9-BB3C-394417A6D472}"/>
              </a:ext>
            </a:extLst>
          </p:cNvPr>
          <p:cNvSpPr/>
          <p:nvPr/>
        </p:nvSpPr>
        <p:spPr>
          <a:xfrm rot="15304785" flipH="1">
            <a:off x="7734136" y="2159781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AB6C443-876B-4AA4-A2DB-D3088D5F028B}"/>
              </a:ext>
            </a:extLst>
          </p:cNvPr>
          <p:cNvCxnSpPr>
            <a:cxnSpLocks/>
          </p:cNvCxnSpPr>
          <p:nvPr/>
        </p:nvCxnSpPr>
        <p:spPr>
          <a:xfrm flipV="1">
            <a:off x="8255131" y="2339752"/>
            <a:ext cx="157368" cy="73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:a16="http://schemas.microsoft.com/office/drawing/2014/main" id="{5B3F736D-16E7-40A1-9382-01211EE9469B}"/>
              </a:ext>
            </a:extLst>
          </p:cNvPr>
          <p:cNvSpPr/>
          <p:nvPr/>
        </p:nvSpPr>
        <p:spPr>
          <a:xfrm rot="15304785" flipH="1">
            <a:off x="8232264" y="2123035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7C972D-A9FB-4A5E-97EF-81B9ADAC4299}"/>
              </a:ext>
            </a:extLst>
          </p:cNvPr>
          <p:cNvSpPr txBox="1"/>
          <p:nvPr/>
        </p:nvSpPr>
        <p:spPr>
          <a:xfrm>
            <a:off x="8577223" y="2681171"/>
            <a:ext cx="168194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3. Add in the bar lines to separate off the feet, but only when you are sure where they go.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3709A8-4C0A-4A6E-929A-0ABA221B9540}"/>
              </a:ext>
            </a:extLst>
          </p:cNvPr>
          <p:cNvCxnSpPr/>
          <p:nvPr/>
        </p:nvCxnSpPr>
        <p:spPr>
          <a:xfrm>
            <a:off x="7946321" y="2159594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93A9C98-E163-4F4A-8491-08C4F45CA496}"/>
              </a:ext>
            </a:extLst>
          </p:cNvPr>
          <p:cNvSpPr txBox="1"/>
          <p:nvPr/>
        </p:nvSpPr>
        <p:spPr>
          <a:xfrm>
            <a:off x="5576162" y="2723889"/>
            <a:ext cx="1681944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4. Vowel followed by 2 consonants is </a:t>
            </a:r>
            <a:r>
              <a:rPr lang="en-GB" sz="1100" b="1" dirty="0"/>
              <a:t>Long</a:t>
            </a:r>
            <a:r>
              <a:rPr lang="en-GB" sz="1100" dirty="0"/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1758FA-02A3-4151-9603-669FF58DA6FB}"/>
              </a:ext>
            </a:extLst>
          </p:cNvPr>
          <p:cNvSpPr txBox="1"/>
          <p:nvPr/>
        </p:nvSpPr>
        <p:spPr>
          <a:xfrm>
            <a:off x="2895070" y="2753036"/>
            <a:ext cx="2021533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5. Two vowels sounded separately, the first is short</a:t>
            </a:r>
            <a:r>
              <a:rPr lang="en-GB" sz="1100" b="1" dirty="0"/>
              <a:t>.</a:t>
            </a: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BA2A72DA-82AF-4A81-BE6E-F48D4B067B78}"/>
              </a:ext>
            </a:extLst>
          </p:cNvPr>
          <p:cNvSpPr/>
          <p:nvPr/>
        </p:nvSpPr>
        <p:spPr>
          <a:xfrm rot="15138770" flipH="1">
            <a:off x="5351694" y="2172897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53768C2B-AC56-4217-9DE4-A27B2E691DF4}"/>
              </a:ext>
            </a:extLst>
          </p:cNvPr>
          <p:cNvSpPr/>
          <p:nvPr/>
        </p:nvSpPr>
        <p:spPr>
          <a:xfrm rot="15196414" flipH="1">
            <a:off x="4542625" y="2193038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3FA33864-D836-436F-849A-D4098465D7E0}"/>
              </a:ext>
            </a:extLst>
          </p:cNvPr>
          <p:cNvSpPr/>
          <p:nvPr/>
        </p:nvSpPr>
        <p:spPr>
          <a:xfrm rot="14808828" flipH="1">
            <a:off x="4833515" y="2178949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3ED173E6-B7C0-4E59-8DB2-462710842EEB}"/>
              </a:ext>
            </a:extLst>
          </p:cNvPr>
          <p:cNvSpPr/>
          <p:nvPr/>
        </p:nvSpPr>
        <p:spPr>
          <a:xfrm rot="15138770" flipH="1">
            <a:off x="5594811" y="2170581"/>
            <a:ext cx="203102" cy="16188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C3E68A9-B6C0-4491-BF3B-D64B2D94B666}"/>
              </a:ext>
            </a:extLst>
          </p:cNvPr>
          <p:cNvCxnSpPr>
            <a:cxnSpLocks/>
          </p:cNvCxnSpPr>
          <p:nvPr/>
        </p:nvCxnSpPr>
        <p:spPr>
          <a:xfrm>
            <a:off x="6413126" y="2315203"/>
            <a:ext cx="1640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10C35F7-F7F2-4F9D-9179-7E9D67381209}"/>
              </a:ext>
            </a:extLst>
          </p:cNvPr>
          <p:cNvCxnSpPr>
            <a:cxnSpLocks/>
          </p:cNvCxnSpPr>
          <p:nvPr/>
        </p:nvCxnSpPr>
        <p:spPr>
          <a:xfrm>
            <a:off x="5101945" y="2305943"/>
            <a:ext cx="1965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8D44AC-C85C-43CC-A828-917F9A0F9EFC}"/>
              </a:ext>
            </a:extLst>
          </p:cNvPr>
          <p:cNvCxnSpPr/>
          <p:nvPr/>
        </p:nvCxnSpPr>
        <p:spPr>
          <a:xfrm>
            <a:off x="5075477" y="2105399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9DAACD-C9DD-41C3-80B7-B9E970C7B20D}"/>
              </a:ext>
            </a:extLst>
          </p:cNvPr>
          <p:cNvCxnSpPr/>
          <p:nvPr/>
        </p:nvCxnSpPr>
        <p:spPr>
          <a:xfrm>
            <a:off x="5836061" y="2100728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124638-7A12-4425-B0CA-F58B17BC108B}"/>
              </a:ext>
            </a:extLst>
          </p:cNvPr>
          <p:cNvCxnSpPr/>
          <p:nvPr/>
        </p:nvCxnSpPr>
        <p:spPr>
          <a:xfrm>
            <a:off x="6368130" y="2139180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701EAC6-9FCF-4CC6-A456-BEBC0F552341}"/>
              </a:ext>
            </a:extLst>
          </p:cNvPr>
          <p:cNvCxnSpPr/>
          <p:nvPr/>
        </p:nvCxnSpPr>
        <p:spPr>
          <a:xfrm>
            <a:off x="7203325" y="2163271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97A7706D-F2E8-4154-A415-E238A3FBFD2E}"/>
              </a:ext>
            </a:extLst>
          </p:cNvPr>
          <p:cNvSpPr/>
          <p:nvPr/>
        </p:nvSpPr>
        <p:spPr>
          <a:xfrm>
            <a:off x="6036072" y="1889096"/>
            <a:ext cx="802889" cy="290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-</a:t>
            </a:r>
            <a:r>
              <a:rPr lang="en-GB" sz="1100" dirty="0" err="1"/>
              <a:t>ent</a:t>
            </a:r>
            <a:r>
              <a:rPr lang="en-GB" sz="1100" dirty="0"/>
              <a:t>-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6FF4DEB-CD99-48BE-A85B-D0E9210912EC}"/>
              </a:ext>
            </a:extLst>
          </p:cNvPr>
          <p:cNvSpPr txBox="1"/>
          <p:nvPr/>
        </p:nvSpPr>
        <p:spPr>
          <a:xfrm>
            <a:off x="5952378" y="3238321"/>
            <a:ext cx="127774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Check for elisions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3DF8D94-E971-495C-9A0D-80E4E7A0B34F}"/>
              </a:ext>
            </a:extLst>
          </p:cNvPr>
          <p:cNvSpPr txBox="1"/>
          <p:nvPr/>
        </p:nvSpPr>
        <p:spPr>
          <a:xfrm>
            <a:off x="0" y="3216357"/>
            <a:ext cx="2876479" cy="284176"/>
          </a:xfrm>
          <a:prstGeom prst="rect">
            <a:avLst/>
          </a:prstGeom>
          <a:solidFill>
            <a:srgbClr val="FBFED8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Count the syllables not yet grouped in feet.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AAB0B61-D7A3-4AAA-A4B9-C517D12B5F74}"/>
              </a:ext>
            </a:extLst>
          </p:cNvPr>
          <p:cNvSpPr/>
          <p:nvPr/>
        </p:nvSpPr>
        <p:spPr>
          <a:xfrm>
            <a:off x="-414" y="3516733"/>
            <a:ext cx="4374769" cy="276999"/>
          </a:xfrm>
          <a:prstGeom prst="rect">
            <a:avLst/>
          </a:prstGeom>
          <a:solidFill>
            <a:srgbClr val="FBFED8"/>
          </a:solidFill>
        </p:spPr>
        <p:txBody>
          <a:bodyPr wrap="square">
            <a:spAutoFit/>
          </a:bodyPr>
          <a:lstStyle/>
          <a:p>
            <a:pPr algn="r"/>
            <a:r>
              <a:rPr lang="en-GB" sz="1200" dirty="0"/>
              <a:t>There are 12 and we need 4 feet, …. so all the feet must be Dactyls! </a:t>
            </a:r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7BD74EC1-185A-4E84-8F07-797FD0709D8D}"/>
              </a:ext>
            </a:extLst>
          </p:cNvPr>
          <p:cNvSpPr/>
          <p:nvPr/>
        </p:nvSpPr>
        <p:spPr>
          <a:xfrm rot="15304785" flipH="1">
            <a:off x="3645140" y="5009592"/>
            <a:ext cx="181114" cy="15098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D9DCAF7D-DEFD-47B7-927A-CBAD3204D4A8}"/>
              </a:ext>
            </a:extLst>
          </p:cNvPr>
          <p:cNvSpPr/>
          <p:nvPr/>
        </p:nvSpPr>
        <p:spPr>
          <a:xfrm rot="15304785" flipH="1">
            <a:off x="767283" y="5239849"/>
            <a:ext cx="181114" cy="15098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27C98F16-446F-4DB5-BD2C-EE3C2C6385F1}"/>
              </a:ext>
            </a:extLst>
          </p:cNvPr>
          <p:cNvSpPr/>
          <p:nvPr/>
        </p:nvSpPr>
        <p:spPr>
          <a:xfrm rot="15304785" flipH="1">
            <a:off x="563850" y="5233094"/>
            <a:ext cx="181114" cy="15098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98FF4EAF-4170-4F15-8122-88572AD706BE}"/>
              </a:ext>
            </a:extLst>
          </p:cNvPr>
          <p:cNvSpPr/>
          <p:nvPr/>
        </p:nvSpPr>
        <p:spPr>
          <a:xfrm rot="15304785" flipH="1">
            <a:off x="6710614" y="6324022"/>
            <a:ext cx="181114" cy="15098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785BF2DE-549A-42BF-AE5B-5DBAE71C25ED}"/>
              </a:ext>
            </a:extLst>
          </p:cNvPr>
          <p:cNvSpPr/>
          <p:nvPr/>
        </p:nvSpPr>
        <p:spPr>
          <a:xfrm rot="15304785" flipH="1">
            <a:off x="6514135" y="6325120"/>
            <a:ext cx="181114" cy="15098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2271B913-476F-4400-B40B-9562469270D2}"/>
              </a:ext>
            </a:extLst>
          </p:cNvPr>
          <p:cNvSpPr/>
          <p:nvPr/>
        </p:nvSpPr>
        <p:spPr>
          <a:xfrm rot="15304785" flipH="1">
            <a:off x="5763027" y="6378450"/>
            <a:ext cx="205394" cy="73276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993D120E-CBA5-48A3-A4C5-75BCDC866B25}"/>
              </a:ext>
            </a:extLst>
          </p:cNvPr>
          <p:cNvSpPr/>
          <p:nvPr/>
        </p:nvSpPr>
        <p:spPr>
          <a:xfrm rot="15304785" flipH="1">
            <a:off x="5653225" y="6393195"/>
            <a:ext cx="153186" cy="72052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498DBC4F-E7A3-4F8F-9F3B-F26FAC5489B2}"/>
              </a:ext>
            </a:extLst>
          </p:cNvPr>
          <p:cNvSpPr/>
          <p:nvPr/>
        </p:nvSpPr>
        <p:spPr>
          <a:xfrm rot="15304785" flipH="1">
            <a:off x="5138111" y="6405471"/>
            <a:ext cx="108965" cy="70981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EF1E3152-7608-4447-B67E-37031E5A6B46}"/>
              </a:ext>
            </a:extLst>
          </p:cNvPr>
          <p:cNvSpPr/>
          <p:nvPr/>
        </p:nvSpPr>
        <p:spPr>
          <a:xfrm rot="15304785" flipH="1">
            <a:off x="4940351" y="6376254"/>
            <a:ext cx="136971" cy="96595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CC7732C7-E09D-444E-B688-779AFE20695E}"/>
              </a:ext>
            </a:extLst>
          </p:cNvPr>
          <p:cNvSpPr/>
          <p:nvPr/>
        </p:nvSpPr>
        <p:spPr>
          <a:xfrm rot="15304785" flipH="1">
            <a:off x="7721819" y="6252350"/>
            <a:ext cx="181114" cy="15098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Smiley Face 88">
            <a:extLst>
              <a:ext uri="{FF2B5EF4-FFF2-40B4-BE49-F238E27FC236}">
                <a16:creationId xmlns:a16="http://schemas.microsoft.com/office/drawing/2014/main" id="{FB52A5A5-36AD-496D-A695-6836D3A05371}"/>
              </a:ext>
            </a:extLst>
          </p:cNvPr>
          <p:cNvSpPr/>
          <p:nvPr/>
        </p:nvSpPr>
        <p:spPr>
          <a:xfrm>
            <a:off x="7281837" y="3263877"/>
            <a:ext cx="208719" cy="193852"/>
          </a:xfrm>
          <a:prstGeom prst="smileyFace">
            <a:avLst/>
          </a:prstGeom>
          <a:solidFill>
            <a:srgbClr val="FB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Wilkin And Sons Strawberry Conserve">
            <a:extLst>
              <a:ext uri="{FF2B5EF4-FFF2-40B4-BE49-F238E27FC236}">
                <a16:creationId xmlns:a16="http://schemas.microsoft.com/office/drawing/2014/main" id="{B61FE9BB-6069-409A-88B5-9C232820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" y="4241672"/>
            <a:ext cx="1024075" cy="10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ptree Damson Conserve">
            <a:extLst>
              <a:ext uri="{FF2B5EF4-FFF2-40B4-BE49-F238E27FC236}">
                <a16:creationId xmlns:a16="http://schemas.microsoft.com/office/drawing/2014/main" id="{E47D810D-D895-4DE3-A527-76750F59A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97" y="4255997"/>
            <a:ext cx="1022102" cy="102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D3CA50-216F-43B5-A36C-E44AF0A20DC4}"/>
              </a:ext>
            </a:extLst>
          </p:cNvPr>
          <p:cNvSpPr txBox="1"/>
          <p:nvPr/>
        </p:nvSpPr>
        <p:spPr>
          <a:xfrm>
            <a:off x="1776519" y="4435266"/>
            <a:ext cx="680070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The first </a:t>
            </a:r>
            <a:r>
              <a:rPr lang="en-GB" sz="1400" b="1" dirty="0"/>
              <a:t>two and a half feet </a:t>
            </a:r>
            <a:r>
              <a:rPr lang="en-GB" sz="1400" dirty="0"/>
              <a:t>of the Pentameter are the same as the hexameter. </a:t>
            </a:r>
          </a:p>
          <a:p>
            <a:pPr algn="ctr"/>
            <a:r>
              <a:rPr lang="en-GB" sz="1400" dirty="0"/>
              <a:t>Then there is a break, called a </a:t>
            </a:r>
            <a:r>
              <a:rPr lang="en-GB" sz="1400" b="1" dirty="0"/>
              <a:t>caesura</a:t>
            </a:r>
            <a:r>
              <a:rPr lang="en-GB" sz="1400" dirty="0"/>
              <a:t>, marked by a double line: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1BBE195-B1BC-46DF-A19B-6941E33D303F}"/>
              </a:ext>
            </a:extLst>
          </p:cNvPr>
          <p:cNvCxnSpPr>
            <a:cxnSpLocks/>
          </p:cNvCxnSpPr>
          <p:nvPr/>
        </p:nvCxnSpPr>
        <p:spPr>
          <a:xfrm>
            <a:off x="4169296" y="5208400"/>
            <a:ext cx="0" cy="27506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FAECEC5-182E-455A-8A56-66BB8B1C438D}"/>
              </a:ext>
            </a:extLst>
          </p:cNvPr>
          <p:cNvCxnSpPr/>
          <p:nvPr/>
        </p:nvCxnSpPr>
        <p:spPr>
          <a:xfrm>
            <a:off x="4295061" y="5208400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D918633-95ED-4CFB-A682-DCAB018EE931}"/>
              </a:ext>
            </a:extLst>
          </p:cNvPr>
          <p:cNvCxnSpPr/>
          <p:nvPr/>
        </p:nvCxnSpPr>
        <p:spPr>
          <a:xfrm>
            <a:off x="4690526" y="5332144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rc 65">
            <a:extLst>
              <a:ext uri="{FF2B5EF4-FFF2-40B4-BE49-F238E27FC236}">
                <a16:creationId xmlns:a16="http://schemas.microsoft.com/office/drawing/2014/main" id="{D49B6DD6-5834-4871-A6A9-A99146001899}"/>
              </a:ext>
            </a:extLst>
          </p:cNvPr>
          <p:cNvSpPr/>
          <p:nvPr/>
        </p:nvSpPr>
        <p:spPr>
          <a:xfrm rot="15304785" flipH="1">
            <a:off x="4918118" y="5012266"/>
            <a:ext cx="181114" cy="15098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59493143-6F37-48B4-BB8D-42201A41839E}"/>
              </a:ext>
            </a:extLst>
          </p:cNvPr>
          <p:cNvSpPr/>
          <p:nvPr/>
        </p:nvSpPr>
        <p:spPr>
          <a:xfrm rot="15304785" flipH="1">
            <a:off x="4674022" y="5009592"/>
            <a:ext cx="181114" cy="15098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D483F57-5C3C-4406-8646-58652CF490DD}"/>
              </a:ext>
            </a:extLst>
          </p:cNvPr>
          <p:cNvCxnSpPr>
            <a:cxnSpLocks/>
          </p:cNvCxnSpPr>
          <p:nvPr/>
        </p:nvCxnSpPr>
        <p:spPr>
          <a:xfrm>
            <a:off x="5196205" y="5136138"/>
            <a:ext cx="1973" cy="347331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BDADF3C-B38B-4D4D-A955-466757B1FD97}"/>
              </a:ext>
            </a:extLst>
          </p:cNvPr>
          <p:cNvCxnSpPr/>
          <p:nvPr/>
        </p:nvCxnSpPr>
        <p:spPr>
          <a:xfrm>
            <a:off x="5273374" y="5189356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BDE85BA-7966-4D45-9C7E-AA19501D6667}"/>
              </a:ext>
            </a:extLst>
          </p:cNvPr>
          <p:cNvCxnSpPr>
            <a:cxnSpLocks/>
          </p:cNvCxnSpPr>
          <p:nvPr/>
        </p:nvCxnSpPr>
        <p:spPr>
          <a:xfrm>
            <a:off x="5666302" y="5189356"/>
            <a:ext cx="0" cy="294113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964B0EE-E5CC-445A-87E5-4990AA77025C}"/>
              </a:ext>
            </a:extLst>
          </p:cNvPr>
          <p:cNvCxnSpPr>
            <a:cxnSpLocks/>
          </p:cNvCxnSpPr>
          <p:nvPr/>
        </p:nvCxnSpPr>
        <p:spPr>
          <a:xfrm>
            <a:off x="5725286" y="5162942"/>
            <a:ext cx="0" cy="318602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7A9F0A8-09DC-4892-A8D5-8DD49257843C}"/>
              </a:ext>
            </a:extLst>
          </p:cNvPr>
          <p:cNvCxnSpPr/>
          <p:nvPr/>
        </p:nvCxnSpPr>
        <p:spPr>
          <a:xfrm>
            <a:off x="5846868" y="5207843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rc 87">
            <a:extLst>
              <a:ext uri="{FF2B5EF4-FFF2-40B4-BE49-F238E27FC236}">
                <a16:creationId xmlns:a16="http://schemas.microsoft.com/office/drawing/2014/main" id="{FE710560-D8DB-4C77-9D50-7AED02366EFE}"/>
              </a:ext>
            </a:extLst>
          </p:cNvPr>
          <p:cNvSpPr/>
          <p:nvPr/>
        </p:nvSpPr>
        <p:spPr>
          <a:xfrm rot="15304785" flipH="1">
            <a:off x="6580027" y="5083313"/>
            <a:ext cx="181114" cy="15098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C7B014D2-1C0E-44D5-8A9F-31F6484744DC}"/>
              </a:ext>
            </a:extLst>
          </p:cNvPr>
          <p:cNvSpPr/>
          <p:nvPr/>
        </p:nvSpPr>
        <p:spPr>
          <a:xfrm rot="15304785" flipH="1">
            <a:off x="6286308" y="5087451"/>
            <a:ext cx="181114" cy="15098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F9682E7-9239-4B70-BDFD-D6EF454F7123}"/>
              </a:ext>
            </a:extLst>
          </p:cNvPr>
          <p:cNvCxnSpPr>
            <a:cxnSpLocks/>
          </p:cNvCxnSpPr>
          <p:nvPr/>
        </p:nvCxnSpPr>
        <p:spPr>
          <a:xfrm>
            <a:off x="7573147" y="4717393"/>
            <a:ext cx="3621" cy="268896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8667D37-B308-4F08-A2A4-D5BC37D387D7}"/>
              </a:ext>
            </a:extLst>
          </p:cNvPr>
          <p:cNvCxnSpPr/>
          <p:nvPr/>
        </p:nvCxnSpPr>
        <p:spPr>
          <a:xfrm>
            <a:off x="6964302" y="5226887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>
            <a:extLst>
              <a:ext uri="{FF2B5EF4-FFF2-40B4-BE49-F238E27FC236}">
                <a16:creationId xmlns:a16="http://schemas.microsoft.com/office/drawing/2014/main" id="{BB5A25DB-07B9-437C-A330-62A7E542F4AE}"/>
              </a:ext>
            </a:extLst>
          </p:cNvPr>
          <p:cNvSpPr/>
          <p:nvPr/>
        </p:nvSpPr>
        <p:spPr>
          <a:xfrm rot="15304785" flipH="1">
            <a:off x="7375328" y="5102602"/>
            <a:ext cx="181114" cy="15098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Arc 94">
            <a:extLst>
              <a:ext uri="{FF2B5EF4-FFF2-40B4-BE49-F238E27FC236}">
                <a16:creationId xmlns:a16="http://schemas.microsoft.com/office/drawing/2014/main" id="{B68D3B6C-B369-44EA-BFB6-BF8DBC23FDF5}"/>
              </a:ext>
            </a:extLst>
          </p:cNvPr>
          <p:cNvSpPr/>
          <p:nvPr/>
        </p:nvSpPr>
        <p:spPr>
          <a:xfrm rot="15304785" flipH="1">
            <a:off x="7983082" y="4951235"/>
            <a:ext cx="181114" cy="15098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33293C2-079E-45CF-AE0E-7A9D414622C4}"/>
              </a:ext>
            </a:extLst>
          </p:cNvPr>
          <p:cNvCxnSpPr>
            <a:cxnSpLocks/>
          </p:cNvCxnSpPr>
          <p:nvPr/>
        </p:nvCxnSpPr>
        <p:spPr>
          <a:xfrm>
            <a:off x="7865446" y="5154625"/>
            <a:ext cx="1973" cy="347331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437C4B7-6B90-4BA3-A35C-D2E72EEEBAB7}"/>
              </a:ext>
            </a:extLst>
          </p:cNvPr>
          <p:cNvCxnSpPr/>
          <p:nvPr/>
        </p:nvCxnSpPr>
        <p:spPr>
          <a:xfrm>
            <a:off x="7942615" y="5207843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AA7C2DF0-CFD7-44B8-BD0F-82A9F29EF37E}"/>
              </a:ext>
            </a:extLst>
          </p:cNvPr>
          <p:cNvSpPr txBox="1"/>
          <p:nvPr/>
        </p:nvSpPr>
        <p:spPr>
          <a:xfrm>
            <a:off x="3003812" y="5633271"/>
            <a:ext cx="916761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After the break, the pentameter has another </a:t>
            </a:r>
            <a:r>
              <a:rPr lang="en-GB" sz="1400" b="1" dirty="0"/>
              <a:t>two and a half feet (2.5 + 2.5 =‘5’)</a:t>
            </a:r>
            <a:r>
              <a:rPr lang="en-GB" sz="1400" dirty="0"/>
              <a:t>, except this time both full feet are dactyls (</a:t>
            </a:r>
            <a:r>
              <a:rPr lang="en-GB" sz="1400" b="1" dirty="0"/>
              <a:t>strawberries</a:t>
            </a:r>
            <a:r>
              <a:rPr lang="en-GB" sz="1400" dirty="0"/>
              <a:t>) and the final syllable (</a:t>
            </a:r>
            <a:r>
              <a:rPr lang="en-GB" sz="1400" b="1" dirty="0"/>
              <a:t>jam</a:t>
            </a:r>
            <a:r>
              <a:rPr lang="en-GB" sz="1400" dirty="0"/>
              <a:t>) can be either long or short, as with the hexameter.</a:t>
            </a:r>
          </a:p>
        </p:txBody>
      </p:sp>
      <p:sp>
        <p:nvSpPr>
          <p:cNvPr id="101" name="Arc 100">
            <a:extLst>
              <a:ext uri="{FF2B5EF4-FFF2-40B4-BE49-F238E27FC236}">
                <a16:creationId xmlns:a16="http://schemas.microsoft.com/office/drawing/2014/main" id="{47FF8571-E2D0-4DD9-9726-0E8B1D0BC5D0}"/>
              </a:ext>
            </a:extLst>
          </p:cNvPr>
          <p:cNvSpPr/>
          <p:nvPr/>
        </p:nvSpPr>
        <p:spPr>
          <a:xfrm rot="15304785" flipH="1">
            <a:off x="7627983" y="5111886"/>
            <a:ext cx="181114" cy="15098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" name="Picture 2" descr="Wilkin And Sons Strawberry Conserve">
            <a:extLst>
              <a:ext uri="{FF2B5EF4-FFF2-40B4-BE49-F238E27FC236}">
                <a16:creationId xmlns:a16="http://schemas.microsoft.com/office/drawing/2014/main" id="{1361F7E9-35F9-442D-AE18-05392C741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501" y="4321859"/>
            <a:ext cx="1024075" cy="10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Wilkin And Sons Strawberry Conserve">
            <a:extLst>
              <a:ext uri="{FF2B5EF4-FFF2-40B4-BE49-F238E27FC236}">
                <a16:creationId xmlns:a16="http://schemas.microsoft.com/office/drawing/2014/main" id="{BB9F11AD-2C13-46C6-B8AE-5F15D787A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896" y="4322051"/>
            <a:ext cx="1024075" cy="10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A589749-EC5D-494D-86EF-F9418530009E}"/>
              </a:ext>
            </a:extLst>
          </p:cNvPr>
          <p:cNvSpPr txBox="1"/>
          <p:nvPr/>
        </p:nvSpPr>
        <p:spPr>
          <a:xfrm>
            <a:off x="5838665" y="5388689"/>
            <a:ext cx="2681368" cy="28222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Straw-berry           </a:t>
            </a:r>
            <a:r>
              <a:rPr lang="en-GB" sz="1200" dirty="0" err="1">
                <a:solidFill>
                  <a:schemeClr val="bg1"/>
                </a:solidFill>
              </a:rPr>
              <a:t>straw-berry</a:t>
            </a:r>
            <a:r>
              <a:rPr lang="en-GB" sz="1200" dirty="0">
                <a:solidFill>
                  <a:schemeClr val="bg1"/>
                </a:solidFill>
              </a:rPr>
              <a:t>       jam</a:t>
            </a:r>
          </a:p>
        </p:txBody>
      </p:sp>
      <p:sp>
        <p:nvSpPr>
          <p:cNvPr id="104" name="Arc 103">
            <a:extLst>
              <a:ext uri="{FF2B5EF4-FFF2-40B4-BE49-F238E27FC236}">
                <a16:creationId xmlns:a16="http://schemas.microsoft.com/office/drawing/2014/main" id="{5DF8AE6B-2CF0-4175-A012-5AD3C20F52C2}"/>
              </a:ext>
            </a:extLst>
          </p:cNvPr>
          <p:cNvSpPr/>
          <p:nvPr/>
        </p:nvSpPr>
        <p:spPr>
          <a:xfrm rot="15304785" flipH="1">
            <a:off x="7475488" y="6324185"/>
            <a:ext cx="181114" cy="15098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3FD63B2-4C97-437C-8816-0D053B7DE04E}"/>
              </a:ext>
            </a:extLst>
          </p:cNvPr>
          <p:cNvCxnSpPr>
            <a:cxnSpLocks/>
          </p:cNvCxnSpPr>
          <p:nvPr/>
        </p:nvCxnSpPr>
        <p:spPr>
          <a:xfrm>
            <a:off x="1121465" y="5364421"/>
            <a:ext cx="2277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BCCB798-C800-4E47-B849-480397AE775E}"/>
              </a:ext>
            </a:extLst>
          </p:cNvPr>
          <p:cNvCxnSpPr>
            <a:cxnSpLocks/>
          </p:cNvCxnSpPr>
          <p:nvPr/>
        </p:nvCxnSpPr>
        <p:spPr>
          <a:xfrm>
            <a:off x="1438239" y="5364421"/>
            <a:ext cx="2277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246564C-BC88-4CFC-AE53-1F7547B822E0}"/>
              </a:ext>
            </a:extLst>
          </p:cNvPr>
          <p:cNvCxnSpPr>
            <a:cxnSpLocks/>
          </p:cNvCxnSpPr>
          <p:nvPr/>
        </p:nvCxnSpPr>
        <p:spPr>
          <a:xfrm>
            <a:off x="4664318" y="6444564"/>
            <a:ext cx="2277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4F2ABA6-8499-4AC5-9008-A7071BCA5315}"/>
              </a:ext>
            </a:extLst>
          </p:cNvPr>
          <p:cNvCxnSpPr>
            <a:cxnSpLocks/>
          </p:cNvCxnSpPr>
          <p:nvPr/>
        </p:nvCxnSpPr>
        <p:spPr>
          <a:xfrm>
            <a:off x="5386785" y="6444564"/>
            <a:ext cx="2277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8E552D4-E7D0-400C-8E7B-0BD155118514}"/>
              </a:ext>
            </a:extLst>
          </p:cNvPr>
          <p:cNvCxnSpPr>
            <a:cxnSpLocks/>
          </p:cNvCxnSpPr>
          <p:nvPr/>
        </p:nvCxnSpPr>
        <p:spPr>
          <a:xfrm>
            <a:off x="6164815" y="6444564"/>
            <a:ext cx="2277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4F99B0C-B6E1-424F-9FF2-DD00DB796EE9}"/>
              </a:ext>
            </a:extLst>
          </p:cNvPr>
          <p:cNvCxnSpPr>
            <a:cxnSpLocks/>
          </p:cNvCxnSpPr>
          <p:nvPr/>
        </p:nvCxnSpPr>
        <p:spPr>
          <a:xfrm>
            <a:off x="6887499" y="6444564"/>
            <a:ext cx="2277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C6245E4-8CD3-4B0C-966E-DFC7F7AB69E0}"/>
              </a:ext>
            </a:extLst>
          </p:cNvPr>
          <p:cNvCxnSpPr>
            <a:cxnSpLocks/>
          </p:cNvCxnSpPr>
          <p:nvPr/>
        </p:nvCxnSpPr>
        <p:spPr>
          <a:xfrm>
            <a:off x="7695054" y="6444564"/>
            <a:ext cx="2277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>
            <a:extLst>
              <a:ext uri="{FF2B5EF4-FFF2-40B4-BE49-F238E27FC236}">
                <a16:creationId xmlns:a16="http://schemas.microsoft.com/office/drawing/2014/main" id="{F3AE3ECD-65BF-4055-BFB7-9EC9DC20F005}"/>
              </a:ext>
            </a:extLst>
          </p:cNvPr>
          <p:cNvSpPr/>
          <p:nvPr/>
        </p:nvSpPr>
        <p:spPr>
          <a:xfrm rot="15304785" flipH="1">
            <a:off x="7137185" y="6327439"/>
            <a:ext cx="181114" cy="15098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D0901A7-A43D-4917-B5AC-EB9D0B912531}"/>
              </a:ext>
            </a:extLst>
          </p:cNvPr>
          <p:cNvCxnSpPr/>
          <p:nvPr/>
        </p:nvCxnSpPr>
        <p:spPr>
          <a:xfrm>
            <a:off x="5319313" y="6281462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F0441FC-60F1-465B-BB80-22DA1598D133}"/>
              </a:ext>
            </a:extLst>
          </p:cNvPr>
          <p:cNvCxnSpPr/>
          <p:nvPr/>
        </p:nvCxnSpPr>
        <p:spPr>
          <a:xfrm>
            <a:off x="6070789" y="6345941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F7C43BC-73FF-40DE-A491-4DEFC3F28C22}"/>
              </a:ext>
            </a:extLst>
          </p:cNvPr>
          <p:cNvCxnSpPr/>
          <p:nvPr/>
        </p:nvCxnSpPr>
        <p:spPr>
          <a:xfrm>
            <a:off x="6133121" y="6345940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BA50D7B-5316-4D4B-9E95-10D4B9ECA531}"/>
              </a:ext>
            </a:extLst>
          </p:cNvPr>
          <p:cNvCxnSpPr>
            <a:cxnSpLocks/>
          </p:cNvCxnSpPr>
          <p:nvPr/>
        </p:nvCxnSpPr>
        <p:spPr>
          <a:xfrm>
            <a:off x="5897557" y="6490389"/>
            <a:ext cx="12459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1F14C7F-4DA9-4D34-A6D5-7B22E53DCDA6}"/>
              </a:ext>
            </a:extLst>
          </p:cNvPr>
          <p:cNvCxnSpPr/>
          <p:nvPr/>
        </p:nvCxnSpPr>
        <p:spPr>
          <a:xfrm>
            <a:off x="5075419" y="2083735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AFE134C-F5C8-4972-A5E1-C20EFDEB32D9}"/>
              </a:ext>
            </a:extLst>
          </p:cNvPr>
          <p:cNvCxnSpPr/>
          <p:nvPr/>
        </p:nvCxnSpPr>
        <p:spPr>
          <a:xfrm>
            <a:off x="5907533" y="6330320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548A418-08BE-4E39-B922-2B7D1D9A6243}"/>
              </a:ext>
            </a:extLst>
          </p:cNvPr>
          <p:cNvCxnSpPr/>
          <p:nvPr/>
        </p:nvCxnSpPr>
        <p:spPr>
          <a:xfrm>
            <a:off x="6902907" y="6369288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900CCA6-7A18-463E-BF0B-14A4DBEFE0A9}"/>
              </a:ext>
            </a:extLst>
          </p:cNvPr>
          <p:cNvCxnSpPr/>
          <p:nvPr/>
        </p:nvCxnSpPr>
        <p:spPr>
          <a:xfrm>
            <a:off x="7645420" y="6324000"/>
            <a:ext cx="54546" cy="5782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583C76A-E04A-4BE4-BB43-859D38DD427B}"/>
              </a:ext>
            </a:extLst>
          </p:cNvPr>
          <p:cNvSpPr txBox="1"/>
          <p:nvPr/>
        </p:nvSpPr>
        <p:spPr>
          <a:xfrm>
            <a:off x="72906" y="5481544"/>
            <a:ext cx="887786" cy="276999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Strawberry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D3F9366-C886-4A70-B903-4E2A019293A3}"/>
              </a:ext>
            </a:extLst>
          </p:cNvPr>
          <p:cNvSpPr txBox="1"/>
          <p:nvPr/>
        </p:nvSpPr>
        <p:spPr>
          <a:xfrm>
            <a:off x="1017953" y="5481544"/>
            <a:ext cx="723133" cy="28222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Damson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FF1278D-02AA-4012-871D-6AEE4C65BD3D}"/>
              </a:ext>
            </a:extLst>
          </p:cNvPr>
          <p:cNvSpPr txBox="1"/>
          <p:nvPr/>
        </p:nvSpPr>
        <p:spPr>
          <a:xfrm>
            <a:off x="222496" y="5817804"/>
            <a:ext cx="588606" cy="2769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Dactyl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6E0E0B9-1C88-40FE-A0E0-506BC7686234}"/>
              </a:ext>
            </a:extLst>
          </p:cNvPr>
          <p:cNvSpPr txBox="1"/>
          <p:nvPr/>
        </p:nvSpPr>
        <p:spPr>
          <a:xfrm>
            <a:off x="1002638" y="5817804"/>
            <a:ext cx="753762" cy="2769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Spondee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A8C51F7-E6C0-45C1-9442-EA865113880C}"/>
              </a:ext>
            </a:extLst>
          </p:cNvPr>
          <p:cNvSpPr txBox="1"/>
          <p:nvPr/>
        </p:nvSpPr>
        <p:spPr>
          <a:xfrm>
            <a:off x="8420947" y="6448659"/>
            <a:ext cx="127774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Check for elisions</a:t>
            </a:r>
          </a:p>
        </p:txBody>
      </p:sp>
      <p:sp>
        <p:nvSpPr>
          <p:cNvPr id="127" name="Smiley Face 126">
            <a:extLst>
              <a:ext uri="{FF2B5EF4-FFF2-40B4-BE49-F238E27FC236}">
                <a16:creationId xmlns:a16="http://schemas.microsoft.com/office/drawing/2014/main" id="{7C8B9D45-5449-4997-8C7E-7A5FF9DFA746}"/>
              </a:ext>
            </a:extLst>
          </p:cNvPr>
          <p:cNvSpPr/>
          <p:nvPr/>
        </p:nvSpPr>
        <p:spPr>
          <a:xfrm>
            <a:off x="9861574" y="6491367"/>
            <a:ext cx="208719" cy="193852"/>
          </a:xfrm>
          <a:prstGeom prst="smileyFace">
            <a:avLst/>
          </a:prstGeom>
          <a:solidFill>
            <a:srgbClr val="FB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6A99FC5-ACBF-4396-9935-C129CAD937F6}"/>
              </a:ext>
            </a:extLst>
          </p:cNvPr>
          <p:cNvCxnSpPr>
            <a:cxnSpLocks/>
          </p:cNvCxnSpPr>
          <p:nvPr/>
        </p:nvCxnSpPr>
        <p:spPr>
          <a:xfrm>
            <a:off x="6874859" y="5145596"/>
            <a:ext cx="1973" cy="347331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B8D2CA24-2FE7-4F29-9D94-A3604ACDEC6B}"/>
              </a:ext>
            </a:extLst>
          </p:cNvPr>
          <p:cNvSpPr txBox="1"/>
          <p:nvPr/>
        </p:nvSpPr>
        <p:spPr>
          <a:xfrm>
            <a:off x="3096561" y="5388762"/>
            <a:ext cx="2681368" cy="282225"/>
          </a:xfrm>
          <a:prstGeom prst="rect">
            <a:avLst/>
          </a:prstGeom>
          <a:gradFill flip="none" rotWithShape="1">
            <a:gsLst>
              <a:gs pos="36000">
                <a:srgbClr val="FF0066"/>
              </a:gs>
              <a:gs pos="74000">
                <a:srgbClr val="7030A0"/>
              </a:gs>
              <a:gs pos="83000">
                <a:srgbClr val="7030A0"/>
              </a:gs>
              <a:gs pos="91007">
                <a:srgbClr val="8F7CC4"/>
              </a:gs>
              <a:gs pos="100000">
                <a:srgbClr val="7030A0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Straw-berry      or      damson          jam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0E33F1D-D1C8-4053-A418-EC00A9C99A25}"/>
              </a:ext>
            </a:extLst>
          </p:cNvPr>
          <p:cNvCxnSpPr>
            <a:cxnSpLocks/>
          </p:cNvCxnSpPr>
          <p:nvPr/>
        </p:nvCxnSpPr>
        <p:spPr>
          <a:xfrm>
            <a:off x="7620466" y="4709246"/>
            <a:ext cx="3621" cy="268896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253B8C51-A04D-4EA0-87C5-2A465D8EBFF3}"/>
              </a:ext>
            </a:extLst>
          </p:cNvPr>
          <p:cNvSpPr/>
          <p:nvPr/>
        </p:nvSpPr>
        <p:spPr>
          <a:xfrm>
            <a:off x="-1317" y="3967563"/>
            <a:ext cx="3906134" cy="276999"/>
          </a:xfrm>
          <a:prstGeom prst="rect">
            <a:avLst/>
          </a:prstGeom>
          <a:solidFill>
            <a:srgbClr val="CC99FF">
              <a:alpha val="30000"/>
            </a:srgbClr>
          </a:solidFill>
        </p:spPr>
        <p:txBody>
          <a:bodyPr wrap="none">
            <a:spAutoFit/>
          </a:bodyPr>
          <a:lstStyle/>
          <a:p>
            <a:r>
              <a:rPr lang="en-GB" sz="1200" dirty="0"/>
              <a:t>Tip</a:t>
            </a:r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tree</a:t>
            </a:r>
            <a:r>
              <a:rPr lang="en-GB" sz="1200" dirty="0"/>
              <a:t>: Some find it helpful to think of the half foot as ‘</a:t>
            </a:r>
            <a:r>
              <a:rPr lang="en-GB" sz="1200" b="1" dirty="0"/>
              <a:t>jam</a:t>
            </a:r>
            <a:r>
              <a:rPr lang="en-GB" sz="1200" dirty="0"/>
              <a:t>’</a:t>
            </a:r>
          </a:p>
        </p:txBody>
      </p:sp>
      <p:sp>
        <p:nvSpPr>
          <p:cNvPr id="1027" name="Arrow: Right 1026">
            <a:extLst>
              <a:ext uri="{FF2B5EF4-FFF2-40B4-BE49-F238E27FC236}">
                <a16:creationId xmlns:a16="http://schemas.microsoft.com/office/drawing/2014/main" id="{C3046128-DCEA-4FB7-9793-65B494269187}"/>
              </a:ext>
            </a:extLst>
          </p:cNvPr>
          <p:cNvSpPr/>
          <p:nvPr/>
        </p:nvSpPr>
        <p:spPr>
          <a:xfrm rot="1989575">
            <a:off x="3757238" y="4651515"/>
            <a:ext cx="1657365" cy="64174"/>
          </a:xfrm>
          <a:prstGeom prst="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0A9FED34-0440-40C6-AB59-BE44EDC572AA}"/>
              </a:ext>
            </a:extLst>
          </p:cNvPr>
          <p:cNvSpPr txBox="1"/>
          <p:nvPr/>
        </p:nvSpPr>
        <p:spPr>
          <a:xfrm>
            <a:off x="10250893" y="6200590"/>
            <a:ext cx="1912263" cy="646331"/>
          </a:xfrm>
          <a:prstGeom prst="rect">
            <a:avLst/>
          </a:prstGeom>
          <a:solidFill>
            <a:srgbClr val="FBFE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Counting from the back, do the last 8 beats first, since they are fixed.</a:t>
            </a: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CBDB6569-491D-4D66-A46E-DE756D697205}"/>
              </a:ext>
            </a:extLst>
          </p:cNvPr>
          <p:cNvSpPr txBox="1"/>
          <p:nvPr/>
        </p:nvSpPr>
        <p:spPr>
          <a:xfrm>
            <a:off x="787904" y="4683602"/>
            <a:ext cx="380169" cy="276999"/>
          </a:xfrm>
          <a:prstGeom prst="rect">
            <a:avLst/>
          </a:prstGeom>
          <a:solidFill>
            <a:srgbClr val="FFCC29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OR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3B83A62-2025-4614-AFBE-6E839F1D2154}"/>
              </a:ext>
            </a:extLst>
          </p:cNvPr>
          <p:cNvSpPr txBox="1"/>
          <p:nvPr/>
        </p:nvSpPr>
        <p:spPr>
          <a:xfrm>
            <a:off x="89704" y="106082"/>
            <a:ext cx="177656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hlinkClick r:id="rId6" action="ppaction://hlinksldjump"/>
              </a:rPr>
              <a:t>Back to Scansion 1 </a:t>
            </a:r>
            <a:endParaRPr lang="en-GB" sz="12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BC3679C-2980-4BF2-B6D4-D55599F90083}"/>
              </a:ext>
            </a:extLst>
          </p:cNvPr>
          <p:cNvSpPr txBox="1"/>
          <p:nvPr/>
        </p:nvSpPr>
        <p:spPr>
          <a:xfrm>
            <a:off x="2661111" y="6169812"/>
            <a:ext cx="1874084" cy="707886"/>
          </a:xfrm>
          <a:prstGeom prst="rect">
            <a:avLst/>
          </a:prstGeom>
          <a:solidFill>
            <a:srgbClr val="FBFE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Then work out the first two feet as you would for a hexameter, applying rules of syllable length and/or counting syllables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9AB23B9-7BA9-44FB-8F89-8770791E81BB}"/>
              </a:ext>
            </a:extLst>
          </p:cNvPr>
          <p:cNvSpPr txBox="1"/>
          <p:nvPr/>
        </p:nvSpPr>
        <p:spPr>
          <a:xfrm>
            <a:off x="10561879" y="40446"/>
            <a:ext cx="1503680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hlinkClick r:id="rId3" action="ppaction://hlinksldjump"/>
              </a:rPr>
              <a:t>Back to Introduction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777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2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00"/>
                            </p:stCondLst>
                            <p:childTnLst>
                              <p:par>
                                <p:cTn id="2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300"/>
                            </p:stCondLst>
                            <p:childTnLst>
                              <p:par>
                                <p:cTn id="2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800"/>
                            </p:stCondLst>
                            <p:childTnLst>
                              <p:par>
                                <p:cTn id="2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2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00"/>
                            </p:stCondLst>
                            <p:childTnLst>
                              <p:par>
                                <p:cTn id="2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9100"/>
                            </p:stCondLst>
                            <p:childTnLst>
                              <p:par>
                                <p:cTn id="2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9600"/>
                            </p:stCondLst>
                            <p:childTnLst>
                              <p:par>
                                <p:cTn id="2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500"/>
                            </p:stCondLst>
                            <p:childTnLst>
                              <p:par>
                                <p:cTn id="3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500"/>
                            </p:stCondLst>
                            <p:childTnLst>
                              <p:par>
                                <p:cTn id="3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500"/>
                            </p:stCondLst>
                            <p:childTnLst>
                              <p:par>
                                <p:cTn id="4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2500"/>
                            </p:stCondLst>
                            <p:childTnLst>
                              <p:par>
                                <p:cTn id="4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4500"/>
                            </p:stCondLst>
                            <p:childTnLst>
                              <p:par>
                                <p:cTn id="4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00"/>
                            </p:stCondLst>
                            <p:childTnLst>
                              <p:par>
                                <p:cTn id="4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2500"/>
                            </p:stCondLst>
                            <p:childTnLst>
                              <p:par>
                                <p:cTn id="5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3500"/>
                            </p:stCondLst>
                            <p:childTnLst>
                              <p:par>
                                <p:cTn id="5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4500"/>
                            </p:stCondLst>
                            <p:childTnLst>
                              <p:par>
                                <p:cTn id="5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5000"/>
                            </p:stCondLst>
                            <p:childTnLst>
                              <p:par>
                                <p:cTn id="5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7" dur="47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8" dur="4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2000"/>
                            </p:stCondLst>
                            <p:childTnLst>
                              <p:par>
                                <p:cTn id="6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2500"/>
                            </p:stCondLst>
                            <p:childTnLst>
                              <p:par>
                                <p:cTn id="6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4500"/>
                            </p:stCondLst>
                            <p:childTnLst>
                              <p:par>
                                <p:cTn id="6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5500"/>
                            </p:stCondLst>
                            <p:childTnLst>
                              <p:par>
                                <p:cTn id="6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8" fill="hold">
                      <p:stCondLst>
                        <p:cond delay="indefinite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000"/>
                            </p:stCondLst>
                            <p:childTnLst>
                              <p:par>
                                <p:cTn id="7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1" fill="hold">
                      <p:stCondLst>
                        <p:cond delay="indefinite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4" fill="hold">
                      <p:stCondLst>
                        <p:cond delay="indefinite"/>
                      </p:stCondLst>
                      <p:childTnLst>
                        <p:par>
                          <p:cTn id="775" fill="hold">
                            <p:stCondLst>
                              <p:cond delay="0"/>
                            </p:stCondLst>
                            <p:childTnLst>
                              <p:par>
                                <p:cTn id="7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3" fill="hold">
                      <p:stCondLst>
                        <p:cond delay="indefinite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1500"/>
                            </p:stCondLst>
                            <p:childTnLst>
                              <p:par>
                                <p:cTn id="8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000"/>
                            </p:stCondLst>
                            <p:childTnLst>
                              <p:par>
                                <p:cTn id="8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2500"/>
                            </p:stCondLst>
                            <p:childTnLst>
                              <p:par>
                                <p:cTn id="8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2" fill="hold">
                      <p:stCondLst>
                        <p:cond delay="indefinite"/>
                      </p:stCondLst>
                      <p:childTnLst>
                        <p:par>
                          <p:cTn id="833" fill="hold">
                            <p:stCondLst>
                              <p:cond delay="0"/>
                            </p:stCondLst>
                            <p:childTnLst>
                              <p:par>
                                <p:cTn id="8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1000"/>
                            </p:stCondLst>
                            <p:childTnLst>
                              <p:par>
                                <p:cTn id="8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3000"/>
                            </p:stCondLst>
                            <p:childTnLst>
                              <p:par>
                                <p:cTn id="8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5000"/>
                            </p:stCondLst>
                            <p:childTnLst>
                              <p:par>
                                <p:cTn id="8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3" fill="hold">
                      <p:stCondLst>
                        <p:cond delay="indefinite"/>
                      </p:stCondLst>
                      <p:childTnLst>
                        <p:par>
                          <p:cTn id="884" fill="hold">
                            <p:stCondLst>
                              <p:cond delay="0"/>
                            </p:stCondLst>
                            <p:childTnLst>
                              <p:par>
                                <p:cTn id="8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/>
      <p:bldP spid="9" grpId="0"/>
      <p:bldP spid="10" grpId="0" animBg="1"/>
      <p:bldP spid="11" grpId="0" animBg="1"/>
      <p:bldP spid="22" grpId="0" animBg="1"/>
      <p:bldP spid="23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6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9" grpId="0" animBg="1"/>
      <p:bldP spid="12" grpId="0" animBg="1"/>
      <p:bldP spid="66" grpId="0" animBg="1"/>
      <p:bldP spid="67" grpId="0" animBg="1"/>
      <p:bldP spid="88" grpId="0" animBg="1"/>
      <p:bldP spid="90" grpId="0" animBg="1"/>
      <p:bldP spid="94" grpId="0" animBg="1"/>
      <p:bldP spid="95" grpId="0" animBg="1"/>
      <p:bldP spid="100" grpId="0" animBg="1"/>
      <p:bldP spid="101" grpId="0" animBg="1"/>
      <p:bldP spid="50" grpId="0" animBg="1"/>
      <p:bldP spid="104" grpId="0" animBg="1"/>
      <p:bldP spid="114" grpId="0" animBg="1"/>
      <p:bldP spid="60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9" grpId="0" animBg="1"/>
      <p:bldP spid="1025" grpId="0" animBg="1"/>
      <p:bldP spid="1027" grpId="0" animBg="1"/>
      <p:bldP spid="1029" grpId="0" animBg="1"/>
      <p:bldP spid="1030" grpId="0" animBg="1"/>
      <p:bldP spid="1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F14A6F-1483-48E9-A4DC-CCA21ABC0B76}"/>
              </a:ext>
            </a:extLst>
          </p:cNvPr>
          <p:cNvSpPr txBox="1"/>
          <p:nvPr/>
        </p:nvSpPr>
        <p:spPr>
          <a:xfrm>
            <a:off x="2824480" y="921267"/>
            <a:ext cx="743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rgbClr val="0070C0"/>
                </a:solidFill>
              </a:rPr>
              <a:t>An approximate reconstruction of the dates of Catullus’ life based on his works  </a:t>
            </a:r>
          </a:p>
          <a:p>
            <a:pPr algn="ctr"/>
            <a:r>
              <a:rPr lang="en-GB" sz="800" i="1" dirty="0">
                <a:solidFill>
                  <a:srgbClr val="0070C0"/>
                </a:solidFill>
              </a:rPr>
              <a:t>and aided by the O.C.D..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5C210-52C2-44A6-B296-8FAD11787CA1}"/>
              </a:ext>
            </a:extLst>
          </p:cNvPr>
          <p:cNvSpPr txBox="1"/>
          <p:nvPr/>
        </p:nvSpPr>
        <p:spPr>
          <a:xfrm>
            <a:off x="2479040" y="193881"/>
            <a:ext cx="787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/>
              <a:t>The Life, times and poetry of Catullus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8467D-CCC6-4B2B-8ED3-67485B9DC51A}"/>
              </a:ext>
            </a:extLst>
          </p:cNvPr>
          <p:cNvSpPr txBox="1"/>
          <p:nvPr/>
        </p:nvSpPr>
        <p:spPr>
          <a:xfrm>
            <a:off x="50800" y="1246261"/>
            <a:ext cx="192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c. </a:t>
            </a:r>
            <a:r>
              <a:rPr lang="en-GB" sz="4400" dirty="0"/>
              <a:t>84BC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49ED5-6A44-4CD8-8C8D-7CF67DE06DB3}"/>
              </a:ext>
            </a:extLst>
          </p:cNvPr>
          <p:cNvSpPr txBox="1"/>
          <p:nvPr/>
        </p:nvSpPr>
        <p:spPr>
          <a:xfrm>
            <a:off x="1887220" y="1382932"/>
            <a:ext cx="945388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C. </a:t>
            </a:r>
            <a:r>
              <a:rPr lang="en-GB" b="1" dirty="0" err="1"/>
              <a:t>Valerius</a:t>
            </a:r>
            <a:r>
              <a:rPr lang="en-GB" b="1" dirty="0"/>
              <a:t> Catullus </a:t>
            </a:r>
            <a:r>
              <a:rPr lang="en-GB" dirty="0"/>
              <a:t>was born to a distinguished propertied family of </a:t>
            </a:r>
            <a:r>
              <a:rPr lang="en-GB" b="1" dirty="0"/>
              <a:t>Verona</a:t>
            </a:r>
            <a:r>
              <a:rPr lang="en-GB" dirty="0"/>
              <a:t> in north Italy. His father was a friend of </a:t>
            </a:r>
            <a:r>
              <a:rPr lang="en-GB" b="1" dirty="0"/>
              <a:t>C. Julius Caesar </a:t>
            </a:r>
            <a:r>
              <a:rPr lang="en-GB" dirty="0"/>
              <a:t>(100-44BC).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BF9A3-89EF-41DD-9126-BE82773D648D}"/>
              </a:ext>
            </a:extLst>
          </p:cNvPr>
          <p:cNvSpPr txBox="1"/>
          <p:nvPr/>
        </p:nvSpPr>
        <p:spPr>
          <a:xfrm>
            <a:off x="71120" y="5912693"/>
            <a:ext cx="192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c. </a:t>
            </a:r>
            <a:r>
              <a:rPr lang="en-GB" sz="4400" dirty="0"/>
              <a:t>54BC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E6DF7-EB9E-4EDC-AB83-FF395492BB87}"/>
              </a:ext>
            </a:extLst>
          </p:cNvPr>
          <p:cNvSpPr txBox="1"/>
          <p:nvPr/>
        </p:nvSpPr>
        <p:spPr>
          <a:xfrm>
            <a:off x="1982470" y="6137328"/>
            <a:ext cx="23368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The death of Catullus.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410096-1A0F-49EA-9E98-1454EBCD27F2}"/>
              </a:ext>
            </a:extLst>
          </p:cNvPr>
          <p:cNvSpPr txBox="1"/>
          <p:nvPr/>
        </p:nvSpPr>
        <p:spPr>
          <a:xfrm>
            <a:off x="50800" y="3391942"/>
            <a:ext cx="192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57-6BC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A9ED25-BFB6-49AC-8D32-CF33A9284EAC}"/>
              </a:ext>
            </a:extLst>
          </p:cNvPr>
          <p:cNvSpPr txBox="1"/>
          <p:nvPr/>
        </p:nvSpPr>
        <p:spPr>
          <a:xfrm>
            <a:off x="1869440" y="3607385"/>
            <a:ext cx="93472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 his late 20s Catullus served on the staff of the Governor of </a:t>
            </a:r>
            <a:r>
              <a:rPr lang="en-GB" b="1" dirty="0"/>
              <a:t>Bithynia</a:t>
            </a:r>
            <a:r>
              <a:rPr lang="en-GB" dirty="0"/>
              <a:t>, </a:t>
            </a:r>
            <a:r>
              <a:rPr lang="en-GB" b="1" dirty="0"/>
              <a:t>C. </a:t>
            </a:r>
            <a:r>
              <a:rPr lang="en-GB" b="1" dirty="0" err="1"/>
              <a:t>Memmius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i="1" dirty="0" err="1"/>
              <a:t>Propraetor</a:t>
            </a:r>
            <a:r>
              <a:rPr lang="en-GB" dirty="0"/>
              <a:t>).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9C5FE6-ACE0-419D-BBC6-8F91CB50FAC3}"/>
              </a:ext>
            </a:extLst>
          </p:cNvPr>
          <p:cNvSpPr txBox="1"/>
          <p:nvPr/>
        </p:nvSpPr>
        <p:spPr>
          <a:xfrm>
            <a:off x="6949440" y="4444557"/>
            <a:ext cx="517144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Catullus, Calvus </a:t>
            </a:r>
            <a:r>
              <a:rPr lang="en-GB" sz="1600" dirty="0"/>
              <a:t>and</a:t>
            </a:r>
            <a:r>
              <a:rPr lang="en-GB" sz="1600" b="1" dirty="0"/>
              <a:t> Caesar</a:t>
            </a:r>
          </a:p>
          <a:p>
            <a:r>
              <a:rPr lang="en-GB" sz="1400" dirty="0"/>
              <a:t>‘</a:t>
            </a:r>
            <a:r>
              <a:rPr lang="en-GB" sz="1400" i="1" dirty="0"/>
              <a:t>When C. Calvus, after his cruel lampoons of Caesar, made a move towards reconciliation through mutual friends, Caesar took the initiative by writing him a friendly letter. </a:t>
            </a:r>
            <a:r>
              <a:rPr lang="en-GB" sz="1400" b="1" i="1" dirty="0" err="1"/>
              <a:t>Valerius</a:t>
            </a:r>
            <a:r>
              <a:rPr lang="en-GB" sz="1400" b="1" i="1" dirty="0"/>
              <a:t> Catullus </a:t>
            </a:r>
            <a:r>
              <a:rPr lang="en-GB" sz="1400" i="1" dirty="0"/>
              <a:t>had also libelled him in his verses about </a:t>
            </a:r>
            <a:r>
              <a:rPr lang="en-GB" sz="1400" i="1" dirty="0" err="1"/>
              <a:t>Mamurra</a:t>
            </a:r>
            <a:r>
              <a:rPr lang="en-GB" sz="1400" i="1" dirty="0"/>
              <a:t> (</a:t>
            </a:r>
            <a:r>
              <a:rPr lang="en-GB" sz="1400" dirty="0"/>
              <a:t>poems </a:t>
            </a:r>
            <a:r>
              <a:rPr lang="en-GB" sz="1400" dirty="0">
                <a:solidFill>
                  <a:srgbClr val="CC66FF"/>
                </a:solidFill>
              </a:rPr>
              <a:t>29</a:t>
            </a:r>
            <a:r>
              <a:rPr lang="en-GB" sz="1400" dirty="0"/>
              <a:t> + </a:t>
            </a:r>
            <a:r>
              <a:rPr lang="en-GB" sz="1400" dirty="0">
                <a:solidFill>
                  <a:srgbClr val="CC66FF"/>
                </a:solidFill>
              </a:rPr>
              <a:t>57</a:t>
            </a:r>
            <a:r>
              <a:rPr lang="en-GB" sz="1400" i="1" dirty="0"/>
              <a:t>), yet Caesar, while admitting these were a permanent blot on his name, </a:t>
            </a:r>
            <a:r>
              <a:rPr lang="en-GB" sz="1400" i="1" dirty="0" err="1"/>
              <a:t>accpeted</a:t>
            </a:r>
            <a:r>
              <a:rPr lang="en-GB" sz="1400" i="1" dirty="0"/>
              <a:t> Catullus’ apology and invited him to dinner that same afternoon, never interrupting his friendship with Catullus’ father. </a:t>
            </a:r>
          </a:p>
          <a:p>
            <a:pPr algn="r"/>
            <a:r>
              <a:rPr lang="en-GB" sz="1200" b="1" dirty="0"/>
              <a:t>Suetonius (AD  JC 73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E99872-8A02-4F4D-A33A-1A45074203BC}"/>
              </a:ext>
            </a:extLst>
          </p:cNvPr>
          <p:cNvSpPr txBox="1"/>
          <p:nvPr/>
        </p:nvSpPr>
        <p:spPr>
          <a:xfrm>
            <a:off x="901699" y="2885628"/>
            <a:ext cx="1121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59BC  	Formation of the ‘First Triumvirate’, consisting of </a:t>
            </a:r>
            <a:r>
              <a:rPr lang="en-GB" b="1" dirty="0"/>
              <a:t>Pompey </a:t>
            </a:r>
            <a:r>
              <a:rPr lang="en-GB" dirty="0"/>
              <a:t>(106-48BC), </a:t>
            </a:r>
            <a:r>
              <a:rPr lang="en-GB" b="1" dirty="0"/>
              <a:t>Caesar</a:t>
            </a:r>
            <a:r>
              <a:rPr lang="en-GB" dirty="0"/>
              <a:t> </a:t>
            </a:r>
            <a:r>
              <a:rPr lang="en-GB" sz="1200" dirty="0"/>
              <a:t>(poem </a:t>
            </a:r>
            <a:r>
              <a:rPr lang="en-GB" sz="1200" dirty="0">
                <a:solidFill>
                  <a:srgbClr val="CC66FF"/>
                </a:solidFill>
              </a:rPr>
              <a:t>93</a:t>
            </a:r>
            <a:r>
              <a:rPr lang="en-GB" sz="1200" dirty="0"/>
              <a:t>)</a:t>
            </a:r>
            <a:r>
              <a:rPr lang="en-GB" sz="1200" i="1" dirty="0"/>
              <a:t> </a:t>
            </a:r>
            <a:r>
              <a:rPr lang="en-GB" dirty="0"/>
              <a:t>and </a:t>
            </a:r>
            <a:r>
              <a:rPr lang="en-GB" b="1" dirty="0"/>
              <a:t>Crassus </a:t>
            </a:r>
            <a:r>
              <a:rPr lang="en-GB" dirty="0"/>
              <a:t>(115-53BC).</a:t>
            </a:r>
          </a:p>
          <a:p>
            <a:r>
              <a:rPr lang="en-GB" dirty="0"/>
              <a:t>	Julius Caesar began his 10 year conquest of Gaul.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C2AF71-A195-4783-9982-C905789E3C6A}"/>
              </a:ext>
            </a:extLst>
          </p:cNvPr>
          <p:cNvSpPr txBox="1"/>
          <p:nvPr/>
        </p:nvSpPr>
        <p:spPr>
          <a:xfrm>
            <a:off x="1031240" y="6559024"/>
            <a:ext cx="456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49BC  	Julius Caesar ‘crossed the Rubicon’.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9D721E-704D-404A-A8C2-9C30CE24427D}"/>
              </a:ext>
            </a:extLst>
          </p:cNvPr>
          <p:cNvSpPr txBox="1"/>
          <p:nvPr/>
        </p:nvSpPr>
        <p:spPr>
          <a:xfrm>
            <a:off x="751840" y="5737218"/>
            <a:ext cx="989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55/54BC  	     Julius Caesar sent expeditionary force to Britain.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1EC967-9BBB-4191-B023-FA66BE55E618}"/>
              </a:ext>
            </a:extLst>
          </p:cNvPr>
          <p:cNvSpPr txBox="1"/>
          <p:nvPr/>
        </p:nvSpPr>
        <p:spPr>
          <a:xfrm>
            <a:off x="901700" y="2112505"/>
            <a:ext cx="957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63BC  	</a:t>
            </a:r>
            <a:r>
              <a:rPr lang="en-GB" b="1" dirty="0"/>
              <a:t>Cicero </a:t>
            </a:r>
            <a:r>
              <a:rPr lang="en-GB" dirty="0"/>
              <a:t>(106-43BC), as consul, exposes the ‘</a:t>
            </a:r>
            <a:r>
              <a:rPr lang="en-GB" b="1" dirty="0"/>
              <a:t>Catilinarian Conspiracy</a:t>
            </a:r>
            <a:r>
              <a:rPr lang="en-GB" dirty="0"/>
              <a:t>’. </a:t>
            </a:r>
            <a:r>
              <a:rPr lang="en-GB" sz="1200" dirty="0"/>
              <a:t>(poem </a:t>
            </a:r>
            <a:r>
              <a:rPr lang="en-GB" sz="1200" dirty="0">
                <a:solidFill>
                  <a:srgbClr val="CC66FF"/>
                </a:solidFill>
              </a:rPr>
              <a:t>49</a:t>
            </a:r>
            <a:r>
              <a:rPr lang="en-GB" sz="1200" dirty="0"/>
              <a:t>)</a:t>
            </a:r>
            <a:r>
              <a:rPr lang="en-GB" sz="1200" i="1" dirty="0"/>
              <a:t> </a:t>
            </a:r>
            <a:endParaRPr lang="en-GB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A533D0-4478-4C24-8FEB-549F45675C27}"/>
              </a:ext>
            </a:extLst>
          </p:cNvPr>
          <p:cNvSpPr txBox="1"/>
          <p:nvPr/>
        </p:nvSpPr>
        <p:spPr>
          <a:xfrm>
            <a:off x="911860" y="4075225"/>
            <a:ext cx="112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56BC  	Cicero defended his protégé </a:t>
            </a:r>
            <a:r>
              <a:rPr lang="en-GB" b="1" dirty="0"/>
              <a:t>M. </a:t>
            </a:r>
            <a:r>
              <a:rPr lang="en-GB" b="1" dirty="0" err="1"/>
              <a:t>Caelius</a:t>
            </a:r>
            <a:r>
              <a:rPr lang="en-GB" b="1" dirty="0"/>
              <a:t> Rufus </a:t>
            </a:r>
            <a:r>
              <a:rPr lang="en-GB" dirty="0"/>
              <a:t>through a vicious public attack on </a:t>
            </a:r>
            <a:r>
              <a:rPr lang="en-GB" b="1" dirty="0" err="1"/>
              <a:t>Clodia</a:t>
            </a:r>
            <a:r>
              <a:rPr lang="en-GB" dirty="0"/>
              <a:t>, a sister of </a:t>
            </a:r>
            <a:r>
              <a:rPr lang="en-GB" b="1" dirty="0"/>
              <a:t>P. </a:t>
            </a:r>
            <a:r>
              <a:rPr lang="en-GB" b="1" dirty="0" err="1"/>
              <a:t>Clodius</a:t>
            </a:r>
            <a:r>
              <a:rPr lang="en-GB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3A33AE-8B05-405D-8AF1-542036B25B97}"/>
              </a:ext>
            </a:extLst>
          </p:cNvPr>
          <p:cNvSpPr txBox="1"/>
          <p:nvPr/>
        </p:nvSpPr>
        <p:spPr>
          <a:xfrm>
            <a:off x="124460" y="4424874"/>
            <a:ext cx="6738620" cy="1338828"/>
          </a:xfrm>
          <a:prstGeom prst="rect">
            <a:avLst/>
          </a:prstGeom>
          <a:solidFill>
            <a:srgbClr val="FFE1FF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/>
              <a:t>Lesbia</a:t>
            </a:r>
            <a:endParaRPr lang="en-GB" sz="1600" b="1" dirty="0"/>
          </a:p>
          <a:p>
            <a:pPr algn="ctr"/>
            <a:r>
              <a:rPr lang="en-GB" sz="1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GB" sz="14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eadem</a:t>
            </a:r>
            <a:r>
              <a:rPr lang="en-GB" sz="1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igitur</a:t>
            </a:r>
            <a:r>
              <a:rPr lang="en-GB" sz="1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opera </a:t>
            </a:r>
            <a:r>
              <a:rPr lang="en-GB" sz="14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accusent</a:t>
            </a:r>
            <a:r>
              <a:rPr lang="en-GB" sz="1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C. </a:t>
            </a:r>
            <a:r>
              <a:rPr lang="en-GB" sz="14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Catullum</a:t>
            </a:r>
            <a:r>
              <a:rPr lang="en-GB" sz="1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quod </a:t>
            </a:r>
            <a:r>
              <a:rPr lang="en-GB" sz="14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Lesbiam</a:t>
            </a:r>
            <a:r>
              <a:rPr lang="en-GB" sz="1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en-GB" sz="1400" b="1" i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Clodia</a:t>
            </a:r>
            <a:r>
              <a:rPr lang="en-GB" sz="14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nominarit</a:t>
            </a:r>
            <a:r>
              <a:rPr lang="en-GB" sz="1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1200" b="1" dirty="0"/>
              <a:t>Apuleius </a:t>
            </a:r>
            <a:r>
              <a:rPr lang="en-GB" sz="1200" dirty="0"/>
              <a:t>(b. Numidia c.AD124-170) </a:t>
            </a:r>
            <a:r>
              <a:rPr lang="en-GB" sz="1200" b="1" i="1" dirty="0"/>
              <a:t>Apologia </a:t>
            </a:r>
            <a:r>
              <a:rPr lang="en-GB" sz="1200" dirty="0"/>
              <a:t>(AD158, Sabratha)</a:t>
            </a:r>
          </a:p>
          <a:p>
            <a:pPr algn="ctr"/>
            <a:endParaRPr lang="en-GB" sz="300" dirty="0"/>
          </a:p>
          <a:p>
            <a:pPr algn="ctr"/>
            <a:r>
              <a:rPr lang="en-GB" sz="1200" dirty="0"/>
              <a:t>‘</a:t>
            </a:r>
            <a:r>
              <a:rPr lang="en-GB" sz="1200" i="1" dirty="0"/>
              <a:t>We know of a </a:t>
            </a:r>
            <a:r>
              <a:rPr lang="en-GB" sz="1200" i="1" dirty="0" err="1"/>
              <a:t>Clodia</a:t>
            </a:r>
            <a:r>
              <a:rPr lang="en-GB" sz="1200" i="1" dirty="0"/>
              <a:t> with similar characteristics living in Rome at this time, the sister of P. Publius </a:t>
            </a:r>
            <a:r>
              <a:rPr lang="en-GB" sz="1200" i="1" dirty="0" err="1"/>
              <a:t>Clodius</a:t>
            </a:r>
            <a:r>
              <a:rPr lang="en-GB" sz="1200" i="1" dirty="0"/>
              <a:t> and wife to the consul of 60BC Q. </a:t>
            </a:r>
            <a:r>
              <a:rPr lang="en-GB" sz="1200" i="1" dirty="0" err="1"/>
              <a:t>Caecilius</a:t>
            </a:r>
            <a:r>
              <a:rPr lang="en-GB" sz="1200" i="1" dirty="0"/>
              <a:t> </a:t>
            </a:r>
            <a:r>
              <a:rPr lang="en-GB" sz="1200" i="1" dirty="0" err="1"/>
              <a:t>Metellus</a:t>
            </a:r>
            <a:r>
              <a:rPr lang="en-GB" sz="1200" i="1" dirty="0"/>
              <a:t>. The </a:t>
            </a:r>
            <a:r>
              <a:rPr lang="en-GB" sz="1200" i="1" dirty="0" err="1"/>
              <a:t>identitification</a:t>
            </a:r>
            <a:r>
              <a:rPr lang="en-GB" sz="1200" i="1" dirty="0"/>
              <a:t> cannot be proved, but Cicero’s picture of the historical </a:t>
            </a:r>
            <a:r>
              <a:rPr lang="en-GB" sz="1200" i="1" dirty="0" err="1"/>
              <a:t>Clodia</a:t>
            </a:r>
            <a:r>
              <a:rPr lang="en-GB" sz="1200" i="1" dirty="0"/>
              <a:t> is instructive for the social background of Catullus’ poetry.</a:t>
            </a:r>
            <a:r>
              <a:rPr lang="en-GB" sz="1200" dirty="0"/>
              <a:t>’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ECE7D4-06B4-46BE-9AA5-D47B40DDB7C9}"/>
              </a:ext>
            </a:extLst>
          </p:cNvPr>
          <p:cNvSpPr txBox="1"/>
          <p:nvPr/>
        </p:nvSpPr>
        <p:spPr>
          <a:xfrm>
            <a:off x="911860" y="2527566"/>
            <a:ext cx="957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60BC  	Consulship of </a:t>
            </a:r>
            <a:r>
              <a:rPr lang="en-GB" b="1" dirty="0"/>
              <a:t>Q. </a:t>
            </a:r>
            <a:r>
              <a:rPr lang="en-GB" b="1" dirty="0" err="1"/>
              <a:t>Caecilius</a:t>
            </a:r>
            <a:r>
              <a:rPr lang="en-GB" b="1" dirty="0"/>
              <a:t> </a:t>
            </a:r>
            <a:r>
              <a:rPr lang="en-GB" b="1" dirty="0" err="1"/>
              <a:t>Metellus</a:t>
            </a:r>
            <a:r>
              <a:rPr lang="en-GB" b="1" dirty="0"/>
              <a:t> </a:t>
            </a:r>
            <a:r>
              <a:rPr lang="en-GB" dirty="0"/>
              <a:t>(103-59BC).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EB6730-4C86-4157-8022-28AED584E64D}"/>
              </a:ext>
            </a:extLst>
          </p:cNvPr>
          <p:cNvSpPr txBox="1"/>
          <p:nvPr/>
        </p:nvSpPr>
        <p:spPr>
          <a:xfrm>
            <a:off x="-15240" y="576370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poem 113</a:t>
            </a:r>
          </a:p>
        </p:txBody>
      </p:sp>
      <p:sp>
        <p:nvSpPr>
          <p:cNvPr id="30" name="Oval 29">
            <a:hlinkClick r:id="rId2" action="ppaction://hlinksldjump"/>
            <a:extLst>
              <a:ext uri="{FF2B5EF4-FFF2-40B4-BE49-F238E27FC236}">
                <a16:creationId xmlns:a16="http://schemas.microsoft.com/office/drawing/2014/main" id="{8CD62FDB-CD33-41AA-B93A-AB844E2A4DD0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48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1" grpId="0" animBg="1"/>
      <p:bldP spid="13" grpId="0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BB897667-2DCE-4D3D-8588-1C3476F119FC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B22E0-7188-49E7-B3FC-0E802339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0" y="5723344"/>
            <a:ext cx="6837680" cy="859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1764EF-7A68-49E5-A50E-56B1A98F15EB}"/>
              </a:ext>
            </a:extLst>
          </p:cNvPr>
          <p:cNvSpPr txBox="1"/>
          <p:nvPr/>
        </p:nvSpPr>
        <p:spPr>
          <a:xfrm>
            <a:off x="375920" y="274918"/>
            <a:ext cx="6096000" cy="2265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70.</a:t>
            </a:r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Nulli</a:t>
            </a:r>
            <a:r>
              <a:rPr lang="en-GB" dirty="0"/>
              <a:t> se dicit mulier mea </a:t>
            </a:r>
            <a:r>
              <a:rPr lang="en-GB" dirty="0" err="1"/>
              <a:t>nubere</a:t>
            </a:r>
            <a:r>
              <a:rPr lang="en-GB" dirty="0"/>
              <a:t> </a:t>
            </a:r>
            <a:r>
              <a:rPr lang="en-GB" dirty="0" err="1"/>
              <a:t>malle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     </a:t>
            </a:r>
            <a:r>
              <a:rPr lang="en-GB" dirty="0" err="1"/>
              <a:t>quam</a:t>
            </a:r>
            <a:r>
              <a:rPr lang="en-GB" dirty="0"/>
              <a:t> mihi, non </a:t>
            </a:r>
            <a:r>
              <a:rPr lang="en-GB" dirty="0" err="1"/>
              <a:t>si</a:t>
            </a:r>
            <a:r>
              <a:rPr lang="en-GB" dirty="0"/>
              <a:t> se </a:t>
            </a:r>
            <a:r>
              <a:rPr lang="en-GB" dirty="0" err="1"/>
              <a:t>Iuppiter</a:t>
            </a:r>
            <a:r>
              <a:rPr lang="en-GB" dirty="0"/>
              <a:t> ipse </a:t>
            </a:r>
            <a:r>
              <a:rPr lang="en-GB" dirty="0" err="1"/>
              <a:t>petat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dicit: sed mulier </a:t>
            </a:r>
            <a:r>
              <a:rPr lang="en-GB" dirty="0" err="1"/>
              <a:t>cupido</a:t>
            </a:r>
            <a:r>
              <a:rPr lang="en-GB" dirty="0"/>
              <a:t> quod dicit </a:t>
            </a:r>
            <a:r>
              <a:rPr lang="en-GB" dirty="0" err="1"/>
              <a:t>amanti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     in </a:t>
            </a:r>
            <a:r>
              <a:rPr lang="en-GB" dirty="0" err="1"/>
              <a:t>vento</a:t>
            </a:r>
            <a:r>
              <a:rPr lang="en-GB" dirty="0"/>
              <a:t> et </a:t>
            </a:r>
            <a:r>
              <a:rPr lang="en-GB" dirty="0" err="1"/>
              <a:t>rapida</a:t>
            </a:r>
            <a:r>
              <a:rPr lang="en-GB" dirty="0"/>
              <a:t> </a:t>
            </a:r>
            <a:r>
              <a:rPr lang="en-GB" dirty="0" err="1"/>
              <a:t>scribere</a:t>
            </a:r>
            <a:r>
              <a:rPr lang="en-GB" dirty="0"/>
              <a:t> </a:t>
            </a:r>
            <a:r>
              <a:rPr lang="en-GB" dirty="0" err="1"/>
              <a:t>oportet</a:t>
            </a:r>
            <a:r>
              <a:rPr lang="en-GB" dirty="0"/>
              <a:t> aqua.</a:t>
            </a:r>
          </a:p>
        </p:txBody>
      </p:sp>
    </p:spTree>
    <p:extLst>
      <p:ext uri="{BB962C8B-B14F-4D97-AF65-F5344CB8AC3E}">
        <p14:creationId xmlns:p14="http://schemas.microsoft.com/office/powerpoint/2010/main" val="2137627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BB897667-2DCE-4D3D-8588-1C3476F119FC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C7CAF-BD0C-4768-B3BB-0738C53B151C}"/>
              </a:ext>
            </a:extLst>
          </p:cNvPr>
          <p:cNvSpPr txBox="1"/>
          <p:nvPr/>
        </p:nvSpPr>
        <p:spPr>
          <a:xfrm>
            <a:off x="365760" y="320485"/>
            <a:ext cx="6096000" cy="3927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72. ad </a:t>
            </a:r>
            <a:r>
              <a:rPr lang="en-GB" b="1" dirty="0" err="1"/>
              <a:t>Lesbiam</a:t>
            </a:r>
            <a:endParaRPr lang="en-GB" b="1" dirty="0"/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Dicebas</a:t>
            </a:r>
            <a:r>
              <a:rPr lang="en-GB" dirty="0"/>
              <a:t> quondam solum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nosse</a:t>
            </a:r>
            <a:r>
              <a:rPr lang="en-GB" dirty="0"/>
              <a:t> </a:t>
            </a:r>
            <a:r>
              <a:rPr lang="en-GB" dirty="0" err="1"/>
              <a:t>Catullum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     </a:t>
            </a:r>
            <a:r>
              <a:rPr lang="en-GB" dirty="0" err="1"/>
              <a:t>Lesbia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prae</a:t>
            </a:r>
            <a:r>
              <a:rPr lang="en-GB" dirty="0"/>
              <a:t> me </a:t>
            </a:r>
            <a:r>
              <a:rPr lang="en-GB" dirty="0" err="1"/>
              <a:t>velle</a:t>
            </a:r>
            <a:r>
              <a:rPr lang="en-GB" dirty="0"/>
              <a:t> </a:t>
            </a:r>
            <a:r>
              <a:rPr lang="en-GB" dirty="0" err="1"/>
              <a:t>tenere</a:t>
            </a:r>
            <a:r>
              <a:rPr lang="en-GB" dirty="0"/>
              <a:t> </a:t>
            </a:r>
            <a:r>
              <a:rPr lang="en-GB" dirty="0" err="1"/>
              <a:t>Iovem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dilexi</a:t>
            </a:r>
            <a:r>
              <a:rPr lang="en-GB" dirty="0"/>
              <a:t> tum </a:t>
            </a:r>
            <a:r>
              <a:rPr lang="en-GB" dirty="0" err="1"/>
              <a:t>te</a:t>
            </a:r>
            <a:r>
              <a:rPr lang="en-GB" dirty="0"/>
              <a:t> non tantum </a:t>
            </a:r>
            <a:r>
              <a:rPr lang="en-GB" dirty="0" err="1"/>
              <a:t>ut</a:t>
            </a:r>
            <a:r>
              <a:rPr lang="en-GB" dirty="0"/>
              <a:t> vulgus </a:t>
            </a:r>
            <a:r>
              <a:rPr lang="en-GB" dirty="0" err="1"/>
              <a:t>amicam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     sed pater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gnatos</a:t>
            </a:r>
            <a:r>
              <a:rPr lang="en-GB" dirty="0"/>
              <a:t> </a:t>
            </a:r>
            <a:r>
              <a:rPr lang="en-GB" dirty="0" err="1"/>
              <a:t>diligit</a:t>
            </a:r>
            <a:r>
              <a:rPr lang="en-GB" dirty="0"/>
              <a:t> et </a:t>
            </a:r>
            <a:r>
              <a:rPr lang="en-GB" dirty="0" err="1"/>
              <a:t>generos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cognovi</a:t>
            </a:r>
            <a:r>
              <a:rPr lang="en-GB" dirty="0"/>
              <a:t>: </a:t>
            </a:r>
            <a:r>
              <a:rPr lang="en-GB" dirty="0" err="1"/>
              <a:t>quare</a:t>
            </a:r>
            <a:r>
              <a:rPr lang="en-GB" dirty="0"/>
              <a:t> </a:t>
            </a:r>
            <a:r>
              <a:rPr lang="en-GB" dirty="0" err="1"/>
              <a:t>etsi</a:t>
            </a:r>
            <a:r>
              <a:rPr lang="en-GB" dirty="0"/>
              <a:t> </a:t>
            </a:r>
            <a:r>
              <a:rPr lang="en-GB" dirty="0" err="1"/>
              <a:t>impensius</a:t>
            </a:r>
            <a:r>
              <a:rPr lang="en-GB" dirty="0"/>
              <a:t> </a:t>
            </a:r>
            <a:r>
              <a:rPr lang="en-GB" dirty="0" err="1"/>
              <a:t>uror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     </a:t>
            </a:r>
            <a:r>
              <a:rPr lang="en-GB" dirty="0" err="1"/>
              <a:t>multo</a:t>
            </a:r>
            <a:r>
              <a:rPr lang="en-GB" dirty="0"/>
              <a:t> mi </a:t>
            </a:r>
            <a:r>
              <a:rPr lang="en-GB" dirty="0" err="1"/>
              <a:t>tamen</a:t>
            </a:r>
            <a:r>
              <a:rPr lang="en-GB" dirty="0"/>
              <a:t> es </a:t>
            </a:r>
            <a:r>
              <a:rPr lang="en-GB" dirty="0" err="1"/>
              <a:t>vilior</a:t>
            </a:r>
            <a:r>
              <a:rPr lang="en-GB" dirty="0"/>
              <a:t> et </a:t>
            </a:r>
            <a:r>
              <a:rPr lang="en-GB" dirty="0" err="1"/>
              <a:t>levior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qui </a:t>
            </a:r>
            <a:r>
              <a:rPr lang="en-GB" dirty="0" err="1"/>
              <a:t>potis</a:t>
            </a:r>
            <a:r>
              <a:rPr lang="en-GB" dirty="0"/>
              <a:t> est, </a:t>
            </a:r>
            <a:r>
              <a:rPr lang="en-GB" dirty="0" err="1"/>
              <a:t>inquis</a:t>
            </a:r>
            <a:r>
              <a:rPr lang="en-GB" dirty="0"/>
              <a:t>? quod </a:t>
            </a:r>
            <a:r>
              <a:rPr lang="en-GB" dirty="0" err="1"/>
              <a:t>amantem</a:t>
            </a:r>
            <a:r>
              <a:rPr lang="en-GB" dirty="0"/>
              <a:t> </a:t>
            </a:r>
            <a:r>
              <a:rPr lang="en-GB" dirty="0" err="1"/>
              <a:t>iniuria</a:t>
            </a:r>
            <a:r>
              <a:rPr lang="en-GB" dirty="0"/>
              <a:t> </a:t>
            </a:r>
            <a:r>
              <a:rPr lang="en-GB" dirty="0" err="1"/>
              <a:t>talis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     </a:t>
            </a:r>
            <a:r>
              <a:rPr lang="en-GB" dirty="0" err="1"/>
              <a:t>cogit</a:t>
            </a:r>
            <a:r>
              <a:rPr lang="en-GB" dirty="0"/>
              <a:t> </a:t>
            </a:r>
            <a:r>
              <a:rPr lang="en-GB" dirty="0" err="1"/>
              <a:t>amare</a:t>
            </a:r>
            <a:r>
              <a:rPr lang="en-GB" dirty="0"/>
              <a:t> </a:t>
            </a:r>
            <a:r>
              <a:rPr lang="en-GB" dirty="0" err="1"/>
              <a:t>magis</a:t>
            </a:r>
            <a:r>
              <a:rPr lang="en-GB" dirty="0"/>
              <a:t>, sed bene </a:t>
            </a:r>
            <a:r>
              <a:rPr lang="en-GB" dirty="0" err="1"/>
              <a:t>velle</a:t>
            </a:r>
            <a:r>
              <a:rPr lang="en-GB" dirty="0"/>
              <a:t> minus.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413437-61E4-488B-AD47-C5CB6EC33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959" y="5232160"/>
            <a:ext cx="6543039" cy="154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30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BB897667-2DCE-4D3D-8588-1C3476F119FC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47AAA-6A28-4E09-861E-C9510EA3F166}"/>
              </a:ext>
            </a:extLst>
          </p:cNvPr>
          <p:cNvSpPr txBox="1"/>
          <p:nvPr/>
        </p:nvSpPr>
        <p:spPr>
          <a:xfrm>
            <a:off x="416560" y="420916"/>
            <a:ext cx="6096000" cy="143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85.</a:t>
            </a:r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Odi</a:t>
            </a:r>
            <a:r>
              <a:rPr lang="en-GB" dirty="0"/>
              <a:t> et </a:t>
            </a:r>
            <a:r>
              <a:rPr lang="en-GB" dirty="0" err="1"/>
              <a:t>amo</a:t>
            </a:r>
            <a:r>
              <a:rPr lang="en-GB" dirty="0"/>
              <a:t>. </a:t>
            </a:r>
            <a:r>
              <a:rPr lang="en-GB" dirty="0" err="1"/>
              <a:t>quare</a:t>
            </a:r>
            <a:r>
              <a:rPr lang="en-GB" dirty="0"/>
              <a:t> id </a:t>
            </a:r>
            <a:r>
              <a:rPr lang="en-GB" dirty="0" err="1"/>
              <a:t>faciam</a:t>
            </a:r>
            <a:r>
              <a:rPr lang="en-GB" dirty="0"/>
              <a:t>, </a:t>
            </a:r>
            <a:r>
              <a:rPr lang="en-GB" dirty="0" err="1"/>
              <a:t>fortasse</a:t>
            </a:r>
            <a:r>
              <a:rPr lang="en-GB" dirty="0"/>
              <a:t> </a:t>
            </a:r>
            <a:r>
              <a:rPr lang="en-GB" dirty="0" err="1"/>
              <a:t>requiris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     </a:t>
            </a:r>
            <a:r>
              <a:rPr lang="en-GB" dirty="0" err="1"/>
              <a:t>nescio</a:t>
            </a:r>
            <a:r>
              <a:rPr lang="en-GB" dirty="0"/>
              <a:t>, sed </a:t>
            </a:r>
            <a:r>
              <a:rPr lang="en-GB" dirty="0" err="1"/>
              <a:t>fieri</a:t>
            </a:r>
            <a:r>
              <a:rPr lang="en-GB" dirty="0"/>
              <a:t> </a:t>
            </a:r>
            <a:r>
              <a:rPr lang="en-GB" dirty="0" err="1"/>
              <a:t>sentio</a:t>
            </a:r>
            <a:r>
              <a:rPr lang="en-GB" dirty="0"/>
              <a:t> et </a:t>
            </a:r>
            <a:r>
              <a:rPr lang="en-GB" dirty="0" err="1"/>
              <a:t>excrucior</a:t>
            </a:r>
            <a:r>
              <a:rPr lang="en-GB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040FF4-CDEE-4ADE-9FB1-60A5210A5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6245075"/>
            <a:ext cx="6017895" cy="3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39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BB897667-2DCE-4D3D-8588-1C3476F119FC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905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BB897667-2DCE-4D3D-8588-1C3476F119FC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322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BB897667-2DCE-4D3D-8588-1C3476F119FC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30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BB897667-2DCE-4D3D-8588-1C3476F119FC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84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BB897667-2DCE-4D3D-8588-1C3476F119FC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042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BB897667-2DCE-4D3D-8588-1C3476F119FC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01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BFC7D0-9BEE-4797-85D3-76449A5ECDF4}"/>
              </a:ext>
            </a:extLst>
          </p:cNvPr>
          <p:cNvSpPr txBox="1"/>
          <p:nvPr/>
        </p:nvSpPr>
        <p:spPr>
          <a:xfrm>
            <a:off x="233680" y="132971"/>
            <a:ext cx="3870960" cy="4758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1. ad </a:t>
            </a:r>
            <a:r>
              <a:rPr lang="en-GB" b="1" dirty="0" err="1"/>
              <a:t>Cornelium</a:t>
            </a:r>
            <a:endParaRPr lang="en-GB" b="1" dirty="0"/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cui </a:t>
            </a:r>
            <a:r>
              <a:rPr lang="en-GB" dirty="0" err="1"/>
              <a:t>dono</a:t>
            </a:r>
            <a:r>
              <a:rPr lang="en-GB" dirty="0"/>
              <a:t> </a:t>
            </a:r>
            <a:r>
              <a:rPr lang="en-GB" dirty="0" err="1"/>
              <a:t>lepidum</a:t>
            </a:r>
            <a:r>
              <a:rPr lang="en-GB" dirty="0"/>
              <a:t> novum </a:t>
            </a:r>
            <a:r>
              <a:rPr lang="en-GB" dirty="0" err="1"/>
              <a:t>libellum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arida</a:t>
            </a:r>
            <a:r>
              <a:rPr lang="en-GB" dirty="0"/>
              <a:t> modo pumice </a:t>
            </a:r>
            <a:r>
              <a:rPr lang="en-GB" dirty="0" err="1"/>
              <a:t>expolitum</a:t>
            </a:r>
            <a:r>
              <a:rPr lang="en-GB" dirty="0"/>
              <a:t>?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Corneli</a:t>
            </a:r>
            <a:r>
              <a:rPr lang="en-GB" dirty="0"/>
              <a:t>, </a:t>
            </a:r>
            <a:r>
              <a:rPr lang="en-GB" dirty="0" err="1"/>
              <a:t>tibi</a:t>
            </a:r>
            <a:r>
              <a:rPr lang="en-GB" dirty="0"/>
              <a:t>: </a:t>
            </a:r>
            <a:r>
              <a:rPr lang="en-GB" dirty="0" err="1"/>
              <a:t>namque</a:t>
            </a:r>
            <a:r>
              <a:rPr lang="en-GB" dirty="0"/>
              <a:t>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solebas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meas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</a:t>
            </a:r>
            <a:r>
              <a:rPr lang="en-GB" dirty="0" err="1"/>
              <a:t>putare</a:t>
            </a:r>
            <a:r>
              <a:rPr lang="en-GB" dirty="0"/>
              <a:t> </a:t>
            </a:r>
            <a:r>
              <a:rPr lang="en-GB" dirty="0" err="1"/>
              <a:t>nugas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iam</a:t>
            </a:r>
            <a:r>
              <a:rPr lang="en-GB" dirty="0"/>
              <a:t> tum, cum </a:t>
            </a:r>
            <a:r>
              <a:rPr lang="en-GB" dirty="0" err="1"/>
              <a:t>ausus</a:t>
            </a:r>
            <a:r>
              <a:rPr lang="en-GB" dirty="0"/>
              <a:t> es </a:t>
            </a:r>
            <a:r>
              <a:rPr lang="en-GB" dirty="0" err="1"/>
              <a:t>unus</a:t>
            </a:r>
            <a:r>
              <a:rPr lang="en-GB" dirty="0"/>
              <a:t> </a:t>
            </a:r>
            <a:r>
              <a:rPr lang="en-GB" dirty="0" err="1"/>
              <a:t>Italorum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omne</a:t>
            </a:r>
            <a:r>
              <a:rPr lang="en-GB" dirty="0"/>
              <a:t> aevum </a:t>
            </a:r>
            <a:r>
              <a:rPr lang="en-GB" dirty="0" err="1"/>
              <a:t>tribus</a:t>
            </a:r>
            <a:r>
              <a:rPr lang="en-GB" dirty="0"/>
              <a:t> </a:t>
            </a:r>
            <a:r>
              <a:rPr lang="en-GB" dirty="0" err="1"/>
              <a:t>explicare</a:t>
            </a:r>
            <a:r>
              <a:rPr lang="en-GB" dirty="0"/>
              <a:t> </a:t>
            </a:r>
            <a:r>
              <a:rPr lang="en-GB" dirty="0" err="1"/>
              <a:t>cartis</a:t>
            </a:r>
            <a:r>
              <a:rPr lang="en-GB" dirty="0"/>
              <a:t>   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doctis</a:t>
            </a:r>
            <a:r>
              <a:rPr lang="en-GB" dirty="0"/>
              <a:t>, </a:t>
            </a:r>
            <a:r>
              <a:rPr lang="en-GB" dirty="0" err="1"/>
              <a:t>Iuppiter</a:t>
            </a:r>
            <a:r>
              <a:rPr lang="en-GB" dirty="0"/>
              <a:t>, et </a:t>
            </a:r>
            <a:r>
              <a:rPr lang="en-GB" dirty="0" err="1"/>
              <a:t>laboriosis</a:t>
            </a:r>
            <a:r>
              <a:rPr lang="en-GB" dirty="0"/>
              <a:t>!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quare</a:t>
            </a:r>
            <a:r>
              <a:rPr lang="en-GB" dirty="0"/>
              <a:t> </a:t>
            </a:r>
            <a:r>
              <a:rPr lang="en-GB" dirty="0" err="1"/>
              <a:t>habe</a:t>
            </a:r>
            <a:r>
              <a:rPr lang="en-GB" dirty="0"/>
              <a:t> </a:t>
            </a:r>
            <a:r>
              <a:rPr lang="en-GB" dirty="0" err="1"/>
              <a:t>tibi</a:t>
            </a:r>
            <a:r>
              <a:rPr lang="en-GB" dirty="0"/>
              <a:t> </a:t>
            </a:r>
            <a:r>
              <a:rPr lang="en-GB" dirty="0" err="1"/>
              <a:t>quidquid</a:t>
            </a:r>
            <a:r>
              <a:rPr lang="en-GB" dirty="0"/>
              <a:t> hoc </a:t>
            </a:r>
            <a:r>
              <a:rPr lang="en-GB" dirty="0" err="1"/>
              <a:t>libelli</a:t>
            </a:r>
            <a:r>
              <a:rPr lang="en-GB" dirty="0"/>
              <a:t>—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qualecumque</a:t>
            </a:r>
            <a:r>
              <a:rPr lang="en-GB" dirty="0"/>
              <a:t>, quod, o </a:t>
            </a:r>
            <a:r>
              <a:rPr lang="en-GB" dirty="0" err="1"/>
              <a:t>patrona</a:t>
            </a:r>
            <a:r>
              <a:rPr lang="en-GB" dirty="0"/>
              <a:t> </a:t>
            </a:r>
            <a:r>
              <a:rPr lang="en-GB" dirty="0" err="1"/>
              <a:t>virgo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plus uno </a:t>
            </a:r>
            <a:r>
              <a:rPr lang="en-GB" dirty="0" err="1"/>
              <a:t>maneat</a:t>
            </a:r>
            <a:r>
              <a:rPr lang="en-GB" dirty="0"/>
              <a:t> </a:t>
            </a:r>
            <a:r>
              <a:rPr lang="en-GB" dirty="0" err="1"/>
              <a:t>perenne</a:t>
            </a:r>
            <a:r>
              <a:rPr lang="en-GB" dirty="0"/>
              <a:t> </a:t>
            </a:r>
            <a:r>
              <a:rPr lang="en-GB" dirty="0" err="1"/>
              <a:t>saeclo</a:t>
            </a:r>
            <a:r>
              <a:rPr lang="en-GB" dirty="0"/>
              <a:t>!</a:t>
            </a:r>
          </a:p>
        </p:txBody>
      </p:sp>
      <p:sp>
        <p:nvSpPr>
          <p:cNvPr id="11" name="Oval 10">
            <a:hlinkClick r:id="rId2" action="ppaction://hlinksldjump"/>
            <a:extLst>
              <a:ext uri="{FF2B5EF4-FFF2-40B4-BE49-F238E27FC236}">
                <a16:creationId xmlns:a16="http://schemas.microsoft.com/office/drawing/2014/main" id="{F2FED967-B110-47FF-95DA-9E227728CE1A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EBA2C9-86B5-49C8-8658-84DB92F48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80" y="5162607"/>
            <a:ext cx="5577840" cy="16239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C2C125-854D-4D8A-B542-62673A1BA566}"/>
              </a:ext>
            </a:extLst>
          </p:cNvPr>
          <p:cNvSpPr txBox="1"/>
          <p:nvPr/>
        </p:nvSpPr>
        <p:spPr>
          <a:xfrm>
            <a:off x="8188952" y="746897"/>
            <a:ext cx="4358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Cornelius Nepos (c.110-24BC) was a historian and biographer who was also a friend of Cicero. </a:t>
            </a:r>
          </a:p>
          <a:p>
            <a:r>
              <a:rPr lang="en-GB" sz="1400" i="1" dirty="0"/>
              <a:t>He was born not far from Catullus’ native city Verona.</a:t>
            </a:r>
          </a:p>
        </p:txBody>
      </p:sp>
      <p:pic>
        <p:nvPicPr>
          <p:cNvPr id="4098" name="Picture 2" descr="Book cover image.">
            <a:extLst>
              <a:ext uri="{FF2B5EF4-FFF2-40B4-BE49-F238E27FC236}">
                <a16:creationId xmlns:a16="http://schemas.microsoft.com/office/drawing/2014/main" id="{41087D5C-37F4-4E18-BC32-CD1D9D1C4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1496954"/>
            <a:ext cx="1905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A1E241-0B06-4CDD-8000-8BF3A920BA82}"/>
              </a:ext>
            </a:extLst>
          </p:cNvPr>
          <p:cNvSpPr txBox="1"/>
          <p:nvPr/>
        </p:nvSpPr>
        <p:spPr>
          <a:xfrm>
            <a:off x="8625840" y="4392554"/>
            <a:ext cx="299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Extracts from Nepos’ </a:t>
            </a:r>
            <a:r>
              <a:rPr lang="en-GB" sz="1100" b="1" i="1" dirty="0"/>
              <a:t>De </a:t>
            </a:r>
            <a:r>
              <a:rPr lang="en-GB" sz="1100" b="1" i="1" dirty="0" err="1"/>
              <a:t>Viris</a:t>
            </a:r>
            <a:r>
              <a:rPr lang="en-GB" sz="1100" b="1" i="1" dirty="0"/>
              <a:t> </a:t>
            </a:r>
            <a:r>
              <a:rPr lang="en-GB" sz="1100" b="1" i="1" dirty="0" err="1"/>
              <a:t>Illustribus</a:t>
            </a:r>
            <a:r>
              <a:rPr lang="en-GB" sz="1100" b="1" i="1" dirty="0"/>
              <a:t> </a:t>
            </a:r>
            <a:r>
              <a:rPr lang="en-GB" sz="1100" dirty="0"/>
              <a:t>survive, including the Lives of Greek generals like Miltiades, Themistocles and Alcibiades.</a:t>
            </a:r>
          </a:p>
        </p:txBody>
      </p:sp>
      <p:pic>
        <p:nvPicPr>
          <p:cNvPr id="4104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56E72C4A-8EA4-4440-9A75-7856216C2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/>
        </p:blipFill>
        <p:spPr bwMode="auto">
          <a:xfrm>
            <a:off x="4003047" y="832599"/>
            <a:ext cx="4185905" cy="416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apyrus: A Brief History – Dartmouth Ancient Books Lab">
            <a:extLst>
              <a:ext uri="{FF2B5EF4-FFF2-40B4-BE49-F238E27FC236}">
                <a16:creationId xmlns:a16="http://schemas.microsoft.com/office/drawing/2014/main" id="{7605859A-6247-407E-9809-9B58D096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7" y="4956434"/>
            <a:ext cx="2535422" cy="19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FEDABB6-2699-4FE0-8C0B-DE888B9BF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-1"/>
            <a:ext cx="6892290" cy="764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hlinkClick r:id="rId3" action="ppaction://hlinksldjump"/>
            <a:extLst>
              <a:ext uri="{FF2B5EF4-FFF2-40B4-BE49-F238E27FC236}">
                <a16:creationId xmlns:a16="http://schemas.microsoft.com/office/drawing/2014/main" id="{22456701-19DE-441B-86F3-354EC06F5FD2}"/>
              </a:ext>
            </a:extLst>
          </p:cNvPr>
          <p:cNvSpPr/>
          <p:nvPr/>
        </p:nvSpPr>
        <p:spPr>
          <a:xfrm>
            <a:off x="11602720" y="71120"/>
            <a:ext cx="497840" cy="457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34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7ECF55-EA80-43EC-9C44-17FBA2674C81}"/>
              </a:ext>
            </a:extLst>
          </p:cNvPr>
          <p:cNvSpPr txBox="1"/>
          <p:nvPr/>
        </p:nvSpPr>
        <p:spPr>
          <a:xfrm>
            <a:off x="4114717" y="294903"/>
            <a:ext cx="2943225" cy="6155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Scansion</a:t>
            </a:r>
          </a:p>
          <a:p>
            <a:pPr algn="ctr"/>
            <a:r>
              <a:rPr lang="en-GB" sz="1200" b="1" dirty="0"/>
              <a:t>Elisions and Syllables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423FFA-08F0-48BF-B5CA-5C1376C6910E}"/>
              </a:ext>
            </a:extLst>
          </p:cNvPr>
          <p:cNvSpPr txBox="1"/>
          <p:nvPr/>
        </p:nvSpPr>
        <p:spPr>
          <a:xfrm>
            <a:off x="2310855" y="2053303"/>
            <a:ext cx="644337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Every </a:t>
            </a:r>
            <a:r>
              <a:rPr lang="en-GB" sz="1400" b="1" dirty="0"/>
              <a:t>syllable</a:t>
            </a:r>
            <a:r>
              <a:rPr lang="en-GB" sz="1400" dirty="0"/>
              <a:t> in Latin is classified for the purposes of scansion as either </a:t>
            </a:r>
            <a:r>
              <a:rPr lang="en-GB" sz="1400" b="1" dirty="0"/>
              <a:t>long</a:t>
            </a:r>
            <a:r>
              <a:rPr lang="en-GB" sz="1400" dirty="0"/>
              <a:t> or </a:t>
            </a:r>
            <a:r>
              <a:rPr lang="en-GB" sz="1400" b="1" dirty="0"/>
              <a:t>short</a:t>
            </a:r>
            <a:r>
              <a:rPr lang="en-GB" sz="1400" dirty="0"/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A863EF-002B-4525-A333-470EFD313902}"/>
              </a:ext>
            </a:extLst>
          </p:cNvPr>
          <p:cNvSpPr txBox="1"/>
          <p:nvPr/>
        </p:nvSpPr>
        <p:spPr>
          <a:xfrm>
            <a:off x="1395568" y="1123010"/>
            <a:ext cx="70192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Counting syllable should be straightforward, but test yourself on these words first to check: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F5F2E6-B428-41DF-AF85-FAD1933A6C08}"/>
              </a:ext>
            </a:extLst>
          </p:cNvPr>
          <p:cNvSpPr txBox="1"/>
          <p:nvPr/>
        </p:nvSpPr>
        <p:spPr>
          <a:xfrm>
            <a:off x="2056918" y="1396700"/>
            <a:ext cx="85429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Achilles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779A87-5774-49B7-96C0-895C1A1E564F}"/>
              </a:ext>
            </a:extLst>
          </p:cNvPr>
          <p:cNvSpPr txBox="1"/>
          <p:nvPr/>
        </p:nvSpPr>
        <p:spPr>
          <a:xfrm>
            <a:off x="3096098" y="1430787"/>
            <a:ext cx="751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3 syllables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EB57A7-32F0-4DAA-9D37-B2CC2B2DCE1C}"/>
              </a:ext>
            </a:extLst>
          </p:cNvPr>
          <p:cNvSpPr txBox="1"/>
          <p:nvPr/>
        </p:nvSpPr>
        <p:spPr>
          <a:xfrm>
            <a:off x="3913232" y="1385424"/>
            <a:ext cx="112663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Agamemnon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93489F-339F-42B2-9C48-5D584DDC2A7E}"/>
              </a:ext>
            </a:extLst>
          </p:cNvPr>
          <p:cNvSpPr txBox="1"/>
          <p:nvPr/>
        </p:nvSpPr>
        <p:spPr>
          <a:xfrm>
            <a:off x="5155753" y="1459863"/>
            <a:ext cx="751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4 syllables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3E7353E-DA22-48C7-8055-1FD77ACCAB84}"/>
              </a:ext>
            </a:extLst>
          </p:cNvPr>
          <p:cNvSpPr txBox="1"/>
          <p:nvPr/>
        </p:nvSpPr>
        <p:spPr>
          <a:xfrm>
            <a:off x="5996954" y="1385424"/>
            <a:ext cx="128745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trepidaverunt</a:t>
            </a:r>
            <a:endParaRPr lang="en-GB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B02E5D-A50A-48E9-BA46-C3FB0ADC3552}"/>
              </a:ext>
            </a:extLst>
          </p:cNvPr>
          <p:cNvSpPr txBox="1"/>
          <p:nvPr/>
        </p:nvSpPr>
        <p:spPr>
          <a:xfrm>
            <a:off x="7400297" y="1458256"/>
            <a:ext cx="751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5 syllables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8627EF8-CEE6-4C60-9B27-C87EFE801CF4}"/>
              </a:ext>
            </a:extLst>
          </p:cNvPr>
          <p:cNvCxnSpPr>
            <a:cxnSpLocks/>
          </p:cNvCxnSpPr>
          <p:nvPr/>
        </p:nvCxnSpPr>
        <p:spPr>
          <a:xfrm flipV="1">
            <a:off x="4724125" y="3545731"/>
            <a:ext cx="36738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CDD3619-71FD-4A43-AFF1-4DAA73CB5130}"/>
              </a:ext>
            </a:extLst>
          </p:cNvPr>
          <p:cNvSpPr txBox="1"/>
          <p:nvPr/>
        </p:nvSpPr>
        <p:spPr>
          <a:xfrm>
            <a:off x="8170421" y="1411142"/>
            <a:ext cx="8586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puellae</a:t>
            </a:r>
            <a:endParaRPr lang="en-GB" sz="14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0773F32-EA8F-430E-8139-76B2B2C7FA8E}"/>
              </a:ext>
            </a:extLst>
          </p:cNvPr>
          <p:cNvSpPr txBox="1"/>
          <p:nvPr/>
        </p:nvSpPr>
        <p:spPr>
          <a:xfrm>
            <a:off x="9103360" y="1462244"/>
            <a:ext cx="751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3 syllables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2DF7489-E929-43EE-A75B-80118DF17AD5}"/>
              </a:ext>
            </a:extLst>
          </p:cNvPr>
          <p:cNvSpPr txBox="1"/>
          <p:nvPr/>
        </p:nvSpPr>
        <p:spPr>
          <a:xfrm>
            <a:off x="5707275" y="2660798"/>
            <a:ext cx="1170934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Mark a Short syllable with a little cup.</a:t>
            </a:r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B69DC06A-AE39-458E-80F4-C80B4DD4DED4}"/>
              </a:ext>
            </a:extLst>
          </p:cNvPr>
          <p:cNvSpPr/>
          <p:nvPr/>
        </p:nvSpPr>
        <p:spPr>
          <a:xfrm rot="15304785" flipH="1">
            <a:off x="6206760" y="3468223"/>
            <a:ext cx="118387" cy="87304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46B14C70-0D0A-4C7A-A0F6-17A8DDD34BDB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BF6455-A50D-4B90-B282-073CC477CD7F}"/>
              </a:ext>
            </a:extLst>
          </p:cNvPr>
          <p:cNvSpPr txBox="1"/>
          <p:nvPr/>
        </p:nvSpPr>
        <p:spPr>
          <a:xfrm>
            <a:off x="4313680" y="2663499"/>
            <a:ext cx="1188271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/>
              <a:t>Mark a Long syllable with a line over it.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B8C95EE-0E37-41C6-9D8F-7F798FBBD11A}"/>
              </a:ext>
            </a:extLst>
          </p:cNvPr>
          <p:cNvSpPr txBox="1"/>
          <p:nvPr/>
        </p:nvSpPr>
        <p:spPr>
          <a:xfrm>
            <a:off x="1032782" y="3940261"/>
            <a:ext cx="14293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Elisions</a:t>
            </a:r>
            <a:endParaRPr lang="en-GB" sz="16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63DE8B-CFE6-47A0-BD41-684D33AEEA23}"/>
              </a:ext>
            </a:extLst>
          </p:cNvPr>
          <p:cNvSpPr txBox="1"/>
          <p:nvPr/>
        </p:nvSpPr>
        <p:spPr>
          <a:xfrm>
            <a:off x="2767353" y="3845928"/>
            <a:ext cx="634174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When an elision occurs, a syllable is lost. The end syllable of one word is submerged into the next word. e.g. </a:t>
            </a:r>
            <a:r>
              <a:rPr lang="en-GB" sz="1400" b="1" i="1" dirty="0" err="1"/>
              <a:t>puellam</a:t>
            </a:r>
            <a:r>
              <a:rPr lang="en-GB" sz="1400" b="1" i="1" dirty="0"/>
              <a:t> </a:t>
            </a:r>
            <a:r>
              <a:rPr lang="en-GB" sz="1400" b="1" i="1" dirty="0" err="1"/>
              <a:t>amo</a:t>
            </a:r>
            <a:r>
              <a:rPr lang="en-GB" sz="1400" b="1" i="1" dirty="0"/>
              <a:t> </a:t>
            </a:r>
            <a:r>
              <a:rPr lang="en-GB" sz="1400" dirty="0"/>
              <a:t>effectively becomes</a:t>
            </a:r>
            <a:r>
              <a:rPr lang="en-GB" sz="1400" b="1" i="1" dirty="0"/>
              <a:t> </a:t>
            </a:r>
            <a:r>
              <a:rPr lang="en-GB" sz="1400" b="1" i="1" dirty="0" err="1"/>
              <a:t>puell</a:t>
            </a:r>
            <a:r>
              <a:rPr lang="en-GB" sz="1400" b="1" i="1" dirty="0"/>
              <a:t>’ </a:t>
            </a:r>
            <a:r>
              <a:rPr lang="en-GB" sz="1400" b="1" i="1" dirty="0" err="1"/>
              <a:t>amo</a:t>
            </a:r>
            <a:r>
              <a:rPr lang="en-GB" sz="1400" b="1" i="1" dirty="0"/>
              <a:t>.</a:t>
            </a:r>
            <a:endParaRPr lang="en-GB" sz="14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1C5E551-4E98-4DA8-84CF-23CE94A3B35B}"/>
              </a:ext>
            </a:extLst>
          </p:cNvPr>
          <p:cNvSpPr txBox="1"/>
          <p:nvPr/>
        </p:nvSpPr>
        <p:spPr>
          <a:xfrm>
            <a:off x="1032782" y="4555712"/>
            <a:ext cx="135447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Elisions occur if: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E8DF92A-6D79-46C3-A522-821FB523548E}"/>
              </a:ext>
            </a:extLst>
          </p:cNvPr>
          <p:cNvSpPr txBox="1"/>
          <p:nvPr/>
        </p:nvSpPr>
        <p:spPr>
          <a:xfrm>
            <a:off x="2462166" y="4549999"/>
            <a:ext cx="7583288" cy="492443"/>
          </a:xfrm>
          <a:prstGeom prst="rect">
            <a:avLst/>
          </a:prstGeom>
          <a:solidFill>
            <a:srgbClr val="FBFED8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One word ends in a vowel </a:t>
            </a:r>
            <a:r>
              <a:rPr lang="en-GB" sz="1400" dirty="0"/>
              <a:t>and </a:t>
            </a:r>
            <a:r>
              <a:rPr lang="en-GB" sz="1400" b="1" dirty="0"/>
              <a:t>the next word begins with a vowel or an h</a:t>
            </a:r>
            <a:r>
              <a:rPr lang="en-GB" sz="1400" dirty="0"/>
              <a:t>. Mark it with a ligature. </a:t>
            </a:r>
          </a:p>
          <a:p>
            <a:pPr algn="ctr"/>
            <a:r>
              <a:rPr lang="en-GB" sz="1200" dirty="0"/>
              <a:t>N.B. If the letter ‘</a:t>
            </a:r>
            <a:r>
              <a:rPr lang="en-GB" sz="1200" dirty="0" err="1"/>
              <a:t>i</a:t>
            </a:r>
            <a:r>
              <a:rPr lang="en-GB" sz="1200" dirty="0"/>
              <a:t>’ is working as a consonant (e.g. </a:t>
            </a:r>
            <a:r>
              <a:rPr lang="en-GB" sz="1200" dirty="0" err="1"/>
              <a:t>Iulius</a:t>
            </a:r>
            <a:r>
              <a:rPr lang="en-GB" sz="1200" dirty="0"/>
              <a:t> = Julius) no elision occurs.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5223E25-4D93-4E93-AAE1-0C89537AA663}"/>
              </a:ext>
            </a:extLst>
          </p:cNvPr>
          <p:cNvSpPr txBox="1"/>
          <p:nvPr/>
        </p:nvSpPr>
        <p:spPr>
          <a:xfrm>
            <a:off x="4532734" y="5060873"/>
            <a:ext cx="1341120" cy="30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puellae</a:t>
            </a:r>
            <a:r>
              <a:rPr lang="en-GB" sz="1400" dirty="0"/>
              <a:t> </a:t>
            </a:r>
            <a:r>
              <a:rPr lang="en-GB" sz="1400" dirty="0" err="1"/>
              <a:t>amant</a:t>
            </a:r>
            <a:endParaRPr lang="en-GB" sz="14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D25E845-5B2B-4B69-B8AD-8292F315077E}"/>
              </a:ext>
            </a:extLst>
          </p:cNvPr>
          <p:cNvSpPr/>
          <p:nvPr/>
        </p:nvSpPr>
        <p:spPr>
          <a:xfrm>
            <a:off x="4711484" y="5319378"/>
            <a:ext cx="8210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(5 syllables)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53626D3-BEFA-4CA0-AF78-42BB9DCF090D}"/>
              </a:ext>
            </a:extLst>
          </p:cNvPr>
          <p:cNvSpPr/>
          <p:nvPr/>
        </p:nvSpPr>
        <p:spPr>
          <a:xfrm>
            <a:off x="6032287" y="5059687"/>
            <a:ext cx="1341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/>
              <a:t>puell</a:t>
            </a:r>
            <a:r>
              <a:rPr lang="en-GB" sz="1400" dirty="0"/>
              <a:t>(ae) </a:t>
            </a:r>
            <a:r>
              <a:rPr lang="en-GB" sz="1400" dirty="0" err="1"/>
              <a:t>amant</a:t>
            </a:r>
            <a:endParaRPr lang="en-GB" sz="14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39155A-F9D7-48CE-80D0-97FABAC81891}"/>
              </a:ext>
            </a:extLst>
          </p:cNvPr>
          <p:cNvSpPr/>
          <p:nvPr/>
        </p:nvSpPr>
        <p:spPr>
          <a:xfrm>
            <a:off x="6292742" y="5442488"/>
            <a:ext cx="8210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(4 syllables) </a:t>
            </a:r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48ED22C9-792E-4B38-BF5D-E31994AC3268}"/>
              </a:ext>
            </a:extLst>
          </p:cNvPr>
          <p:cNvSpPr/>
          <p:nvPr/>
        </p:nvSpPr>
        <p:spPr>
          <a:xfrm rot="8058521">
            <a:off x="6495231" y="4928401"/>
            <a:ext cx="447040" cy="458382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5370E12-FB7B-4113-8B37-5412A26F1993}"/>
              </a:ext>
            </a:extLst>
          </p:cNvPr>
          <p:cNvSpPr txBox="1"/>
          <p:nvPr/>
        </p:nvSpPr>
        <p:spPr>
          <a:xfrm>
            <a:off x="2404179" y="5720548"/>
            <a:ext cx="6663207" cy="307777"/>
          </a:xfrm>
          <a:prstGeom prst="rect">
            <a:avLst/>
          </a:prstGeom>
          <a:solidFill>
            <a:srgbClr val="FBFED8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One word ends in a vowel + m </a:t>
            </a:r>
            <a:r>
              <a:rPr lang="en-GB" sz="1400" dirty="0"/>
              <a:t>and </a:t>
            </a:r>
            <a:r>
              <a:rPr lang="en-GB" sz="1400" b="1" dirty="0"/>
              <a:t>the next word begins with a vowel or an h</a:t>
            </a:r>
            <a:r>
              <a:rPr lang="en-GB" sz="1400" dirty="0"/>
              <a:t>. 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7A4F89B-E6F9-4FDB-9622-21E7EC9977F6}"/>
              </a:ext>
            </a:extLst>
          </p:cNvPr>
          <p:cNvSpPr/>
          <p:nvPr/>
        </p:nvSpPr>
        <p:spPr>
          <a:xfrm>
            <a:off x="1097670" y="5116396"/>
            <a:ext cx="290196" cy="239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B2EA3BC-ED6D-472A-93AE-1630B808828A}"/>
              </a:ext>
            </a:extLst>
          </p:cNvPr>
          <p:cNvSpPr/>
          <p:nvPr/>
        </p:nvSpPr>
        <p:spPr>
          <a:xfrm>
            <a:off x="1729177" y="5116396"/>
            <a:ext cx="272753" cy="226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</a:t>
            </a:r>
          </a:p>
        </p:txBody>
      </p:sp>
      <p:sp>
        <p:nvSpPr>
          <p:cNvPr id="86" name="Plus Sign 85">
            <a:extLst>
              <a:ext uri="{FF2B5EF4-FFF2-40B4-BE49-F238E27FC236}">
                <a16:creationId xmlns:a16="http://schemas.microsoft.com/office/drawing/2014/main" id="{50F10EB5-C006-4C37-9205-15678D365E9B}"/>
              </a:ext>
            </a:extLst>
          </p:cNvPr>
          <p:cNvSpPr/>
          <p:nvPr/>
        </p:nvSpPr>
        <p:spPr>
          <a:xfrm>
            <a:off x="1433594" y="5143368"/>
            <a:ext cx="188362" cy="1767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3962E21-A227-4E86-B025-A6F0B562ACD8}"/>
              </a:ext>
            </a:extLst>
          </p:cNvPr>
          <p:cNvSpPr/>
          <p:nvPr/>
        </p:nvSpPr>
        <p:spPr>
          <a:xfrm>
            <a:off x="1090684" y="5571674"/>
            <a:ext cx="258439" cy="252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39F0FD2-6305-4B7E-8BEA-1F9B0869C101}"/>
              </a:ext>
            </a:extLst>
          </p:cNvPr>
          <p:cNvSpPr/>
          <p:nvPr/>
        </p:nvSpPr>
        <p:spPr>
          <a:xfrm>
            <a:off x="1729176" y="5571674"/>
            <a:ext cx="258439" cy="239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519BF4-CE4A-432E-BC5F-4F33BBBAEE57}"/>
              </a:ext>
            </a:extLst>
          </p:cNvPr>
          <p:cNvSpPr/>
          <p:nvPr/>
        </p:nvSpPr>
        <p:spPr>
          <a:xfrm>
            <a:off x="1090683" y="6026272"/>
            <a:ext cx="245355" cy="26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A4988EF-C1BA-4E70-B4B5-FCB3E60FB8C5}"/>
              </a:ext>
            </a:extLst>
          </p:cNvPr>
          <p:cNvSpPr/>
          <p:nvPr/>
        </p:nvSpPr>
        <p:spPr>
          <a:xfrm>
            <a:off x="1729176" y="6025868"/>
            <a:ext cx="245355" cy="26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7B4531D-6B91-4913-B49F-7D53A2C993FA}"/>
              </a:ext>
            </a:extLst>
          </p:cNvPr>
          <p:cNvSpPr/>
          <p:nvPr/>
        </p:nvSpPr>
        <p:spPr>
          <a:xfrm>
            <a:off x="1090049" y="6470935"/>
            <a:ext cx="245990" cy="284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C616AF9-4B71-4BD8-B91A-577ED8B0B62D}"/>
              </a:ext>
            </a:extLst>
          </p:cNvPr>
          <p:cNvSpPr/>
          <p:nvPr/>
        </p:nvSpPr>
        <p:spPr>
          <a:xfrm>
            <a:off x="1728540" y="6470935"/>
            <a:ext cx="245991" cy="284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</a:t>
            </a:r>
          </a:p>
        </p:txBody>
      </p:sp>
      <p:sp>
        <p:nvSpPr>
          <p:cNvPr id="93" name="Plus Sign 92">
            <a:extLst>
              <a:ext uri="{FF2B5EF4-FFF2-40B4-BE49-F238E27FC236}">
                <a16:creationId xmlns:a16="http://schemas.microsoft.com/office/drawing/2014/main" id="{EA0895F8-2065-4B58-850A-0DBF05E572BA}"/>
              </a:ext>
            </a:extLst>
          </p:cNvPr>
          <p:cNvSpPr/>
          <p:nvPr/>
        </p:nvSpPr>
        <p:spPr>
          <a:xfrm>
            <a:off x="1426713" y="5613342"/>
            <a:ext cx="188362" cy="1767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Plus Sign 93">
            <a:extLst>
              <a:ext uri="{FF2B5EF4-FFF2-40B4-BE49-F238E27FC236}">
                <a16:creationId xmlns:a16="http://schemas.microsoft.com/office/drawing/2014/main" id="{C642CE1D-F5BE-481F-85EE-295773E5F369}"/>
              </a:ext>
            </a:extLst>
          </p:cNvPr>
          <p:cNvSpPr/>
          <p:nvPr/>
        </p:nvSpPr>
        <p:spPr>
          <a:xfrm>
            <a:off x="1433594" y="6098616"/>
            <a:ext cx="188362" cy="1767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Plus Sign 94">
            <a:extLst>
              <a:ext uri="{FF2B5EF4-FFF2-40B4-BE49-F238E27FC236}">
                <a16:creationId xmlns:a16="http://schemas.microsoft.com/office/drawing/2014/main" id="{8090697C-9288-4D7E-8D4A-DD94A897A54A}"/>
              </a:ext>
            </a:extLst>
          </p:cNvPr>
          <p:cNvSpPr/>
          <p:nvPr/>
        </p:nvSpPr>
        <p:spPr>
          <a:xfrm>
            <a:off x="1444071" y="6509990"/>
            <a:ext cx="188362" cy="1767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42044E8-BE51-4A77-BDA7-8611A7864665}"/>
              </a:ext>
            </a:extLst>
          </p:cNvPr>
          <p:cNvSpPr txBox="1"/>
          <p:nvPr/>
        </p:nvSpPr>
        <p:spPr>
          <a:xfrm>
            <a:off x="4532734" y="6006700"/>
            <a:ext cx="1341120" cy="30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puellam</a:t>
            </a:r>
            <a:r>
              <a:rPr lang="en-GB" sz="1400" dirty="0"/>
              <a:t> </a:t>
            </a:r>
            <a:r>
              <a:rPr lang="en-GB" sz="1400" dirty="0" err="1"/>
              <a:t>amant</a:t>
            </a:r>
            <a:endParaRPr lang="en-GB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A5B5853-A093-4BB3-89D1-607211062B43}"/>
              </a:ext>
            </a:extLst>
          </p:cNvPr>
          <p:cNvSpPr/>
          <p:nvPr/>
        </p:nvSpPr>
        <p:spPr>
          <a:xfrm>
            <a:off x="4711484" y="6265205"/>
            <a:ext cx="8210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(5 syllables) 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DC16909-9991-4E4E-A051-00193C971BF9}"/>
              </a:ext>
            </a:extLst>
          </p:cNvPr>
          <p:cNvSpPr/>
          <p:nvPr/>
        </p:nvSpPr>
        <p:spPr>
          <a:xfrm>
            <a:off x="6032287" y="5997270"/>
            <a:ext cx="1394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/>
              <a:t>puell</a:t>
            </a:r>
            <a:r>
              <a:rPr lang="en-GB" sz="1400" dirty="0"/>
              <a:t>(am) </a:t>
            </a:r>
            <a:r>
              <a:rPr lang="en-GB" sz="1400" dirty="0" err="1"/>
              <a:t>amant</a:t>
            </a:r>
            <a:endParaRPr lang="en-GB" sz="14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FC364B3-DEDD-4FD6-8AAE-0318A059E90C}"/>
              </a:ext>
            </a:extLst>
          </p:cNvPr>
          <p:cNvSpPr/>
          <p:nvPr/>
        </p:nvSpPr>
        <p:spPr>
          <a:xfrm>
            <a:off x="6292742" y="6388315"/>
            <a:ext cx="8210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(4 syllables) </a:t>
            </a:r>
          </a:p>
        </p:txBody>
      </p:sp>
      <p:sp>
        <p:nvSpPr>
          <p:cNvPr id="100" name="Arc 99">
            <a:extLst>
              <a:ext uri="{FF2B5EF4-FFF2-40B4-BE49-F238E27FC236}">
                <a16:creationId xmlns:a16="http://schemas.microsoft.com/office/drawing/2014/main" id="{64824AED-3EB1-4CE6-9733-3C72A4C62FEA}"/>
              </a:ext>
            </a:extLst>
          </p:cNvPr>
          <p:cNvSpPr/>
          <p:nvPr/>
        </p:nvSpPr>
        <p:spPr>
          <a:xfrm rot="8058521">
            <a:off x="6506201" y="5869425"/>
            <a:ext cx="447040" cy="458382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14E6776F-34F5-4B80-890D-674B96B920E9}"/>
              </a:ext>
            </a:extLst>
          </p:cNvPr>
          <p:cNvSpPr/>
          <p:nvPr/>
        </p:nvSpPr>
        <p:spPr>
          <a:xfrm>
            <a:off x="5778681" y="5202857"/>
            <a:ext cx="257591" cy="64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32E646E3-2960-462A-B958-2B1A61AF7BF6}"/>
              </a:ext>
            </a:extLst>
          </p:cNvPr>
          <p:cNvSpPr/>
          <p:nvPr/>
        </p:nvSpPr>
        <p:spPr>
          <a:xfrm>
            <a:off x="5778680" y="6136590"/>
            <a:ext cx="257591" cy="64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/>
      <p:bldP spid="46" grpId="0" animBg="1"/>
      <p:bldP spid="47" grpId="0"/>
      <p:bldP spid="48" grpId="0" animBg="1"/>
      <p:bldP spid="49" grpId="0"/>
      <p:bldP spid="68" grpId="0" animBg="1"/>
      <p:bldP spid="69" grpId="0"/>
      <p:bldP spid="70" grpId="0" animBg="1"/>
      <p:bldP spid="71" grpId="0" animBg="1"/>
      <p:bldP spid="72" grpId="0" animBg="1"/>
      <p:bldP spid="75" grpId="0" animBg="1"/>
      <p:bldP spid="76" grpId="0" animBg="1"/>
      <p:bldP spid="77" grpId="0" animBg="1"/>
      <p:bldP spid="79" grpId="0"/>
      <p:bldP spid="80" grpId="0"/>
      <p:bldP spid="81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/>
      <p:bldP spid="97" grpId="0"/>
      <p:bldP spid="99" grpId="0"/>
      <p:bldP spid="100" grpId="0" animBg="1"/>
      <p:bldP spid="101" grpId="0" animBg="1"/>
      <p:bldP spid="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A65E83-6A44-49D7-A725-318EC4E67118}"/>
              </a:ext>
            </a:extLst>
          </p:cNvPr>
          <p:cNvSpPr txBox="1"/>
          <p:nvPr/>
        </p:nvSpPr>
        <p:spPr>
          <a:xfrm>
            <a:off x="4426603" y="176007"/>
            <a:ext cx="2943225" cy="8463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Scansion</a:t>
            </a:r>
          </a:p>
          <a:p>
            <a:pPr algn="ctr"/>
            <a:endParaRPr lang="en-GB" sz="700" dirty="0"/>
          </a:p>
          <a:p>
            <a:pPr algn="ctr"/>
            <a:r>
              <a:rPr lang="en-GB" sz="2000" b="1" dirty="0"/>
              <a:t>Hendecasyllables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6B2F24-8996-4536-B2E3-9538C54A024F}"/>
              </a:ext>
            </a:extLst>
          </p:cNvPr>
          <p:cNvCxnSpPr/>
          <p:nvPr/>
        </p:nvCxnSpPr>
        <p:spPr>
          <a:xfrm>
            <a:off x="3464765" y="1475996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C12CD1-34E4-41E8-AC64-FDDF49E06C38}"/>
              </a:ext>
            </a:extLst>
          </p:cNvPr>
          <p:cNvCxnSpPr/>
          <p:nvPr/>
        </p:nvCxnSpPr>
        <p:spPr>
          <a:xfrm>
            <a:off x="3993085" y="1475996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B5B82-ABEA-436F-B613-D298340AE4C4}"/>
              </a:ext>
            </a:extLst>
          </p:cNvPr>
          <p:cNvCxnSpPr/>
          <p:nvPr/>
        </p:nvCxnSpPr>
        <p:spPr>
          <a:xfrm>
            <a:off x="4490925" y="1475996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C5CAE212-4823-4291-94CB-A30CE44ACF0C}"/>
              </a:ext>
            </a:extLst>
          </p:cNvPr>
          <p:cNvSpPr/>
          <p:nvPr/>
        </p:nvSpPr>
        <p:spPr>
          <a:xfrm rot="15304785" flipH="1">
            <a:off x="5480368" y="1364006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AA74A0F-2EBD-4206-B62F-430A42EC3CC2}"/>
              </a:ext>
            </a:extLst>
          </p:cNvPr>
          <p:cNvSpPr/>
          <p:nvPr/>
        </p:nvSpPr>
        <p:spPr>
          <a:xfrm rot="15304785" flipH="1">
            <a:off x="6375109" y="1364003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621EDA-1B1C-44A6-A346-103A162C6C85}"/>
              </a:ext>
            </a:extLst>
          </p:cNvPr>
          <p:cNvCxnSpPr/>
          <p:nvPr/>
        </p:nvCxnSpPr>
        <p:spPr>
          <a:xfrm>
            <a:off x="5913325" y="1486454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B8EA8FB7-D585-45C4-9B63-47F05DF20F27}"/>
              </a:ext>
            </a:extLst>
          </p:cNvPr>
          <p:cNvSpPr/>
          <p:nvPr/>
        </p:nvSpPr>
        <p:spPr>
          <a:xfrm rot="15304785" flipH="1">
            <a:off x="5065710" y="1364002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5BA05D8-E4ED-4A8C-A8C2-44B93F4DA681}"/>
              </a:ext>
            </a:extLst>
          </p:cNvPr>
          <p:cNvSpPr/>
          <p:nvPr/>
        </p:nvSpPr>
        <p:spPr>
          <a:xfrm rot="15304785" flipH="1">
            <a:off x="7210253" y="1364003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FB7BC4-B2A7-4B48-8309-00B7E5A430F1}"/>
              </a:ext>
            </a:extLst>
          </p:cNvPr>
          <p:cNvCxnSpPr/>
          <p:nvPr/>
        </p:nvCxnSpPr>
        <p:spPr>
          <a:xfrm>
            <a:off x="6748469" y="1486454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E0EAA15A-8459-4D27-B913-F00E34CE314E}"/>
              </a:ext>
            </a:extLst>
          </p:cNvPr>
          <p:cNvSpPr/>
          <p:nvPr/>
        </p:nvSpPr>
        <p:spPr>
          <a:xfrm rot="15304785" flipH="1">
            <a:off x="8012313" y="1364003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A5E502-DEF2-4FE6-9A25-675FE5B38F22}"/>
              </a:ext>
            </a:extLst>
          </p:cNvPr>
          <p:cNvCxnSpPr/>
          <p:nvPr/>
        </p:nvCxnSpPr>
        <p:spPr>
          <a:xfrm>
            <a:off x="7550529" y="1486454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D24056-4556-457A-BD5E-0EE0A292E7AB}"/>
              </a:ext>
            </a:extLst>
          </p:cNvPr>
          <p:cNvCxnSpPr/>
          <p:nvPr/>
        </p:nvCxnSpPr>
        <p:spPr>
          <a:xfrm>
            <a:off x="7932103" y="1655100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6F37181-E837-45AA-9E24-973A269970B7}"/>
              </a:ext>
            </a:extLst>
          </p:cNvPr>
          <p:cNvSpPr txBox="1"/>
          <p:nvPr/>
        </p:nvSpPr>
        <p:spPr>
          <a:xfrm>
            <a:off x="3086449" y="3008997"/>
            <a:ext cx="6723043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cui </a:t>
            </a:r>
            <a:r>
              <a:rPr lang="en-GB" sz="3200" dirty="0" err="1"/>
              <a:t>dono</a:t>
            </a:r>
            <a:r>
              <a:rPr lang="en-GB" sz="3200" dirty="0"/>
              <a:t> </a:t>
            </a:r>
            <a:r>
              <a:rPr lang="en-GB" sz="3200" dirty="0" err="1"/>
              <a:t>lepidum</a:t>
            </a:r>
            <a:r>
              <a:rPr lang="en-GB" sz="3200" dirty="0"/>
              <a:t> novum </a:t>
            </a:r>
            <a:r>
              <a:rPr lang="en-GB" sz="3200" dirty="0" err="1"/>
              <a:t>libellum</a:t>
            </a:r>
            <a:endParaRPr lang="en-GB" sz="3200" dirty="0"/>
          </a:p>
          <a:p>
            <a:pPr>
              <a:lnSpc>
                <a:spcPct val="150000"/>
              </a:lnSpc>
            </a:pPr>
            <a:r>
              <a:rPr lang="en-GB" sz="3200" dirty="0" err="1"/>
              <a:t>arida</a:t>
            </a:r>
            <a:r>
              <a:rPr lang="en-GB" sz="3200" dirty="0"/>
              <a:t> modo </a:t>
            </a:r>
            <a:r>
              <a:rPr lang="en-GB" sz="3200" dirty="0" err="1"/>
              <a:t>pumic</a:t>
            </a: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GB" sz="3200" dirty="0"/>
              <a:t>e</a:t>
            </a: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GB" sz="3200" dirty="0"/>
              <a:t> </a:t>
            </a:r>
            <a:r>
              <a:rPr lang="en-GB" sz="3200" dirty="0" err="1"/>
              <a:t>expolitum</a:t>
            </a:r>
            <a:r>
              <a:rPr lang="en-GB" sz="3200" dirty="0"/>
              <a:t>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04EA3B-7C9A-4F34-B32B-8D2C9C5DAB78}"/>
              </a:ext>
            </a:extLst>
          </p:cNvPr>
          <p:cNvCxnSpPr>
            <a:cxnSpLocks/>
          </p:cNvCxnSpPr>
          <p:nvPr/>
        </p:nvCxnSpPr>
        <p:spPr>
          <a:xfrm>
            <a:off x="3244088" y="3231511"/>
            <a:ext cx="3728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E00D60-4743-4C29-BBFC-83A9469208AE}"/>
              </a:ext>
            </a:extLst>
          </p:cNvPr>
          <p:cNvCxnSpPr/>
          <p:nvPr/>
        </p:nvCxnSpPr>
        <p:spPr>
          <a:xfrm>
            <a:off x="3837702" y="3244652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8469A1D-7991-44AD-84BE-258CE09B807B}"/>
              </a:ext>
            </a:extLst>
          </p:cNvPr>
          <p:cNvCxnSpPr/>
          <p:nvPr/>
        </p:nvCxnSpPr>
        <p:spPr>
          <a:xfrm>
            <a:off x="4310888" y="3244652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>
            <a:extLst>
              <a:ext uri="{FF2B5EF4-FFF2-40B4-BE49-F238E27FC236}">
                <a16:creationId xmlns:a16="http://schemas.microsoft.com/office/drawing/2014/main" id="{02DCD11A-1D48-4FEF-BF4B-084AC5E77A6D}"/>
              </a:ext>
            </a:extLst>
          </p:cNvPr>
          <p:cNvSpPr/>
          <p:nvPr/>
        </p:nvSpPr>
        <p:spPr>
          <a:xfrm rot="15304785" flipH="1">
            <a:off x="5146786" y="3005951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3C0C00C2-D957-43F0-826B-D05311EF7BCC}"/>
              </a:ext>
            </a:extLst>
          </p:cNvPr>
          <p:cNvSpPr/>
          <p:nvPr/>
        </p:nvSpPr>
        <p:spPr>
          <a:xfrm rot="15304785" flipH="1">
            <a:off x="6357849" y="3100955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816C162-FDAD-4B26-9909-BD51109022BE}"/>
              </a:ext>
            </a:extLst>
          </p:cNvPr>
          <p:cNvCxnSpPr/>
          <p:nvPr/>
        </p:nvCxnSpPr>
        <p:spPr>
          <a:xfrm>
            <a:off x="5541772" y="3264095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C3CA5E0C-497C-416D-9E7D-D693A83989B6}"/>
              </a:ext>
            </a:extLst>
          </p:cNvPr>
          <p:cNvSpPr/>
          <p:nvPr/>
        </p:nvSpPr>
        <p:spPr>
          <a:xfrm rot="15304785" flipH="1">
            <a:off x="4845034" y="3005951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BC5EFD8-770A-4F92-9F36-B7DE3E9FF6E2}"/>
              </a:ext>
            </a:extLst>
          </p:cNvPr>
          <p:cNvSpPr/>
          <p:nvPr/>
        </p:nvSpPr>
        <p:spPr>
          <a:xfrm rot="15304785" flipH="1">
            <a:off x="7411126" y="3005950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C4A1E6-951C-48A0-AD81-BDD6C8153DE9}"/>
              </a:ext>
            </a:extLst>
          </p:cNvPr>
          <p:cNvCxnSpPr/>
          <p:nvPr/>
        </p:nvCxnSpPr>
        <p:spPr>
          <a:xfrm>
            <a:off x="6829544" y="3264095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623DC74A-BEA6-466E-89F0-6DB86755DA04}"/>
              </a:ext>
            </a:extLst>
          </p:cNvPr>
          <p:cNvSpPr/>
          <p:nvPr/>
        </p:nvSpPr>
        <p:spPr>
          <a:xfrm rot="15304785" flipH="1">
            <a:off x="8311327" y="2967785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4466A5-9DBF-42FB-8ECE-C4427F45858F}"/>
              </a:ext>
            </a:extLst>
          </p:cNvPr>
          <p:cNvCxnSpPr/>
          <p:nvPr/>
        </p:nvCxnSpPr>
        <p:spPr>
          <a:xfrm>
            <a:off x="7838920" y="3244652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41116A-E29E-4D36-A9FC-BB8C1D88C95D}"/>
              </a:ext>
            </a:extLst>
          </p:cNvPr>
          <p:cNvCxnSpPr/>
          <p:nvPr/>
        </p:nvCxnSpPr>
        <p:spPr>
          <a:xfrm>
            <a:off x="8262270" y="3233861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275113-7E1C-4E51-BBC7-0E0F7DC2F43C}"/>
              </a:ext>
            </a:extLst>
          </p:cNvPr>
          <p:cNvCxnSpPr>
            <a:cxnSpLocks/>
          </p:cNvCxnSpPr>
          <p:nvPr/>
        </p:nvCxnSpPr>
        <p:spPr>
          <a:xfrm>
            <a:off x="3244088" y="4008178"/>
            <a:ext cx="1508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6CB8E32-48EF-4F63-961E-B21265F7F8CF}"/>
              </a:ext>
            </a:extLst>
          </p:cNvPr>
          <p:cNvCxnSpPr>
            <a:cxnSpLocks/>
          </p:cNvCxnSpPr>
          <p:nvPr/>
        </p:nvCxnSpPr>
        <p:spPr>
          <a:xfrm>
            <a:off x="3511042" y="4011420"/>
            <a:ext cx="1711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5FB67FB-9F78-4AE2-8C8A-E2A45CA27B7E}"/>
              </a:ext>
            </a:extLst>
          </p:cNvPr>
          <p:cNvCxnSpPr>
            <a:cxnSpLocks/>
          </p:cNvCxnSpPr>
          <p:nvPr/>
        </p:nvCxnSpPr>
        <p:spPr>
          <a:xfrm>
            <a:off x="3837702" y="4008178"/>
            <a:ext cx="23645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>
            <a:extLst>
              <a:ext uri="{FF2B5EF4-FFF2-40B4-BE49-F238E27FC236}">
                <a16:creationId xmlns:a16="http://schemas.microsoft.com/office/drawing/2014/main" id="{2C9070AF-63E0-43E2-BA07-57BA1EC09876}"/>
              </a:ext>
            </a:extLst>
          </p:cNvPr>
          <p:cNvSpPr/>
          <p:nvPr/>
        </p:nvSpPr>
        <p:spPr>
          <a:xfrm rot="15304785" flipH="1">
            <a:off x="4883904" y="3838053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2259DBAC-7022-4820-A0A8-8C27C2172109}"/>
              </a:ext>
            </a:extLst>
          </p:cNvPr>
          <p:cNvSpPr/>
          <p:nvPr/>
        </p:nvSpPr>
        <p:spPr>
          <a:xfrm rot="15304785" flipH="1">
            <a:off x="5880771" y="3843459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CE59077-E333-45D5-900E-ACCF729138E5}"/>
              </a:ext>
            </a:extLst>
          </p:cNvPr>
          <p:cNvCxnSpPr/>
          <p:nvPr/>
        </p:nvCxnSpPr>
        <p:spPr>
          <a:xfrm>
            <a:off x="5303724" y="4007230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>
            <a:extLst>
              <a:ext uri="{FF2B5EF4-FFF2-40B4-BE49-F238E27FC236}">
                <a16:creationId xmlns:a16="http://schemas.microsoft.com/office/drawing/2014/main" id="{4D92E9B7-5691-4AE5-AE52-D54C0E498858}"/>
              </a:ext>
            </a:extLst>
          </p:cNvPr>
          <p:cNvSpPr/>
          <p:nvPr/>
        </p:nvSpPr>
        <p:spPr>
          <a:xfrm rot="15304785" flipH="1">
            <a:off x="4450818" y="3843459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528E5AB3-1702-494D-9AC8-7A093BD006DE}"/>
              </a:ext>
            </a:extLst>
          </p:cNvPr>
          <p:cNvSpPr/>
          <p:nvPr/>
        </p:nvSpPr>
        <p:spPr>
          <a:xfrm rot="15304785" flipH="1">
            <a:off x="7333428" y="3838051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23DB359-6549-4679-91A5-270A066708FD}"/>
              </a:ext>
            </a:extLst>
          </p:cNvPr>
          <p:cNvCxnSpPr/>
          <p:nvPr/>
        </p:nvCxnSpPr>
        <p:spPr>
          <a:xfrm>
            <a:off x="6797402" y="3991100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>
            <a:extLst>
              <a:ext uri="{FF2B5EF4-FFF2-40B4-BE49-F238E27FC236}">
                <a16:creationId xmlns:a16="http://schemas.microsoft.com/office/drawing/2014/main" id="{3B682D55-0EC0-44CA-BDD5-3F55AC89FEF1}"/>
              </a:ext>
            </a:extLst>
          </p:cNvPr>
          <p:cNvSpPr/>
          <p:nvPr/>
        </p:nvSpPr>
        <p:spPr>
          <a:xfrm rot="15304785" flipH="1">
            <a:off x="7984802" y="3731170"/>
            <a:ext cx="180244" cy="223983"/>
          </a:xfrm>
          <a:prstGeom prst="arc">
            <a:avLst>
              <a:gd name="adj1" fmla="val 16200000"/>
              <a:gd name="adj2" fmla="val 36065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643C709-4DA4-4CED-93D8-0C987C404030}"/>
              </a:ext>
            </a:extLst>
          </p:cNvPr>
          <p:cNvCxnSpPr>
            <a:cxnSpLocks/>
          </p:cNvCxnSpPr>
          <p:nvPr/>
        </p:nvCxnSpPr>
        <p:spPr>
          <a:xfrm>
            <a:off x="7559487" y="3991100"/>
            <a:ext cx="1908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B698DB-92B5-47CD-91E1-6401BBA2D63B}"/>
              </a:ext>
            </a:extLst>
          </p:cNvPr>
          <p:cNvCxnSpPr/>
          <p:nvPr/>
        </p:nvCxnSpPr>
        <p:spPr>
          <a:xfrm>
            <a:off x="7924047" y="4007230"/>
            <a:ext cx="3017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 55">
            <a:extLst>
              <a:ext uri="{FF2B5EF4-FFF2-40B4-BE49-F238E27FC236}">
                <a16:creationId xmlns:a16="http://schemas.microsoft.com/office/drawing/2014/main" id="{5908CC42-3915-4FC7-88F9-76171E2DD779}"/>
              </a:ext>
            </a:extLst>
          </p:cNvPr>
          <p:cNvSpPr/>
          <p:nvPr/>
        </p:nvSpPr>
        <p:spPr>
          <a:xfrm rot="15304785" flipH="1">
            <a:off x="6212580" y="4124681"/>
            <a:ext cx="470779" cy="454490"/>
          </a:xfrm>
          <a:prstGeom prst="arc">
            <a:avLst>
              <a:gd name="adj1" fmla="val 16200000"/>
              <a:gd name="adj2" fmla="val 3606502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C844C01-9DA5-48BB-BD92-8990FCC31AAF}"/>
              </a:ext>
            </a:extLst>
          </p:cNvPr>
          <p:cNvSpPr txBox="1"/>
          <p:nvPr/>
        </p:nvSpPr>
        <p:spPr>
          <a:xfrm>
            <a:off x="436880" y="975360"/>
            <a:ext cx="114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ἕν</a:t>
            </a:r>
            <a:r>
              <a:rPr lang="en-GB" dirty="0"/>
              <a:t> = one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2B888FA-72C5-4D28-8109-CA738C6B8BDB}"/>
              </a:ext>
            </a:extLst>
          </p:cNvPr>
          <p:cNvSpPr txBox="1"/>
          <p:nvPr/>
        </p:nvSpPr>
        <p:spPr>
          <a:xfrm>
            <a:off x="436880" y="1341562"/>
            <a:ext cx="134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δέκα</a:t>
            </a:r>
            <a:r>
              <a:rPr lang="en-GB" dirty="0"/>
              <a:t> = ten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80CACB9-12C7-4FD1-87AF-F30390CF12BE}"/>
              </a:ext>
            </a:extLst>
          </p:cNvPr>
          <p:cNvSpPr txBox="1"/>
          <p:nvPr/>
        </p:nvSpPr>
        <p:spPr>
          <a:xfrm>
            <a:off x="436879" y="1743602"/>
            <a:ext cx="176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ἕνδεκα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/>
              <a:t>= eleven</a:t>
            </a:r>
          </a:p>
        </p:txBody>
      </p:sp>
      <p:sp>
        <p:nvSpPr>
          <p:cNvPr id="3" name="Oval 2">
            <a:hlinkClick r:id="rId3" action="ppaction://hlinksldjump"/>
            <a:extLst>
              <a:ext uri="{FF2B5EF4-FFF2-40B4-BE49-F238E27FC236}">
                <a16:creationId xmlns:a16="http://schemas.microsoft.com/office/drawing/2014/main" id="{2A665B33-D9E6-49F7-AAE6-BAAD87EFFDDA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2C6DF-C90F-4A27-8D88-57EC49D5AFC5}"/>
              </a:ext>
            </a:extLst>
          </p:cNvPr>
          <p:cNvSpPr txBox="1"/>
          <p:nvPr/>
        </p:nvSpPr>
        <p:spPr>
          <a:xfrm>
            <a:off x="3086449" y="1779633"/>
            <a:ext cx="57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Hendecasyllables create quite a light, upbeat metrical feel. Every line has the same basic rhythm.</a:t>
            </a:r>
          </a:p>
        </p:txBody>
      </p:sp>
    </p:spTree>
    <p:extLst>
      <p:ext uri="{BB962C8B-B14F-4D97-AF65-F5344CB8AC3E}">
        <p14:creationId xmlns:p14="http://schemas.microsoft.com/office/powerpoint/2010/main" val="139561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000"/>
                            </p:stCondLst>
                            <p:childTnLst>
                              <p:par>
                                <p:cTn id="1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00"/>
                            </p:stCondLst>
                            <p:childTnLst>
                              <p:par>
                                <p:cTn id="1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000"/>
                            </p:stCondLst>
                            <p:childTnLst>
                              <p:par>
                                <p:cTn id="1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0"/>
                            </p:stCondLst>
                            <p:childTnLst>
                              <p:par>
                                <p:cTn id="2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000"/>
                            </p:stCondLst>
                            <p:childTnLst>
                              <p:par>
                                <p:cTn id="2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000"/>
                            </p:stCondLst>
                            <p:childTnLst>
                              <p:par>
                                <p:cTn id="2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"/>
                            </p:stCondLst>
                            <p:childTnLst>
                              <p:par>
                                <p:cTn id="2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9000"/>
                            </p:stCondLst>
                            <p:childTnLst>
                              <p:par>
                                <p:cTn id="2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26" grpId="0"/>
      <p:bldP spid="30" grpId="0" animBg="1"/>
      <p:bldP spid="31" grpId="0" animBg="1"/>
      <p:bldP spid="33" grpId="0" animBg="1"/>
      <p:bldP spid="34" grpId="0" animBg="1"/>
      <p:bldP spid="36" grpId="0" animBg="1"/>
      <p:bldP spid="43" grpId="0" animBg="1"/>
      <p:bldP spid="44" grpId="0" animBg="1"/>
      <p:bldP spid="46" grpId="0" animBg="1"/>
      <p:bldP spid="47" grpId="0" animBg="1"/>
      <p:bldP spid="49" grpId="0" animBg="1"/>
      <p:bldP spid="56" grpId="0" animBg="1"/>
      <p:bldP spid="57" grpId="0"/>
      <p:bldP spid="59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61C6473D-F448-42E0-BE47-B0CA8D3DC35B}"/>
              </a:ext>
            </a:extLst>
          </p:cNvPr>
          <p:cNvSpPr txBox="1"/>
          <p:nvPr/>
        </p:nvSpPr>
        <p:spPr>
          <a:xfrm>
            <a:off x="3251200" y="-70177"/>
            <a:ext cx="63500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FFCC"/>
                </a:solidFill>
                <a:latin typeface="Tempus Sans ITC" panose="04020404030D07020202" pitchFamily="82" charset="0"/>
              </a:rPr>
              <a:t>Carmina </a:t>
            </a:r>
            <a:r>
              <a:rPr lang="en-GB" sz="5400" dirty="0" err="1">
                <a:solidFill>
                  <a:srgbClr val="FFFFCC"/>
                </a:solidFill>
                <a:latin typeface="Tempus Sans ITC" panose="04020404030D07020202" pitchFamily="82" charset="0"/>
              </a:rPr>
              <a:t>Catulli</a:t>
            </a:r>
            <a:endParaRPr lang="en-GB" sz="5400" dirty="0">
              <a:solidFill>
                <a:srgbClr val="FFFFCC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96F03-B0C4-40FF-ACD6-9F061B8177A6}"/>
              </a:ext>
            </a:extLst>
          </p:cNvPr>
          <p:cNvSpPr txBox="1"/>
          <p:nvPr/>
        </p:nvSpPr>
        <p:spPr>
          <a:xfrm>
            <a:off x="0" y="668487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CC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    cui </a:t>
            </a:r>
            <a:r>
              <a:rPr lang="en-GB" b="1" dirty="0" err="1">
                <a:solidFill>
                  <a:srgbClr val="FFFFCC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dono</a:t>
            </a:r>
            <a:r>
              <a:rPr lang="en-GB" b="1" dirty="0">
                <a:solidFill>
                  <a:srgbClr val="FFFFCC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?</a:t>
            </a:r>
            <a:endParaRPr lang="en-GB" b="1" dirty="0">
              <a:solidFill>
                <a:srgbClr val="FFFF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9484C-1EFE-49D4-85FD-FCA28C13EAC3}"/>
              </a:ext>
            </a:extLst>
          </p:cNvPr>
          <p:cNvSpPr txBox="1"/>
          <p:nvPr/>
        </p:nvSpPr>
        <p:spPr>
          <a:xfrm>
            <a:off x="0" y="1041391"/>
            <a:ext cx="152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CF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    passer</a:t>
            </a:r>
            <a:endParaRPr lang="en-GB" dirty="0">
              <a:solidFill>
                <a:srgbClr val="FFCC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DAAC5-0B3A-4A3E-A934-6E7EF754D074}"/>
              </a:ext>
            </a:extLst>
          </p:cNvPr>
          <p:cNvSpPr txBox="1"/>
          <p:nvPr/>
        </p:nvSpPr>
        <p:spPr>
          <a:xfrm>
            <a:off x="0" y="1414295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CFF"/>
                </a:solidFill>
              </a:rPr>
              <a:t>3    </a:t>
            </a:r>
            <a:r>
              <a:rPr lang="en-GB" dirty="0" err="1">
                <a:solidFill>
                  <a:srgbClr val="FFCCFF"/>
                </a:solidFill>
              </a:rPr>
              <a:t>lugete</a:t>
            </a:r>
            <a:r>
              <a:rPr lang="en-GB" dirty="0">
                <a:solidFill>
                  <a:srgbClr val="FFCCFF"/>
                </a:solidFill>
              </a:rPr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64497-FD61-46D4-B124-567639ED808C}"/>
              </a:ext>
            </a:extLst>
          </p:cNvPr>
          <p:cNvSpPr txBox="1"/>
          <p:nvPr/>
        </p:nvSpPr>
        <p:spPr>
          <a:xfrm>
            <a:off x="0" y="1783627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1F6F7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    </a:t>
            </a:r>
            <a:r>
              <a:rPr lang="en-GB" dirty="0" err="1">
                <a:solidFill>
                  <a:srgbClr val="E1F6F7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phaselus</a:t>
            </a:r>
            <a:r>
              <a:rPr lang="en-GB" dirty="0">
                <a:solidFill>
                  <a:srgbClr val="E1F6F7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rgbClr val="E1F6F7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ille</a:t>
            </a:r>
            <a:endParaRPr lang="en-GB" dirty="0">
              <a:solidFill>
                <a:srgbClr val="E1F6F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D3037F-635C-43B9-BD23-2B239E6493D1}"/>
              </a:ext>
            </a:extLst>
          </p:cNvPr>
          <p:cNvSpPr txBox="1"/>
          <p:nvPr/>
        </p:nvSpPr>
        <p:spPr>
          <a:xfrm>
            <a:off x="0" y="2152959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CFF"/>
                </a:solidFill>
              </a:rPr>
              <a:t>5    </a:t>
            </a:r>
            <a:r>
              <a:rPr lang="en-GB" b="1" dirty="0" err="1">
                <a:solidFill>
                  <a:srgbClr val="FFCCFF"/>
                </a:solidFill>
              </a:rPr>
              <a:t>vivamus</a:t>
            </a:r>
            <a:r>
              <a:rPr lang="en-GB" b="1" dirty="0">
                <a:solidFill>
                  <a:srgbClr val="FFCCFF"/>
                </a:solidFill>
              </a:rPr>
              <a:t>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B7DDF7-EA7A-4104-B2D1-EE9F22FA6048}"/>
              </a:ext>
            </a:extLst>
          </p:cNvPr>
          <p:cNvSpPr txBox="1"/>
          <p:nvPr/>
        </p:nvSpPr>
        <p:spPr>
          <a:xfrm>
            <a:off x="0" y="284780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CC"/>
                </a:solidFill>
              </a:rPr>
              <a:t>7    </a:t>
            </a:r>
            <a:r>
              <a:rPr lang="en-GB" b="1" dirty="0" err="1">
                <a:solidFill>
                  <a:srgbClr val="FFFFCC"/>
                </a:solidFill>
              </a:rPr>
              <a:t>quaeris</a:t>
            </a:r>
            <a:r>
              <a:rPr lang="en-GB" b="1" dirty="0">
                <a:solidFill>
                  <a:srgbClr val="FFFFCC"/>
                </a:solidFill>
              </a:rPr>
              <a:t> quot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F5E0F5-4C96-4B4C-AF81-D39D2A489242}"/>
              </a:ext>
            </a:extLst>
          </p:cNvPr>
          <p:cNvSpPr txBox="1"/>
          <p:nvPr/>
        </p:nvSpPr>
        <p:spPr>
          <a:xfrm>
            <a:off x="0" y="2500383"/>
            <a:ext cx="110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    </a:t>
            </a:r>
            <a:r>
              <a:rPr lang="en-GB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Flavi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2F27C5-F249-4464-8603-2EDE39F07251}"/>
              </a:ext>
            </a:extLst>
          </p:cNvPr>
          <p:cNvSpPr txBox="1"/>
          <p:nvPr/>
        </p:nvSpPr>
        <p:spPr>
          <a:xfrm>
            <a:off x="0" y="3233053"/>
            <a:ext cx="1762760" cy="383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CFF"/>
                </a:solidFill>
              </a:rPr>
              <a:t>8    miser </a:t>
            </a:r>
            <a:r>
              <a:rPr lang="en-GB" b="1" dirty="0" err="1">
                <a:solidFill>
                  <a:srgbClr val="FFCCFF"/>
                </a:solidFill>
              </a:rPr>
              <a:t>Catulle</a:t>
            </a:r>
            <a:endParaRPr lang="en-GB" b="1" dirty="0">
              <a:solidFill>
                <a:srgbClr val="FFCCF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8EDE76-CD2D-4655-AA75-11F98DB90D1D}"/>
              </a:ext>
            </a:extLst>
          </p:cNvPr>
          <p:cNvSpPr txBox="1"/>
          <p:nvPr/>
        </p:nvSpPr>
        <p:spPr>
          <a:xfrm>
            <a:off x="0" y="3605958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CC"/>
                </a:solidFill>
              </a:rPr>
              <a:t>9    </a:t>
            </a:r>
            <a:r>
              <a:rPr lang="en-GB" dirty="0" err="1">
                <a:solidFill>
                  <a:srgbClr val="FFFFCC"/>
                </a:solidFill>
              </a:rPr>
              <a:t>Verani</a:t>
            </a:r>
            <a:r>
              <a:rPr lang="en-GB" dirty="0">
                <a:solidFill>
                  <a:srgbClr val="FFFFCC"/>
                </a:solidFill>
              </a:rPr>
              <a:t>,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611F80-F591-4632-82E5-626FE2A19E61}"/>
              </a:ext>
            </a:extLst>
          </p:cNvPr>
          <p:cNvSpPr txBox="1"/>
          <p:nvPr/>
        </p:nvSpPr>
        <p:spPr>
          <a:xfrm>
            <a:off x="0" y="3978862"/>
            <a:ext cx="151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CC"/>
                </a:solidFill>
              </a:rPr>
              <a:t>10  Varus 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BD708-91A3-4EF8-A0AF-E407EAA9130F}"/>
              </a:ext>
            </a:extLst>
          </p:cNvPr>
          <p:cNvSpPr txBox="1"/>
          <p:nvPr/>
        </p:nvSpPr>
        <p:spPr>
          <a:xfrm>
            <a:off x="0" y="4348194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CFF"/>
                </a:solidFill>
              </a:rPr>
              <a:t>11  </a:t>
            </a:r>
            <a:r>
              <a:rPr lang="en-GB" b="1" dirty="0" err="1">
                <a:solidFill>
                  <a:srgbClr val="FFCCFF"/>
                </a:solidFill>
              </a:rPr>
              <a:t>Furi</a:t>
            </a:r>
            <a:r>
              <a:rPr lang="en-GB" b="1" dirty="0">
                <a:solidFill>
                  <a:srgbClr val="FFCCFF"/>
                </a:solidFill>
              </a:rPr>
              <a:t> et </a:t>
            </a:r>
            <a:r>
              <a:rPr lang="en-GB" b="1" dirty="0" err="1">
                <a:solidFill>
                  <a:srgbClr val="FFCCFF"/>
                </a:solidFill>
              </a:rPr>
              <a:t>Aureli</a:t>
            </a:r>
            <a:endParaRPr lang="en-GB" b="1" dirty="0">
              <a:solidFill>
                <a:srgbClr val="FFCCFF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07DF9D-8F97-41F7-B7D5-00A1A9E72296}"/>
              </a:ext>
            </a:extLst>
          </p:cNvPr>
          <p:cNvSpPr txBox="1"/>
          <p:nvPr/>
        </p:nvSpPr>
        <p:spPr>
          <a:xfrm>
            <a:off x="0" y="4717526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CC"/>
                </a:solidFill>
              </a:rPr>
              <a:t>12  </a:t>
            </a:r>
            <a:r>
              <a:rPr lang="en-GB" dirty="0" err="1">
                <a:solidFill>
                  <a:srgbClr val="FFFFCC"/>
                </a:solidFill>
              </a:rPr>
              <a:t>Marrucine</a:t>
            </a:r>
            <a:endParaRPr lang="en-GB" dirty="0">
              <a:solidFill>
                <a:srgbClr val="FFFFC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67557D-C095-4E8E-8F65-7975ACFDEC1C}"/>
              </a:ext>
            </a:extLst>
          </p:cNvPr>
          <p:cNvSpPr txBox="1"/>
          <p:nvPr/>
        </p:nvSpPr>
        <p:spPr>
          <a:xfrm>
            <a:off x="0" y="5412374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14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ni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plus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CA02EC-469D-46D1-A82B-947C3BD2275E}"/>
              </a:ext>
            </a:extLst>
          </p:cNvPr>
          <p:cNvSpPr txBox="1"/>
          <p:nvPr/>
        </p:nvSpPr>
        <p:spPr>
          <a:xfrm>
            <a:off x="0" y="5064950"/>
            <a:ext cx="185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CC"/>
                </a:solidFill>
              </a:rPr>
              <a:t>13  </a:t>
            </a:r>
            <a:r>
              <a:rPr lang="en-GB" dirty="0" err="1">
                <a:solidFill>
                  <a:srgbClr val="FFFFCC"/>
                </a:solidFill>
              </a:rPr>
              <a:t>cenabis</a:t>
            </a:r>
            <a:r>
              <a:rPr lang="en-GB" dirty="0">
                <a:solidFill>
                  <a:srgbClr val="FFFFCC"/>
                </a:solidFill>
              </a:rPr>
              <a:t> bene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C831B3-99B0-4519-BEC8-CE1B23B6354C}"/>
              </a:ext>
            </a:extLst>
          </p:cNvPr>
          <p:cNvSpPr txBox="1"/>
          <p:nvPr/>
        </p:nvSpPr>
        <p:spPr>
          <a:xfrm>
            <a:off x="0" y="5797621"/>
            <a:ext cx="179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15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commendo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DDD910A-8156-4A69-9FA3-E8CE3DAE86F5}"/>
              </a:ext>
            </a:extLst>
          </p:cNvPr>
          <p:cNvSpPr txBox="1"/>
          <p:nvPr/>
        </p:nvSpPr>
        <p:spPr>
          <a:xfrm>
            <a:off x="1783080" y="67897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16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pedicabo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705325-082D-429D-A6B6-EB1A0576DAB2}"/>
              </a:ext>
            </a:extLst>
          </p:cNvPr>
          <p:cNvSpPr txBox="1"/>
          <p:nvPr/>
        </p:nvSpPr>
        <p:spPr>
          <a:xfrm>
            <a:off x="1783080" y="1051880"/>
            <a:ext cx="151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17  o </a:t>
            </a:r>
            <a:r>
              <a:rPr lang="en-GB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colonia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D73502-EE64-44C2-911B-4DE5D92CA0F1}"/>
              </a:ext>
            </a:extLst>
          </p:cNvPr>
          <p:cNvSpPr txBox="1"/>
          <p:nvPr/>
        </p:nvSpPr>
        <p:spPr>
          <a:xfrm>
            <a:off x="1783080" y="1424784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18  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AFDE9B-86BE-49FD-879C-15B4F1FECA52}"/>
              </a:ext>
            </a:extLst>
          </p:cNvPr>
          <p:cNvSpPr txBox="1"/>
          <p:nvPr/>
        </p:nvSpPr>
        <p:spPr>
          <a:xfrm>
            <a:off x="1762760" y="1793084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19</a:t>
            </a:r>
            <a:r>
              <a:rPr lang="en-GB" dirty="0">
                <a:solidFill>
                  <a:srgbClr val="FFFFCC"/>
                </a:solidFill>
              </a:rPr>
              <a:t>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36216A-0AED-4406-9563-F5982610F67E}"/>
              </a:ext>
            </a:extLst>
          </p:cNvPr>
          <p:cNvSpPr txBox="1"/>
          <p:nvPr/>
        </p:nvSpPr>
        <p:spPr>
          <a:xfrm>
            <a:off x="1783080" y="2163448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</a:t>
            </a:r>
            <a:r>
              <a:rPr lang="en-GB" dirty="0">
                <a:solidFill>
                  <a:srgbClr val="FFFFCC"/>
                </a:solidFill>
              </a:rPr>
              <a:t>   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C84CB4-9946-4BCD-A259-E4727F079E42}"/>
              </a:ext>
            </a:extLst>
          </p:cNvPr>
          <p:cNvSpPr txBox="1"/>
          <p:nvPr/>
        </p:nvSpPr>
        <p:spPr>
          <a:xfrm>
            <a:off x="1783080" y="2858296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22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Suffenus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9D5086-0237-463C-894D-85D699F76DCA}"/>
              </a:ext>
            </a:extLst>
          </p:cNvPr>
          <p:cNvSpPr txBox="1"/>
          <p:nvPr/>
        </p:nvSpPr>
        <p:spPr>
          <a:xfrm>
            <a:off x="1783080" y="2510872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21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Aureli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1835F22-EF08-436A-8816-88F491855812}"/>
              </a:ext>
            </a:extLst>
          </p:cNvPr>
          <p:cNvSpPr txBox="1"/>
          <p:nvPr/>
        </p:nvSpPr>
        <p:spPr>
          <a:xfrm>
            <a:off x="1783080" y="3243543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23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Furi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cui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B0C2CCD-1F0A-4BBC-89BA-FAE9D9F0983B}"/>
              </a:ext>
            </a:extLst>
          </p:cNvPr>
          <p:cNvSpPr txBox="1"/>
          <p:nvPr/>
        </p:nvSpPr>
        <p:spPr>
          <a:xfrm>
            <a:off x="1783080" y="361644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24  o qui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flosculus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C2D6C0A-EC1F-464A-908F-5A56921E0614}"/>
              </a:ext>
            </a:extLst>
          </p:cNvPr>
          <p:cNvSpPr txBox="1"/>
          <p:nvPr/>
        </p:nvSpPr>
        <p:spPr>
          <a:xfrm>
            <a:off x="1783080" y="3989351"/>
            <a:ext cx="194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25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cinaede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Thalle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C8F4D52-4E2D-40E0-BA6E-0495C319EFA2}"/>
              </a:ext>
            </a:extLst>
          </p:cNvPr>
          <p:cNvSpPr txBox="1"/>
          <p:nvPr/>
        </p:nvSpPr>
        <p:spPr>
          <a:xfrm>
            <a:off x="1783080" y="4347729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26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Furi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villula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1C4D42-4726-4266-B66B-955A017AAD26}"/>
              </a:ext>
            </a:extLst>
          </p:cNvPr>
          <p:cNvSpPr txBox="1"/>
          <p:nvPr/>
        </p:nvSpPr>
        <p:spPr>
          <a:xfrm>
            <a:off x="1783080" y="4728015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27  minister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8EBA704-9F2D-40A7-A103-E7697A5AC9B0}"/>
              </a:ext>
            </a:extLst>
          </p:cNvPr>
          <p:cNvSpPr txBox="1"/>
          <p:nvPr/>
        </p:nvSpPr>
        <p:spPr>
          <a:xfrm>
            <a:off x="1783080" y="5451586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66FF"/>
                </a:solidFill>
              </a:rPr>
              <a:t>29  </a:t>
            </a:r>
            <a:r>
              <a:rPr lang="en-GB" dirty="0" err="1">
                <a:solidFill>
                  <a:srgbClr val="CC66FF"/>
                </a:solidFill>
              </a:rPr>
              <a:t>uis</a:t>
            </a:r>
            <a:r>
              <a:rPr lang="en-GB" dirty="0">
                <a:solidFill>
                  <a:srgbClr val="CC66FF"/>
                </a:solidFill>
              </a:rPr>
              <a:t> hoc?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A2BB3B2-3EE2-4742-9045-1B03BA551C8A}"/>
              </a:ext>
            </a:extLst>
          </p:cNvPr>
          <p:cNvSpPr txBox="1"/>
          <p:nvPr/>
        </p:nvSpPr>
        <p:spPr>
          <a:xfrm>
            <a:off x="1783080" y="5075439"/>
            <a:ext cx="194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28  Pisonis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comites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074DE8-A8F7-4489-A688-AB2692A0FC72}"/>
              </a:ext>
            </a:extLst>
          </p:cNvPr>
          <p:cNvSpPr txBox="1"/>
          <p:nvPr/>
        </p:nvSpPr>
        <p:spPr>
          <a:xfrm>
            <a:off x="1783080" y="5808110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30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Alfene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6D33FCE-834E-46F4-A3FC-4E634DB987CA}"/>
              </a:ext>
            </a:extLst>
          </p:cNvPr>
          <p:cNvSpPr txBox="1"/>
          <p:nvPr/>
        </p:nvSpPr>
        <p:spPr>
          <a:xfrm>
            <a:off x="3616960" y="699295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32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amabo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mea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EC8C1F7-E7E3-4B7B-A0D8-3580C7AA80D0}"/>
              </a:ext>
            </a:extLst>
          </p:cNvPr>
          <p:cNvSpPr txBox="1"/>
          <p:nvPr/>
        </p:nvSpPr>
        <p:spPr>
          <a:xfrm>
            <a:off x="3627120" y="1100278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33  o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furum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B1C28B8-EFAF-4D05-B839-0EB535AAAFCF}"/>
              </a:ext>
            </a:extLst>
          </p:cNvPr>
          <p:cNvSpPr txBox="1"/>
          <p:nvPr/>
        </p:nvSpPr>
        <p:spPr>
          <a:xfrm>
            <a:off x="3627120" y="1473182"/>
            <a:ext cx="18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CC"/>
                </a:solidFill>
              </a:rPr>
              <a:t>34  </a:t>
            </a:r>
            <a:r>
              <a:rPr lang="en-GB" b="1" dirty="0" err="1">
                <a:solidFill>
                  <a:srgbClr val="FFFFCC"/>
                </a:solidFill>
              </a:rPr>
              <a:t>Dianae</a:t>
            </a:r>
            <a:r>
              <a:rPr lang="en-GB" b="1" dirty="0">
                <a:solidFill>
                  <a:srgbClr val="FFFFCC"/>
                </a:solidFill>
              </a:rPr>
              <a:t> </a:t>
            </a:r>
            <a:r>
              <a:rPr lang="en-GB" b="1" dirty="0" err="1">
                <a:solidFill>
                  <a:srgbClr val="FFFFCC"/>
                </a:solidFill>
              </a:rPr>
              <a:t>sumus</a:t>
            </a:r>
            <a:endParaRPr lang="en-GB" b="1" dirty="0">
              <a:solidFill>
                <a:srgbClr val="FFFFCC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A5B8E53-4875-4353-BEA0-E02EC2951C0A}"/>
              </a:ext>
            </a:extLst>
          </p:cNvPr>
          <p:cNvSpPr txBox="1"/>
          <p:nvPr/>
        </p:nvSpPr>
        <p:spPr>
          <a:xfrm>
            <a:off x="3667760" y="1834427"/>
            <a:ext cx="199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35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poetae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tenero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48714D2-CAA6-43D8-9823-FA77391E649B}"/>
              </a:ext>
            </a:extLst>
          </p:cNvPr>
          <p:cNvSpPr txBox="1"/>
          <p:nvPr/>
        </p:nvSpPr>
        <p:spPr>
          <a:xfrm>
            <a:off x="3627120" y="2211846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36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annales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Volusi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F19316D-F8AE-44C3-BC82-0714D1960582}"/>
              </a:ext>
            </a:extLst>
          </p:cNvPr>
          <p:cNvSpPr txBox="1"/>
          <p:nvPr/>
        </p:nvSpPr>
        <p:spPr>
          <a:xfrm>
            <a:off x="3627120" y="2906694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38  male est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9A1EBAE-33F9-4DEE-AA08-CA503910340A}"/>
              </a:ext>
            </a:extLst>
          </p:cNvPr>
          <p:cNvSpPr txBox="1"/>
          <p:nvPr/>
        </p:nvSpPr>
        <p:spPr>
          <a:xfrm>
            <a:off x="3627120" y="2559270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37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salax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taberna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602172C-95BD-449B-B514-13E2C5E922DF}"/>
              </a:ext>
            </a:extLst>
          </p:cNvPr>
          <p:cNvSpPr txBox="1"/>
          <p:nvPr/>
        </p:nvSpPr>
        <p:spPr>
          <a:xfrm>
            <a:off x="3627120" y="3291941"/>
            <a:ext cx="153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CC"/>
                </a:solidFill>
              </a:rPr>
              <a:t>39  </a:t>
            </a:r>
            <a:r>
              <a:rPr lang="en-GB" dirty="0" err="1">
                <a:solidFill>
                  <a:srgbClr val="FFFFCC"/>
                </a:solidFill>
              </a:rPr>
              <a:t>Egnatius</a:t>
            </a:r>
            <a:endParaRPr lang="en-GB" dirty="0">
              <a:solidFill>
                <a:srgbClr val="FFFFCC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F768107-B41D-4A5B-8E04-4E5B44EA0C6E}"/>
              </a:ext>
            </a:extLst>
          </p:cNvPr>
          <p:cNvSpPr txBox="1"/>
          <p:nvPr/>
        </p:nvSpPr>
        <p:spPr>
          <a:xfrm>
            <a:off x="3627120" y="3664845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40  </a:t>
            </a:r>
            <a:r>
              <a:rPr lang="en-GB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quaenam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88666A4-0B27-4115-944E-9F50EBDAEB05}"/>
              </a:ext>
            </a:extLst>
          </p:cNvPr>
          <p:cNvSpPr txBox="1"/>
          <p:nvPr/>
        </p:nvSpPr>
        <p:spPr>
          <a:xfrm>
            <a:off x="3627120" y="4037749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41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Ameaena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D63F0DA-2FA8-4660-90CF-5D0A21DB590C}"/>
              </a:ext>
            </a:extLst>
          </p:cNvPr>
          <p:cNvSpPr txBox="1"/>
          <p:nvPr/>
        </p:nvSpPr>
        <p:spPr>
          <a:xfrm>
            <a:off x="3627120" y="4407081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42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adeste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7B93A1A-D224-4FDB-8A92-1A9E7EC11E2A}"/>
              </a:ext>
            </a:extLst>
          </p:cNvPr>
          <p:cNvSpPr txBox="1"/>
          <p:nvPr/>
        </p:nvSpPr>
        <p:spPr>
          <a:xfrm>
            <a:off x="3627120" y="4776413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43  salve!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79FD875-3DEA-4C52-900B-2E77D2A12CC2}"/>
              </a:ext>
            </a:extLst>
          </p:cNvPr>
          <p:cNvSpPr txBox="1"/>
          <p:nvPr/>
        </p:nvSpPr>
        <p:spPr>
          <a:xfrm>
            <a:off x="3627120" y="5471261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45 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Acmen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9D3A49E-538C-459E-8A8C-591CBA398B28}"/>
              </a:ext>
            </a:extLst>
          </p:cNvPr>
          <p:cNvSpPr txBox="1"/>
          <p:nvPr/>
        </p:nvSpPr>
        <p:spPr>
          <a:xfrm>
            <a:off x="3627120" y="5123837"/>
            <a:ext cx="151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44   o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funde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B6E78AF-0D30-4A37-B8E6-05F8F05B35BA}"/>
              </a:ext>
            </a:extLst>
          </p:cNvPr>
          <p:cNvSpPr txBox="1"/>
          <p:nvPr/>
        </p:nvSpPr>
        <p:spPr>
          <a:xfrm>
            <a:off x="3627120" y="5856508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CC"/>
                </a:solidFill>
              </a:rPr>
              <a:t>46   </a:t>
            </a:r>
            <a:r>
              <a:rPr lang="en-GB" dirty="0" err="1">
                <a:solidFill>
                  <a:srgbClr val="FFFFCC"/>
                </a:solidFill>
              </a:rPr>
              <a:t>iam</a:t>
            </a:r>
            <a:r>
              <a:rPr lang="en-GB" dirty="0">
                <a:solidFill>
                  <a:srgbClr val="FFFFCC"/>
                </a:solidFill>
              </a:rPr>
              <a:t> </a:t>
            </a:r>
            <a:r>
              <a:rPr lang="en-GB" dirty="0" err="1">
                <a:solidFill>
                  <a:srgbClr val="FFFFCC"/>
                </a:solidFill>
              </a:rPr>
              <a:t>ver</a:t>
            </a:r>
            <a:endParaRPr lang="en-GB" dirty="0">
              <a:solidFill>
                <a:srgbClr val="FFFFCC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C525BF5-D55E-4944-A973-C566297CF222}"/>
              </a:ext>
            </a:extLst>
          </p:cNvPr>
          <p:cNvSpPr txBox="1"/>
          <p:nvPr/>
        </p:nvSpPr>
        <p:spPr>
          <a:xfrm>
            <a:off x="5364480" y="691208"/>
            <a:ext cx="176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66FF"/>
                </a:solidFill>
              </a:rPr>
              <a:t>49  </a:t>
            </a:r>
            <a:r>
              <a:rPr lang="en-GB" dirty="0" err="1">
                <a:solidFill>
                  <a:srgbClr val="CC66FF"/>
                </a:solidFill>
              </a:rPr>
              <a:t>disertissime</a:t>
            </a:r>
            <a:endParaRPr lang="en-GB" dirty="0">
              <a:solidFill>
                <a:srgbClr val="CC66FF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218CF97-C21E-4C04-94A9-B6C8703D9AC6}"/>
              </a:ext>
            </a:extLst>
          </p:cNvPr>
          <p:cNvSpPr txBox="1"/>
          <p:nvPr/>
        </p:nvSpPr>
        <p:spPr>
          <a:xfrm>
            <a:off x="5374640" y="1092191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CC"/>
                </a:solidFill>
              </a:rPr>
              <a:t>50  </a:t>
            </a:r>
            <a:r>
              <a:rPr lang="en-GB" dirty="0" err="1">
                <a:solidFill>
                  <a:srgbClr val="FFFFCC"/>
                </a:solidFill>
              </a:rPr>
              <a:t>hesterno</a:t>
            </a:r>
            <a:endParaRPr lang="en-GB" dirty="0">
              <a:solidFill>
                <a:srgbClr val="FFFFCC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0FEA1BF-2483-48D7-BD80-4AE5360CE3FC}"/>
              </a:ext>
            </a:extLst>
          </p:cNvPr>
          <p:cNvSpPr txBox="1"/>
          <p:nvPr/>
        </p:nvSpPr>
        <p:spPr>
          <a:xfrm>
            <a:off x="5374640" y="1465095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CFF"/>
                </a:solidFill>
              </a:rPr>
              <a:t>51  </a:t>
            </a:r>
            <a:r>
              <a:rPr lang="en-GB" dirty="0" err="1">
                <a:solidFill>
                  <a:srgbClr val="FFCCFF"/>
                </a:solidFill>
              </a:rPr>
              <a:t>ille</a:t>
            </a:r>
            <a:r>
              <a:rPr lang="en-GB" dirty="0">
                <a:solidFill>
                  <a:srgbClr val="FFCCFF"/>
                </a:solidFill>
              </a:rPr>
              <a:t> mi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143C2C4-6289-45DC-981E-F9C8CB9E7BB4}"/>
              </a:ext>
            </a:extLst>
          </p:cNvPr>
          <p:cNvSpPr txBox="1"/>
          <p:nvPr/>
        </p:nvSpPr>
        <p:spPr>
          <a:xfrm>
            <a:off x="5374640" y="1834427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52  quid est?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E27433A-3483-4C25-BF93-16A23C858118}"/>
              </a:ext>
            </a:extLst>
          </p:cNvPr>
          <p:cNvSpPr txBox="1"/>
          <p:nvPr/>
        </p:nvSpPr>
        <p:spPr>
          <a:xfrm>
            <a:off x="5374640" y="2203759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53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risi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F9C144F-FA85-4C8C-9A8C-E2AFCD0A2692}"/>
              </a:ext>
            </a:extLst>
          </p:cNvPr>
          <p:cNvSpPr txBox="1"/>
          <p:nvPr/>
        </p:nvSpPr>
        <p:spPr>
          <a:xfrm>
            <a:off x="5374640" y="2898607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55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oramus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9C0059-E650-4A74-A035-422F9645A5FF}"/>
              </a:ext>
            </a:extLst>
          </p:cNvPr>
          <p:cNvSpPr txBox="1"/>
          <p:nvPr/>
        </p:nvSpPr>
        <p:spPr>
          <a:xfrm>
            <a:off x="5374640" y="2551183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54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Othonis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919FA4C-E471-4643-ACEE-488E67A9C152}"/>
              </a:ext>
            </a:extLst>
          </p:cNvPr>
          <p:cNvSpPr txBox="1"/>
          <p:nvPr/>
        </p:nvSpPr>
        <p:spPr>
          <a:xfrm>
            <a:off x="5359400" y="326322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56  o rem!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BDA10D1-22D2-4B0F-9A53-0CE30AC1B9C1}"/>
              </a:ext>
            </a:extLst>
          </p:cNvPr>
          <p:cNvSpPr txBox="1"/>
          <p:nvPr/>
        </p:nvSpPr>
        <p:spPr>
          <a:xfrm>
            <a:off x="5374640" y="3656758"/>
            <a:ext cx="137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57 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pulchre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A8E6F78-DEB8-45F4-A006-170BE48F77D1}"/>
              </a:ext>
            </a:extLst>
          </p:cNvPr>
          <p:cNvSpPr txBox="1"/>
          <p:nvPr/>
        </p:nvSpPr>
        <p:spPr>
          <a:xfrm>
            <a:off x="5374640" y="4029662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CFF"/>
                </a:solidFill>
              </a:rPr>
              <a:t>58   Caeli,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6A87AEB-A35F-44D4-9AC0-35E566FA8632}"/>
              </a:ext>
            </a:extLst>
          </p:cNvPr>
          <p:cNvSpPr txBox="1"/>
          <p:nvPr/>
        </p:nvSpPr>
        <p:spPr>
          <a:xfrm>
            <a:off x="5374640" y="4398994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59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Bononiensis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84EEC68-7232-4791-8BEA-217AEC5F16AB}"/>
              </a:ext>
            </a:extLst>
          </p:cNvPr>
          <p:cNvSpPr txBox="1"/>
          <p:nvPr/>
        </p:nvSpPr>
        <p:spPr>
          <a:xfrm>
            <a:off x="5374640" y="4768326"/>
            <a:ext cx="184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60 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num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670E25B-8887-4708-B143-6E14116AD893}"/>
              </a:ext>
            </a:extLst>
          </p:cNvPr>
          <p:cNvSpPr txBox="1"/>
          <p:nvPr/>
        </p:nvSpPr>
        <p:spPr>
          <a:xfrm>
            <a:off x="5374640" y="5463174"/>
            <a:ext cx="1574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62* vesper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7A34508-7D87-4A78-8327-A9C0076318B9}"/>
              </a:ext>
            </a:extLst>
          </p:cNvPr>
          <p:cNvSpPr txBox="1"/>
          <p:nvPr/>
        </p:nvSpPr>
        <p:spPr>
          <a:xfrm>
            <a:off x="5374640" y="5115750"/>
            <a:ext cx="1574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61* Collis o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A0746E-1BB3-4EE1-AD8F-B5109F37D43C}"/>
              </a:ext>
            </a:extLst>
          </p:cNvPr>
          <p:cNvSpPr txBox="1"/>
          <p:nvPr/>
        </p:nvSpPr>
        <p:spPr>
          <a:xfrm>
            <a:off x="5374640" y="5828008"/>
            <a:ext cx="1574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63* super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alta</a:t>
            </a:r>
            <a:endParaRPr lang="en-GB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1E9D631-3CAF-423F-ABFE-13AB07239DBC}"/>
              </a:ext>
            </a:extLst>
          </p:cNvPr>
          <p:cNvSpPr txBox="1"/>
          <p:nvPr/>
        </p:nvSpPr>
        <p:spPr>
          <a:xfrm>
            <a:off x="6979920" y="710318"/>
            <a:ext cx="153416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66  omnia qui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56660FD-B94F-4FC0-8598-A9A0EA138536}"/>
              </a:ext>
            </a:extLst>
          </p:cNvPr>
          <p:cNvSpPr txBox="1"/>
          <p:nvPr/>
        </p:nvSpPr>
        <p:spPr>
          <a:xfrm>
            <a:off x="6979920" y="1079650"/>
            <a:ext cx="153416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67  o </a:t>
            </a:r>
            <a:r>
              <a:rPr lang="en-GB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dulci</a:t>
            </a:r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3F4AEF3-802E-40F6-A3C8-45F55D7509FB}"/>
              </a:ext>
            </a:extLst>
          </p:cNvPr>
          <p:cNvSpPr txBox="1"/>
          <p:nvPr/>
        </p:nvSpPr>
        <p:spPr>
          <a:xfrm>
            <a:off x="6979920" y="1444141"/>
            <a:ext cx="15189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68  quod mihi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D5AB151-EE46-4587-8EDE-A6BF7A2CDEA3}"/>
              </a:ext>
            </a:extLst>
          </p:cNvPr>
          <p:cNvSpPr txBox="1"/>
          <p:nvPr/>
        </p:nvSpPr>
        <p:spPr>
          <a:xfrm>
            <a:off x="6990080" y="1834427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69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noli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admirari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8C0FF11-7690-4F0C-8CD8-4C8F8E967DB9}"/>
              </a:ext>
            </a:extLst>
          </p:cNvPr>
          <p:cNvSpPr txBox="1"/>
          <p:nvPr/>
        </p:nvSpPr>
        <p:spPr>
          <a:xfrm>
            <a:off x="6990080" y="2203759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CC"/>
                </a:solidFill>
              </a:rPr>
              <a:t>70  </a:t>
            </a:r>
            <a:r>
              <a:rPr lang="en-GB" b="1" dirty="0" err="1">
                <a:solidFill>
                  <a:srgbClr val="FFFFCC"/>
                </a:solidFill>
              </a:rPr>
              <a:t>nulli</a:t>
            </a:r>
            <a:r>
              <a:rPr lang="en-GB" b="1" dirty="0">
                <a:solidFill>
                  <a:srgbClr val="FFFFCC"/>
                </a:solidFill>
              </a:rPr>
              <a:t> se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2305454-5B98-45E6-A0BD-A30C3567E527}"/>
              </a:ext>
            </a:extLst>
          </p:cNvPr>
          <p:cNvSpPr txBox="1"/>
          <p:nvPr/>
        </p:nvSpPr>
        <p:spPr>
          <a:xfrm>
            <a:off x="6990080" y="2898607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CFF"/>
                </a:solidFill>
              </a:rPr>
              <a:t>72 </a:t>
            </a:r>
            <a:r>
              <a:rPr lang="en-GB" dirty="0" err="1">
                <a:solidFill>
                  <a:srgbClr val="FFCCFF"/>
                </a:solidFill>
              </a:rPr>
              <a:t>dicebas</a:t>
            </a:r>
            <a:endParaRPr lang="en-GB" dirty="0">
              <a:solidFill>
                <a:srgbClr val="FFCCFF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52D11BC-6977-4836-A795-CE2EC9419818}"/>
              </a:ext>
            </a:extLst>
          </p:cNvPr>
          <p:cNvSpPr txBox="1"/>
          <p:nvPr/>
        </p:nvSpPr>
        <p:spPr>
          <a:xfrm>
            <a:off x="6990080" y="2551183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71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sicut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iure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00D74FC-924B-4DE1-BA7A-00585744A703}"/>
              </a:ext>
            </a:extLst>
          </p:cNvPr>
          <p:cNvSpPr txBox="1"/>
          <p:nvPr/>
        </p:nvSpPr>
        <p:spPr>
          <a:xfrm>
            <a:off x="6990080" y="3283854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73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desine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B32D2E9-0751-40C0-B64B-9E92046F7860}"/>
              </a:ext>
            </a:extLst>
          </p:cNvPr>
          <p:cNvSpPr txBox="1"/>
          <p:nvPr/>
        </p:nvSpPr>
        <p:spPr>
          <a:xfrm>
            <a:off x="6990080" y="3656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74  </a:t>
            </a:r>
            <a:r>
              <a:rPr lang="en-GB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Gellius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46DF10D-7F8A-4F9A-833A-6264C80A6315}"/>
              </a:ext>
            </a:extLst>
          </p:cNvPr>
          <p:cNvSpPr txBox="1"/>
          <p:nvPr/>
        </p:nvSpPr>
        <p:spPr>
          <a:xfrm>
            <a:off x="6990080" y="4029662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CFF"/>
                </a:solidFill>
              </a:rPr>
              <a:t>75  </a:t>
            </a:r>
            <a:r>
              <a:rPr lang="en-GB" dirty="0" err="1">
                <a:solidFill>
                  <a:srgbClr val="FFCCFF"/>
                </a:solidFill>
              </a:rPr>
              <a:t>huc</a:t>
            </a:r>
            <a:r>
              <a:rPr lang="en-GB" dirty="0">
                <a:solidFill>
                  <a:srgbClr val="FFCCFF"/>
                </a:solidFill>
              </a:rPr>
              <a:t> est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C4A3A6D-686F-491B-BFAF-919441BA2C59}"/>
              </a:ext>
            </a:extLst>
          </p:cNvPr>
          <p:cNvSpPr txBox="1"/>
          <p:nvPr/>
        </p:nvSpPr>
        <p:spPr>
          <a:xfrm>
            <a:off x="6990080" y="4398994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CFF"/>
                </a:solidFill>
              </a:rPr>
              <a:t>76  </a:t>
            </a:r>
            <a:r>
              <a:rPr lang="en-GB" b="1" dirty="0" err="1">
                <a:solidFill>
                  <a:srgbClr val="FFCCFF"/>
                </a:solidFill>
              </a:rPr>
              <a:t>siqua</a:t>
            </a:r>
            <a:endParaRPr lang="en-GB" b="1" dirty="0">
              <a:solidFill>
                <a:srgbClr val="FFCCFF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76A717C-3D99-40BF-932F-9916FDA93721}"/>
              </a:ext>
            </a:extLst>
          </p:cNvPr>
          <p:cNvSpPr txBox="1"/>
          <p:nvPr/>
        </p:nvSpPr>
        <p:spPr>
          <a:xfrm>
            <a:off x="6990080" y="4768326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77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Rufe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4989C74-6689-4B03-87A1-D71305741897}"/>
              </a:ext>
            </a:extLst>
          </p:cNvPr>
          <p:cNvSpPr txBox="1"/>
          <p:nvPr/>
        </p:nvSpPr>
        <p:spPr>
          <a:xfrm>
            <a:off x="6990080" y="5463174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CFF"/>
                </a:solidFill>
              </a:rPr>
              <a:t>79  </a:t>
            </a:r>
            <a:r>
              <a:rPr lang="en-GB" dirty="0" err="1">
                <a:solidFill>
                  <a:srgbClr val="FFCCFF"/>
                </a:solidFill>
              </a:rPr>
              <a:t>Lesbius</a:t>
            </a:r>
            <a:endParaRPr lang="en-GB" dirty="0">
              <a:solidFill>
                <a:srgbClr val="FFCCFF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11D18CB-6F72-4DBF-8A56-982A1D7B3A66}"/>
              </a:ext>
            </a:extLst>
          </p:cNvPr>
          <p:cNvSpPr txBox="1"/>
          <p:nvPr/>
        </p:nvSpPr>
        <p:spPr>
          <a:xfrm>
            <a:off x="6990080" y="51157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78  Gallus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B7C41DA-3EB3-448C-93F5-3E1C7AAE59A2}"/>
              </a:ext>
            </a:extLst>
          </p:cNvPr>
          <p:cNvSpPr txBox="1"/>
          <p:nvPr/>
        </p:nvSpPr>
        <p:spPr>
          <a:xfrm>
            <a:off x="6990079" y="5848421"/>
            <a:ext cx="180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80  quid </a:t>
            </a:r>
            <a:r>
              <a:rPr lang="en-GB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dicam</a:t>
            </a: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B68FE22-C985-42C7-BDDF-84A75913E079}"/>
              </a:ext>
            </a:extLst>
          </p:cNvPr>
          <p:cNvSpPr txBox="1"/>
          <p:nvPr/>
        </p:nvSpPr>
        <p:spPr>
          <a:xfrm>
            <a:off x="8595360" y="691208"/>
            <a:ext cx="165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CFF"/>
                </a:solidFill>
              </a:rPr>
              <a:t>83  </a:t>
            </a:r>
            <a:r>
              <a:rPr lang="en-GB" dirty="0" err="1">
                <a:solidFill>
                  <a:srgbClr val="FFCCFF"/>
                </a:solidFill>
              </a:rPr>
              <a:t>Lesbia</a:t>
            </a:r>
            <a:endParaRPr lang="en-GB" dirty="0">
              <a:solidFill>
                <a:srgbClr val="FFCCFF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AB569D6-0CE6-4043-B763-8CAE3949118C}"/>
              </a:ext>
            </a:extLst>
          </p:cNvPr>
          <p:cNvSpPr txBox="1"/>
          <p:nvPr/>
        </p:nvSpPr>
        <p:spPr>
          <a:xfrm>
            <a:off x="8605520" y="1092191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CC"/>
                </a:solidFill>
              </a:rPr>
              <a:t>84  </a:t>
            </a:r>
            <a:r>
              <a:rPr lang="en-GB" dirty="0" err="1">
                <a:solidFill>
                  <a:srgbClr val="FFFFCC"/>
                </a:solidFill>
              </a:rPr>
              <a:t>chommoda</a:t>
            </a:r>
            <a:endParaRPr lang="en-GB" dirty="0">
              <a:solidFill>
                <a:srgbClr val="FFFFCC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15F6226-8788-4E8B-A146-CCC4973295BE}"/>
              </a:ext>
            </a:extLst>
          </p:cNvPr>
          <p:cNvSpPr txBox="1"/>
          <p:nvPr/>
        </p:nvSpPr>
        <p:spPr>
          <a:xfrm>
            <a:off x="8605520" y="1465095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CFF"/>
                </a:solidFill>
              </a:rPr>
              <a:t>85  </a:t>
            </a:r>
            <a:r>
              <a:rPr lang="en-GB" b="1" dirty="0" err="1">
                <a:solidFill>
                  <a:srgbClr val="FFCCFF"/>
                </a:solidFill>
              </a:rPr>
              <a:t>odi</a:t>
            </a:r>
            <a:r>
              <a:rPr lang="en-GB" b="1" dirty="0">
                <a:solidFill>
                  <a:srgbClr val="FFCCFF"/>
                </a:solidFill>
              </a:rPr>
              <a:t> et </a:t>
            </a:r>
            <a:r>
              <a:rPr lang="en-GB" b="1" dirty="0" err="1">
                <a:solidFill>
                  <a:srgbClr val="FFCCFF"/>
                </a:solidFill>
              </a:rPr>
              <a:t>amo</a:t>
            </a:r>
            <a:endParaRPr lang="en-GB" b="1" dirty="0">
              <a:solidFill>
                <a:srgbClr val="FFCCFF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00447356-00A1-47C3-920D-AF7FA5A4B9D4}"/>
              </a:ext>
            </a:extLst>
          </p:cNvPr>
          <p:cNvSpPr txBox="1"/>
          <p:nvPr/>
        </p:nvSpPr>
        <p:spPr>
          <a:xfrm>
            <a:off x="8605520" y="1834427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CFF"/>
                </a:solidFill>
              </a:rPr>
              <a:t>86  </a:t>
            </a:r>
            <a:r>
              <a:rPr lang="en-GB" dirty="0" err="1">
                <a:solidFill>
                  <a:srgbClr val="FFCCFF"/>
                </a:solidFill>
              </a:rPr>
              <a:t>Quintia</a:t>
            </a:r>
            <a:endParaRPr lang="en-GB" dirty="0">
              <a:solidFill>
                <a:srgbClr val="FFCCFF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05FFA4D-DE49-4E00-A222-9E71326E1242}"/>
              </a:ext>
            </a:extLst>
          </p:cNvPr>
          <p:cNvSpPr txBox="1"/>
          <p:nvPr/>
        </p:nvSpPr>
        <p:spPr>
          <a:xfrm>
            <a:off x="8605520" y="2203759"/>
            <a:ext cx="171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CFF"/>
                </a:solidFill>
              </a:rPr>
              <a:t>87  </a:t>
            </a:r>
            <a:r>
              <a:rPr lang="en-GB" dirty="0" err="1">
                <a:solidFill>
                  <a:srgbClr val="FFCCFF"/>
                </a:solidFill>
              </a:rPr>
              <a:t>nulla</a:t>
            </a:r>
            <a:r>
              <a:rPr lang="en-GB" dirty="0">
                <a:solidFill>
                  <a:srgbClr val="FFCCFF"/>
                </a:solidFill>
              </a:rPr>
              <a:t> </a:t>
            </a:r>
            <a:r>
              <a:rPr lang="en-GB" dirty="0" err="1">
                <a:solidFill>
                  <a:srgbClr val="FFCCFF"/>
                </a:solidFill>
              </a:rPr>
              <a:t>potest</a:t>
            </a:r>
            <a:endParaRPr lang="en-GB" dirty="0">
              <a:solidFill>
                <a:srgbClr val="FFCCFF"/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D9FFFAB-F677-4475-BF32-554B2AB6CA9E}"/>
              </a:ext>
            </a:extLst>
          </p:cNvPr>
          <p:cNvSpPr txBox="1"/>
          <p:nvPr/>
        </p:nvSpPr>
        <p:spPr>
          <a:xfrm>
            <a:off x="8605520" y="2898607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89  </a:t>
            </a:r>
            <a:r>
              <a:rPr lang="en-GB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Gellius</a:t>
            </a:r>
            <a:endParaRPr lang="en-GB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706E54B-6158-4832-A0D8-38CAC8DE4757}"/>
              </a:ext>
            </a:extLst>
          </p:cNvPr>
          <p:cNvSpPr txBox="1"/>
          <p:nvPr/>
        </p:nvSpPr>
        <p:spPr>
          <a:xfrm>
            <a:off x="8605520" y="2551183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88  quid </a:t>
            </a:r>
            <a:r>
              <a:rPr lang="en-GB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facit</a:t>
            </a:r>
            <a:r>
              <a:rPr lang="en-GB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C357F0E-8551-4673-A7D5-94D5F274605C}"/>
              </a:ext>
            </a:extLst>
          </p:cNvPr>
          <p:cNvSpPr txBox="1"/>
          <p:nvPr/>
        </p:nvSpPr>
        <p:spPr>
          <a:xfrm>
            <a:off x="8605520" y="328385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90  </a:t>
            </a:r>
            <a:r>
              <a:rPr lang="en-GB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nascatur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D2E7D95-8A0C-4758-A0CF-4FAEAEC4D3FA}"/>
              </a:ext>
            </a:extLst>
          </p:cNvPr>
          <p:cNvSpPr txBox="1"/>
          <p:nvPr/>
        </p:nvSpPr>
        <p:spPr>
          <a:xfrm>
            <a:off x="8605520" y="3656758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91  non </a:t>
            </a:r>
            <a:r>
              <a:rPr lang="en-GB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ideo</a:t>
            </a:r>
            <a:endParaRPr lang="en-GB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EFC9122-F254-4906-B1EB-1283571E7D62}"/>
              </a:ext>
            </a:extLst>
          </p:cNvPr>
          <p:cNvSpPr txBox="1"/>
          <p:nvPr/>
        </p:nvSpPr>
        <p:spPr>
          <a:xfrm>
            <a:off x="8605520" y="4029662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CFF"/>
                </a:solidFill>
              </a:rPr>
              <a:t>92  </a:t>
            </a:r>
            <a:r>
              <a:rPr lang="en-GB" dirty="0" err="1">
                <a:solidFill>
                  <a:srgbClr val="FFCCFF"/>
                </a:solidFill>
              </a:rPr>
              <a:t>Lesbia</a:t>
            </a:r>
            <a:endParaRPr lang="en-GB" dirty="0">
              <a:solidFill>
                <a:srgbClr val="FFCCFF"/>
              </a:solidFill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0492E46-D882-4F87-89C3-5949B0DA6EBA}"/>
              </a:ext>
            </a:extLst>
          </p:cNvPr>
          <p:cNvSpPr txBox="1"/>
          <p:nvPr/>
        </p:nvSpPr>
        <p:spPr>
          <a:xfrm>
            <a:off x="8605520" y="4398994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66FF"/>
                </a:solidFill>
              </a:rPr>
              <a:t>93  nil </a:t>
            </a:r>
            <a:r>
              <a:rPr lang="en-GB" dirty="0" err="1">
                <a:solidFill>
                  <a:srgbClr val="CC66FF"/>
                </a:solidFill>
              </a:rPr>
              <a:t>nimium</a:t>
            </a:r>
            <a:endParaRPr lang="en-GB" dirty="0">
              <a:solidFill>
                <a:srgbClr val="CC66FF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73D4F29-C5D8-47BC-8331-3079ADF163AD}"/>
              </a:ext>
            </a:extLst>
          </p:cNvPr>
          <p:cNvSpPr txBox="1"/>
          <p:nvPr/>
        </p:nvSpPr>
        <p:spPr>
          <a:xfrm>
            <a:off x="8605520" y="4768326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94  Mentula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1F4EA9C-16DB-4D21-80C3-A6CBA026E29D}"/>
              </a:ext>
            </a:extLst>
          </p:cNvPr>
          <p:cNvSpPr txBox="1"/>
          <p:nvPr/>
        </p:nvSpPr>
        <p:spPr>
          <a:xfrm>
            <a:off x="8605520" y="5463174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96 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quic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..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A37DECB4-0F62-423F-861F-8346F8623B95}"/>
              </a:ext>
            </a:extLst>
          </p:cNvPr>
          <p:cNvSpPr txBox="1"/>
          <p:nvPr/>
        </p:nvSpPr>
        <p:spPr>
          <a:xfrm>
            <a:off x="8605520" y="5115750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95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Zmyrna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9944044-0DB3-4433-B325-3CD7A4E40EEA}"/>
              </a:ext>
            </a:extLst>
          </p:cNvPr>
          <p:cNvSpPr txBox="1"/>
          <p:nvPr/>
        </p:nvSpPr>
        <p:spPr>
          <a:xfrm>
            <a:off x="8605520" y="5848421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97   non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ita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E069D86A-33C1-4377-86FF-E16D8BBFC5A5}"/>
              </a:ext>
            </a:extLst>
          </p:cNvPr>
          <p:cNvSpPr txBox="1"/>
          <p:nvPr/>
        </p:nvSpPr>
        <p:spPr>
          <a:xfrm>
            <a:off x="10170160" y="691208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100 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Caelius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FD992F6-3841-4238-8461-922E4CFBDD53}"/>
              </a:ext>
            </a:extLst>
          </p:cNvPr>
          <p:cNvSpPr txBox="1"/>
          <p:nvPr/>
        </p:nvSpPr>
        <p:spPr>
          <a:xfrm>
            <a:off x="10180320" y="1092191"/>
            <a:ext cx="202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CC"/>
                </a:solidFill>
              </a:rPr>
              <a:t>101   </a:t>
            </a:r>
            <a:r>
              <a:rPr lang="en-GB" dirty="0" err="1">
                <a:solidFill>
                  <a:srgbClr val="FFFFCC"/>
                </a:solidFill>
              </a:rPr>
              <a:t>multas</a:t>
            </a:r>
            <a:r>
              <a:rPr lang="en-GB" dirty="0">
                <a:solidFill>
                  <a:srgbClr val="FFFFCC"/>
                </a:solidFill>
              </a:rPr>
              <a:t> per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62D2A25-E128-4B7B-A2FE-9822F0ABE794}"/>
              </a:ext>
            </a:extLst>
          </p:cNvPr>
          <p:cNvSpPr txBox="1"/>
          <p:nvPr/>
        </p:nvSpPr>
        <p:spPr>
          <a:xfrm>
            <a:off x="10180320" y="1465095"/>
            <a:ext cx="184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102 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quoiquam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530553D5-D7AB-4E54-969D-6EABFA022F88}"/>
              </a:ext>
            </a:extLst>
          </p:cNvPr>
          <p:cNvSpPr txBox="1"/>
          <p:nvPr/>
        </p:nvSpPr>
        <p:spPr>
          <a:xfrm>
            <a:off x="10180320" y="1834427"/>
            <a:ext cx="184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103 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aut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sodes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7C7994EF-6175-46B9-9478-E9C53E85C818}"/>
              </a:ext>
            </a:extLst>
          </p:cNvPr>
          <p:cNvSpPr txBox="1"/>
          <p:nvPr/>
        </p:nvSpPr>
        <p:spPr>
          <a:xfrm>
            <a:off x="10180319" y="2203759"/>
            <a:ext cx="184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104 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credis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me?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5234532E-EB6B-4238-A2AF-149DB7542EDE}"/>
              </a:ext>
            </a:extLst>
          </p:cNvPr>
          <p:cNvSpPr txBox="1"/>
          <p:nvPr/>
        </p:nvSpPr>
        <p:spPr>
          <a:xfrm>
            <a:off x="10180320" y="2898607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106  cum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puero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552687B2-EB1A-4F41-8529-625C60A3AC3F}"/>
              </a:ext>
            </a:extLst>
          </p:cNvPr>
          <p:cNvSpPr txBox="1"/>
          <p:nvPr/>
        </p:nvSpPr>
        <p:spPr>
          <a:xfrm>
            <a:off x="10180320" y="2551183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105  Mentula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6065DDFF-CDCD-48AE-A9F3-B4959B48E3B4}"/>
              </a:ext>
            </a:extLst>
          </p:cNvPr>
          <p:cNvSpPr txBox="1"/>
          <p:nvPr/>
        </p:nvSpPr>
        <p:spPr>
          <a:xfrm>
            <a:off x="10180320" y="3283854"/>
            <a:ext cx="184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CFF"/>
                </a:solidFill>
              </a:rPr>
              <a:t>107 </a:t>
            </a:r>
            <a:r>
              <a:rPr lang="en-GB" b="1" dirty="0" err="1">
                <a:solidFill>
                  <a:srgbClr val="FFCCFF"/>
                </a:solidFill>
              </a:rPr>
              <a:t>si</a:t>
            </a:r>
            <a:r>
              <a:rPr lang="en-GB" b="1" dirty="0">
                <a:solidFill>
                  <a:srgbClr val="FFCCFF"/>
                </a:solidFill>
              </a:rPr>
              <a:t> </a:t>
            </a:r>
            <a:r>
              <a:rPr lang="en-GB" b="1" dirty="0" err="1">
                <a:solidFill>
                  <a:srgbClr val="FFCCFF"/>
                </a:solidFill>
              </a:rPr>
              <a:t>quicquam</a:t>
            </a:r>
            <a:endParaRPr lang="en-GB" b="1" dirty="0">
              <a:solidFill>
                <a:srgbClr val="FFCCFF"/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278EE6C4-82D3-4DA9-94C3-35264F740718}"/>
              </a:ext>
            </a:extLst>
          </p:cNvPr>
          <p:cNvSpPr txBox="1"/>
          <p:nvPr/>
        </p:nvSpPr>
        <p:spPr>
          <a:xfrm>
            <a:off x="10180320" y="3656758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108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Comini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6956AEF9-06BA-4D2D-9B9A-E0DB6058ACE7}"/>
              </a:ext>
            </a:extLst>
          </p:cNvPr>
          <p:cNvSpPr txBox="1"/>
          <p:nvPr/>
        </p:nvSpPr>
        <p:spPr>
          <a:xfrm>
            <a:off x="10180320" y="4029662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CFF"/>
                </a:solidFill>
              </a:rPr>
              <a:t>109  </a:t>
            </a:r>
            <a:r>
              <a:rPr lang="en-GB" dirty="0" err="1">
                <a:solidFill>
                  <a:srgbClr val="FFCCFF"/>
                </a:solidFill>
              </a:rPr>
              <a:t>iucundum</a:t>
            </a:r>
            <a:endParaRPr lang="en-GB" dirty="0">
              <a:solidFill>
                <a:srgbClr val="FFCCFF"/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B8390EEB-77A4-4395-9A17-77770E68957D}"/>
              </a:ext>
            </a:extLst>
          </p:cNvPr>
          <p:cNvSpPr txBox="1"/>
          <p:nvPr/>
        </p:nvSpPr>
        <p:spPr>
          <a:xfrm>
            <a:off x="10180320" y="4398993"/>
            <a:ext cx="1635760" cy="37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110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Aufillena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 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A066DE9D-A355-49EF-A7A0-DF8770F67220}"/>
              </a:ext>
            </a:extLst>
          </p:cNvPr>
          <p:cNvSpPr txBox="1"/>
          <p:nvPr/>
        </p:nvSpPr>
        <p:spPr>
          <a:xfrm>
            <a:off x="10180320" y="4768326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111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Aufillena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7E4C9DE4-5F85-4665-8FE1-DFC5AAF7C8B3}"/>
              </a:ext>
            </a:extLst>
          </p:cNvPr>
          <p:cNvSpPr txBox="1"/>
          <p:nvPr/>
        </p:nvSpPr>
        <p:spPr>
          <a:xfrm>
            <a:off x="10180320" y="5463174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113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consule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6B653BF-F7C1-4D70-8E01-CE1FFA993995}"/>
              </a:ext>
            </a:extLst>
          </p:cNvPr>
          <p:cNvSpPr txBox="1"/>
          <p:nvPr/>
        </p:nvSpPr>
        <p:spPr>
          <a:xfrm>
            <a:off x="10180319" y="511575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112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multus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homo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6EC51C0-3DD7-49DE-8D9B-8D767406F5EF}"/>
              </a:ext>
            </a:extLst>
          </p:cNvPr>
          <p:cNvSpPr txBox="1"/>
          <p:nvPr/>
        </p:nvSpPr>
        <p:spPr>
          <a:xfrm>
            <a:off x="10180320" y="5848421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114 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Firmano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A10A36D6-277A-49B4-988E-9640D8C63BD3}"/>
              </a:ext>
            </a:extLst>
          </p:cNvPr>
          <p:cNvSpPr txBox="1"/>
          <p:nvPr/>
        </p:nvSpPr>
        <p:spPr>
          <a:xfrm>
            <a:off x="1783080" y="6154145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CC"/>
                </a:solidFill>
              </a:rPr>
              <a:t>31  </a:t>
            </a:r>
            <a:r>
              <a:rPr lang="en-GB" dirty="0" err="1">
                <a:solidFill>
                  <a:srgbClr val="FFFFCC"/>
                </a:solidFill>
              </a:rPr>
              <a:t>paene</a:t>
            </a:r>
            <a:r>
              <a:rPr lang="en-GB" dirty="0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7598CA72-721A-43A9-B806-A7B5480FC59C}"/>
              </a:ext>
            </a:extLst>
          </p:cNvPr>
          <p:cNvSpPr txBox="1"/>
          <p:nvPr/>
        </p:nvSpPr>
        <p:spPr>
          <a:xfrm>
            <a:off x="3622040" y="6168939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47 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Porci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5A9DDFAD-A1B1-49C0-94AE-0166E8ED1B31}"/>
              </a:ext>
            </a:extLst>
          </p:cNvPr>
          <p:cNvSpPr txBox="1"/>
          <p:nvPr/>
        </p:nvSpPr>
        <p:spPr>
          <a:xfrm>
            <a:off x="3627120" y="6489425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48 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mellitos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9CDB4ADD-2F4A-4022-8D1B-407146DDA4F8}"/>
              </a:ext>
            </a:extLst>
          </p:cNvPr>
          <p:cNvSpPr txBox="1"/>
          <p:nvPr/>
        </p:nvSpPr>
        <p:spPr>
          <a:xfrm>
            <a:off x="5359400" y="6183519"/>
            <a:ext cx="1584960" cy="3695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64*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Peliaco</a:t>
            </a:r>
            <a:endParaRPr lang="en-GB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6D3055BE-242F-43BE-82EB-BB7E41891B68}"/>
              </a:ext>
            </a:extLst>
          </p:cNvPr>
          <p:cNvSpPr txBox="1"/>
          <p:nvPr/>
        </p:nvSpPr>
        <p:spPr>
          <a:xfrm>
            <a:off x="5359400" y="6530943"/>
            <a:ext cx="157988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65   </a:t>
            </a:r>
            <a:r>
              <a:rPr lang="en-GB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etsi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me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97B97DBF-BA9E-4C98-AB3A-278F610F90CA}"/>
              </a:ext>
            </a:extLst>
          </p:cNvPr>
          <p:cNvSpPr txBox="1"/>
          <p:nvPr/>
        </p:nvSpPr>
        <p:spPr>
          <a:xfrm>
            <a:off x="6974839" y="6215288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81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nemone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645F1D50-DCEC-4AB1-A53A-CFFFA5B819A4}"/>
              </a:ext>
            </a:extLst>
          </p:cNvPr>
          <p:cNvSpPr txBox="1"/>
          <p:nvPr/>
        </p:nvSpPr>
        <p:spPr>
          <a:xfrm>
            <a:off x="6979919" y="6538271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82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Quinti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F9F93413-E857-45E3-8EF3-69E84B75FE93}"/>
              </a:ext>
            </a:extLst>
          </p:cNvPr>
          <p:cNvSpPr txBox="1"/>
          <p:nvPr/>
        </p:nvSpPr>
        <p:spPr>
          <a:xfrm>
            <a:off x="8605520" y="6201613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98   in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A5FD5841-66B5-4083-8415-283111E60949}"/>
              </a:ext>
            </a:extLst>
          </p:cNvPr>
          <p:cNvSpPr txBox="1"/>
          <p:nvPr/>
        </p:nvSpPr>
        <p:spPr>
          <a:xfrm>
            <a:off x="8620759" y="6521540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99 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surripui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6FBE70C7-3F0D-40F7-B161-8481A7F9EFC2}"/>
              </a:ext>
            </a:extLst>
          </p:cNvPr>
          <p:cNvSpPr txBox="1"/>
          <p:nvPr/>
        </p:nvSpPr>
        <p:spPr>
          <a:xfrm>
            <a:off x="10180320" y="6201613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115   Mentula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A932DAB-3891-47FE-805D-BA17A2045403}"/>
              </a:ext>
            </a:extLst>
          </p:cNvPr>
          <p:cNvSpPr txBox="1"/>
          <p:nvPr/>
        </p:nvSpPr>
        <p:spPr>
          <a:xfrm>
            <a:off x="10180319" y="6490365"/>
            <a:ext cx="175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116   </a:t>
            </a:r>
            <a:r>
              <a:rPr lang="en-GB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saepe</a:t>
            </a: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tibi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5EA96CA7-C4F5-4D1E-AC2E-95E73162233B}"/>
              </a:ext>
            </a:extLst>
          </p:cNvPr>
          <p:cNvSpPr txBox="1"/>
          <p:nvPr/>
        </p:nvSpPr>
        <p:spPr>
          <a:xfrm>
            <a:off x="-48896" y="-19806"/>
            <a:ext cx="3623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AS:</a:t>
            </a:r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5, 6, 7, 8, 10, 11, 17, 40, 70, 76, 85, 88, 89, 91, 107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B621434E-AD17-4B3D-87B8-7E395B425120}"/>
              </a:ext>
            </a:extLst>
          </p:cNvPr>
          <p:cNvSpPr txBox="1"/>
          <p:nvPr/>
        </p:nvSpPr>
        <p:spPr>
          <a:xfrm>
            <a:off x="9331960" y="-43069"/>
            <a:ext cx="33655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A: </a:t>
            </a:r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1, 34, 62, 64 lines 124-264.</a:t>
            </a:r>
          </a:p>
          <a:p>
            <a:pPr algn="ctr"/>
            <a:r>
              <a:rPr lang="en-GB" sz="12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61 , 63 and the rest of 64 in English)</a:t>
            </a:r>
            <a:endParaRPr lang="en-GB" sz="1200" i="1" dirty="0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3D138698-6C61-4C35-A3C6-B086329A122E}"/>
              </a:ext>
            </a:extLst>
          </p:cNvPr>
          <p:cNvSpPr txBox="1"/>
          <p:nvPr/>
        </p:nvSpPr>
        <p:spPr>
          <a:xfrm>
            <a:off x="-20320" y="6538271"/>
            <a:ext cx="152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CCFF"/>
                </a:solidFill>
              </a:rPr>
              <a:t>2b, 14b, 58b, 78b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4CD86825-7E26-4C1E-800A-6FD2E1DD8831}"/>
              </a:ext>
            </a:extLst>
          </p:cNvPr>
          <p:cNvSpPr txBox="1"/>
          <p:nvPr/>
        </p:nvSpPr>
        <p:spPr>
          <a:xfrm>
            <a:off x="8798560" y="416780"/>
            <a:ext cx="63735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https://www.poetryintranslation.com/PITBR/Latin/Catullus.php#anchor_Toc531846753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CBE09F-D631-4422-A721-EF7D1B320442}"/>
              </a:ext>
            </a:extLst>
          </p:cNvPr>
          <p:cNvSpPr txBox="1"/>
          <p:nvPr/>
        </p:nvSpPr>
        <p:spPr>
          <a:xfrm>
            <a:off x="568960" y="528320"/>
            <a:ext cx="6969760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2. </a:t>
            </a:r>
            <a:r>
              <a:rPr lang="en-GB" b="1" dirty="0" err="1"/>
              <a:t>fletus</a:t>
            </a:r>
            <a:r>
              <a:rPr lang="en-GB" b="1" dirty="0"/>
              <a:t> </a:t>
            </a:r>
            <a:r>
              <a:rPr lang="en-GB" b="1" dirty="0" err="1"/>
              <a:t>passeris</a:t>
            </a:r>
            <a:r>
              <a:rPr lang="en-GB" b="1" dirty="0"/>
              <a:t> </a:t>
            </a:r>
            <a:r>
              <a:rPr lang="en-GB" b="1" dirty="0" err="1"/>
              <a:t>Lesbiae</a:t>
            </a:r>
            <a:endParaRPr lang="en-GB" b="1" dirty="0"/>
          </a:p>
          <a:p>
            <a:pPr>
              <a:lnSpc>
                <a:spcPct val="150000"/>
              </a:lnSpc>
            </a:pPr>
            <a:endParaRPr lang="en-GB" b="1" dirty="0"/>
          </a:p>
          <a:p>
            <a:pPr>
              <a:lnSpc>
                <a:spcPct val="150000"/>
              </a:lnSpc>
            </a:pPr>
            <a:r>
              <a:rPr lang="en-GB" dirty="0"/>
              <a:t>Passer, </a:t>
            </a:r>
            <a:r>
              <a:rPr lang="en-GB" dirty="0" err="1"/>
              <a:t>deliciae</a:t>
            </a:r>
            <a:r>
              <a:rPr lang="en-GB" dirty="0"/>
              <a:t> </a:t>
            </a:r>
            <a:r>
              <a:rPr lang="en-GB" dirty="0" err="1"/>
              <a:t>meae</a:t>
            </a:r>
            <a:r>
              <a:rPr lang="en-GB" dirty="0"/>
              <a:t> </a:t>
            </a:r>
            <a:r>
              <a:rPr lang="en-GB" dirty="0" err="1"/>
              <a:t>puellae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quicum</a:t>
            </a:r>
            <a:r>
              <a:rPr lang="en-GB" dirty="0"/>
              <a:t> </a:t>
            </a:r>
            <a:r>
              <a:rPr lang="en-GB" dirty="0" err="1"/>
              <a:t>ludere</a:t>
            </a:r>
            <a:r>
              <a:rPr lang="en-GB" dirty="0"/>
              <a:t>, </a:t>
            </a:r>
            <a:r>
              <a:rPr lang="en-GB" dirty="0" err="1"/>
              <a:t>quem</a:t>
            </a:r>
            <a:r>
              <a:rPr lang="en-GB" dirty="0"/>
              <a:t> in </a:t>
            </a:r>
            <a:r>
              <a:rPr lang="en-GB" dirty="0" err="1"/>
              <a:t>sinu</a:t>
            </a:r>
            <a:r>
              <a:rPr lang="en-GB" dirty="0"/>
              <a:t> </a:t>
            </a:r>
            <a:r>
              <a:rPr lang="en-GB" dirty="0" err="1"/>
              <a:t>tenere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cui primum </a:t>
            </a:r>
            <a:r>
              <a:rPr lang="en-GB" dirty="0" err="1"/>
              <a:t>digitum</a:t>
            </a:r>
            <a:r>
              <a:rPr lang="en-GB" dirty="0"/>
              <a:t> dare </a:t>
            </a:r>
            <a:r>
              <a:rPr lang="en-GB" dirty="0" err="1"/>
              <a:t>appetenti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et acris </a:t>
            </a:r>
            <a:r>
              <a:rPr lang="en-GB" dirty="0" err="1"/>
              <a:t>solet</a:t>
            </a:r>
            <a:r>
              <a:rPr lang="en-GB" dirty="0"/>
              <a:t> </a:t>
            </a:r>
            <a:r>
              <a:rPr lang="en-GB" dirty="0" err="1"/>
              <a:t>incitare</a:t>
            </a:r>
            <a:r>
              <a:rPr lang="en-GB" dirty="0"/>
              <a:t> </a:t>
            </a:r>
            <a:r>
              <a:rPr lang="en-GB" dirty="0" err="1"/>
              <a:t>morsus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cum </a:t>
            </a:r>
            <a:r>
              <a:rPr lang="en-GB" dirty="0" err="1"/>
              <a:t>desiderio</a:t>
            </a:r>
            <a:r>
              <a:rPr lang="en-GB" dirty="0"/>
              <a:t> </a:t>
            </a:r>
            <a:r>
              <a:rPr lang="en-GB" dirty="0" err="1"/>
              <a:t>meo</a:t>
            </a:r>
            <a:r>
              <a:rPr lang="en-GB" dirty="0"/>
              <a:t> </a:t>
            </a:r>
            <a:r>
              <a:rPr lang="en-GB" dirty="0" err="1"/>
              <a:t>nitenti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carum</a:t>
            </a:r>
            <a:r>
              <a:rPr lang="en-GB" dirty="0"/>
              <a:t> </a:t>
            </a:r>
            <a:r>
              <a:rPr lang="en-GB" dirty="0" err="1"/>
              <a:t>nescio</a:t>
            </a:r>
            <a:r>
              <a:rPr lang="en-GB" dirty="0"/>
              <a:t> quid </a:t>
            </a:r>
            <a:r>
              <a:rPr lang="en-GB" dirty="0" err="1"/>
              <a:t>lubet</a:t>
            </a:r>
            <a:r>
              <a:rPr lang="en-GB" dirty="0"/>
              <a:t> </a:t>
            </a:r>
            <a:r>
              <a:rPr lang="en-GB" dirty="0" err="1"/>
              <a:t>iocari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et </a:t>
            </a:r>
            <a:r>
              <a:rPr lang="en-GB" dirty="0" err="1"/>
              <a:t>solaciolum</a:t>
            </a:r>
            <a:r>
              <a:rPr lang="en-GB" dirty="0"/>
              <a:t> sui </a:t>
            </a:r>
            <a:r>
              <a:rPr lang="en-GB" dirty="0" err="1"/>
              <a:t>doloris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/>
              <a:t>credo </a:t>
            </a:r>
            <a:r>
              <a:rPr lang="en-GB" dirty="0" err="1"/>
              <a:t>ut</a:t>
            </a:r>
            <a:r>
              <a:rPr lang="en-GB" dirty="0"/>
              <a:t> tum gravis </a:t>
            </a:r>
            <a:r>
              <a:rPr lang="en-GB" dirty="0" err="1"/>
              <a:t>acquiescat</a:t>
            </a:r>
            <a:r>
              <a:rPr lang="en-GB" dirty="0"/>
              <a:t> </a:t>
            </a:r>
            <a:r>
              <a:rPr lang="en-GB" dirty="0" err="1"/>
              <a:t>ardor</a:t>
            </a:r>
            <a:r>
              <a:rPr lang="en-GB" dirty="0"/>
              <a:t>:</a:t>
            </a:r>
          </a:p>
          <a:p>
            <a:pPr>
              <a:lnSpc>
                <a:spcPct val="150000"/>
              </a:lnSpc>
            </a:pPr>
            <a:r>
              <a:rPr lang="en-GB" dirty="0"/>
              <a:t>tecum </a:t>
            </a:r>
            <a:r>
              <a:rPr lang="en-GB" dirty="0" err="1"/>
              <a:t>ludere</a:t>
            </a:r>
            <a:r>
              <a:rPr lang="en-GB" dirty="0"/>
              <a:t> </a:t>
            </a:r>
            <a:r>
              <a:rPr lang="en-GB" dirty="0" err="1"/>
              <a:t>sicut</a:t>
            </a:r>
            <a:r>
              <a:rPr lang="en-GB" dirty="0"/>
              <a:t> </a:t>
            </a:r>
            <a:r>
              <a:rPr lang="en-GB" dirty="0" err="1"/>
              <a:t>ipsa</a:t>
            </a:r>
            <a:r>
              <a:rPr lang="en-GB" dirty="0"/>
              <a:t> </a:t>
            </a:r>
            <a:r>
              <a:rPr lang="en-GB" dirty="0" err="1"/>
              <a:t>possem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et </a:t>
            </a:r>
            <a:r>
              <a:rPr lang="en-GB" dirty="0" err="1"/>
              <a:t>tristis</a:t>
            </a:r>
            <a:r>
              <a:rPr lang="en-GB" dirty="0"/>
              <a:t> animi </a:t>
            </a:r>
            <a:r>
              <a:rPr lang="en-GB" dirty="0" err="1"/>
              <a:t>levare</a:t>
            </a:r>
            <a:r>
              <a:rPr lang="en-GB" dirty="0"/>
              <a:t> </a:t>
            </a:r>
            <a:r>
              <a:rPr lang="en-GB" dirty="0" err="1"/>
              <a:t>curas</a:t>
            </a:r>
            <a:r>
              <a:rPr lang="en-GB" dirty="0"/>
              <a:t>!</a:t>
            </a:r>
          </a:p>
        </p:txBody>
      </p:sp>
      <p:sp>
        <p:nvSpPr>
          <p:cNvPr id="7" name="Oval 6">
            <a:hlinkClick r:id="rId2" action="ppaction://hlinksldjump"/>
            <a:extLst>
              <a:ext uri="{FF2B5EF4-FFF2-40B4-BE49-F238E27FC236}">
                <a16:creationId xmlns:a16="http://schemas.microsoft.com/office/drawing/2014/main" id="{F3F2E6F9-8207-4B13-B2EB-17ABFAF20660}"/>
              </a:ext>
            </a:extLst>
          </p:cNvPr>
          <p:cNvSpPr/>
          <p:nvPr/>
        </p:nvSpPr>
        <p:spPr>
          <a:xfrm>
            <a:off x="11623040" y="82146"/>
            <a:ext cx="497840" cy="47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4105</Words>
  <Application>Microsoft Office PowerPoint</Application>
  <PresentationFormat>Widescreen</PresentationFormat>
  <Paragraphs>659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Bahnschrift Light</vt:lpstr>
      <vt:lpstr>Calibri</vt:lpstr>
      <vt:lpstr>Calibri Light</vt:lpstr>
      <vt:lpstr>GuardianTextEgyptian</vt:lpstr>
      <vt:lpstr>Palatino Linotype</vt:lpstr>
      <vt:lpstr>Tempus Sans ITC</vt:lpstr>
      <vt:lpstr>Office Theme</vt:lpstr>
      <vt:lpstr>K.E.Σ. CLASSICS Year 12 Latin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K.E.Σ. CLASSICS Year 12 Latin</dc:title>
  <dc:creator>Judith Letchford</dc:creator>
  <cp:lastModifiedBy>Judith Affleck</cp:lastModifiedBy>
  <cp:revision>48</cp:revision>
  <cp:lastPrinted>2020-09-28T11:20:29Z</cp:lastPrinted>
  <dcterms:created xsi:type="dcterms:W3CDTF">2020-09-20T10:03:29Z</dcterms:created>
  <dcterms:modified xsi:type="dcterms:W3CDTF">2020-09-28T12:58:14Z</dcterms:modified>
</cp:coreProperties>
</file>