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60" r:id="rId3"/>
    <p:sldId id="263" r:id="rId4"/>
    <p:sldId id="258" r:id="rId5"/>
    <p:sldId id="257" r:id="rId6"/>
    <p:sldId id="267" r:id="rId7"/>
    <p:sldId id="266" r:id="rId8"/>
    <p:sldId id="265" r:id="rId9"/>
    <p:sldId id="264" r:id="rId10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52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DE68BD0-1D03-4BD7-B409-43A5F9026617}" type="datetimeFigureOut">
              <a:rPr lang="en-GB"/>
              <a:pPr>
                <a:defRPr/>
              </a:pPr>
              <a:t>03/07/2017</a:t>
            </a:fld>
            <a:endParaRPr lang="en-GB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EB5E9D0-40D4-48F8-B2CF-35E330731A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804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D4ADB-A8D9-41E1-8459-3ADCD9CCAC6F}" type="datetimeFigureOut">
              <a:rPr lang="en-US"/>
              <a:pPr>
                <a:defRPr/>
              </a:pPr>
              <a:t>7/3/2017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D5DCE-B736-4B34-A2A0-78D6FEB3C4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08E27-42A9-4AB3-AE22-25500E245170}" type="datetimeFigureOut">
              <a:rPr lang="en-US"/>
              <a:pPr>
                <a:defRPr/>
              </a:pPr>
              <a:t>7/3/2017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E6C5E-71D6-4D49-BF53-3956A82444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7A3FD-3F14-45B4-B51B-B08950239636}" type="datetimeFigureOut">
              <a:rPr lang="en-US"/>
              <a:pPr>
                <a:defRPr/>
              </a:pPr>
              <a:t>7/3/2017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ABC12-8066-4520-9EFE-53F36DB672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924E8-0480-4E55-B225-EA49D6945AF5}" type="datetimeFigureOut">
              <a:rPr lang="en-US"/>
              <a:pPr>
                <a:defRPr/>
              </a:pPr>
              <a:t>7/3/2017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7B93B-4539-4F8F-BBF0-D76C5D6DC9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825C5-E066-4BAC-92EB-4A90AFF8A343}" type="datetimeFigureOut">
              <a:rPr lang="en-US"/>
              <a:pPr>
                <a:defRPr/>
              </a:pPr>
              <a:t>7/3/2017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B2649-F058-4F6D-BC7B-4BD8A85F78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08FD4-5C98-4D8A-ADB3-684E050476C2}" type="datetimeFigureOut">
              <a:rPr lang="en-US"/>
              <a:pPr>
                <a:defRPr/>
              </a:pPr>
              <a:t>7/3/2017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02F44-A990-4AF5-B51E-B9372683AF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23F09-5425-4CF6-ADC0-B599B79D84E1}" type="datetimeFigureOut">
              <a:rPr lang="en-US"/>
              <a:pPr>
                <a:defRPr/>
              </a:pPr>
              <a:t>7/3/2017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4FA7C-E2DA-4BC3-B0FA-19C731B580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39D56-EBE5-4E19-9A62-AEEA7D348805}" type="datetimeFigureOut">
              <a:rPr lang="en-US"/>
              <a:pPr>
                <a:defRPr/>
              </a:pPr>
              <a:t>7/3/2017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90AED-FF2E-4E4E-807A-1F58513923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019C2-DC5C-495F-98C2-3069EB8C0731}" type="datetimeFigureOut">
              <a:rPr lang="en-US"/>
              <a:pPr>
                <a:defRPr/>
              </a:pPr>
              <a:t>7/3/2017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B7380-8183-406C-864D-BF15DC00D9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EA549-F9F2-48FE-B742-07276284B391}" type="datetimeFigureOut">
              <a:rPr lang="en-US"/>
              <a:pPr>
                <a:defRPr/>
              </a:pPr>
              <a:t>7/3/2017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E6924-E0C4-425F-855F-6795B12917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D2EC8-5EBE-4DCE-8690-1FF6B50F0310}" type="datetimeFigureOut">
              <a:rPr lang="en-US"/>
              <a:pPr>
                <a:defRPr/>
              </a:pPr>
              <a:t>7/3/2017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F3878-78A8-4CA8-929F-721935EED8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102D351-60C6-4B58-A5D7-BD1D1FF9539A}" type="datetimeFigureOut">
              <a:rPr lang="en-US"/>
              <a:pPr>
                <a:defRPr/>
              </a:pPr>
              <a:t>7/3/2017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32B00D-3EFC-4FE6-BD75-5E290A6D2B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gif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/>
          </a:p>
        </p:txBody>
      </p:sp>
      <p:pic>
        <p:nvPicPr>
          <p:cNvPr id="16387" name="Picture 2" descr="http://lovelyoldtree.files.wordpress.com/2009/08/young-henry-viii.jpg"/>
          <p:cNvPicPr>
            <a:picLocks noChangeAspect="1" noChangeArrowheads="1"/>
          </p:cNvPicPr>
          <p:nvPr/>
        </p:nvPicPr>
        <p:blipFill>
          <a:blip r:embed="rId2"/>
          <a:srcRect t="7677" b="46259"/>
          <a:stretch>
            <a:fillRect/>
          </a:stretch>
        </p:blipFill>
        <p:spPr bwMode="auto">
          <a:xfrm>
            <a:off x="-142875" y="0"/>
            <a:ext cx="9572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88" name="Group 8"/>
          <p:cNvGrpSpPr>
            <a:grpSpLocks/>
          </p:cNvGrpSpPr>
          <p:nvPr/>
        </p:nvGrpSpPr>
        <p:grpSpPr bwMode="auto">
          <a:xfrm>
            <a:off x="107504" y="17534"/>
            <a:ext cx="9145016" cy="1023282"/>
            <a:chOff x="3194289" y="1788346"/>
            <a:chExt cx="5282738" cy="1047919"/>
          </a:xfrm>
        </p:grpSpPr>
        <p:sp>
          <p:nvSpPr>
            <p:cNvPr id="6" name="Rectangle 3"/>
            <p:cNvSpPr txBox="1">
              <a:spLocks noChangeArrowheads="1"/>
            </p:cNvSpPr>
            <p:nvPr/>
          </p:nvSpPr>
          <p:spPr bwMode="auto">
            <a:xfrm>
              <a:off x="3194289" y="1788346"/>
              <a:ext cx="3657280" cy="512102"/>
            </a:xfrm>
            <a:prstGeom prst="rect">
              <a:avLst/>
            </a:prstGeom>
            <a:solidFill>
              <a:schemeClr val="accent3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GB" sz="3000" b="1" i="1" kern="0" dirty="0">
                  <a:latin typeface="+mj-lt"/>
                </a:rPr>
                <a:t>Lesson Objective: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194289" y="2300448"/>
              <a:ext cx="5282738" cy="53581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8100" cmpd="sng">
              <a:solidFill>
                <a:schemeClr val="tx1"/>
              </a:solidFill>
            </a:ln>
          </p:spPr>
          <p:txBody>
            <a:bodyPr lIns="0" rIns="144000"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GB" sz="2800" dirty="0">
                  <a:latin typeface="Calibri" pitchFamily="34" charset="0"/>
                </a:rPr>
                <a:t>	Enquiry: Was </a:t>
              </a:r>
              <a:r>
                <a:rPr lang="en-GB" sz="2800" dirty="0" smtClean="0">
                  <a:latin typeface="Calibri" pitchFamily="34" charset="0"/>
                </a:rPr>
                <a:t>Henry VIII </a:t>
              </a:r>
              <a:r>
                <a:rPr lang="en-GB" sz="2800" dirty="0">
                  <a:latin typeface="Calibri" pitchFamily="34" charset="0"/>
                </a:rPr>
                <a:t>a man or a monster?</a:t>
              </a:r>
            </a:p>
          </p:txBody>
        </p:sp>
      </p:grpSp>
      <p:sp>
        <p:nvSpPr>
          <p:cNvPr id="9" name="Rectangle 8"/>
          <p:cNvSpPr/>
          <p:nvPr/>
        </p:nvSpPr>
        <p:spPr bwMode="auto">
          <a:xfrm>
            <a:off x="6858000" y="5475288"/>
            <a:ext cx="1857375" cy="9064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 cmpd="sng">
            <a:solidFill>
              <a:schemeClr val="tx1"/>
            </a:solidFill>
          </a:ln>
        </p:spPr>
        <p:txBody>
          <a:bodyPr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+mn-lt"/>
              </a:rPr>
              <a:t>Reasoning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+mn-lt"/>
              </a:rPr>
              <a:t>&amp;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+mn-lt"/>
              </a:rPr>
              <a:t>Reflection</a:t>
            </a:r>
            <a:endParaRPr lang="en-GB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17411" name="Picture 2" descr="http://www.odt.co.nz/files/story/2009/04/detail_of_the_family_of_henry_viii__at_hampton_cou_136915682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00438"/>
            <a:ext cx="9144000" cy="1131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1438" y="355600"/>
            <a:ext cx="4133850" cy="498475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2800" b="1" i="1" kern="0" dirty="0">
                <a:latin typeface="+mj-lt"/>
              </a:rPr>
              <a:t>Learning Outcomes: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71438" y="854075"/>
            <a:ext cx="8991600" cy="53019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 cmpd="sng"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latin typeface="+mj-lt"/>
              </a:rPr>
              <a:t>	</a:t>
            </a:r>
            <a:r>
              <a:rPr lang="en-GB" sz="3200" dirty="0" smtClean="0">
                <a:latin typeface="Calibri" pitchFamily="34" charset="0"/>
              </a:rPr>
              <a:t> </a:t>
            </a:r>
            <a:r>
              <a:rPr lang="en-GB" sz="3200" dirty="0">
                <a:latin typeface="Calibri" pitchFamily="34" charset="0"/>
              </a:rPr>
              <a:t>	</a:t>
            </a:r>
            <a:r>
              <a:rPr lang="en-GB" sz="3200" dirty="0" smtClean="0">
                <a:latin typeface="Calibri" pitchFamily="34" charset="0"/>
              </a:rPr>
              <a:t>Complete </a:t>
            </a:r>
            <a:r>
              <a:rPr lang="en-GB" sz="3200" dirty="0">
                <a:latin typeface="Calibri" pitchFamily="34" charset="0"/>
              </a:rPr>
              <a:t>the source investigation 			and describe if Henry was good or bad.</a:t>
            </a:r>
            <a:endParaRPr lang="en-GB" sz="3200" u="sng" dirty="0">
              <a:solidFill>
                <a:srgbClr val="FF0000"/>
              </a:solidFill>
              <a:latin typeface="+mn-lt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800" u="sng" dirty="0">
              <a:solidFill>
                <a:srgbClr val="FF0000"/>
              </a:solidFill>
              <a:latin typeface="+mn-lt"/>
            </a:endParaRPr>
          </a:p>
          <a:p>
            <a:pPr marL="179705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3200" dirty="0" smtClean="0">
              <a:latin typeface="+mn-lt"/>
            </a:endParaRPr>
          </a:p>
          <a:p>
            <a:pPr marL="179705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 smtClean="0">
                <a:latin typeface="+mn-lt"/>
              </a:rPr>
              <a:t>Decide </a:t>
            </a:r>
            <a:r>
              <a:rPr lang="en-GB" sz="3200" dirty="0">
                <a:latin typeface="+mn-lt"/>
              </a:rPr>
              <a:t>if Henry was a man or a </a:t>
            </a:r>
            <a:r>
              <a:rPr lang="en-GB" sz="3200" dirty="0" smtClean="0">
                <a:latin typeface="+mn-lt"/>
              </a:rPr>
              <a:t>monster </a:t>
            </a:r>
            <a:r>
              <a:rPr lang="en-GB" sz="3200" dirty="0">
                <a:latin typeface="+mn-lt"/>
              </a:rPr>
              <a:t>and explain this using the </a:t>
            </a:r>
            <a:r>
              <a:rPr lang="en-GB" sz="3200" dirty="0" smtClean="0">
                <a:latin typeface="+mn-lt"/>
              </a:rPr>
              <a:t>sources </a:t>
            </a:r>
            <a:r>
              <a:rPr lang="en-GB" sz="3200" dirty="0">
                <a:latin typeface="+mn-lt"/>
              </a:rPr>
              <a:t>to support your answer.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3200" dirty="0">
              <a:latin typeface="+mn-lt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800" dirty="0">
              <a:latin typeface="+mn-lt"/>
            </a:endParaRPr>
          </a:p>
          <a:p>
            <a:pPr marL="179705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 smtClean="0">
                <a:latin typeface="+mn-lt"/>
              </a:rPr>
              <a:t>Evaluate </a:t>
            </a:r>
            <a:r>
              <a:rPr lang="en-GB" sz="3200" dirty="0">
                <a:latin typeface="+mn-lt"/>
              </a:rPr>
              <a:t>Henry VIII’s </a:t>
            </a:r>
            <a:r>
              <a:rPr lang="en-GB" sz="3200" dirty="0" smtClean="0">
                <a:latin typeface="+mn-lt"/>
              </a:rPr>
              <a:t>personality </a:t>
            </a:r>
            <a:r>
              <a:rPr lang="en-GB" sz="3200" dirty="0">
                <a:latin typeface="+mn-lt"/>
              </a:rPr>
              <a:t>and question the reliability of </a:t>
            </a:r>
            <a:r>
              <a:rPr lang="en-GB" sz="3200" dirty="0" smtClean="0">
                <a:latin typeface="+mn-lt"/>
              </a:rPr>
              <a:t>the </a:t>
            </a:r>
            <a:r>
              <a:rPr lang="en-GB" sz="3200" dirty="0">
                <a:latin typeface="+mn-lt"/>
              </a:rPr>
              <a:t>sources based on their origin or </a:t>
            </a:r>
            <a:r>
              <a:rPr lang="en-GB" sz="3200" dirty="0" smtClean="0">
                <a:latin typeface="+mn-lt"/>
              </a:rPr>
              <a:t>nature</a:t>
            </a:r>
            <a:r>
              <a:rPr lang="en-GB" sz="3200" dirty="0">
                <a:latin typeface="+mn-lt"/>
              </a:rPr>
              <a:t>. (who wrote them/what are they)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8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908720"/>
            <a:ext cx="1008062" cy="936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 smtClean="0"/>
              <a:t>A3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467544" y="2564904"/>
            <a:ext cx="1008062" cy="936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 smtClean="0"/>
              <a:t>A2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539552" y="4365104"/>
            <a:ext cx="1008062" cy="936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 smtClean="0"/>
              <a:t>A1</a:t>
            </a:r>
            <a:endParaRPr lang="en-GB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18435" name="Picture 2" descr="http://www.dam-design.co.uk/old_paper_1000p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619250" y="2349500"/>
            <a:ext cx="6048375" cy="1500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  <a:latin typeface="Calibri" pitchFamily="34" charset="0"/>
              </a:rPr>
              <a:t>Was Henry VIII a man or a monster</a:t>
            </a:r>
            <a:r>
              <a:rPr lang="en-GB" sz="4800" dirty="0" smtClean="0">
                <a:solidFill>
                  <a:schemeClr val="tx1"/>
                </a:solidFill>
                <a:latin typeface="Calibri" pitchFamily="34" charset="0"/>
              </a:rPr>
              <a:t>?</a:t>
            </a:r>
            <a:endParaRPr lang="en-GB" sz="4800" b="1" dirty="0">
              <a:solidFill>
                <a:schemeClr val="tx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0825" y="4724400"/>
            <a:ext cx="3071813" cy="517525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2800" i="1" dirty="0">
                <a:latin typeface="+mn-lt"/>
              </a:rPr>
              <a:t>Starter: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i="1" kern="0" dirty="0">
                <a:latin typeface="+mn-lt"/>
              </a:rPr>
              <a:t> </a:t>
            </a:r>
            <a:endParaRPr lang="en-GB" sz="2800" b="1" i="1" kern="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0825" y="5224463"/>
            <a:ext cx="685800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>
                <a:latin typeface="+mn-lt"/>
              </a:rPr>
              <a:t>In the backs of your books </a:t>
            </a:r>
            <a:r>
              <a:rPr lang="en-GB" sz="2400" dirty="0">
                <a:latin typeface="+mn-lt"/>
              </a:rPr>
              <a:t>write down as many things as you can </a:t>
            </a:r>
            <a:r>
              <a:rPr lang="en-GB" sz="2400" dirty="0" smtClean="0">
                <a:latin typeface="+mn-lt"/>
              </a:rPr>
              <a:t>about </a:t>
            </a:r>
            <a:r>
              <a:rPr lang="en-GB" sz="2400" smtClean="0">
                <a:latin typeface="+mn-lt"/>
              </a:rPr>
              <a:t>Henry VIII. </a:t>
            </a:r>
            <a:r>
              <a:rPr lang="en-GB" sz="2400" dirty="0">
                <a:latin typeface="+mn-lt"/>
              </a:rPr>
              <a:t>You have 2 min only!!</a:t>
            </a:r>
          </a:p>
        </p:txBody>
      </p:sp>
      <p:pic>
        <p:nvPicPr>
          <p:cNvPr id="1844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2320" y="5373216"/>
            <a:ext cx="696912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19459" name="Picture 2" descr="http://www.wga.hu/art/a/anthonis/henry8.jpg"/>
          <p:cNvPicPr>
            <a:picLocks noChangeAspect="1" noChangeArrowheads="1"/>
          </p:cNvPicPr>
          <p:nvPr/>
        </p:nvPicPr>
        <p:blipFill>
          <a:blip r:embed="rId2"/>
          <a:srcRect t="6053" b="384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0825" y="3860800"/>
            <a:ext cx="3071813" cy="517525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2800" i="1" dirty="0">
                <a:latin typeface="+mn-lt"/>
              </a:rPr>
              <a:t>Task: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i="1" kern="0" dirty="0">
                <a:latin typeface="+mn-lt"/>
              </a:rPr>
              <a:t> </a:t>
            </a:r>
            <a:endParaRPr lang="en-GB" sz="2800" b="1" i="1" kern="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0825" y="4360863"/>
            <a:ext cx="7816850" cy="2124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>
                <a:latin typeface="+mn-lt"/>
              </a:rPr>
              <a:t>Enquiry question: Was Henry a man or a monster?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>
                <a:latin typeface="+mn-lt"/>
              </a:rPr>
              <a:t>You are going to investigate different sources to try and answer the enquiry question.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2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>
                <a:latin typeface="+mn-lt"/>
              </a:rPr>
              <a:t>Look at the example provided then use the sources around the room to complete </a:t>
            </a:r>
            <a:r>
              <a:rPr lang="en-GB" sz="2200" dirty="0" smtClean="0">
                <a:latin typeface="+mn-lt"/>
              </a:rPr>
              <a:t>your source </a:t>
            </a:r>
            <a:r>
              <a:rPr lang="en-GB" sz="2200" dirty="0">
                <a:latin typeface="+mn-lt"/>
              </a:rPr>
              <a:t>investigation table.</a:t>
            </a:r>
          </a:p>
        </p:txBody>
      </p:sp>
      <p:grpSp>
        <p:nvGrpSpPr>
          <p:cNvPr id="19462" name="Group 10"/>
          <p:cNvGrpSpPr>
            <a:grpSpLocks/>
          </p:cNvGrpSpPr>
          <p:nvPr/>
        </p:nvGrpSpPr>
        <p:grpSpPr bwMode="auto">
          <a:xfrm>
            <a:off x="71438" y="260350"/>
            <a:ext cx="8964612" cy="647700"/>
            <a:chOff x="0" y="260648"/>
            <a:chExt cx="10209212" cy="504825"/>
          </a:xfrm>
        </p:grpSpPr>
        <p:sp>
          <p:nvSpPr>
            <p:cNvPr id="19468" name="Rectangle 2"/>
            <p:cNvSpPr>
              <a:spLocks noChangeArrowheads="1"/>
            </p:cNvSpPr>
            <p:nvPr/>
          </p:nvSpPr>
          <p:spPr bwMode="auto">
            <a:xfrm>
              <a:off x="0" y="260648"/>
              <a:ext cx="696475" cy="5048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GB" sz="1200" b="1">
                  <a:latin typeface="Calibri" pitchFamily="34" charset="0"/>
                  <a:cs typeface="Arial" charset="0"/>
                </a:rPr>
                <a:t>Source No</a:t>
              </a:r>
              <a:endParaRPr lang="en-US">
                <a:cs typeface="Arial" charset="0"/>
              </a:endParaRPr>
            </a:p>
          </p:txBody>
        </p:sp>
        <p:sp>
          <p:nvSpPr>
            <p:cNvPr id="19469" name="Rectangle 3"/>
            <p:cNvSpPr>
              <a:spLocks noChangeArrowheads="1"/>
            </p:cNvSpPr>
            <p:nvPr/>
          </p:nvSpPr>
          <p:spPr bwMode="auto">
            <a:xfrm>
              <a:off x="655637" y="260648"/>
              <a:ext cx="4430713" cy="5048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GB" sz="1200" b="1">
                  <a:latin typeface="Calibri" pitchFamily="34" charset="0"/>
                  <a:cs typeface="Arial" charset="0"/>
                </a:rPr>
                <a:t>DESCRIBE + EXPLAIN: </a:t>
              </a:r>
            </a:p>
            <a:p>
              <a:r>
                <a:rPr lang="en-GB" sz="1200" b="1">
                  <a:latin typeface="Calibri" pitchFamily="34" charset="0"/>
                  <a:cs typeface="Arial" charset="0"/>
                </a:rPr>
                <a:t>What can you learn from the source about Henry VIII?</a:t>
              </a:r>
              <a:endParaRPr lang="en-US">
                <a:cs typeface="Arial" charset="0"/>
              </a:endParaRPr>
            </a:p>
          </p:txBody>
        </p:sp>
        <p:sp>
          <p:nvSpPr>
            <p:cNvPr id="19470" name="Rectangle 4"/>
            <p:cNvSpPr>
              <a:spLocks noChangeArrowheads="1"/>
            </p:cNvSpPr>
            <p:nvPr/>
          </p:nvSpPr>
          <p:spPr bwMode="auto">
            <a:xfrm>
              <a:off x="5086350" y="260648"/>
              <a:ext cx="1747837" cy="5048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GB" sz="1200" b="1">
                  <a:latin typeface="Calibri" pitchFamily="34" charset="0"/>
                  <a:cs typeface="Arial" charset="0"/>
                </a:rPr>
                <a:t>Who wrote it? / Said it? </a:t>
              </a:r>
            </a:p>
            <a:p>
              <a:r>
                <a:rPr lang="en-GB" sz="1200" b="1">
                  <a:latin typeface="Calibri" pitchFamily="34" charset="0"/>
                  <a:cs typeface="Arial" charset="0"/>
                </a:rPr>
                <a:t>Who were they?</a:t>
              </a:r>
            </a:p>
            <a:p>
              <a:endParaRPr lang="en-US">
                <a:cs typeface="Arial" charset="0"/>
              </a:endParaRPr>
            </a:p>
          </p:txBody>
        </p:sp>
        <p:sp>
          <p:nvSpPr>
            <p:cNvPr id="19471" name="Rectangle 5"/>
            <p:cNvSpPr>
              <a:spLocks noChangeArrowheads="1"/>
            </p:cNvSpPr>
            <p:nvPr/>
          </p:nvSpPr>
          <p:spPr bwMode="auto">
            <a:xfrm>
              <a:off x="6746875" y="260648"/>
              <a:ext cx="3462337" cy="5048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GB" sz="1200" b="1">
                  <a:latin typeface="Calibri" pitchFamily="34" charset="0"/>
                  <a:cs typeface="Arial" charset="0"/>
                </a:rPr>
                <a:t>Can you trust it? YOU MUST EXPLAIN WHY!</a:t>
              </a:r>
              <a:endParaRPr lang="en-US">
                <a:cs typeface="Arial" charset="0"/>
              </a:endParaRPr>
            </a:p>
          </p:txBody>
        </p:sp>
      </p:grpSp>
      <p:grpSp>
        <p:nvGrpSpPr>
          <p:cNvPr id="19463" name="Group 11"/>
          <p:cNvGrpSpPr>
            <a:grpSpLocks/>
          </p:cNvGrpSpPr>
          <p:nvPr/>
        </p:nvGrpSpPr>
        <p:grpSpPr bwMode="auto">
          <a:xfrm>
            <a:off x="71438" y="908050"/>
            <a:ext cx="8964612" cy="1584325"/>
            <a:chOff x="0" y="260648"/>
            <a:chExt cx="10209213" cy="740410"/>
          </a:xfrm>
        </p:grpSpPr>
        <p:sp>
          <p:nvSpPr>
            <p:cNvPr id="19464" name="Rectangle 2"/>
            <p:cNvSpPr>
              <a:spLocks noChangeArrowheads="1"/>
            </p:cNvSpPr>
            <p:nvPr/>
          </p:nvSpPr>
          <p:spPr bwMode="auto">
            <a:xfrm>
              <a:off x="0" y="260648"/>
              <a:ext cx="696476" cy="74041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endParaRPr lang="en-US">
                <a:cs typeface="Arial" charset="0"/>
              </a:endParaRPr>
            </a:p>
          </p:txBody>
        </p:sp>
        <p:sp>
          <p:nvSpPr>
            <p:cNvPr id="19465" name="Rectangle 3"/>
            <p:cNvSpPr>
              <a:spLocks noChangeArrowheads="1"/>
            </p:cNvSpPr>
            <p:nvPr/>
          </p:nvSpPr>
          <p:spPr bwMode="auto">
            <a:xfrm>
              <a:off x="655637" y="260648"/>
              <a:ext cx="4430713" cy="74041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 i="1">
                  <a:cs typeface="Arial" charset="0"/>
                </a:rPr>
                <a:t>I can learn that Henry was a horrible man. The source says he was ‘cruel’ and had “many people” killed. </a:t>
              </a:r>
            </a:p>
          </p:txBody>
        </p:sp>
        <p:sp>
          <p:nvSpPr>
            <p:cNvPr id="19466" name="Rectangle 4"/>
            <p:cNvSpPr>
              <a:spLocks noChangeArrowheads="1"/>
            </p:cNvSpPr>
            <p:nvPr/>
          </p:nvSpPr>
          <p:spPr bwMode="auto">
            <a:xfrm>
              <a:off x="5086350" y="260648"/>
              <a:ext cx="1747837" cy="74041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 i="1">
                  <a:cs typeface="Arial" charset="0"/>
                </a:rPr>
                <a:t>The Earl of Bedford, 1534 </a:t>
              </a:r>
            </a:p>
          </p:txBody>
        </p:sp>
        <p:sp>
          <p:nvSpPr>
            <p:cNvPr id="19467" name="Rectangle 5"/>
            <p:cNvSpPr>
              <a:spLocks noChangeArrowheads="1"/>
            </p:cNvSpPr>
            <p:nvPr/>
          </p:nvSpPr>
          <p:spPr bwMode="auto">
            <a:xfrm>
              <a:off x="6746876" y="260648"/>
              <a:ext cx="3462337" cy="74041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1600" i="1">
                  <a:cs typeface="Arial" charset="0"/>
                </a:rPr>
                <a:t>I think I can trust the source because it was written during the Tudor period and the Earl knew Henry and helped him run the country.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20483" name="Picture 2" descr="http://www.odt.co.nz/files/story/2009/04/detail_of_the_family_of_henry_viii__at_hampton_cou_1369156823.jpeg"/>
          <p:cNvPicPr>
            <a:picLocks noChangeAspect="1" noChangeArrowheads="1"/>
          </p:cNvPicPr>
          <p:nvPr/>
        </p:nvPicPr>
        <p:blipFill>
          <a:blip r:embed="rId2"/>
          <a:srcRect t="30777" b="863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8313" y="2349500"/>
            <a:ext cx="3071812" cy="517525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2800" i="1" dirty="0">
                <a:latin typeface="+mn-lt"/>
              </a:rPr>
              <a:t>Discussion: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i="1" kern="0" dirty="0">
                <a:latin typeface="+mn-lt"/>
              </a:rPr>
              <a:t> </a:t>
            </a:r>
            <a:endParaRPr lang="en-GB" sz="2800" b="1" i="1" kern="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8313" y="2849563"/>
            <a:ext cx="7632700" cy="26765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GB" sz="2400" dirty="0">
                <a:latin typeface="+mn-lt"/>
              </a:rPr>
              <a:t>Was Henry a good or a bad king?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GB" sz="2400" dirty="0">
                <a:latin typeface="+mn-lt"/>
              </a:rPr>
              <a:t>What is your interpretation of Henry’s personality?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GB" sz="2400" dirty="0">
                <a:latin typeface="+mn-lt"/>
              </a:rPr>
              <a:t>How do you think people in Tudor England felt about their king?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GB" sz="2400" dirty="0">
                <a:latin typeface="+mn-lt"/>
              </a:rPr>
              <a:t>Which sources support each other?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GB" sz="2400" dirty="0">
                <a:latin typeface="+mn-lt"/>
              </a:rPr>
              <a:t>Which source do you think is the most accurate?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GB" sz="2400" dirty="0">
                <a:latin typeface="+mn-lt"/>
              </a:rPr>
              <a:t> Why are these sources significant?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8313" y="5661025"/>
            <a:ext cx="7775575" cy="1008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b="1" dirty="0">
                <a:solidFill>
                  <a:srgbClr val="FFFFFF"/>
                </a:solidFill>
              </a:rPr>
              <a:t>LO2: Please put one tick in the top right-hand corner of your book if </a:t>
            </a:r>
          </a:p>
          <a:p>
            <a:pPr>
              <a:defRPr/>
            </a:pPr>
            <a:r>
              <a:rPr lang="en-GB" b="1" dirty="0">
                <a:solidFill>
                  <a:srgbClr val="FFFFFF"/>
                </a:solidFill>
              </a:rPr>
              <a:t>you think you have successfully completed the source investigation and</a:t>
            </a:r>
          </a:p>
          <a:p>
            <a:pPr>
              <a:defRPr/>
            </a:pPr>
            <a:r>
              <a:rPr lang="en-GB" b="1" dirty="0">
                <a:solidFill>
                  <a:srgbClr val="FFFFFF"/>
                </a:solidFill>
              </a:rPr>
              <a:t> can describe if Henry was good or bad using the sources.</a:t>
            </a:r>
          </a:p>
        </p:txBody>
      </p:sp>
      <p:pic>
        <p:nvPicPr>
          <p:cNvPr id="2048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5805488"/>
            <a:ext cx="696913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21507" name="Picture 2" descr="http://www.odt.co.nz/files/story/2009/04/detail_of_the_family_of_henry_viii__at_hampton_cou_1369156823.jpeg"/>
          <p:cNvPicPr>
            <a:picLocks noChangeAspect="1" noChangeArrowheads="1"/>
          </p:cNvPicPr>
          <p:nvPr/>
        </p:nvPicPr>
        <p:blipFill>
          <a:blip r:embed="rId2"/>
          <a:srcRect t="30777" b="863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8313" y="2349500"/>
            <a:ext cx="3071812" cy="517525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2800" i="1" dirty="0">
                <a:latin typeface="+mn-lt"/>
              </a:rPr>
              <a:t>Task: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i="1" kern="0" dirty="0">
                <a:latin typeface="+mn-lt"/>
              </a:rPr>
              <a:t> </a:t>
            </a:r>
            <a:endParaRPr lang="en-GB" sz="2800" b="1" i="1" kern="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8313" y="2849563"/>
            <a:ext cx="7632700" cy="16927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+mn-lt"/>
              </a:rPr>
              <a:t>In your </a:t>
            </a:r>
            <a:r>
              <a:rPr lang="en-GB" sz="2400" dirty="0" smtClean="0">
                <a:latin typeface="+mn-lt"/>
              </a:rPr>
              <a:t>books </a:t>
            </a:r>
            <a:r>
              <a:rPr lang="en-GB" sz="2400" dirty="0">
                <a:latin typeface="+mn-lt"/>
              </a:rPr>
              <a:t>answer the following question: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latin typeface="+mn-lt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latin typeface="+mn-lt"/>
              </a:rPr>
              <a:t>Was Henry VIII a man or a monster?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8313" y="5661025"/>
            <a:ext cx="7775575" cy="1008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LO3: Please put one tick in the bottom right-hand corner of your book if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you think you have in your answer question the reliability of the sources</a:t>
            </a:r>
          </a:p>
        </p:txBody>
      </p:sp>
      <p:pic>
        <p:nvPicPr>
          <p:cNvPr id="2151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5805488"/>
            <a:ext cx="696913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ttp://www.odt.co.nz/files/story/2009/04/detail_of_the_family_of_henry_viii__at_hampton_cou_1369156823.jpeg"/>
          <p:cNvPicPr>
            <a:picLocks noChangeAspect="1" noChangeArrowheads="1"/>
          </p:cNvPicPr>
          <p:nvPr/>
        </p:nvPicPr>
        <p:blipFill>
          <a:blip r:embed="rId2"/>
          <a:srcRect t="30777" b="863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0825" y="4652963"/>
            <a:ext cx="4576763" cy="517525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2800" i="1" dirty="0">
                <a:latin typeface="+mn-lt"/>
              </a:rPr>
              <a:t>Reflection: Self Assessment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i="1" kern="0" dirty="0">
                <a:latin typeface="+mn-lt"/>
              </a:rPr>
              <a:t> </a:t>
            </a:r>
            <a:endParaRPr lang="en-GB" sz="2800" i="1" kern="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0825" y="5157788"/>
            <a:ext cx="8281988" cy="14763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i="1" dirty="0">
                <a:latin typeface="+mn-lt"/>
              </a:rPr>
              <a:t>Look over your essay: On your post it note write down: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200" dirty="0">
                <a:latin typeface="+mn-lt"/>
              </a:rPr>
              <a:t>The level you would give yourself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200" dirty="0">
                <a:latin typeface="+mn-lt"/>
              </a:rPr>
              <a:t>A target- what could you improve / what you didn’t understand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200" dirty="0">
                <a:latin typeface="+mn-lt"/>
              </a:rPr>
              <a:t>What did you enjoy? / What did you do well? </a:t>
            </a:r>
          </a:p>
        </p:txBody>
      </p:sp>
      <p:sp>
        <p:nvSpPr>
          <p:cNvPr id="8" name="Rectangle 7"/>
          <p:cNvSpPr/>
          <p:nvPr/>
        </p:nvSpPr>
        <p:spPr>
          <a:xfrm>
            <a:off x="250825" y="765175"/>
            <a:ext cx="8642350" cy="36718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>
                <a:solidFill>
                  <a:schemeClr val="tx1"/>
                </a:solidFill>
              </a:rPr>
              <a:t>A3:</a:t>
            </a:r>
            <a:endParaRPr lang="en-GB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 I can describe who Henry VIII was and if he was good or a bad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You write in full sentences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>
                <a:solidFill>
                  <a:schemeClr val="tx1"/>
                </a:solidFill>
              </a:rPr>
              <a:t>A2: </a:t>
            </a:r>
            <a:endParaRPr lang="en-GB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You describe who Henry was and explain if he was a good or a bad king using the sources to back up your points.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You write in full sentences paragraph your work and have a introduction and conclusion.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>
                <a:solidFill>
                  <a:schemeClr val="tx1"/>
                </a:solidFill>
              </a:rPr>
              <a:t>A1: </a:t>
            </a:r>
            <a:endParaRPr lang="en-GB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You can evaluate Henry VIII’s personality and question the reliability of the sources based on what they are or who wrote them.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You write in full sentences paragraph your work and have a introduction and conclusion.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0825" y="188913"/>
            <a:ext cx="8642350" cy="576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bg1"/>
                </a:solidFill>
              </a:rPr>
              <a:t>What level am I? </a:t>
            </a:r>
          </a:p>
        </p:txBody>
      </p:sp>
      <p:pic>
        <p:nvPicPr>
          <p:cNvPr id="22534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5113" y="5295900"/>
            <a:ext cx="503237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ttp://www.dam-design.co.uk/old_paper_1000p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1" descr="http://atlas.nrcan.gc.ca/site/english/maps/historical/exploration/rut.jpg"/>
          <p:cNvPicPr>
            <a:picLocks noChangeAspect="1" noChangeArrowheads="1"/>
          </p:cNvPicPr>
          <p:nvPr/>
        </p:nvPicPr>
        <p:blipFill>
          <a:blip r:embed="rId3"/>
          <a:srcRect b="8138"/>
          <a:stretch>
            <a:fillRect/>
          </a:stretch>
        </p:blipFill>
        <p:spPr bwMode="auto">
          <a:xfrm>
            <a:off x="971550" y="404813"/>
            <a:ext cx="3529013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13" descr="henry8engraving1"/>
          <p:cNvPicPr>
            <a:picLocks noChangeAspect="1" noChangeArrowheads="1"/>
          </p:cNvPicPr>
          <p:nvPr/>
        </p:nvPicPr>
        <p:blipFill>
          <a:blip r:embed="rId4"/>
          <a:srcRect t="1472" b="13855"/>
          <a:stretch>
            <a:fillRect/>
          </a:stretch>
        </p:blipFill>
        <p:spPr bwMode="auto">
          <a:xfrm>
            <a:off x="5219700" y="404813"/>
            <a:ext cx="3278188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68313" y="5300663"/>
            <a:ext cx="3071812" cy="517525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2800" i="1" dirty="0">
                <a:latin typeface="+mn-lt"/>
              </a:rPr>
              <a:t>Summary: </a:t>
            </a:r>
            <a:endParaRPr lang="en-GB" sz="2800" b="1" i="1" kern="0" dirty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8313" y="5800725"/>
            <a:ext cx="8369300" cy="8318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+mn-lt"/>
              </a:rPr>
              <a:t>Time to vote: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Based on what you have learnt w</a:t>
            </a:r>
            <a:r>
              <a:rPr lang="en-GB" sz="2400" dirty="0">
                <a:latin typeface="+mn-lt"/>
              </a:rPr>
              <a:t>as Henry a man or a monster?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71550" y="4221163"/>
            <a:ext cx="3529013" cy="928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/>
              <a:t>Man: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76825" y="4221163"/>
            <a:ext cx="3527425" cy="928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/>
              <a:t>Monster: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http://www.dam-design.co.uk/old_paper_1000p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78" name="Group 14"/>
          <p:cNvGrpSpPr>
            <a:grpSpLocks/>
          </p:cNvGrpSpPr>
          <p:nvPr/>
        </p:nvGrpSpPr>
        <p:grpSpPr bwMode="auto">
          <a:xfrm>
            <a:off x="142875" y="642938"/>
            <a:ext cx="8929688" cy="5429250"/>
            <a:chOff x="0" y="0"/>
            <a:chExt cx="6858036" cy="3428988"/>
          </a:xfrm>
        </p:grpSpPr>
        <p:pic>
          <p:nvPicPr>
            <p:cNvPr id="24580" name="Picture 1" descr="Arms of King Henry VII - © Nash Ford Publishi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714488"/>
              <a:ext cx="1714500" cy="171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1" name="Picture 2" descr="Monument to King Henry VII - © Nash Ford Publishi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14500" y="1714488"/>
              <a:ext cx="1714500" cy="171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2" name="Picture 3" descr="Statue of King Henry VII - © Nash Ford Publishi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28992" y="1714488"/>
              <a:ext cx="1714500" cy="171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3" name="Picture 4" descr="Pub Sign featuring King Henry VII - © Nash Ford Publishi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143504" y="1714488"/>
              <a:ext cx="1714500" cy="171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4" name="Picture 5" descr="http://www.nashfordpublishing.co.uk/monarchs/images/henry8_window3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0"/>
              <a:ext cx="1714500" cy="171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5" name="Picture 6" descr="http://www.nashfordpublishing.co.uk/monarchs/images/henry8_window4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714512" y="0"/>
              <a:ext cx="1714500" cy="171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6" name="Picture 7" descr="http://www.nashfordpublishing.co.uk/monarchs/images/henry8_window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429024" y="0"/>
              <a:ext cx="1714500" cy="171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7" name="Picture 8" descr="http://www.nashfordpublishing.co.uk/monarchs/images/henry8_window2.jp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143536" y="0"/>
              <a:ext cx="1714500" cy="171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4579" name="Picture 9" descr="http://www.nashfordpublishing.co.uk/images/spacer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518</Words>
  <Application>Microsoft Office PowerPoint</Application>
  <PresentationFormat>On-screen Show (4:3)</PresentationFormat>
  <Paragraphs>76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</dc:creator>
  <cp:lastModifiedBy>Anastasia Galvin</cp:lastModifiedBy>
  <cp:revision>57</cp:revision>
  <dcterms:created xsi:type="dcterms:W3CDTF">2010-06-04T09:43:55Z</dcterms:created>
  <dcterms:modified xsi:type="dcterms:W3CDTF">2017-07-03T08:49:49Z</dcterms:modified>
</cp:coreProperties>
</file>