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0"/>
  </p:notesMasterIdLst>
  <p:sldIdLst>
    <p:sldId id="257" r:id="rId5"/>
    <p:sldId id="277" r:id="rId6"/>
    <p:sldId id="258" r:id="rId7"/>
    <p:sldId id="273" r:id="rId8"/>
    <p:sldId id="272" r:id="rId9"/>
    <p:sldId id="259" r:id="rId10"/>
    <p:sldId id="274" r:id="rId11"/>
    <p:sldId id="288" r:id="rId12"/>
    <p:sldId id="266" r:id="rId13"/>
    <p:sldId id="267" r:id="rId14"/>
    <p:sldId id="268" r:id="rId15"/>
    <p:sldId id="275" r:id="rId16"/>
    <p:sldId id="260" r:id="rId17"/>
    <p:sldId id="261" r:id="rId18"/>
    <p:sldId id="269" r:id="rId19"/>
    <p:sldId id="276" r:id="rId20"/>
    <p:sldId id="289" r:id="rId21"/>
    <p:sldId id="290" r:id="rId22"/>
    <p:sldId id="278" r:id="rId23"/>
    <p:sldId id="283" r:id="rId24"/>
    <p:sldId id="265" r:id="rId25"/>
    <p:sldId id="279" r:id="rId26"/>
    <p:sldId id="281" r:id="rId27"/>
    <p:sldId id="270" r:id="rId28"/>
    <p:sldId id="291" r:id="rId29"/>
    <p:sldId id="285" r:id="rId30"/>
    <p:sldId id="287" r:id="rId31"/>
    <p:sldId id="284" r:id="rId32"/>
    <p:sldId id="264" r:id="rId33"/>
    <p:sldId id="292" r:id="rId34"/>
    <p:sldId id="293" r:id="rId35"/>
    <p:sldId id="294" r:id="rId36"/>
    <p:sldId id="295" r:id="rId37"/>
    <p:sldId id="296"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9B53A-2547-4F7A-B764-9A415B1A4AB1}" type="doc">
      <dgm:prSet loTypeId="urn:microsoft.com/office/officeart/2005/8/layout/process2" loCatId="process" qsTypeId="urn:microsoft.com/office/officeart/2005/8/quickstyle/simple1" qsCatId="simple" csTypeId="urn:microsoft.com/office/officeart/2005/8/colors/colorful5" csCatId="colorful" phldr="1"/>
      <dgm:spPr/>
    </dgm:pt>
    <dgm:pt modelId="{FB73C078-E7D3-4375-BD80-F53C4210D55B}">
      <dgm:prSet phldrT="[Text]"/>
      <dgm:spPr>
        <a:solidFill>
          <a:srgbClr val="FF00FF"/>
        </a:solidFill>
      </dgm:spPr>
      <dgm:t>
        <a:bodyPr/>
        <a:lstStyle/>
        <a:p>
          <a:r>
            <a:rPr lang="en-GB" dirty="0" smtClean="0"/>
            <a:t> </a:t>
          </a:r>
          <a:endParaRPr lang="en-GB" dirty="0"/>
        </a:p>
      </dgm:t>
    </dgm:pt>
    <dgm:pt modelId="{8B65AA78-961C-4A90-8713-64BD7532BA6F}" type="parTrans" cxnId="{EC2C3727-8BB8-4AFD-BB6D-2C36BA8F370C}">
      <dgm:prSet/>
      <dgm:spPr/>
      <dgm:t>
        <a:bodyPr/>
        <a:lstStyle/>
        <a:p>
          <a:endParaRPr lang="en-GB"/>
        </a:p>
      </dgm:t>
    </dgm:pt>
    <dgm:pt modelId="{7F4EA8DA-7014-4874-8250-627A8094292F}" type="sibTrans" cxnId="{EC2C3727-8BB8-4AFD-BB6D-2C36BA8F370C}">
      <dgm:prSet/>
      <dgm:spPr>
        <a:solidFill>
          <a:srgbClr val="FF00FF"/>
        </a:solidFill>
      </dgm:spPr>
      <dgm:t>
        <a:bodyPr/>
        <a:lstStyle/>
        <a:p>
          <a:endParaRPr lang="en-GB"/>
        </a:p>
      </dgm:t>
    </dgm:pt>
    <dgm:pt modelId="{0B50EF92-57FF-4DEC-8540-8429A1770A09}">
      <dgm:prSet phldrT="[Text]"/>
      <dgm:spPr>
        <a:solidFill>
          <a:srgbClr val="FF3399"/>
        </a:solidFill>
      </dgm:spPr>
      <dgm:t>
        <a:bodyPr/>
        <a:lstStyle/>
        <a:p>
          <a:r>
            <a:rPr lang="en-GB" dirty="0" smtClean="0"/>
            <a:t> </a:t>
          </a:r>
          <a:endParaRPr lang="en-GB" dirty="0"/>
        </a:p>
      </dgm:t>
    </dgm:pt>
    <dgm:pt modelId="{BB4AC3F0-481D-4D49-A5B5-25A18CA4F54A}" type="parTrans" cxnId="{E90BC08F-C88F-46EA-9230-1425A36C5705}">
      <dgm:prSet/>
      <dgm:spPr/>
      <dgm:t>
        <a:bodyPr/>
        <a:lstStyle/>
        <a:p>
          <a:endParaRPr lang="en-GB"/>
        </a:p>
      </dgm:t>
    </dgm:pt>
    <dgm:pt modelId="{A8C8E281-1629-41B3-B4E1-77CF46694A80}" type="sibTrans" cxnId="{E90BC08F-C88F-46EA-9230-1425A36C5705}">
      <dgm:prSet/>
      <dgm:spPr>
        <a:solidFill>
          <a:srgbClr val="FF3399"/>
        </a:solidFill>
      </dgm:spPr>
      <dgm:t>
        <a:bodyPr/>
        <a:lstStyle/>
        <a:p>
          <a:endParaRPr lang="en-GB"/>
        </a:p>
      </dgm:t>
    </dgm:pt>
    <dgm:pt modelId="{DBBAE7BA-D52C-4C61-AA83-6932FB2B16DD}">
      <dgm:prSet phldrT="[Text]"/>
      <dgm:spPr>
        <a:solidFill>
          <a:srgbClr val="FF0066"/>
        </a:solidFill>
      </dgm:spPr>
      <dgm:t>
        <a:bodyPr/>
        <a:lstStyle/>
        <a:p>
          <a:r>
            <a:rPr lang="en-GB" dirty="0" smtClean="0"/>
            <a:t> </a:t>
          </a:r>
          <a:endParaRPr lang="en-GB" dirty="0"/>
        </a:p>
      </dgm:t>
    </dgm:pt>
    <dgm:pt modelId="{1915180E-D011-4B95-893B-115C63B2520E}" type="parTrans" cxnId="{4996645F-B39B-49D2-A7DE-A596FD0FB1E8}">
      <dgm:prSet/>
      <dgm:spPr/>
      <dgm:t>
        <a:bodyPr/>
        <a:lstStyle/>
        <a:p>
          <a:endParaRPr lang="en-GB"/>
        </a:p>
      </dgm:t>
    </dgm:pt>
    <dgm:pt modelId="{A89E7AB4-CAB7-48C5-81CF-5698B518D866}" type="sibTrans" cxnId="{4996645F-B39B-49D2-A7DE-A596FD0FB1E8}">
      <dgm:prSet/>
      <dgm:spPr/>
      <dgm:t>
        <a:bodyPr/>
        <a:lstStyle/>
        <a:p>
          <a:endParaRPr lang="en-GB"/>
        </a:p>
      </dgm:t>
    </dgm:pt>
    <dgm:pt modelId="{CBD3542D-6AB6-4446-8E92-AD6CE760DFD1}">
      <dgm:prSet/>
      <dgm:spPr>
        <a:solidFill>
          <a:srgbClr val="FF33CC"/>
        </a:solidFill>
      </dgm:spPr>
      <dgm:t>
        <a:bodyPr/>
        <a:lstStyle/>
        <a:p>
          <a:endParaRPr lang="en-GB"/>
        </a:p>
      </dgm:t>
    </dgm:pt>
    <dgm:pt modelId="{D897926B-9C3B-4CB3-A422-7B7C25218D88}" type="parTrans" cxnId="{2D14653D-FB5A-4154-BB6F-9C9A04B15C4C}">
      <dgm:prSet/>
      <dgm:spPr/>
      <dgm:t>
        <a:bodyPr/>
        <a:lstStyle/>
        <a:p>
          <a:endParaRPr lang="en-GB"/>
        </a:p>
      </dgm:t>
    </dgm:pt>
    <dgm:pt modelId="{718F71A0-D21D-457D-A655-A1D228DDEE1B}" type="sibTrans" cxnId="{2D14653D-FB5A-4154-BB6F-9C9A04B15C4C}">
      <dgm:prSet/>
      <dgm:spPr>
        <a:solidFill>
          <a:srgbClr val="FF33CC"/>
        </a:solidFill>
      </dgm:spPr>
      <dgm:t>
        <a:bodyPr/>
        <a:lstStyle/>
        <a:p>
          <a:endParaRPr lang="en-GB"/>
        </a:p>
      </dgm:t>
    </dgm:pt>
    <dgm:pt modelId="{56C026A6-09DB-490C-B504-4EFC52FCF7AB}" type="pres">
      <dgm:prSet presAssocID="{BE39B53A-2547-4F7A-B764-9A415B1A4AB1}" presName="linearFlow" presStyleCnt="0">
        <dgm:presLayoutVars>
          <dgm:resizeHandles val="exact"/>
        </dgm:presLayoutVars>
      </dgm:prSet>
      <dgm:spPr/>
    </dgm:pt>
    <dgm:pt modelId="{945ACEB1-B99D-4DF3-968A-13ABC65ACDA5}" type="pres">
      <dgm:prSet presAssocID="{FB73C078-E7D3-4375-BD80-F53C4210D55B}" presName="node" presStyleLbl="node1" presStyleIdx="0" presStyleCnt="4" custScaleX="117813" custLinFactNeighborX="1338" custLinFactNeighborY="-3505">
        <dgm:presLayoutVars>
          <dgm:bulletEnabled val="1"/>
        </dgm:presLayoutVars>
      </dgm:prSet>
      <dgm:spPr/>
      <dgm:t>
        <a:bodyPr/>
        <a:lstStyle/>
        <a:p>
          <a:endParaRPr lang="en-GB"/>
        </a:p>
      </dgm:t>
    </dgm:pt>
    <dgm:pt modelId="{36B94417-81F4-4C96-ABD8-4C163D8BC096}" type="pres">
      <dgm:prSet presAssocID="{7F4EA8DA-7014-4874-8250-627A8094292F}" presName="sibTrans" presStyleLbl="sibTrans2D1" presStyleIdx="0" presStyleCnt="3"/>
      <dgm:spPr/>
      <dgm:t>
        <a:bodyPr/>
        <a:lstStyle/>
        <a:p>
          <a:endParaRPr lang="en-GB"/>
        </a:p>
      </dgm:t>
    </dgm:pt>
    <dgm:pt modelId="{97B53C4A-A514-40B6-80E3-416A0483E410}" type="pres">
      <dgm:prSet presAssocID="{7F4EA8DA-7014-4874-8250-627A8094292F}" presName="connectorText" presStyleLbl="sibTrans2D1" presStyleIdx="0" presStyleCnt="3"/>
      <dgm:spPr/>
      <dgm:t>
        <a:bodyPr/>
        <a:lstStyle/>
        <a:p>
          <a:endParaRPr lang="en-GB"/>
        </a:p>
      </dgm:t>
    </dgm:pt>
    <dgm:pt modelId="{B7093D89-AD7C-4BFF-B2A8-A3B80DB6074A}" type="pres">
      <dgm:prSet presAssocID="{CBD3542D-6AB6-4446-8E92-AD6CE760DFD1}" presName="node" presStyleLbl="node1" presStyleIdx="1" presStyleCnt="4" custScaleX="117813">
        <dgm:presLayoutVars>
          <dgm:bulletEnabled val="1"/>
        </dgm:presLayoutVars>
      </dgm:prSet>
      <dgm:spPr/>
      <dgm:t>
        <a:bodyPr/>
        <a:lstStyle/>
        <a:p>
          <a:endParaRPr lang="en-GB"/>
        </a:p>
      </dgm:t>
    </dgm:pt>
    <dgm:pt modelId="{91F2AA76-B32A-4672-9A96-9B286BBB48A9}" type="pres">
      <dgm:prSet presAssocID="{718F71A0-D21D-457D-A655-A1D228DDEE1B}" presName="sibTrans" presStyleLbl="sibTrans2D1" presStyleIdx="1" presStyleCnt="3"/>
      <dgm:spPr/>
      <dgm:t>
        <a:bodyPr/>
        <a:lstStyle/>
        <a:p>
          <a:endParaRPr lang="en-GB"/>
        </a:p>
      </dgm:t>
    </dgm:pt>
    <dgm:pt modelId="{22BC02FF-0BB8-4F86-848A-FB9CD1159648}" type="pres">
      <dgm:prSet presAssocID="{718F71A0-D21D-457D-A655-A1D228DDEE1B}" presName="connectorText" presStyleLbl="sibTrans2D1" presStyleIdx="1" presStyleCnt="3"/>
      <dgm:spPr/>
      <dgm:t>
        <a:bodyPr/>
        <a:lstStyle/>
        <a:p>
          <a:endParaRPr lang="en-GB"/>
        </a:p>
      </dgm:t>
    </dgm:pt>
    <dgm:pt modelId="{F6370F53-56FD-488B-AE78-36AADF93F492}" type="pres">
      <dgm:prSet presAssocID="{0B50EF92-57FF-4DEC-8540-8429A1770A09}" presName="node" presStyleLbl="node1" presStyleIdx="2" presStyleCnt="4" custScaleX="117813">
        <dgm:presLayoutVars>
          <dgm:bulletEnabled val="1"/>
        </dgm:presLayoutVars>
      </dgm:prSet>
      <dgm:spPr/>
      <dgm:t>
        <a:bodyPr/>
        <a:lstStyle/>
        <a:p>
          <a:endParaRPr lang="en-GB"/>
        </a:p>
      </dgm:t>
    </dgm:pt>
    <dgm:pt modelId="{23182127-8B8E-4744-8300-1B53B2673EDC}" type="pres">
      <dgm:prSet presAssocID="{A8C8E281-1629-41B3-B4E1-77CF46694A80}" presName="sibTrans" presStyleLbl="sibTrans2D1" presStyleIdx="2" presStyleCnt="3"/>
      <dgm:spPr/>
      <dgm:t>
        <a:bodyPr/>
        <a:lstStyle/>
        <a:p>
          <a:endParaRPr lang="en-GB"/>
        </a:p>
      </dgm:t>
    </dgm:pt>
    <dgm:pt modelId="{9F51DD50-89D0-4C0C-8A1B-9036ABE2B64E}" type="pres">
      <dgm:prSet presAssocID="{A8C8E281-1629-41B3-B4E1-77CF46694A80}" presName="connectorText" presStyleLbl="sibTrans2D1" presStyleIdx="2" presStyleCnt="3"/>
      <dgm:spPr/>
      <dgm:t>
        <a:bodyPr/>
        <a:lstStyle/>
        <a:p>
          <a:endParaRPr lang="en-GB"/>
        </a:p>
      </dgm:t>
    </dgm:pt>
    <dgm:pt modelId="{C36277CB-FFB3-46EC-B4D2-C03CA70BF168}" type="pres">
      <dgm:prSet presAssocID="{DBBAE7BA-D52C-4C61-AA83-6932FB2B16DD}" presName="node" presStyleLbl="node1" presStyleIdx="3" presStyleCnt="4" custScaleX="117813">
        <dgm:presLayoutVars>
          <dgm:bulletEnabled val="1"/>
        </dgm:presLayoutVars>
      </dgm:prSet>
      <dgm:spPr/>
      <dgm:t>
        <a:bodyPr/>
        <a:lstStyle/>
        <a:p>
          <a:endParaRPr lang="en-GB"/>
        </a:p>
      </dgm:t>
    </dgm:pt>
  </dgm:ptLst>
  <dgm:cxnLst>
    <dgm:cxn modelId="{E90BC08F-C88F-46EA-9230-1425A36C5705}" srcId="{BE39B53A-2547-4F7A-B764-9A415B1A4AB1}" destId="{0B50EF92-57FF-4DEC-8540-8429A1770A09}" srcOrd="2" destOrd="0" parTransId="{BB4AC3F0-481D-4D49-A5B5-25A18CA4F54A}" sibTransId="{A8C8E281-1629-41B3-B4E1-77CF46694A80}"/>
    <dgm:cxn modelId="{C01D4088-E508-46F7-A6D3-A64348F37A2C}" type="presOf" srcId="{A8C8E281-1629-41B3-B4E1-77CF46694A80}" destId="{23182127-8B8E-4744-8300-1B53B2673EDC}" srcOrd="0" destOrd="0" presId="urn:microsoft.com/office/officeart/2005/8/layout/process2"/>
    <dgm:cxn modelId="{74BB948C-E228-4493-B994-1670F24A1994}" type="presOf" srcId="{7F4EA8DA-7014-4874-8250-627A8094292F}" destId="{36B94417-81F4-4C96-ABD8-4C163D8BC096}" srcOrd="0" destOrd="0" presId="urn:microsoft.com/office/officeart/2005/8/layout/process2"/>
    <dgm:cxn modelId="{2D14653D-FB5A-4154-BB6F-9C9A04B15C4C}" srcId="{BE39B53A-2547-4F7A-B764-9A415B1A4AB1}" destId="{CBD3542D-6AB6-4446-8E92-AD6CE760DFD1}" srcOrd="1" destOrd="0" parTransId="{D897926B-9C3B-4CB3-A422-7B7C25218D88}" sibTransId="{718F71A0-D21D-457D-A655-A1D228DDEE1B}"/>
    <dgm:cxn modelId="{8A2AE84E-6FBA-4711-9635-87A38C5EECAF}" type="presOf" srcId="{0B50EF92-57FF-4DEC-8540-8429A1770A09}" destId="{F6370F53-56FD-488B-AE78-36AADF93F492}" srcOrd="0" destOrd="0" presId="urn:microsoft.com/office/officeart/2005/8/layout/process2"/>
    <dgm:cxn modelId="{A8CA17D0-B77B-408F-A75B-9DE2B59B1ED6}" type="presOf" srcId="{718F71A0-D21D-457D-A655-A1D228DDEE1B}" destId="{91F2AA76-B32A-4672-9A96-9B286BBB48A9}" srcOrd="0" destOrd="0" presId="urn:microsoft.com/office/officeart/2005/8/layout/process2"/>
    <dgm:cxn modelId="{8AD1DAA3-C2AA-4A7D-AB75-3D2C5D840FE9}" type="presOf" srcId="{7F4EA8DA-7014-4874-8250-627A8094292F}" destId="{97B53C4A-A514-40B6-80E3-416A0483E410}" srcOrd="1" destOrd="0" presId="urn:microsoft.com/office/officeart/2005/8/layout/process2"/>
    <dgm:cxn modelId="{341D08D0-ED72-4F72-BBCE-50FF7A8F8F54}" type="presOf" srcId="{DBBAE7BA-D52C-4C61-AA83-6932FB2B16DD}" destId="{C36277CB-FFB3-46EC-B4D2-C03CA70BF168}" srcOrd="0" destOrd="0" presId="urn:microsoft.com/office/officeart/2005/8/layout/process2"/>
    <dgm:cxn modelId="{EC2C3727-8BB8-4AFD-BB6D-2C36BA8F370C}" srcId="{BE39B53A-2547-4F7A-B764-9A415B1A4AB1}" destId="{FB73C078-E7D3-4375-BD80-F53C4210D55B}" srcOrd="0" destOrd="0" parTransId="{8B65AA78-961C-4A90-8713-64BD7532BA6F}" sibTransId="{7F4EA8DA-7014-4874-8250-627A8094292F}"/>
    <dgm:cxn modelId="{9CBEBC4D-223F-450E-A2D5-F7F62FC0F7A4}" type="presOf" srcId="{BE39B53A-2547-4F7A-B764-9A415B1A4AB1}" destId="{56C026A6-09DB-490C-B504-4EFC52FCF7AB}" srcOrd="0" destOrd="0" presId="urn:microsoft.com/office/officeart/2005/8/layout/process2"/>
    <dgm:cxn modelId="{42492FEE-5300-47E9-8303-2FA47198343D}" type="presOf" srcId="{CBD3542D-6AB6-4446-8E92-AD6CE760DFD1}" destId="{B7093D89-AD7C-4BFF-B2A8-A3B80DB6074A}" srcOrd="0" destOrd="0" presId="urn:microsoft.com/office/officeart/2005/8/layout/process2"/>
    <dgm:cxn modelId="{D070C63A-F56F-4C0E-8F9C-A393020E6F0A}" type="presOf" srcId="{A8C8E281-1629-41B3-B4E1-77CF46694A80}" destId="{9F51DD50-89D0-4C0C-8A1B-9036ABE2B64E}" srcOrd="1" destOrd="0" presId="urn:microsoft.com/office/officeart/2005/8/layout/process2"/>
    <dgm:cxn modelId="{4996645F-B39B-49D2-A7DE-A596FD0FB1E8}" srcId="{BE39B53A-2547-4F7A-B764-9A415B1A4AB1}" destId="{DBBAE7BA-D52C-4C61-AA83-6932FB2B16DD}" srcOrd="3" destOrd="0" parTransId="{1915180E-D011-4B95-893B-115C63B2520E}" sibTransId="{A89E7AB4-CAB7-48C5-81CF-5698B518D866}"/>
    <dgm:cxn modelId="{E40686D8-1FCD-47BB-AF70-FDC6FB2D4D0D}" type="presOf" srcId="{FB73C078-E7D3-4375-BD80-F53C4210D55B}" destId="{945ACEB1-B99D-4DF3-968A-13ABC65ACDA5}" srcOrd="0" destOrd="0" presId="urn:microsoft.com/office/officeart/2005/8/layout/process2"/>
    <dgm:cxn modelId="{8DDB35E2-B709-4C94-8DF5-64FF9881A267}" type="presOf" srcId="{718F71A0-D21D-457D-A655-A1D228DDEE1B}" destId="{22BC02FF-0BB8-4F86-848A-FB9CD1159648}" srcOrd="1" destOrd="0" presId="urn:microsoft.com/office/officeart/2005/8/layout/process2"/>
    <dgm:cxn modelId="{7A1794D0-E893-4DC1-AFE2-40ED95B7F3FC}" type="presParOf" srcId="{56C026A6-09DB-490C-B504-4EFC52FCF7AB}" destId="{945ACEB1-B99D-4DF3-968A-13ABC65ACDA5}" srcOrd="0" destOrd="0" presId="urn:microsoft.com/office/officeart/2005/8/layout/process2"/>
    <dgm:cxn modelId="{B832A301-654D-406B-91C7-69090FF7A46E}" type="presParOf" srcId="{56C026A6-09DB-490C-B504-4EFC52FCF7AB}" destId="{36B94417-81F4-4C96-ABD8-4C163D8BC096}" srcOrd="1" destOrd="0" presId="urn:microsoft.com/office/officeart/2005/8/layout/process2"/>
    <dgm:cxn modelId="{2ABBEFD6-10C1-4CAF-9403-90E20F09BC8D}" type="presParOf" srcId="{36B94417-81F4-4C96-ABD8-4C163D8BC096}" destId="{97B53C4A-A514-40B6-80E3-416A0483E410}" srcOrd="0" destOrd="0" presId="urn:microsoft.com/office/officeart/2005/8/layout/process2"/>
    <dgm:cxn modelId="{6AE44C19-1A0B-43E9-BA1D-036D2B5C3894}" type="presParOf" srcId="{56C026A6-09DB-490C-B504-4EFC52FCF7AB}" destId="{B7093D89-AD7C-4BFF-B2A8-A3B80DB6074A}" srcOrd="2" destOrd="0" presId="urn:microsoft.com/office/officeart/2005/8/layout/process2"/>
    <dgm:cxn modelId="{00CF45A1-5A76-49C8-A785-E25AACC91522}" type="presParOf" srcId="{56C026A6-09DB-490C-B504-4EFC52FCF7AB}" destId="{91F2AA76-B32A-4672-9A96-9B286BBB48A9}" srcOrd="3" destOrd="0" presId="urn:microsoft.com/office/officeart/2005/8/layout/process2"/>
    <dgm:cxn modelId="{C02E9DA6-830C-41DB-BEAE-BB621CC36D44}" type="presParOf" srcId="{91F2AA76-B32A-4672-9A96-9B286BBB48A9}" destId="{22BC02FF-0BB8-4F86-848A-FB9CD1159648}" srcOrd="0" destOrd="0" presId="urn:microsoft.com/office/officeart/2005/8/layout/process2"/>
    <dgm:cxn modelId="{E77469BA-19CF-4987-B22C-FF0BABAF6CA0}" type="presParOf" srcId="{56C026A6-09DB-490C-B504-4EFC52FCF7AB}" destId="{F6370F53-56FD-488B-AE78-36AADF93F492}" srcOrd="4" destOrd="0" presId="urn:microsoft.com/office/officeart/2005/8/layout/process2"/>
    <dgm:cxn modelId="{032641D5-BEBA-4A4A-A3A2-CD8283AE95CD}" type="presParOf" srcId="{56C026A6-09DB-490C-B504-4EFC52FCF7AB}" destId="{23182127-8B8E-4744-8300-1B53B2673EDC}" srcOrd="5" destOrd="0" presId="urn:microsoft.com/office/officeart/2005/8/layout/process2"/>
    <dgm:cxn modelId="{D3A7940A-B11B-46D0-B5D0-3E5512EF5941}" type="presParOf" srcId="{23182127-8B8E-4744-8300-1B53B2673EDC}" destId="{9F51DD50-89D0-4C0C-8A1B-9036ABE2B64E}" srcOrd="0" destOrd="0" presId="urn:microsoft.com/office/officeart/2005/8/layout/process2"/>
    <dgm:cxn modelId="{6C12496E-2BBB-4899-8E1A-D65EABF5D293}" type="presParOf" srcId="{56C026A6-09DB-490C-B504-4EFC52FCF7AB}" destId="{C36277CB-FFB3-46EC-B4D2-C03CA70BF168}" srcOrd="6" destOrd="0" presId="urn:microsoft.com/office/officeart/2005/8/layout/process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ACEB1-B99D-4DF3-968A-13ABC65ACDA5}">
      <dsp:nvSpPr>
        <dsp:cNvPr id="0" name=""/>
        <dsp:cNvSpPr/>
      </dsp:nvSpPr>
      <dsp:spPr>
        <a:xfrm>
          <a:off x="1258696" y="0"/>
          <a:ext cx="2139720" cy="1009000"/>
        </a:xfrm>
        <a:prstGeom prst="roundRect">
          <a:avLst>
            <a:gd name="adj" fmla="val 10000"/>
          </a:avLst>
        </a:prstGeom>
        <a:solidFill>
          <a:srgbClr val="FF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smtClean="0"/>
            <a:t> </a:t>
          </a:r>
          <a:endParaRPr lang="en-GB" sz="4400" kern="1200" dirty="0"/>
        </a:p>
      </dsp:txBody>
      <dsp:txXfrm>
        <a:off x="1288249" y="29553"/>
        <a:ext cx="2080614" cy="949894"/>
      </dsp:txXfrm>
    </dsp:sp>
    <dsp:sp modelId="{36B94417-81F4-4C96-ABD8-4C163D8BC096}">
      <dsp:nvSpPr>
        <dsp:cNvPr id="0" name=""/>
        <dsp:cNvSpPr/>
      </dsp:nvSpPr>
      <dsp:spPr>
        <a:xfrm rot="5455093">
          <a:off x="2126177" y="1035581"/>
          <a:ext cx="380458" cy="454050"/>
        </a:xfrm>
        <a:prstGeom prst="rightArrow">
          <a:avLst>
            <a:gd name="adj1" fmla="val 60000"/>
            <a:gd name="adj2" fmla="val 50000"/>
          </a:avLst>
        </a:prstGeom>
        <a:solidFill>
          <a:srgbClr val="FF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rot="-5400000">
        <a:off x="2181106" y="1072384"/>
        <a:ext cx="272430" cy="266321"/>
      </dsp:txXfrm>
    </dsp:sp>
    <dsp:sp modelId="{B7093D89-AD7C-4BFF-B2A8-A3B80DB6074A}">
      <dsp:nvSpPr>
        <dsp:cNvPr id="0" name=""/>
        <dsp:cNvSpPr/>
      </dsp:nvSpPr>
      <dsp:spPr>
        <a:xfrm>
          <a:off x="1234395" y="1516212"/>
          <a:ext cx="2139720" cy="1009000"/>
        </a:xfrm>
        <a:prstGeom prst="roundRect">
          <a:avLst>
            <a:gd name="adj" fmla="val 10000"/>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n-GB" sz="4400" kern="1200"/>
        </a:p>
      </dsp:txBody>
      <dsp:txXfrm>
        <a:off x="1263948" y="1545765"/>
        <a:ext cx="2080614" cy="949894"/>
      </dsp:txXfrm>
    </dsp:sp>
    <dsp:sp modelId="{91F2AA76-B32A-4672-9A96-9B286BBB48A9}">
      <dsp:nvSpPr>
        <dsp:cNvPr id="0" name=""/>
        <dsp:cNvSpPr/>
      </dsp:nvSpPr>
      <dsp:spPr>
        <a:xfrm rot="5400000">
          <a:off x="2115068" y="2550438"/>
          <a:ext cx="378375" cy="454050"/>
        </a:xfrm>
        <a:prstGeom prst="rightArrow">
          <a:avLst>
            <a:gd name="adj1" fmla="val 60000"/>
            <a:gd name="adj2" fmla="val 50000"/>
          </a:avLst>
        </a:prstGeom>
        <a:solidFill>
          <a:srgbClr val="FF33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5400000">
        <a:off x="2168041" y="2588275"/>
        <a:ext cx="272430" cy="264863"/>
      </dsp:txXfrm>
    </dsp:sp>
    <dsp:sp modelId="{F6370F53-56FD-488B-AE78-36AADF93F492}">
      <dsp:nvSpPr>
        <dsp:cNvPr id="0" name=""/>
        <dsp:cNvSpPr/>
      </dsp:nvSpPr>
      <dsp:spPr>
        <a:xfrm>
          <a:off x="1234395" y="3029713"/>
          <a:ext cx="2139720" cy="1009000"/>
        </a:xfrm>
        <a:prstGeom prst="roundRect">
          <a:avLst>
            <a:gd name="adj" fmla="val 10000"/>
          </a:avLst>
        </a:prstGeom>
        <a:solidFill>
          <a:srgbClr val="FF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smtClean="0"/>
            <a:t> </a:t>
          </a:r>
          <a:endParaRPr lang="en-GB" sz="4400" kern="1200" dirty="0"/>
        </a:p>
      </dsp:txBody>
      <dsp:txXfrm>
        <a:off x="1263948" y="3059266"/>
        <a:ext cx="2080614" cy="949894"/>
      </dsp:txXfrm>
    </dsp:sp>
    <dsp:sp modelId="{23182127-8B8E-4744-8300-1B53B2673EDC}">
      <dsp:nvSpPr>
        <dsp:cNvPr id="0" name=""/>
        <dsp:cNvSpPr/>
      </dsp:nvSpPr>
      <dsp:spPr>
        <a:xfrm rot="5400000">
          <a:off x="2115068" y="4063939"/>
          <a:ext cx="378375" cy="454050"/>
        </a:xfrm>
        <a:prstGeom prst="rightArrow">
          <a:avLst>
            <a:gd name="adj1" fmla="val 60000"/>
            <a:gd name="adj2" fmla="val 50000"/>
          </a:avLst>
        </a:prstGeom>
        <a:solidFill>
          <a:srgbClr val="FF33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5400000">
        <a:off x="2168041" y="4101776"/>
        <a:ext cx="272430" cy="264863"/>
      </dsp:txXfrm>
    </dsp:sp>
    <dsp:sp modelId="{C36277CB-FFB3-46EC-B4D2-C03CA70BF168}">
      <dsp:nvSpPr>
        <dsp:cNvPr id="0" name=""/>
        <dsp:cNvSpPr/>
      </dsp:nvSpPr>
      <dsp:spPr>
        <a:xfrm>
          <a:off x="1234395" y="4543214"/>
          <a:ext cx="2139720" cy="1009000"/>
        </a:xfrm>
        <a:prstGeom prst="roundRect">
          <a:avLst>
            <a:gd name="adj" fmla="val 10000"/>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smtClean="0"/>
            <a:t> </a:t>
          </a:r>
          <a:endParaRPr lang="en-GB" sz="4400" kern="1200" dirty="0"/>
        </a:p>
      </dsp:txBody>
      <dsp:txXfrm>
        <a:off x="1263948" y="4572767"/>
        <a:ext cx="2080614" cy="9498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F0024-0CBB-4BD3-B564-39F20A8B3287}" type="datetimeFigureOut">
              <a:rPr lang="en-GB" smtClean="0"/>
              <a:t>03/10/2015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1DFAD-77AA-4598-830D-4D073A2F6904}" type="slidenum">
              <a:rPr lang="en-GB" smtClean="0"/>
              <a:t>‹#›</a:t>
            </a:fld>
            <a:endParaRPr lang="en-GB"/>
          </a:p>
        </p:txBody>
      </p:sp>
    </p:spTree>
    <p:extLst>
      <p:ext uri="{BB962C8B-B14F-4D97-AF65-F5344CB8AC3E}">
        <p14:creationId xmlns:p14="http://schemas.microsoft.com/office/powerpoint/2010/main" val="1406613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4ECD490B-6BC7-4684-8A29-FE272F58EBD9}"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21842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B1DFAD-77AA-4598-830D-4D073A2F6904}" type="slidenum">
              <a:rPr lang="en-GB" smtClean="0"/>
              <a:t>22</a:t>
            </a:fld>
            <a:endParaRPr lang="en-GB"/>
          </a:p>
        </p:txBody>
      </p:sp>
    </p:spTree>
    <p:extLst>
      <p:ext uri="{BB962C8B-B14F-4D97-AF65-F5344CB8AC3E}">
        <p14:creationId xmlns:p14="http://schemas.microsoft.com/office/powerpoint/2010/main" val="92756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821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505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738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17" name="Footer Placeholder 16"/>
          <p:cNvSpPr>
            <a:spLocks noGrp="1"/>
          </p:cNvSpPr>
          <p:nvPr>
            <p:ph type="ftr" sz="quarter" idx="11"/>
          </p:nvPr>
        </p:nvSpPr>
        <p:spPr/>
        <p:txBody>
          <a:bodyPr/>
          <a:lstStyle/>
          <a:p>
            <a:endParaRPr lang="en-GB">
              <a:solidFill>
                <a:srgbClr val="B13F9A"/>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F9ED0B1-8C00-424D-8B52-3E95918BC4D0}"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3694687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9F9ED0B1-8C00-424D-8B52-3E95918BC4D0}"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308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GB">
              <a:solidFill>
                <a:srgbClr val="B13F9A"/>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9F9ED0B1-8C00-424D-8B52-3E95918BC4D0}" type="slidenum">
              <a:rPr lang="en-GB" smtClean="0"/>
              <a:pPr/>
              <a:t>‹#›</a:t>
            </a:fld>
            <a:endParaRPr lang="en-GB"/>
          </a:p>
        </p:txBody>
      </p:sp>
    </p:spTree>
    <p:extLst>
      <p:ext uri="{BB962C8B-B14F-4D97-AF65-F5344CB8AC3E}">
        <p14:creationId xmlns:p14="http://schemas.microsoft.com/office/powerpoint/2010/main" val="35482149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9F9ED0B1-8C00-424D-8B52-3E95918BC4D0}"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09149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lgn="ct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lgn="ctr">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lgn="ctr">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8" name="Footer Placeholder 7"/>
          <p:cNvSpPr>
            <a:spLocks noGrp="1"/>
          </p:cNvSpPr>
          <p:nvPr>
            <p:ph type="ftr" sz="quarter" idx="11"/>
          </p:nvPr>
        </p:nvSpPr>
        <p:spPr/>
        <p:txBody>
          <a:bodyPr/>
          <a:lstStyle/>
          <a:p>
            <a:endParaRPr lang="en-GB">
              <a:solidFill>
                <a:srgbClr val="B13F9A"/>
              </a:solidFill>
            </a:endParaRPr>
          </a:p>
        </p:txBody>
      </p:sp>
      <p:sp>
        <p:nvSpPr>
          <p:cNvPr id="9" name="Slide Number Placeholder 8"/>
          <p:cNvSpPr>
            <a:spLocks noGrp="1"/>
          </p:cNvSpPr>
          <p:nvPr>
            <p:ph type="sldNum" sz="quarter" idx="12"/>
          </p:nvPr>
        </p:nvSpPr>
        <p:spPr/>
        <p:txBody>
          <a:bodyPr/>
          <a:lstStyle/>
          <a:p>
            <a:fld id="{9F9ED0B1-8C00-424D-8B52-3E95918BC4D0}"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19462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4" name="Footer Placeholder 3"/>
          <p:cNvSpPr>
            <a:spLocks noGrp="1"/>
          </p:cNvSpPr>
          <p:nvPr>
            <p:ph type="ftr" sz="quarter" idx="11"/>
          </p:nvPr>
        </p:nvSpPr>
        <p:spPr/>
        <p:txBody>
          <a:bodyPr/>
          <a:lstStyle/>
          <a:p>
            <a:endParaRPr lang="en-GB">
              <a:solidFill>
                <a:srgbClr val="B13F9A"/>
              </a:solidFill>
            </a:endParaRPr>
          </a:p>
        </p:txBody>
      </p:sp>
      <p:sp>
        <p:nvSpPr>
          <p:cNvPr id="5" name="Slide Number Placeholder 4"/>
          <p:cNvSpPr>
            <a:spLocks noGrp="1"/>
          </p:cNvSpPr>
          <p:nvPr>
            <p:ph type="sldNum" sz="quarter" idx="12"/>
          </p:nvPr>
        </p:nvSpPr>
        <p:spPr/>
        <p:txBody>
          <a:bodyPr/>
          <a:lstStyle/>
          <a:p>
            <a:fld id="{9F9ED0B1-8C00-424D-8B52-3E95918BC4D0}" type="slidenum">
              <a:rPr lang="en-GB" smtClean="0"/>
              <a:pPr/>
              <a:t>‹#›</a:t>
            </a:fld>
            <a:endParaRPr lang="en-GB"/>
          </a:p>
        </p:txBody>
      </p:sp>
    </p:spTree>
    <p:extLst>
      <p:ext uri="{BB962C8B-B14F-4D97-AF65-F5344CB8AC3E}">
        <p14:creationId xmlns:p14="http://schemas.microsoft.com/office/powerpoint/2010/main" val="322681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3" name="Footer Placeholder 2"/>
          <p:cNvSpPr>
            <a:spLocks noGrp="1"/>
          </p:cNvSpPr>
          <p:nvPr>
            <p:ph type="ftr" sz="quarter" idx="11"/>
          </p:nvPr>
        </p:nvSpPr>
        <p:spPr/>
        <p:txBody>
          <a:bodyPr/>
          <a:lstStyle/>
          <a:p>
            <a:endParaRPr lang="en-GB">
              <a:solidFill>
                <a:srgbClr val="B13F9A"/>
              </a:solidFill>
            </a:endParaRPr>
          </a:p>
        </p:txBody>
      </p:sp>
      <p:sp>
        <p:nvSpPr>
          <p:cNvPr id="4" name="Slide Number Placeholder 3"/>
          <p:cNvSpPr>
            <a:spLocks noGrp="1"/>
          </p:cNvSpPr>
          <p:nvPr>
            <p:ph type="sldNum" sz="quarter" idx="12"/>
          </p:nvPr>
        </p:nvSpPr>
        <p:spPr/>
        <p:txBody>
          <a:bodyPr/>
          <a:lstStyle/>
          <a:p>
            <a:fld id="{9F9ED0B1-8C00-424D-8B52-3E95918BC4D0}" type="slidenum">
              <a:rPr lang="en-GB" smtClean="0"/>
              <a:pPr/>
              <a:t>‹#›</a:t>
            </a:fld>
            <a:endParaRPr lang="en-GB"/>
          </a:p>
        </p:txBody>
      </p:sp>
    </p:spTree>
    <p:extLst>
      <p:ext uri="{BB962C8B-B14F-4D97-AF65-F5344CB8AC3E}">
        <p14:creationId xmlns:p14="http://schemas.microsoft.com/office/powerpoint/2010/main" val="3164804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9F9ED0B1-8C00-424D-8B52-3E95918BC4D0}"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3143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367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GB">
              <a:solidFill>
                <a:srgbClr val="B13F9A"/>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9F9ED0B1-8C00-424D-8B52-3E95918BC4D0}"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225575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9F9ED0B1-8C00-424D-8B52-3E95918BC4D0}" type="slidenum">
              <a:rPr lang="en-GB" smtClean="0"/>
              <a:pPr/>
              <a:t>‹#›</a:t>
            </a:fld>
            <a:endParaRPr lang="en-GB"/>
          </a:p>
        </p:txBody>
      </p:sp>
    </p:spTree>
    <p:extLst>
      <p:ext uri="{BB962C8B-B14F-4D97-AF65-F5344CB8AC3E}">
        <p14:creationId xmlns:p14="http://schemas.microsoft.com/office/powerpoint/2010/main" val="2467399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9F9ED0B1-8C00-424D-8B52-3E95918BC4D0}" type="slidenum">
              <a:rPr lang="en-GB" smtClean="0"/>
              <a:pPr/>
              <a:t>‹#›</a:t>
            </a:fld>
            <a:endParaRPr lang="en-GB"/>
          </a:p>
        </p:txBody>
      </p:sp>
    </p:spTree>
    <p:extLst>
      <p:ext uri="{BB962C8B-B14F-4D97-AF65-F5344CB8AC3E}">
        <p14:creationId xmlns:p14="http://schemas.microsoft.com/office/powerpoint/2010/main" val="1279612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17" name="Footer Placeholder 16"/>
          <p:cNvSpPr>
            <a:spLocks noGrp="1"/>
          </p:cNvSpPr>
          <p:nvPr>
            <p:ph type="ftr" sz="quarter" idx="11"/>
          </p:nvPr>
        </p:nvSpPr>
        <p:spPr/>
        <p:txBody>
          <a:bodyPr/>
          <a:lstStyle/>
          <a:p>
            <a:endParaRPr lang="en-GB">
              <a:solidFill>
                <a:srgbClr val="B13F9A"/>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F9ED0B1-8C00-424D-8B52-3E95918BC4D0}"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7447814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9F9ED0B1-8C00-424D-8B52-3E95918BC4D0}"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33574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GB">
              <a:solidFill>
                <a:srgbClr val="B13F9A"/>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9F9ED0B1-8C00-424D-8B52-3E95918BC4D0}" type="slidenum">
              <a:rPr lang="en-GB" smtClean="0"/>
              <a:pPr/>
              <a:t>‹#›</a:t>
            </a:fld>
            <a:endParaRPr lang="en-GB"/>
          </a:p>
        </p:txBody>
      </p:sp>
    </p:spTree>
    <p:extLst>
      <p:ext uri="{BB962C8B-B14F-4D97-AF65-F5344CB8AC3E}">
        <p14:creationId xmlns:p14="http://schemas.microsoft.com/office/powerpoint/2010/main" val="358109405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9F9ED0B1-8C00-424D-8B52-3E95918BC4D0}"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77675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lgn="ct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lgn="ctr">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lgn="ctr">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8" name="Footer Placeholder 7"/>
          <p:cNvSpPr>
            <a:spLocks noGrp="1"/>
          </p:cNvSpPr>
          <p:nvPr>
            <p:ph type="ftr" sz="quarter" idx="11"/>
          </p:nvPr>
        </p:nvSpPr>
        <p:spPr/>
        <p:txBody>
          <a:bodyPr/>
          <a:lstStyle/>
          <a:p>
            <a:endParaRPr lang="en-GB">
              <a:solidFill>
                <a:srgbClr val="B13F9A"/>
              </a:solidFill>
            </a:endParaRPr>
          </a:p>
        </p:txBody>
      </p:sp>
      <p:sp>
        <p:nvSpPr>
          <p:cNvPr id="9" name="Slide Number Placeholder 8"/>
          <p:cNvSpPr>
            <a:spLocks noGrp="1"/>
          </p:cNvSpPr>
          <p:nvPr>
            <p:ph type="sldNum" sz="quarter" idx="12"/>
          </p:nvPr>
        </p:nvSpPr>
        <p:spPr/>
        <p:txBody>
          <a:bodyPr/>
          <a:lstStyle/>
          <a:p>
            <a:fld id="{9F9ED0B1-8C00-424D-8B52-3E95918BC4D0}"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89627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4" name="Footer Placeholder 3"/>
          <p:cNvSpPr>
            <a:spLocks noGrp="1"/>
          </p:cNvSpPr>
          <p:nvPr>
            <p:ph type="ftr" sz="quarter" idx="11"/>
          </p:nvPr>
        </p:nvSpPr>
        <p:spPr/>
        <p:txBody>
          <a:bodyPr/>
          <a:lstStyle/>
          <a:p>
            <a:endParaRPr lang="en-GB">
              <a:solidFill>
                <a:srgbClr val="B13F9A"/>
              </a:solidFill>
            </a:endParaRPr>
          </a:p>
        </p:txBody>
      </p:sp>
      <p:sp>
        <p:nvSpPr>
          <p:cNvPr id="5" name="Slide Number Placeholder 4"/>
          <p:cNvSpPr>
            <a:spLocks noGrp="1"/>
          </p:cNvSpPr>
          <p:nvPr>
            <p:ph type="sldNum" sz="quarter" idx="12"/>
          </p:nvPr>
        </p:nvSpPr>
        <p:spPr/>
        <p:txBody>
          <a:bodyPr/>
          <a:lstStyle/>
          <a:p>
            <a:fld id="{9F9ED0B1-8C00-424D-8B52-3E95918BC4D0}" type="slidenum">
              <a:rPr lang="en-GB" smtClean="0"/>
              <a:pPr/>
              <a:t>‹#›</a:t>
            </a:fld>
            <a:endParaRPr lang="en-GB"/>
          </a:p>
        </p:txBody>
      </p:sp>
    </p:spTree>
    <p:extLst>
      <p:ext uri="{BB962C8B-B14F-4D97-AF65-F5344CB8AC3E}">
        <p14:creationId xmlns:p14="http://schemas.microsoft.com/office/powerpoint/2010/main" val="3497879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3" name="Footer Placeholder 2"/>
          <p:cNvSpPr>
            <a:spLocks noGrp="1"/>
          </p:cNvSpPr>
          <p:nvPr>
            <p:ph type="ftr" sz="quarter" idx="11"/>
          </p:nvPr>
        </p:nvSpPr>
        <p:spPr/>
        <p:txBody>
          <a:bodyPr/>
          <a:lstStyle/>
          <a:p>
            <a:endParaRPr lang="en-GB">
              <a:solidFill>
                <a:srgbClr val="B13F9A"/>
              </a:solidFill>
            </a:endParaRPr>
          </a:p>
        </p:txBody>
      </p:sp>
      <p:sp>
        <p:nvSpPr>
          <p:cNvPr id="4" name="Slide Number Placeholder 3"/>
          <p:cNvSpPr>
            <a:spLocks noGrp="1"/>
          </p:cNvSpPr>
          <p:nvPr>
            <p:ph type="sldNum" sz="quarter" idx="12"/>
          </p:nvPr>
        </p:nvSpPr>
        <p:spPr/>
        <p:txBody>
          <a:bodyPr/>
          <a:lstStyle/>
          <a:p>
            <a:fld id="{9F9ED0B1-8C00-424D-8B52-3E95918BC4D0}" type="slidenum">
              <a:rPr lang="en-GB" smtClean="0"/>
              <a:pPr/>
              <a:t>‹#›</a:t>
            </a:fld>
            <a:endParaRPr lang="en-GB"/>
          </a:p>
        </p:txBody>
      </p:sp>
    </p:spTree>
    <p:extLst>
      <p:ext uri="{BB962C8B-B14F-4D97-AF65-F5344CB8AC3E}">
        <p14:creationId xmlns:p14="http://schemas.microsoft.com/office/powerpoint/2010/main" val="81237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7261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9F9ED0B1-8C00-424D-8B52-3E95918BC4D0}"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36393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GB">
              <a:solidFill>
                <a:srgbClr val="B13F9A"/>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9F9ED0B1-8C00-424D-8B52-3E95918BC4D0}"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445340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9F9ED0B1-8C00-424D-8B52-3E95918BC4D0}" type="slidenum">
              <a:rPr lang="en-GB" smtClean="0"/>
              <a:pPr/>
              <a:t>‹#›</a:t>
            </a:fld>
            <a:endParaRPr lang="en-GB"/>
          </a:p>
        </p:txBody>
      </p:sp>
    </p:spTree>
    <p:extLst>
      <p:ext uri="{BB962C8B-B14F-4D97-AF65-F5344CB8AC3E}">
        <p14:creationId xmlns:p14="http://schemas.microsoft.com/office/powerpoint/2010/main" val="2100806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9F9ED0B1-8C00-424D-8B52-3E95918BC4D0}" type="slidenum">
              <a:rPr lang="en-GB" smtClean="0"/>
              <a:pPr/>
              <a:t>‹#›</a:t>
            </a:fld>
            <a:endParaRPr lang="en-GB"/>
          </a:p>
        </p:txBody>
      </p:sp>
    </p:spTree>
    <p:extLst>
      <p:ext uri="{BB962C8B-B14F-4D97-AF65-F5344CB8AC3E}">
        <p14:creationId xmlns:p14="http://schemas.microsoft.com/office/powerpoint/2010/main" val="1272872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2330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3153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2307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2489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6333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207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051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3666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880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9601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9701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37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25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963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787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863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183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64EBB-24A4-46C2-8EBE-174511855732}"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69D24-7C77-4FCF-A5C6-7F3FD6DA25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2505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solidFill>
                <a:srgbClr val="B13F9A"/>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F9ED0B1-8C00-424D-8B52-3E95918BC4D0}" type="slidenum">
              <a:rPr lang="en-GB" smtClean="0"/>
              <a:pPr/>
              <a:t>‹#›</a:t>
            </a:fld>
            <a:endParaRPr lang="en-GB"/>
          </a:p>
        </p:txBody>
      </p:sp>
    </p:spTree>
    <p:extLst>
      <p:ext uri="{BB962C8B-B14F-4D97-AF65-F5344CB8AC3E}">
        <p14:creationId xmlns:p14="http://schemas.microsoft.com/office/powerpoint/2010/main" val="3484475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1AFB4D2-4C95-494C-AB36-F61A8E52E5B5}" type="datetimeFigureOut">
              <a:rPr lang="en-US" smtClean="0">
                <a:solidFill>
                  <a:srgbClr val="B13F9A"/>
                </a:solidFill>
              </a:rPr>
              <a:pPr/>
              <a:t>10/3/2015</a:t>
            </a:fld>
            <a:endParaRPr lang="en-GB">
              <a:solidFill>
                <a:srgbClr val="B13F9A"/>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solidFill>
                <a:srgbClr val="B13F9A"/>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F9ED0B1-8C00-424D-8B52-3E95918BC4D0}" type="slidenum">
              <a:rPr lang="en-GB" smtClean="0"/>
              <a:pPr/>
              <a:t>‹#›</a:t>
            </a:fld>
            <a:endParaRPr lang="en-GB"/>
          </a:p>
        </p:txBody>
      </p:sp>
    </p:spTree>
    <p:extLst>
      <p:ext uri="{BB962C8B-B14F-4D97-AF65-F5344CB8AC3E}">
        <p14:creationId xmlns:p14="http://schemas.microsoft.com/office/powerpoint/2010/main" val="3161738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0066">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B3D08-2B8C-4BA0-9828-31280351E915}" type="datetimeFigureOut">
              <a:rPr lang="en-GB" smtClean="0">
                <a:solidFill>
                  <a:prstClr val="black">
                    <a:tint val="75000"/>
                  </a:prstClr>
                </a:solidFill>
              </a:rPr>
              <a:pPr/>
              <a:t>03/10/2015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66399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4392488" cy="2952328"/>
          </a:xfrm>
          <a:solidFill>
            <a:schemeClr val="bg1"/>
          </a:solidFill>
          <a:ln w="38100">
            <a:solidFill>
              <a:schemeClr val="tx1"/>
            </a:solidFill>
          </a:ln>
        </p:spPr>
        <p:txBody>
          <a:bodyPr>
            <a:normAutofit/>
          </a:bodyPr>
          <a:lstStyle/>
          <a:p>
            <a:r>
              <a:rPr lang="en-GB" dirty="0" smtClean="0">
                <a:latin typeface="Comic Sans MS" panose="030F0702030302020204" pitchFamily="66" charset="0"/>
              </a:rPr>
              <a:t>Cognitive psychology: </a:t>
            </a:r>
            <a:r>
              <a:rPr lang="en-GB" b="1" dirty="0" smtClean="0">
                <a:latin typeface="Comic Sans MS" panose="030F0702030302020204" pitchFamily="66" charset="0"/>
              </a:rPr>
              <a:t>Memory</a:t>
            </a:r>
            <a:r>
              <a:rPr lang="en-GB" dirty="0" smtClean="0"/>
              <a:t/>
            </a:r>
            <a:br>
              <a:rPr lang="en-GB" dirty="0" smtClean="0"/>
            </a:br>
            <a:r>
              <a:rPr lang="en-GB" b="1" dirty="0" smtClean="0">
                <a:solidFill>
                  <a:srgbClr val="0070C0"/>
                </a:solidFill>
              </a:rPr>
              <a:t>- Revision lesson!</a:t>
            </a:r>
            <a:endParaRPr lang="en-GB" b="1" dirty="0">
              <a:solidFill>
                <a:srgbClr val="0070C0"/>
              </a:solidFill>
            </a:endParaRPr>
          </a:p>
        </p:txBody>
      </p:sp>
      <p:sp>
        <p:nvSpPr>
          <p:cNvPr id="4" name="TextBox 3"/>
          <p:cNvSpPr txBox="1"/>
          <p:nvPr/>
        </p:nvSpPr>
        <p:spPr>
          <a:xfrm>
            <a:off x="0" y="5733256"/>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1292">
            <a:off x="4753775" y="397919"/>
            <a:ext cx="4228919" cy="2458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4508">
            <a:off x="5510759" y="2996953"/>
            <a:ext cx="3048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90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l="47086"/>
          <a:stretch>
            <a:fillRect/>
          </a:stretch>
        </p:blipFill>
        <p:spPr bwMode="auto">
          <a:xfrm>
            <a:off x="107504" y="4398015"/>
            <a:ext cx="938302" cy="1579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89"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r="45868"/>
          <a:stretch>
            <a:fillRect/>
          </a:stretch>
        </p:blipFill>
        <p:spPr bwMode="auto">
          <a:xfrm>
            <a:off x="107504" y="620688"/>
            <a:ext cx="1005410" cy="1655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WordArt 18"/>
          <p:cNvSpPr>
            <a:spLocks noChangeArrowheads="1" noChangeShapeType="1" noTextEdit="1"/>
          </p:cNvSpPr>
          <p:nvPr/>
        </p:nvSpPr>
        <p:spPr bwMode="auto">
          <a:xfrm>
            <a:off x="72302" y="3347606"/>
            <a:ext cx="2915816" cy="648072"/>
          </a:xfrm>
          <a:prstGeom prst="rect">
            <a:avLst/>
          </a:prstGeom>
        </p:spPr>
        <p:txBody>
          <a:bodyPr wrap="none" fromWordArt="1">
            <a:prstTxWarp prst="textPlain">
              <a:avLst>
                <a:gd name="adj" fmla="val 50000"/>
              </a:avLst>
            </a:prstTxWarp>
          </a:bodyPr>
          <a:lstStyle/>
          <a:p>
            <a:pPr algn="ctr" rtl="0">
              <a:buNone/>
            </a:pPr>
            <a:r>
              <a:rPr lang="en-GB" sz="7200" b="1" kern="10" spc="0" dirty="0" smtClean="0">
                <a:ln w="44577">
                  <a:solidFill>
                    <a:srgbClr val="9E0000"/>
                  </a:solidFill>
                  <a:round/>
                  <a:headEnd/>
                  <a:tailEnd/>
                </a:ln>
                <a:gradFill rotWithShape="1">
                  <a:gsLst>
                    <a:gs pos="0">
                      <a:srgbClr val="FA4330">
                        <a:gamma/>
                        <a:tint val="28627"/>
                        <a:invGamma/>
                      </a:srgbClr>
                    </a:gs>
                    <a:gs pos="100000">
                      <a:srgbClr val="FA4330"/>
                    </a:gs>
                  </a:gsLst>
                  <a:lin ang="5400000" scaled="1"/>
                </a:gradFill>
                <a:effectLst>
                  <a:outerShdw dist="29783" dir="3885598" algn="ctr" rotWithShape="0">
                    <a:srgbClr val="000000">
                      <a:alpha val="50000"/>
                    </a:srgbClr>
                  </a:outerShdw>
                </a:effectLst>
                <a:latin typeface="Tw Cen MT"/>
              </a:rPr>
              <a:t>Problems</a:t>
            </a:r>
            <a:endParaRPr lang="en-GB" sz="7200" b="1" kern="10" spc="0" dirty="0">
              <a:ln w="44577">
                <a:solidFill>
                  <a:srgbClr val="9E0000"/>
                </a:solidFill>
                <a:round/>
                <a:headEnd/>
                <a:tailEnd/>
              </a:ln>
              <a:gradFill rotWithShape="1">
                <a:gsLst>
                  <a:gs pos="0">
                    <a:srgbClr val="FA4330">
                      <a:gamma/>
                      <a:tint val="28627"/>
                      <a:invGamma/>
                    </a:srgbClr>
                  </a:gs>
                  <a:gs pos="100000">
                    <a:srgbClr val="FA4330"/>
                  </a:gs>
                </a:gsLst>
                <a:lin ang="5400000" scaled="1"/>
              </a:gradFill>
              <a:effectLst>
                <a:outerShdw dist="29783" dir="3885598" algn="ctr" rotWithShape="0">
                  <a:srgbClr val="000000">
                    <a:alpha val="50000"/>
                  </a:srgbClr>
                </a:outerShdw>
              </a:effectLst>
              <a:latin typeface="Tw Cen MT"/>
            </a:endParaRPr>
          </a:p>
        </p:txBody>
      </p:sp>
      <p:sp>
        <p:nvSpPr>
          <p:cNvPr id="15" name="WordArt 19"/>
          <p:cNvSpPr>
            <a:spLocks noChangeArrowheads="1" noChangeShapeType="1" noTextEdit="1"/>
          </p:cNvSpPr>
          <p:nvPr/>
        </p:nvSpPr>
        <p:spPr bwMode="auto">
          <a:xfrm>
            <a:off x="0" y="2882"/>
            <a:ext cx="2915816" cy="617806"/>
          </a:xfrm>
          <a:prstGeom prst="rect">
            <a:avLst/>
          </a:prstGeom>
        </p:spPr>
        <p:txBody>
          <a:bodyPr wrap="none" fromWordArt="1">
            <a:prstTxWarp prst="textPlain">
              <a:avLst>
                <a:gd name="adj" fmla="val 50000"/>
              </a:avLst>
            </a:prstTxWarp>
          </a:bodyPr>
          <a:lstStyle/>
          <a:p>
            <a:pPr algn="ctr" rtl="0">
              <a:buNone/>
            </a:pPr>
            <a:r>
              <a:rPr lang="en-GB" sz="6000" b="1" kern="10" spc="0" dirty="0" smtClean="0">
                <a:ln w="47752" algn="ctr">
                  <a:solidFill>
                    <a:srgbClr val="0A3A13"/>
                  </a:solidFill>
                  <a:round/>
                  <a:headEnd/>
                  <a:tailEnd/>
                </a:ln>
                <a:gradFill rotWithShape="1">
                  <a:gsLst>
                    <a:gs pos="0">
                      <a:srgbClr val="14FA35">
                        <a:gamma/>
                        <a:tint val="28627"/>
                        <a:invGamma/>
                      </a:srgbClr>
                    </a:gs>
                    <a:gs pos="100000">
                      <a:srgbClr val="14FA35"/>
                    </a:gs>
                  </a:gsLst>
                  <a:lin ang="5400000" scaled="1"/>
                </a:gradFill>
                <a:effectLst>
                  <a:outerShdw dist="29783" dir="3885598" algn="ctr" rotWithShape="0">
                    <a:srgbClr val="000000">
                      <a:alpha val="50000"/>
                    </a:srgbClr>
                  </a:outerShdw>
                </a:effectLst>
                <a:latin typeface="Comic Sans MS"/>
              </a:rPr>
              <a:t>Strengths</a:t>
            </a:r>
            <a:endParaRPr lang="en-GB" sz="6000" b="1" kern="10" spc="0" dirty="0">
              <a:ln w="47752" algn="ctr">
                <a:solidFill>
                  <a:srgbClr val="0A3A13"/>
                </a:solidFill>
                <a:round/>
                <a:headEnd/>
                <a:tailEnd/>
              </a:ln>
              <a:gradFill rotWithShape="1">
                <a:gsLst>
                  <a:gs pos="0">
                    <a:srgbClr val="14FA35">
                      <a:gamma/>
                      <a:tint val="28627"/>
                      <a:invGamma/>
                    </a:srgbClr>
                  </a:gs>
                  <a:gs pos="100000">
                    <a:srgbClr val="14FA35"/>
                  </a:gs>
                </a:gsLst>
                <a:lin ang="5400000" scaled="1"/>
              </a:gradFill>
              <a:effectLst>
                <a:outerShdw dist="29783" dir="3885598" algn="ctr" rotWithShape="0">
                  <a:srgbClr val="000000">
                    <a:alpha val="50000"/>
                  </a:srgbClr>
                </a:outerShdw>
              </a:effectLst>
              <a:latin typeface="Comic Sans MS"/>
            </a:endParaRPr>
          </a:p>
        </p:txBody>
      </p:sp>
      <p:sp>
        <p:nvSpPr>
          <p:cNvPr id="28" name="Text Box 20"/>
          <p:cNvSpPr txBox="1">
            <a:spLocks noChangeArrowheads="1"/>
          </p:cNvSpPr>
          <p:nvPr/>
        </p:nvSpPr>
        <p:spPr bwMode="auto">
          <a:xfrm rot="254837">
            <a:off x="3103410" y="150100"/>
            <a:ext cx="4771902"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Pts val="1200"/>
              <a:buFont typeface="Symbol" pitchFamily="18" charset="2"/>
              <a:buChar char="·"/>
              <a:tabLst/>
            </a:pPr>
            <a:r>
              <a:rPr kumimoji="0" lang="en-GB" altLang="en-US" b="0" i="0" u="none" strike="noStrike" cap="none" normalizeH="0" baseline="0" dirty="0" smtClean="0">
                <a:ln>
                  <a:noFill/>
                </a:ln>
                <a:solidFill>
                  <a:srgbClr val="000000"/>
                </a:solidFill>
                <a:effectLst/>
                <a:latin typeface="Comic Sans MS" pitchFamily="66" charset="0"/>
                <a:cs typeface="Arial" pitchFamily="34" charset="0"/>
              </a:rPr>
              <a:t>Model has been </a:t>
            </a:r>
            <a:r>
              <a:rPr kumimoji="0" lang="en-GB" altLang="en-US" b="1" i="0" u="none" strike="noStrike" cap="none" normalizeH="0" baseline="0" dirty="0" smtClean="0">
                <a:ln>
                  <a:noFill/>
                </a:ln>
                <a:solidFill>
                  <a:srgbClr val="000000"/>
                </a:solidFill>
                <a:effectLst/>
                <a:latin typeface="Comic Sans MS" pitchFamily="66" charset="0"/>
                <a:cs typeface="Arial" pitchFamily="34" charset="0"/>
              </a:rPr>
              <a:t>influential </a:t>
            </a:r>
            <a:r>
              <a:rPr kumimoji="0" lang="en-GB" altLang="en-US" i="0" u="none" strike="noStrike" cap="none" normalizeH="0" baseline="0" dirty="0" smtClean="0">
                <a:ln>
                  <a:noFill/>
                </a:ln>
                <a:solidFill>
                  <a:srgbClr val="000000"/>
                </a:solidFill>
                <a:effectLst/>
                <a:latin typeface="Comic Sans MS" pitchFamily="66" charset="0"/>
                <a:cs typeface="Arial" pitchFamily="34" charset="0"/>
              </a:rPr>
              <a:t>in thinking</a:t>
            </a:r>
            <a:r>
              <a:rPr kumimoji="0" lang="en-GB" altLang="en-US" i="0" u="none" strike="noStrike" cap="none" normalizeH="0" dirty="0" smtClean="0">
                <a:ln>
                  <a:noFill/>
                </a:ln>
                <a:solidFill>
                  <a:srgbClr val="000000"/>
                </a:solidFill>
                <a:effectLst/>
                <a:latin typeface="Comic Sans MS" pitchFamily="66" charset="0"/>
                <a:cs typeface="Arial" pitchFamily="34" charset="0"/>
              </a:rPr>
              <a:t> about memory as comprising of different parts and </a:t>
            </a:r>
            <a:r>
              <a:rPr kumimoji="0" lang="en-GB" altLang="en-US" b="1" i="0" u="none" strike="noStrike" cap="none" normalizeH="0" dirty="0" smtClean="0">
                <a:ln>
                  <a:noFill/>
                </a:ln>
                <a:solidFill>
                  <a:srgbClr val="000000"/>
                </a:solidFill>
                <a:effectLst/>
                <a:latin typeface="Comic Sans MS" pitchFamily="66" charset="0"/>
                <a:cs typeface="Arial" pitchFamily="34" charset="0"/>
              </a:rPr>
              <a:t>influential in</a:t>
            </a:r>
            <a:r>
              <a:rPr kumimoji="0" lang="en-GB" altLang="en-US" b="1" i="0" u="none" strike="noStrike" cap="none" normalizeH="0" baseline="0" dirty="0" smtClean="0">
                <a:ln>
                  <a:noFill/>
                </a:ln>
                <a:solidFill>
                  <a:srgbClr val="000000"/>
                </a:solidFill>
                <a:effectLst/>
                <a:latin typeface="Comic Sans MS" pitchFamily="66" charset="0"/>
                <a:cs typeface="Arial" pitchFamily="34" charset="0"/>
              </a:rPr>
              <a:t> driving</a:t>
            </a:r>
            <a:r>
              <a:rPr kumimoji="0" lang="en-GB" altLang="en-US" b="1" i="0" u="none" strike="noStrike" cap="none" normalizeH="0" dirty="0" smtClean="0">
                <a:ln>
                  <a:noFill/>
                </a:ln>
                <a:solidFill>
                  <a:srgbClr val="000000"/>
                </a:solidFill>
                <a:effectLst/>
                <a:latin typeface="Comic Sans MS" pitchFamily="66" charset="0"/>
                <a:cs typeface="Arial" pitchFamily="34" charset="0"/>
              </a:rPr>
              <a:t> research </a:t>
            </a:r>
            <a:r>
              <a:rPr kumimoji="0" lang="en-GB" altLang="en-US" i="0" u="none" strike="noStrike" cap="none" normalizeH="0" dirty="0" smtClean="0">
                <a:ln>
                  <a:noFill/>
                </a:ln>
                <a:solidFill>
                  <a:srgbClr val="000000"/>
                </a:solidFill>
                <a:effectLst/>
                <a:latin typeface="Comic Sans MS" pitchFamily="66" charset="0"/>
                <a:cs typeface="Arial" pitchFamily="34" charset="0"/>
              </a:rPr>
              <a:t>into memory.</a:t>
            </a:r>
            <a:endParaRPr kumimoji="0" lang="en-US" altLang="en-US" sz="200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23"/>
          <p:cNvSpPr txBox="1">
            <a:spLocks noChangeArrowheads="1"/>
          </p:cNvSpPr>
          <p:nvPr/>
        </p:nvSpPr>
        <p:spPr bwMode="auto">
          <a:xfrm>
            <a:off x="1112914" y="1206758"/>
            <a:ext cx="7851573" cy="1413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buSzPts val="1200"/>
              <a:buFont typeface="Symbol" pitchFamily="18" charset="2"/>
              <a:buChar char="·"/>
            </a:pPr>
            <a:r>
              <a:rPr kumimoji="0" lang="en-GB" altLang="en-US" b="0" i="0" u="none" strike="noStrike" cap="none" normalizeH="0" baseline="0" dirty="0" smtClean="0">
                <a:ln>
                  <a:noFill/>
                </a:ln>
                <a:solidFill>
                  <a:srgbClr val="000000"/>
                </a:solidFill>
                <a:effectLst/>
                <a:latin typeface="Comic Sans MS" pitchFamily="66" charset="0"/>
                <a:cs typeface="Arial" pitchFamily="34" charset="0"/>
              </a:rPr>
              <a:t> Lots of </a:t>
            </a:r>
            <a:r>
              <a:rPr kumimoji="0" lang="en-GB" altLang="en-US" b="1" i="0" u="none" strike="noStrike" cap="none" normalizeH="0" baseline="0" dirty="0" smtClean="0">
                <a:ln>
                  <a:noFill/>
                </a:ln>
                <a:solidFill>
                  <a:srgbClr val="000000"/>
                </a:solidFill>
                <a:effectLst/>
                <a:latin typeface="Comic Sans MS" pitchFamily="66" charset="0"/>
                <a:cs typeface="Arial" pitchFamily="34" charset="0"/>
              </a:rPr>
              <a:t>evidence</a:t>
            </a:r>
            <a:r>
              <a:rPr kumimoji="0" lang="en-GB" altLang="en-US" b="0" i="0" u="none" strike="noStrike" cap="none" normalizeH="0" baseline="0" dirty="0" smtClean="0">
                <a:ln>
                  <a:noFill/>
                </a:ln>
                <a:solidFill>
                  <a:srgbClr val="000000"/>
                </a:solidFill>
                <a:effectLst/>
                <a:latin typeface="Comic Sans MS" pitchFamily="66" charset="0"/>
                <a:cs typeface="Arial" pitchFamily="34" charset="0"/>
              </a:rPr>
              <a:t> to support the </a:t>
            </a:r>
            <a:r>
              <a:rPr kumimoji="0" lang="en-GB" altLang="en-US" b="0" i="1" u="none" strike="noStrike" cap="none" normalizeH="0" baseline="0" dirty="0" smtClean="0">
                <a:ln>
                  <a:noFill/>
                </a:ln>
                <a:solidFill>
                  <a:srgbClr val="000000"/>
                </a:solidFill>
                <a:effectLst/>
                <a:latin typeface="Comic Sans MS" pitchFamily="66" charset="0"/>
                <a:cs typeface="Arial" pitchFamily="34" charset="0"/>
              </a:rPr>
              <a:t>distinction </a:t>
            </a:r>
            <a:r>
              <a:rPr kumimoji="0" lang="en-GB" altLang="en-US" b="0" u="none" strike="noStrike" cap="none" normalizeH="0" baseline="0" dirty="0" smtClean="0">
                <a:ln>
                  <a:noFill/>
                </a:ln>
                <a:solidFill>
                  <a:srgbClr val="000000"/>
                </a:solidFill>
                <a:effectLst/>
                <a:latin typeface="Comic Sans MS" pitchFamily="66" charset="0"/>
                <a:cs typeface="Arial" pitchFamily="34" charset="0"/>
              </a:rPr>
              <a:t>between  separate</a:t>
            </a:r>
            <a:r>
              <a:rPr kumimoji="0" lang="en-GB" altLang="en-US" b="0" u="none" strike="noStrike" cap="none" normalizeH="0" dirty="0" smtClean="0">
                <a:ln>
                  <a:noFill/>
                </a:ln>
                <a:solidFill>
                  <a:srgbClr val="000000"/>
                </a:solidFill>
                <a:effectLst/>
                <a:latin typeface="Comic Sans MS" pitchFamily="66" charset="0"/>
                <a:cs typeface="Arial" pitchFamily="34" charset="0"/>
              </a:rPr>
              <a:t> </a:t>
            </a:r>
            <a:r>
              <a:rPr kumimoji="0" lang="en-GB" altLang="en-US" b="0" u="none" strike="noStrike" cap="none" normalizeH="0" baseline="0" dirty="0" smtClean="0">
                <a:ln>
                  <a:noFill/>
                </a:ln>
                <a:solidFill>
                  <a:srgbClr val="000000"/>
                </a:solidFill>
                <a:effectLst/>
                <a:latin typeface="Comic Sans MS" pitchFamily="66" charset="0"/>
                <a:cs typeface="Arial" pitchFamily="34" charset="0"/>
              </a:rPr>
              <a:t>STM and LTM</a:t>
            </a:r>
            <a:r>
              <a:rPr kumimoji="0" lang="en-GB" altLang="zh-CN" b="0" i="0" u="none" strike="noStrike" cap="none" normalizeH="0" baseline="0" dirty="0" smtClean="0">
                <a:ln>
                  <a:noFill/>
                </a:ln>
                <a:solidFill>
                  <a:srgbClr val="000000"/>
                </a:solidFill>
                <a:effectLst/>
                <a:latin typeface="Comic Sans MS" pitchFamily="66" charset="0"/>
                <a:cs typeface="Arial" pitchFamily="34" charset="0"/>
              </a:rPr>
              <a:t> E.g</a:t>
            </a:r>
            <a:r>
              <a:rPr lang="en-GB" altLang="zh-CN" dirty="0" smtClean="0">
                <a:solidFill>
                  <a:srgbClr val="000000"/>
                </a:solidFill>
                <a:latin typeface="Comic Sans MS" pitchFamily="66" charset="0"/>
                <a:cs typeface="Arial" pitchFamily="34" charset="0"/>
              </a:rPr>
              <a:t>. C</a:t>
            </a:r>
            <a:r>
              <a:rPr kumimoji="0" lang="en-GB" altLang="zh-CN" b="0" i="0" u="none" strike="noStrike" cap="none" normalizeH="0" baseline="0" dirty="0" smtClean="0">
                <a:ln>
                  <a:noFill/>
                </a:ln>
                <a:solidFill>
                  <a:srgbClr val="000000"/>
                </a:solidFill>
                <a:effectLst/>
                <a:latin typeface="Comic Sans MS" pitchFamily="66" charset="0"/>
                <a:cs typeface="Arial" pitchFamily="34" charset="0"/>
              </a:rPr>
              <a:t>ase study of </a:t>
            </a:r>
            <a:r>
              <a:rPr kumimoji="0" lang="en-GB" altLang="zh-CN" b="1" i="0" u="none" strike="noStrike" cap="none" normalizeH="0" baseline="0" dirty="0" smtClean="0">
                <a:ln>
                  <a:noFill/>
                </a:ln>
                <a:solidFill>
                  <a:srgbClr val="000000"/>
                </a:solidFill>
                <a:effectLst/>
                <a:latin typeface="Comic Sans MS" pitchFamily="66" charset="0"/>
                <a:cs typeface="Arial" pitchFamily="34" charset="0"/>
              </a:rPr>
              <a:t>HM</a:t>
            </a:r>
            <a:r>
              <a:rPr kumimoji="0" lang="en-GB" altLang="zh-CN" b="0" i="0" u="none" strike="noStrike" cap="none" normalizeH="0" baseline="0" dirty="0" smtClean="0">
                <a:ln>
                  <a:noFill/>
                </a:ln>
                <a:solidFill>
                  <a:srgbClr val="000000"/>
                </a:solidFill>
                <a:effectLst/>
                <a:latin typeface="Comic Sans MS" pitchFamily="66" charset="0"/>
                <a:cs typeface="Arial" pitchFamily="34" charset="0"/>
              </a:rPr>
              <a:t> who was unable to create new memories (LTM),</a:t>
            </a:r>
            <a:r>
              <a:rPr kumimoji="0" lang="en-GB" altLang="zh-CN" b="0" i="0" u="none" strike="noStrike" cap="none" normalizeH="0" dirty="0" smtClean="0">
                <a:ln>
                  <a:noFill/>
                </a:ln>
                <a:solidFill>
                  <a:srgbClr val="000000"/>
                </a:solidFill>
                <a:effectLst/>
                <a:latin typeface="Comic Sans MS" pitchFamily="66" charset="0"/>
                <a:cs typeface="Arial" pitchFamily="34" charset="0"/>
              </a:rPr>
              <a:t> but his </a:t>
            </a:r>
            <a:r>
              <a:rPr kumimoji="0" lang="en-GB" altLang="zh-CN" b="0" i="0" u="none" strike="noStrike" cap="none" normalizeH="0" baseline="0" dirty="0" smtClean="0">
                <a:ln>
                  <a:noFill/>
                </a:ln>
                <a:solidFill>
                  <a:srgbClr val="000000"/>
                </a:solidFill>
                <a:effectLst/>
                <a:latin typeface="Comic Sans MS" pitchFamily="66" charset="0"/>
                <a:cs typeface="Arial" pitchFamily="34" charset="0"/>
              </a:rPr>
              <a:t>immediate digit span (STM) remained</a:t>
            </a:r>
            <a:r>
              <a:rPr kumimoji="0" lang="en-GB" altLang="zh-CN" b="0" i="0" u="none" strike="noStrike" cap="none" normalizeH="0" dirty="0" smtClean="0">
                <a:ln>
                  <a:noFill/>
                </a:ln>
                <a:solidFill>
                  <a:srgbClr val="000000"/>
                </a:solidFill>
                <a:effectLst/>
                <a:latin typeface="Comic Sans MS" pitchFamily="66" charset="0"/>
                <a:cs typeface="Arial" pitchFamily="34" charset="0"/>
              </a:rPr>
              <a:t> normal and operational. Physiological evidence from brain scans e.g. </a:t>
            </a:r>
            <a:r>
              <a:rPr kumimoji="0" lang="en-GB" altLang="zh-CN" b="1" i="0" u="none" strike="noStrike" cap="none" normalizeH="0" dirty="0" smtClean="0">
                <a:ln>
                  <a:noFill/>
                </a:ln>
                <a:solidFill>
                  <a:srgbClr val="000000"/>
                </a:solidFill>
                <a:effectLst/>
                <a:latin typeface="Comic Sans MS" pitchFamily="66" charset="0"/>
                <a:cs typeface="Arial" pitchFamily="34" charset="0"/>
              </a:rPr>
              <a:t>Squire et al. (1992) </a:t>
            </a:r>
            <a:r>
              <a:rPr kumimoji="0" lang="en-GB" altLang="zh-CN" b="0" i="0" u="none" strike="noStrike" cap="none" normalizeH="0" dirty="0" smtClean="0">
                <a:ln>
                  <a:noFill/>
                </a:ln>
                <a:solidFill>
                  <a:srgbClr val="000000"/>
                </a:solidFill>
                <a:effectLst/>
                <a:latin typeface="Comic Sans MS" pitchFamily="66" charset="0"/>
                <a:cs typeface="Arial" pitchFamily="34" charset="0"/>
              </a:rPr>
              <a:t>found the hippocampus is active in LTM tasks and areas in the pre-frontal cortex are active during STM tasks.</a:t>
            </a:r>
          </a:p>
          <a:p>
            <a:pPr lvl="0" fontAlgn="base">
              <a:spcBef>
                <a:spcPct val="0"/>
              </a:spcBef>
              <a:spcAft>
                <a:spcPts val="1400"/>
              </a:spcAft>
              <a:buSzPts val="1200"/>
              <a:buFont typeface="Symbol" pitchFamily="18" charset="2"/>
              <a:buChar char="·"/>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44"/>
          <p:cNvSpPr/>
          <p:nvPr/>
        </p:nvSpPr>
        <p:spPr>
          <a:xfrm>
            <a:off x="1735460" y="2887196"/>
            <a:ext cx="6606480" cy="369332"/>
          </a:xfrm>
          <a:prstGeom prst="rect">
            <a:avLst/>
          </a:prstGeom>
        </p:spPr>
        <p:txBody>
          <a:bodyPr wrap="square">
            <a:spAutoFit/>
          </a:bodyPr>
          <a:lstStyle/>
          <a:p>
            <a:pPr lvl="0" fontAlgn="base">
              <a:spcBef>
                <a:spcPct val="0"/>
              </a:spcBef>
              <a:spcAft>
                <a:spcPts val="1400"/>
              </a:spcAft>
              <a:buSzPts val="1200"/>
              <a:buFont typeface="Symbol" pitchFamily="18" charset="2"/>
              <a:buChar char="·"/>
            </a:pPr>
            <a:r>
              <a:rPr kumimoji="0" lang="en-GB" altLang="zh-CN" b="0" i="0" u="none" strike="noStrike" cap="none" normalizeH="0" baseline="0" dirty="0" smtClean="0">
                <a:ln>
                  <a:noFill/>
                </a:ln>
                <a:solidFill>
                  <a:srgbClr val="000000"/>
                </a:solidFill>
                <a:effectLst/>
                <a:latin typeface="Comic Sans MS" pitchFamily="66" charset="0"/>
                <a:cs typeface="Arial" pitchFamily="34" charset="0"/>
              </a:rPr>
              <a:t> Model </a:t>
            </a:r>
            <a:r>
              <a:rPr kumimoji="0" lang="en-GB" altLang="zh-CN" b="1" i="0" u="none" strike="noStrike" cap="none" normalizeH="0" baseline="0" dirty="0" smtClean="0">
                <a:ln>
                  <a:noFill/>
                </a:ln>
                <a:solidFill>
                  <a:srgbClr val="000000"/>
                </a:solidFill>
                <a:effectLst/>
                <a:latin typeface="Comic Sans MS" pitchFamily="66" charset="0"/>
                <a:cs typeface="Arial" pitchFamily="34" charset="0"/>
              </a:rPr>
              <a:t>can account for primacy  and </a:t>
            </a:r>
            <a:r>
              <a:rPr kumimoji="0" lang="en-GB" altLang="zh-CN" b="1" i="0" u="none" strike="noStrike" cap="none" normalizeH="0" baseline="0" dirty="0" err="1" smtClean="0">
                <a:ln>
                  <a:noFill/>
                </a:ln>
                <a:solidFill>
                  <a:srgbClr val="000000"/>
                </a:solidFill>
                <a:effectLst/>
                <a:latin typeface="Comic Sans MS" pitchFamily="66" charset="0"/>
                <a:cs typeface="Arial" pitchFamily="34" charset="0"/>
              </a:rPr>
              <a:t>recency</a:t>
            </a:r>
            <a:r>
              <a:rPr kumimoji="0" lang="en-GB" altLang="zh-CN" b="1" i="0" u="none" strike="noStrike" cap="none" normalizeH="0" baseline="0" dirty="0" smtClean="0">
                <a:ln>
                  <a:noFill/>
                </a:ln>
                <a:solidFill>
                  <a:srgbClr val="000000"/>
                </a:solidFill>
                <a:effectLst/>
                <a:latin typeface="Comic Sans MS" pitchFamily="66" charset="0"/>
                <a:cs typeface="Arial" pitchFamily="34" charset="0"/>
              </a:rPr>
              <a:t> </a:t>
            </a:r>
            <a:r>
              <a:rPr kumimoji="0" lang="en-GB" altLang="zh-CN" b="0" i="0" u="none" strike="noStrike" cap="none" normalizeH="0" baseline="0" dirty="0" smtClean="0">
                <a:ln>
                  <a:noFill/>
                </a:ln>
                <a:solidFill>
                  <a:srgbClr val="000000"/>
                </a:solidFill>
                <a:effectLst/>
                <a:latin typeface="Comic Sans MS" pitchFamily="66" charset="0"/>
                <a:cs typeface="Arial" pitchFamily="34" charset="0"/>
              </a:rPr>
              <a:t>effects. </a:t>
            </a:r>
          </a:p>
        </p:txBody>
      </p:sp>
      <p:sp>
        <p:nvSpPr>
          <p:cNvPr id="54" name="Rectangle 53"/>
          <p:cNvSpPr/>
          <p:nvPr/>
        </p:nvSpPr>
        <p:spPr>
          <a:xfrm>
            <a:off x="3995936" y="3284985"/>
            <a:ext cx="5148064" cy="2246769"/>
          </a:xfrm>
          <a:prstGeom prst="rect">
            <a:avLst/>
          </a:prstGeom>
        </p:spPr>
        <p:txBody>
          <a:bodyPr wrap="square">
            <a:spAutoFit/>
          </a:bodyPr>
          <a:lstStyle/>
          <a:p>
            <a:r>
              <a:rPr lang="en-GB" sz="2000" dirty="0" smtClean="0"/>
              <a:t>- </a:t>
            </a:r>
            <a:r>
              <a:rPr lang="en-GB" sz="2000" b="1" dirty="0" smtClean="0"/>
              <a:t>Oversimplifies</a:t>
            </a:r>
            <a:r>
              <a:rPr lang="en-GB" sz="2000" dirty="0" smtClean="0"/>
              <a:t> memory structure and processes </a:t>
            </a:r>
            <a:r>
              <a:rPr lang="en-GB" sz="2000" b="1" dirty="0" smtClean="0"/>
              <a:t>(reductionist</a:t>
            </a:r>
            <a:r>
              <a:rPr lang="en-GB" sz="2000" dirty="0" smtClean="0"/>
              <a:t>). For example, </a:t>
            </a:r>
            <a:r>
              <a:rPr lang="en-GB" sz="2000" b="1" dirty="0" smtClean="0"/>
              <a:t>too great an emphasis </a:t>
            </a:r>
            <a:r>
              <a:rPr lang="en-GB" sz="2000" b="1" dirty="0"/>
              <a:t>on </a:t>
            </a:r>
            <a:r>
              <a:rPr lang="en-GB" sz="2000" b="1" dirty="0" smtClean="0"/>
              <a:t>‘rehearsal</a:t>
            </a:r>
            <a:r>
              <a:rPr lang="en-GB" sz="2000" dirty="0" smtClean="0"/>
              <a:t>’ as the primary </a:t>
            </a:r>
            <a:r>
              <a:rPr lang="en-GB" sz="2000" dirty="0"/>
              <a:t>mechanism for transfer </a:t>
            </a:r>
            <a:r>
              <a:rPr lang="en-GB" sz="2000" dirty="0" smtClean="0"/>
              <a:t>from STM </a:t>
            </a:r>
            <a:r>
              <a:rPr lang="en-GB" sz="2000" dirty="0"/>
              <a:t>to </a:t>
            </a:r>
            <a:r>
              <a:rPr lang="en-GB" sz="2000" dirty="0" smtClean="0"/>
              <a:t>LTM, even though this </a:t>
            </a:r>
            <a:r>
              <a:rPr lang="en-GB" sz="2000" dirty="0"/>
              <a:t>is not a very effective means of transfer, and transfer often </a:t>
            </a:r>
            <a:r>
              <a:rPr lang="en-GB" sz="2000" dirty="0" smtClean="0"/>
              <a:t>occurs with </a:t>
            </a:r>
            <a:r>
              <a:rPr lang="en-GB" sz="2000" dirty="0"/>
              <a:t>no </a:t>
            </a:r>
            <a:r>
              <a:rPr lang="en-GB" sz="2000" dirty="0" smtClean="0"/>
              <a:t>rehearsal (</a:t>
            </a:r>
            <a:r>
              <a:rPr lang="en-GB" sz="2000" i="1" dirty="0" smtClean="0"/>
              <a:t>flashbulb memories).</a:t>
            </a:r>
            <a:endParaRPr lang="en-GB" sz="2000" i="1" dirty="0"/>
          </a:p>
        </p:txBody>
      </p:sp>
      <p:sp>
        <p:nvSpPr>
          <p:cNvPr id="55" name="Rectangle 54"/>
          <p:cNvSpPr/>
          <p:nvPr/>
        </p:nvSpPr>
        <p:spPr>
          <a:xfrm>
            <a:off x="1045806" y="3995678"/>
            <a:ext cx="2950130" cy="2862322"/>
          </a:xfrm>
          <a:prstGeom prst="rect">
            <a:avLst/>
          </a:prstGeom>
        </p:spPr>
        <p:txBody>
          <a:bodyPr wrap="square">
            <a:spAutoFit/>
          </a:bodyPr>
          <a:lstStyle/>
          <a:p>
            <a:r>
              <a:rPr lang="en-GB" dirty="0" smtClean="0"/>
              <a:t>- Case study of </a:t>
            </a:r>
            <a:r>
              <a:rPr lang="en-GB" b="1" dirty="0" smtClean="0"/>
              <a:t>Clive Wearing</a:t>
            </a:r>
            <a:r>
              <a:rPr lang="en-GB" dirty="0" smtClean="0"/>
              <a:t> (who </a:t>
            </a:r>
            <a:r>
              <a:rPr lang="en-GB" dirty="0"/>
              <a:t>lost episodic but not procedural </a:t>
            </a:r>
            <a:r>
              <a:rPr lang="en-GB" dirty="0" smtClean="0"/>
              <a:t>memory) suggests </a:t>
            </a:r>
            <a:r>
              <a:rPr lang="en-GB" dirty="0"/>
              <a:t>there may be more than one type </a:t>
            </a:r>
            <a:r>
              <a:rPr lang="en-GB" dirty="0" smtClean="0"/>
              <a:t>of LTM. </a:t>
            </a:r>
            <a:r>
              <a:rPr lang="en-GB" b="1" dirty="0" smtClean="0"/>
              <a:t>Case study of KF </a:t>
            </a:r>
            <a:r>
              <a:rPr lang="en-GB" dirty="0" smtClean="0"/>
              <a:t>(brain damage) could process visual STM info, but not verbal STM info, suggesting STM not a </a:t>
            </a:r>
            <a:r>
              <a:rPr lang="en-GB" dirty="0" err="1" smtClean="0"/>
              <a:t>singluar</a:t>
            </a:r>
            <a:r>
              <a:rPr lang="en-GB" dirty="0" smtClean="0"/>
              <a:t> ‘unitary’ store.</a:t>
            </a:r>
            <a:endParaRPr lang="en-GB" dirty="0"/>
          </a:p>
        </p:txBody>
      </p:sp>
      <p:sp>
        <p:nvSpPr>
          <p:cNvPr id="56" name="Text Box 32"/>
          <p:cNvSpPr txBox="1">
            <a:spLocks noChangeArrowheads="1"/>
          </p:cNvSpPr>
          <p:nvPr/>
        </p:nvSpPr>
        <p:spPr bwMode="auto">
          <a:xfrm rot="-265566">
            <a:off x="3884259" y="5363584"/>
            <a:ext cx="5371421" cy="1094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cs typeface="Arial" pitchFamily="34" charset="0"/>
              </a:rPr>
              <a:t>- </a:t>
            </a:r>
            <a:r>
              <a:rPr kumimoji="0" lang="en-GB" altLang="en-US" sz="2000" b="1" i="0" u="none" strike="noStrike" cap="none" normalizeH="0" baseline="0" dirty="0" err="1" smtClean="0">
                <a:ln>
                  <a:noFill/>
                </a:ln>
                <a:solidFill>
                  <a:srgbClr val="000000"/>
                </a:solidFill>
                <a:effectLst/>
                <a:cs typeface="Arial" pitchFamily="34" charset="0"/>
              </a:rPr>
              <a:t>Baddeley’s</a:t>
            </a:r>
            <a:r>
              <a:rPr kumimoji="0" lang="en-GB" altLang="en-US" sz="2000" b="1" i="0" u="none" strike="noStrike" cap="none" normalizeH="0" baseline="0" dirty="0" smtClean="0">
                <a:ln>
                  <a:noFill/>
                </a:ln>
                <a:solidFill>
                  <a:srgbClr val="000000"/>
                </a:solidFill>
                <a:effectLst/>
                <a:cs typeface="Arial" pitchFamily="34" charset="0"/>
              </a:rPr>
              <a:t> research</a:t>
            </a:r>
            <a:r>
              <a:rPr kumimoji="0" lang="en-GB" altLang="en-US" sz="2000" b="1" i="0" u="none" strike="noStrike" cap="none" normalizeH="0" dirty="0" smtClean="0">
                <a:ln>
                  <a:noFill/>
                </a:ln>
                <a:solidFill>
                  <a:srgbClr val="000000"/>
                </a:solidFill>
                <a:effectLst/>
                <a:cs typeface="Arial" pitchFamily="34" charset="0"/>
              </a:rPr>
              <a:t> (dual task method)</a:t>
            </a:r>
            <a:r>
              <a:rPr kumimoji="0" lang="en-GB" altLang="en-US" sz="2000" b="1" i="0" u="none" strike="noStrike" cap="none" normalizeH="0" baseline="0" dirty="0" smtClean="0">
                <a:ln>
                  <a:noFill/>
                </a:ln>
                <a:solidFill>
                  <a:srgbClr val="000000"/>
                </a:solidFill>
                <a:effectLst/>
                <a:cs typeface="Arial" pitchFamily="34" charset="0"/>
              </a:rPr>
              <a:t> </a:t>
            </a:r>
            <a:r>
              <a:rPr kumimoji="0" lang="en-GB" altLang="en-US" sz="2000" b="0" i="0" u="none" strike="noStrike" cap="none" normalizeH="0" baseline="0" dirty="0" smtClean="0">
                <a:ln>
                  <a:noFill/>
                </a:ln>
                <a:solidFill>
                  <a:srgbClr val="000000"/>
                </a:solidFill>
                <a:effectLst/>
                <a:cs typeface="Arial" pitchFamily="34" charset="0"/>
              </a:rPr>
              <a:t>showed that STM is divided up into several different components. He therefore proposed the WMM (with Hitch).</a:t>
            </a:r>
            <a:endParaRPr kumimoji="0" lang="en-US" altLang="en-US" sz="1600" b="0" i="0" u="none" strike="noStrike" cap="none" normalizeH="0" baseline="0" dirty="0" smtClean="0">
              <a:ln>
                <a:noFill/>
              </a:ln>
              <a:solidFill>
                <a:schemeClr val="tx1"/>
              </a:solidFill>
              <a:effectLst/>
              <a:cs typeface="Arial" pitchFamily="34" charset="0"/>
            </a:endParaRPr>
          </a:p>
        </p:txBody>
      </p:sp>
      <p:sp>
        <p:nvSpPr>
          <p:cNvPr id="63" name="Title 1"/>
          <p:cNvSpPr txBox="1">
            <a:spLocks/>
          </p:cNvSpPr>
          <p:nvPr/>
        </p:nvSpPr>
        <p:spPr>
          <a:xfrm>
            <a:off x="72302" y="2527156"/>
            <a:ext cx="827584" cy="720080"/>
          </a:xfrm>
          <a:prstGeom prst="rect">
            <a:avLst/>
          </a:prstGeom>
          <a:solidFill>
            <a:schemeClr val="bg1"/>
          </a:solidFill>
          <a:ln w="38100">
            <a:solidFill>
              <a:schemeClr val="tx1"/>
            </a:solidFill>
          </a:ln>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70C0"/>
                </a:solidFill>
              </a:rPr>
              <a:t>A02</a:t>
            </a:r>
            <a:endParaRPr lang="en-GB" b="1" dirty="0">
              <a:solidFill>
                <a:srgbClr val="0070C0"/>
              </a:solidFill>
            </a:endParaRPr>
          </a:p>
        </p:txBody>
      </p:sp>
    </p:spTree>
    <p:extLst>
      <p:ext uri="{BB962C8B-B14F-4D97-AF65-F5344CB8AC3E}">
        <p14:creationId xmlns:p14="http://schemas.microsoft.com/office/powerpoint/2010/main" val="353293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circle(in)">
                                      <p:cBhvr>
                                        <p:cTn id="29" dur="20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ppt_x"/>
                                          </p:val>
                                        </p:tav>
                                        <p:tav tm="100000">
                                          <p:val>
                                            <p:strVal val="#ppt_x"/>
                                          </p:val>
                                        </p:tav>
                                      </p:tavLst>
                                    </p:anim>
                                    <p:anim calcmode="lin" valueType="num">
                                      <p:cBhvr additive="base">
                                        <p:cTn id="35"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3" grpId="0"/>
      <p:bldP spid="45"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836712"/>
            <a:ext cx="3960440" cy="4820959"/>
          </a:xfrm>
        </p:spPr>
        <p:txBody>
          <a:bodyPr>
            <a:normAutofit fontScale="70000" lnSpcReduction="20000"/>
          </a:bodyPr>
          <a:lstStyle/>
          <a:p>
            <a:r>
              <a:rPr lang="en-GB" dirty="0" smtClean="0"/>
              <a:t>Proposed by </a:t>
            </a:r>
            <a:r>
              <a:rPr lang="en-GB" b="1" dirty="0" err="1" smtClean="0">
                <a:effectLst>
                  <a:outerShdw blurRad="38100" dist="38100" dir="2700000" algn="tl">
                    <a:srgbClr val="000000">
                      <a:alpha val="43137"/>
                    </a:srgbClr>
                  </a:outerShdw>
                </a:effectLst>
              </a:rPr>
              <a:t>Baddeley</a:t>
            </a:r>
            <a:r>
              <a:rPr lang="en-GB" b="1" dirty="0" smtClean="0">
                <a:effectLst>
                  <a:outerShdw blurRad="38100" dist="38100" dir="2700000" algn="tl">
                    <a:srgbClr val="000000">
                      <a:alpha val="43137"/>
                    </a:srgbClr>
                  </a:outerShdw>
                </a:effectLst>
              </a:rPr>
              <a:t> and Hitch (1974) </a:t>
            </a:r>
            <a:r>
              <a:rPr lang="en-GB" dirty="0" smtClean="0"/>
              <a:t>due to the findings of the </a:t>
            </a:r>
            <a:r>
              <a:rPr lang="en-GB" i="1" dirty="0" smtClean="0"/>
              <a:t>‘dual task’ method</a:t>
            </a:r>
            <a:r>
              <a:rPr lang="en-GB" dirty="0" smtClean="0"/>
              <a:t> research.</a:t>
            </a:r>
          </a:p>
          <a:p>
            <a:r>
              <a:rPr lang="en-GB" dirty="0" smtClean="0"/>
              <a:t>The WMM  </a:t>
            </a:r>
            <a:r>
              <a:rPr lang="en-GB" b="1" dirty="0"/>
              <a:t>replaced the idea of a unitary STM</a:t>
            </a:r>
            <a:r>
              <a:rPr lang="en-GB" dirty="0"/>
              <a:t>. It suggests a </a:t>
            </a:r>
            <a:r>
              <a:rPr lang="en-GB" dirty="0" smtClean="0"/>
              <a:t>system involving </a:t>
            </a:r>
            <a:r>
              <a:rPr lang="en-GB" b="1" dirty="0" smtClean="0"/>
              <a:t>active processing</a:t>
            </a:r>
            <a:r>
              <a:rPr lang="en-GB" dirty="0" smtClean="0"/>
              <a:t> </a:t>
            </a:r>
            <a:r>
              <a:rPr lang="en-GB" dirty="0"/>
              <a:t>and short-term storage of information. </a:t>
            </a:r>
            <a:endParaRPr lang="en-GB" dirty="0" smtClean="0"/>
          </a:p>
          <a:p>
            <a:r>
              <a:rPr lang="en-GB" dirty="0" smtClean="0"/>
              <a:t>It is </a:t>
            </a:r>
            <a:r>
              <a:rPr lang="en-GB" b="1" dirty="0"/>
              <a:t>an expansion </a:t>
            </a:r>
            <a:r>
              <a:rPr lang="en-GB" dirty="0"/>
              <a:t>(not alternative) of the MSM, and develops the concept of short-term </a:t>
            </a:r>
            <a:r>
              <a:rPr lang="en-GB" dirty="0" smtClean="0"/>
              <a:t>memory.</a:t>
            </a:r>
          </a:p>
          <a:p>
            <a:r>
              <a:rPr lang="en-GB" dirty="0" smtClean="0"/>
              <a:t>Viewed </a:t>
            </a:r>
            <a:r>
              <a:rPr lang="en-GB" b="1" dirty="0"/>
              <a:t>LTM as a passive store </a:t>
            </a:r>
            <a:r>
              <a:rPr lang="en-GB" dirty="0"/>
              <a:t>for information to be used by the STM. </a:t>
            </a:r>
            <a:endParaRPr lang="en-GB" dirty="0" smtClean="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988839"/>
            <a:ext cx="4962730" cy="288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0" y="116632"/>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solidFill>
                  <a:srgbClr val="0070C0"/>
                </a:solidFill>
              </a:rPr>
              <a:t>The working memory model…</a:t>
            </a:r>
            <a:endParaRPr lang="en-GB" sz="2800" b="1" dirty="0">
              <a:solidFill>
                <a:srgbClr val="0070C0"/>
              </a:solidFill>
            </a:endParaRPr>
          </a:p>
        </p:txBody>
      </p:sp>
      <p:sp>
        <p:nvSpPr>
          <p:cNvPr id="9" name="TextBox 8"/>
          <p:cNvSpPr txBox="1"/>
          <p:nvPr/>
        </p:nvSpPr>
        <p:spPr>
          <a:xfrm>
            <a:off x="0" y="5733256"/>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347063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6405" y="908720"/>
            <a:ext cx="3114980" cy="18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GB" sz="2800" b="1" dirty="0" smtClean="0"/>
              <a:t>Central executive</a:t>
            </a:r>
          </a:p>
          <a:p>
            <a:pPr algn="ctr"/>
            <a:endParaRPr lang="en-GB" sz="2800" b="1" dirty="0"/>
          </a:p>
        </p:txBody>
      </p:sp>
      <p:sp>
        <p:nvSpPr>
          <p:cNvPr id="7" name="Left-Right Arrow 6"/>
          <p:cNvSpPr/>
          <p:nvPr/>
        </p:nvSpPr>
        <p:spPr>
          <a:xfrm rot="16200000">
            <a:off x="4423837" y="2926312"/>
            <a:ext cx="576064" cy="21602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Flowchart: Decision 7"/>
          <p:cNvSpPr/>
          <p:nvPr/>
        </p:nvSpPr>
        <p:spPr>
          <a:xfrm>
            <a:off x="3449759" y="3420009"/>
            <a:ext cx="2448272" cy="1656184"/>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dirty="0" smtClean="0"/>
              <a:t>Episodic Buffer</a:t>
            </a:r>
          </a:p>
          <a:p>
            <a:pPr algn="ctr"/>
            <a:endParaRPr lang="en-GB" sz="2000" b="1" dirty="0"/>
          </a:p>
        </p:txBody>
      </p:sp>
      <p:sp>
        <p:nvSpPr>
          <p:cNvPr id="11" name="Flowchart: Card 10"/>
          <p:cNvSpPr/>
          <p:nvPr/>
        </p:nvSpPr>
        <p:spPr>
          <a:xfrm>
            <a:off x="6664732" y="4437112"/>
            <a:ext cx="2088232" cy="2160240"/>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t>Visuo</a:t>
            </a:r>
            <a:r>
              <a:rPr lang="en-GB" sz="2400" b="1" dirty="0" smtClean="0"/>
              <a:t>-spatial</a:t>
            </a:r>
          </a:p>
          <a:p>
            <a:pPr algn="ctr"/>
            <a:r>
              <a:rPr lang="en-GB" sz="2400" b="1" dirty="0" smtClean="0"/>
              <a:t>sketchpad </a:t>
            </a:r>
          </a:p>
        </p:txBody>
      </p:sp>
      <p:sp>
        <p:nvSpPr>
          <p:cNvPr id="13" name="Left-Right Arrow 12"/>
          <p:cNvSpPr/>
          <p:nvPr/>
        </p:nvSpPr>
        <p:spPr>
          <a:xfrm rot="20300321">
            <a:off x="2691526" y="4305005"/>
            <a:ext cx="849756" cy="304241"/>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Flowchart: Card 13"/>
          <p:cNvSpPr/>
          <p:nvPr/>
        </p:nvSpPr>
        <p:spPr>
          <a:xfrm flipH="1">
            <a:off x="342916" y="4419110"/>
            <a:ext cx="2592288" cy="2178242"/>
          </a:xfrm>
          <a:prstGeom prst="flowChartPunchedCard">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GB" sz="2400" b="1" dirty="0" smtClean="0"/>
              <a:t>Phonological Loop </a:t>
            </a:r>
            <a:r>
              <a:rPr lang="en-GB" sz="2000" dirty="0" smtClean="0"/>
              <a:t>(articulatory control and phonological loop)</a:t>
            </a:r>
          </a:p>
          <a:p>
            <a:pPr algn="ctr"/>
            <a:endParaRPr lang="en-GB" sz="2400" b="1" dirty="0"/>
          </a:p>
        </p:txBody>
      </p:sp>
      <p:sp>
        <p:nvSpPr>
          <p:cNvPr id="19" name="Left-Right Arrow 18"/>
          <p:cNvSpPr/>
          <p:nvPr/>
        </p:nvSpPr>
        <p:spPr>
          <a:xfrm rot="1004077">
            <a:off x="5898930" y="4305006"/>
            <a:ext cx="849756" cy="304241"/>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2" name="Picture 2"/>
          <p:cNvPicPr>
            <a:picLocks noChangeAspect="1" noChangeArrowheads="1"/>
          </p:cNvPicPr>
          <p:nvPr/>
        </p:nvPicPr>
        <p:blipFill>
          <a:blip r:embed="rId2" cstate="print"/>
          <a:srcRect/>
          <a:stretch>
            <a:fillRect/>
          </a:stretch>
        </p:blipFill>
        <p:spPr bwMode="auto">
          <a:xfrm>
            <a:off x="510452" y="5888682"/>
            <a:ext cx="381997" cy="636662"/>
          </a:xfrm>
          <a:prstGeom prst="rect">
            <a:avLst/>
          </a:prstGeom>
          <a:noFill/>
          <a:ln w="9525">
            <a:noFill/>
            <a:miter lim="800000"/>
            <a:headEnd/>
            <a:tailEnd/>
          </a:ln>
        </p:spPr>
      </p:pic>
      <p:pic>
        <p:nvPicPr>
          <p:cNvPr id="23" name="Picture 3"/>
          <p:cNvPicPr>
            <a:picLocks noChangeAspect="1" noChangeArrowheads="1"/>
          </p:cNvPicPr>
          <p:nvPr/>
        </p:nvPicPr>
        <p:blipFill>
          <a:blip r:embed="rId3" cstate="print"/>
          <a:srcRect/>
          <a:stretch>
            <a:fillRect/>
          </a:stretch>
        </p:blipFill>
        <p:spPr bwMode="auto">
          <a:xfrm>
            <a:off x="1414375" y="6026993"/>
            <a:ext cx="480053" cy="360040"/>
          </a:xfrm>
          <a:prstGeom prst="rect">
            <a:avLst/>
          </a:prstGeom>
          <a:noFill/>
          <a:ln w="9525">
            <a:noFill/>
            <a:miter lim="800000"/>
            <a:headEnd/>
            <a:tailEnd/>
          </a:ln>
        </p:spPr>
      </p:pic>
      <p:pic>
        <p:nvPicPr>
          <p:cNvPr id="24" name="Picture 23" descr="look2.gif"/>
          <p:cNvPicPr>
            <a:picLocks noChangeAspect="1"/>
          </p:cNvPicPr>
          <p:nvPr/>
        </p:nvPicPr>
        <p:blipFill>
          <a:blip r:embed="rId4" cstate="print"/>
          <a:stretch>
            <a:fillRect/>
          </a:stretch>
        </p:blipFill>
        <p:spPr>
          <a:xfrm>
            <a:off x="7164288" y="4463251"/>
            <a:ext cx="1233137" cy="648072"/>
          </a:xfrm>
          <a:prstGeom prst="rect">
            <a:avLst/>
          </a:prstGeom>
        </p:spPr>
      </p:pic>
      <p:pic>
        <p:nvPicPr>
          <p:cNvPr id="6146" name="Picture 2"/>
          <p:cNvPicPr>
            <a:picLocks noChangeAspect="1" noChangeArrowheads="1"/>
          </p:cNvPicPr>
          <p:nvPr/>
        </p:nvPicPr>
        <p:blipFill>
          <a:blip r:embed="rId5" cstate="print"/>
          <a:srcRect/>
          <a:stretch>
            <a:fillRect/>
          </a:stretch>
        </p:blipFill>
        <p:spPr bwMode="auto">
          <a:xfrm>
            <a:off x="4463988" y="1491630"/>
            <a:ext cx="684076" cy="1183978"/>
          </a:xfrm>
          <a:prstGeom prst="rect">
            <a:avLst/>
          </a:prstGeom>
          <a:noFill/>
          <a:ln w="9525">
            <a:noFill/>
            <a:miter lim="800000"/>
            <a:headEnd/>
            <a:tailEnd/>
          </a:ln>
        </p:spPr>
      </p:pic>
      <p:sp>
        <p:nvSpPr>
          <p:cNvPr id="4" name="Rectangle 3"/>
          <p:cNvSpPr/>
          <p:nvPr/>
        </p:nvSpPr>
        <p:spPr>
          <a:xfrm>
            <a:off x="3449758" y="5115405"/>
            <a:ext cx="2874049" cy="1200329"/>
          </a:xfrm>
          <a:prstGeom prst="rect">
            <a:avLst/>
          </a:prstGeom>
        </p:spPr>
        <p:txBody>
          <a:bodyPr wrap="square">
            <a:spAutoFit/>
          </a:bodyPr>
          <a:lstStyle/>
          <a:p>
            <a:r>
              <a:rPr lang="en-GB" dirty="0" smtClean="0">
                <a:latin typeface="Comic Sans MS" panose="030F0702030302020204" pitchFamily="66" charset="0"/>
              </a:rPr>
              <a:t>Episodic buffer was </a:t>
            </a:r>
            <a:r>
              <a:rPr lang="en-GB" dirty="0">
                <a:latin typeface="Comic Sans MS" panose="030F0702030302020204" pitchFamily="66" charset="0"/>
              </a:rPr>
              <a:t>added in </a:t>
            </a:r>
            <a:r>
              <a:rPr lang="en-GB" dirty="0" smtClean="0">
                <a:latin typeface="Comic Sans MS" panose="030F0702030302020204" pitchFamily="66" charset="0"/>
              </a:rPr>
              <a:t>2000, and acts as a storage capacity for the central executive.</a:t>
            </a:r>
            <a:endParaRPr lang="en-GB" dirty="0">
              <a:latin typeface="Comic Sans MS" panose="030F0702030302020204" pitchFamily="66" charset="0"/>
            </a:endParaRPr>
          </a:p>
        </p:txBody>
      </p:sp>
      <p:sp>
        <p:nvSpPr>
          <p:cNvPr id="26" name="Title 1"/>
          <p:cNvSpPr txBox="1">
            <a:spLocks/>
          </p:cNvSpPr>
          <p:nvPr/>
        </p:nvSpPr>
        <p:spPr>
          <a:xfrm>
            <a:off x="0" y="116632"/>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i="1" dirty="0" smtClean="0">
                <a:solidFill>
                  <a:srgbClr val="0070C0"/>
                </a:solidFill>
                <a:effectLst>
                  <a:outerShdw blurRad="38100" dist="38100" dir="2700000" algn="tl">
                    <a:srgbClr val="000000">
                      <a:alpha val="43137"/>
                    </a:srgbClr>
                  </a:outerShdw>
                </a:effectLst>
              </a:rPr>
              <a:t>Key features </a:t>
            </a:r>
            <a:r>
              <a:rPr lang="en-GB" sz="2800" b="1" dirty="0" smtClean="0">
                <a:solidFill>
                  <a:srgbClr val="0070C0"/>
                </a:solidFill>
              </a:rPr>
              <a:t>of the working memory model…</a:t>
            </a:r>
            <a:endParaRPr lang="en-GB" sz="2800" b="1" dirty="0">
              <a:solidFill>
                <a:srgbClr val="0070C0"/>
              </a:solidFill>
            </a:endParaRPr>
          </a:p>
        </p:txBody>
      </p:sp>
    </p:spTree>
    <p:extLst>
      <p:ext uri="{BB962C8B-B14F-4D97-AF65-F5344CB8AC3E}">
        <p14:creationId xmlns:p14="http://schemas.microsoft.com/office/powerpoint/2010/main" val="16749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par>
                                <p:cTn id="11" presetID="24"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 to="" calcmode="lin" valueType="num">
                                      <p:cBhvr>
                                        <p:cTn id="13" dur="1" fill="hold"/>
                                        <p:tgtEl>
                                          <p:spTgt spid="614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fade">
                                      <p:cBhvr>
                                        <p:cTn id="26" dur="10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to="" calcmode="lin" valueType="num">
                                      <p:cBhvr>
                                        <p:cTn id="34" dur="1" fill="hold"/>
                                        <p:tgtEl>
                                          <p:spTgt spid="13"/>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to="" calcmode="lin" valueType="num">
                                      <p:cBhvr>
                                        <p:cTn id="39" dur="1" fill="hold"/>
                                        <p:tgtEl>
                                          <p:spTgt spid="14"/>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to="" calcmode="lin" valueType="num">
                                      <p:cBhvr>
                                        <p:cTn id="42" dur="1" fill="hold"/>
                                        <p:tgtEl>
                                          <p:spTgt spid="22"/>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to="" calcmode="lin" valueType="num">
                                      <p:cBhvr>
                                        <p:cTn id="45" dur="1" fill="hold"/>
                                        <p:tgtEl>
                                          <p:spTgt spid="23"/>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to="" calcmode="lin" valueType="num">
                                      <p:cBhvr>
                                        <p:cTn id="50" dur="1" fill="hold"/>
                                        <p:tgtEl>
                                          <p:spTgt spid="19"/>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to="" calcmode="lin" valueType="num">
                                      <p:cBhvr>
                                        <p:cTn id="55" dur="1" fill="hold"/>
                                        <p:tgtEl>
                                          <p:spTgt spid="11"/>
                                        </p:tgtEl>
                                        <p:attrNameLst>
                                          <p:attrName/>
                                        </p:attrNameLst>
                                      </p:cBhvr>
                                    </p:anim>
                                  </p:childTnLst>
                                </p:cTn>
                              </p:par>
                              <p:par>
                                <p:cTn id="56" presetID="24"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 to="" calcmode="lin" valueType="num">
                                      <p:cBhvr>
                                        <p:cTn id="58" dur="1" fill="hold"/>
                                        <p:tgtEl>
                                          <p:spTgt spid="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3" grpId="0" animBg="1"/>
      <p:bldP spid="14" grpId="0" animBg="1"/>
      <p:bldP spid="19"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16632"/>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i="1" dirty="0" smtClean="0">
                <a:solidFill>
                  <a:srgbClr val="0070C0"/>
                </a:solidFill>
              </a:rPr>
              <a:t>Key features </a:t>
            </a:r>
            <a:r>
              <a:rPr lang="en-GB" sz="2800" b="1" dirty="0" smtClean="0">
                <a:solidFill>
                  <a:srgbClr val="0070C0"/>
                </a:solidFill>
              </a:rPr>
              <a:t>of the working memory model…</a:t>
            </a:r>
            <a:endParaRPr lang="en-GB" sz="2800" b="1" dirty="0">
              <a:solidFill>
                <a:srgbClr val="0070C0"/>
              </a:solidFill>
            </a:endParaRPr>
          </a:p>
        </p:txBody>
      </p:sp>
      <p:sp>
        <p:nvSpPr>
          <p:cNvPr id="4" name="Rounded Rectangle 3"/>
          <p:cNvSpPr/>
          <p:nvPr/>
        </p:nvSpPr>
        <p:spPr>
          <a:xfrm>
            <a:off x="3347864" y="836711"/>
            <a:ext cx="5796136" cy="18722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u="sng" dirty="0" smtClean="0"/>
              <a:t>What? </a:t>
            </a:r>
            <a:r>
              <a:rPr lang="en-GB" dirty="0" smtClean="0"/>
              <a:t>Central executive </a:t>
            </a:r>
            <a:r>
              <a:rPr lang="en-GB" b="1" dirty="0" smtClean="0"/>
              <a:t>controls the slave systems </a:t>
            </a:r>
            <a:r>
              <a:rPr lang="en-GB" dirty="0" smtClean="0"/>
              <a:t>(VSS and PL), </a:t>
            </a:r>
            <a:r>
              <a:rPr lang="en-GB" i="1" dirty="0" smtClean="0"/>
              <a:t>has limited capacity </a:t>
            </a:r>
            <a:r>
              <a:rPr lang="en-GB" dirty="0" smtClean="0"/>
              <a:t>but can process information from any sensory modality.</a:t>
            </a:r>
          </a:p>
          <a:p>
            <a:pPr algn="ctr"/>
            <a:r>
              <a:rPr lang="en-GB" sz="2000" b="1" u="sng" dirty="0" smtClean="0"/>
              <a:t>Function? </a:t>
            </a:r>
            <a:r>
              <a:rPr lang="en-GB" dirty="0" smtClean="0"/>
              <a:t>Has a </a:t>
            </a:r>
            <a:r>
              <a:rPr lang="en-GB" b="1" dirty="0" smtClean="0"/>
              <a:t>supervisory function </a:t>
            </a:r>
            <a:r>
              <a:rPr lang="en-GB" dirty="0" smtClean="0"/>
              <a:t>and controls the slave systems. Can direct attention if one form of memory encoding becomes more important.</a:t>
            </a:r>
            <a:endParaRPr lang="en-GB" dirty="0"/>
          </a:p>
        </p:txBody>
      </p:sp>
      <p:sp>
        <p:nvSpPr>
          <p:cNvPr id="9" name="Rounded Rectangle 8"/>
          <p:cNvSpPr/>
          <p:nvPr/>
        </p:nvSpPr>
        <p:spPr>
          <a:xfrm rot="21320161">
            <a:off x="189575" y="732295"/>
            <a:ext cx="3334621" cy="47987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u="sng" dirty="0" smtClean="0"/>
              <a:t>What</a:t>
            </a:r>
            <a:r>
              <a:rPr lang="en-GB" b="1" u="sng" dirty="0" smtClean="0"/>
              <a:t>? </a:t>
            </a:r>
            <a:r>
              <a:rPr lang="en-GB" dirty="0" smtClean="0"/>
              <a:t>The phonological loop is a </a:t>
            </a:r>
            <a:r>
              <a:rPr lang="en-GB" i="1" dirty="0" smtClean="0"/>
              <a:t>limited capacity, </a:t>
            </a:r>
            <a:r>
              <a:rPr lang="en-GB" b="1" dirty="0" smtClean="0"/>
              <a:t>temporary storage system </a:t>
            </a:r>
            <a:r>
              <a:rPr lang="en-GB" dirty="0" smtClean="0"/>
              <a:t>for holding </a:t>
            </a:r>
            <a:r>
              <a:rPr lang="en-GB" b="1" dirty="0" smtClean="0"/>
              <a:t>verbal information in a speech based </a:t>
            </a:r>
            <a:r>
              <a:rPr lang="en-GB" dirty="0" smtClean="0"/>
              <a:t>form.</a:t>
            </a:r>
          </a:p>
          <a:p>
            <a:pPr algn="ctr"/>
            <a:r>
              <a:rPr lang="en-GB" sz="2000" b="1" u="sng" dirty="0" smtClean="0"/>
              <a:t>Function? </a:t>
            </a:r>
            <a:r>
              <a:rPr lang="en-GB" dirty="0" smtClean="0"/>
              <a:t>To store a </a:t>
            </a:r>
            <a:r>
              <a:rPr lang="en-GB" i="1" dirty="0" smtClean="0"/>
              <a:t>limited number </a:t>
            </a:r>
            <a:r>
              <a:rPr lang="en-GB" dirty="0" smtClean="0"/>
              <a:t>of speech based sounds for a brief time. It is made up of a phonological store (inner ear) which stores acoustically coded items for brief periods and an articulatory control process (inner voice) which uses sub-vocal repetition.</a:t>
            </a:r>
            <a:endParaRPr lang="en-GB" dirty="0"/>
          </a:p>
        </p:txBody>
      </p:sp>
      <p:sp>
        <p:nvSpPr>
          <p:cNvPr id="10" name="Rounded Rectangle 9"/>
          <p:cNvSpPr/>
          <p:nvPr/>
        </p:nvSpPr>
        <p:spPr>
          <a:xfrm rot="164457">
            <a:off x="3843276" y="2824270"/>
            <a:ext cx="4896544" cy="30214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u="sng" dirty="0" smtClean="0"/>
              <a:t>What? </a:t>
            </a:r>
            <a:r>
              <a:rPr lang="en-GB" dirty="0" smtClean="0"/>
              <a:t>The </a:t>
            </a:r>
            <a:r>
              <a:rPr lang="en-GB" dirty="0" err="1" smtClean="0"/>
              <a:t>visuo</a:t>
            </a:r>
            <a:r>
              <a:rPr lang="en-GB" dirty="0" smtClean="0"/>
              <a:t>-spatial sketchpad is a </a:t>
            </a:r>
            <a:r>
              <a:rPr lang="en-GB" i="1" dirty="0" smtClean="0"/>
              <a:t>limited capacity</a:t>
            </a:r>
            <a:r>
              <a:rPr lang="en-GB" dirty="0" smtClean="0"/>
              <a:t>, </a:t>
            </a:r>
            <a:r>
              <a:rPr lang="en-GB" b="1" dirty="0" smtClean="0"/>
              <a:t>temporary memory system </a:t>
            </a:r>
            <a:r>
              <a:rPr lang="en-GB" dirty="0" smtClean="0"/>
              <a:t>for holding </a:t>
            </a:r>
            <a:r>
              <a:rPr lang="en-GB" b="1" dirty="0" smtClean="0"/>
              <a:t>visual and spatial information.</a:t>
            </a:r>
          </a:p>
          <a:p>
            <a:pPr algn="ctr"/>
            <a:r>
              <a:rPr lang="en-GB" sz="2000" b="1" u="sng" dirty="0" smtClean="0"/>
              <a:t>Function? </a:t>
            </a:r>
            <a:r>
              <a:rPr lang="en-GB" i="1" dirty="0"/>
              <a:t>H</a:t>
            </a:r>
            <a:r>
              <a:rPr lang="en-GB" i="1" dirty="0" smtClean="0"/>
              <a:t>olds information coded in a visual form for a short period of time</a:t>
            </a:r>
            <a:r>
              <a:rPr lang="en-GB" dirty="0" smtClean="0"/>
              <a:t>. It includes the visual cache, a passive temporary visual store, and the inner scribe, which provides a rehearsal mechanism.</a:t>
            </a:r>
            <a:endParaRPr lang="en-GB" dirty="0"/>
          </a:p>
        </p:txBody>
      </p:sp>
      <p:sp>
        <p:nvSpPr>
          <p:cNvPr id="13" name="TextBox 12"/>
          <p:cNvSpPr txBox="1"/>
          <p:nvPr/>
        </p:nvSpPr>
        <p:spPr>
          <a:xfrm>
            <a:off x="0" y="5961032"/>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415296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bg/>
                                          </p:spTgt>
                                        </p:tgtEl>
                                        <p:attrNameLst>
                                          <p:attrName>style.visibility</p:attrName>
                                        </p:attrNameLst>
                                      </p:cBhvr>
                                      <p:to>
                                        <p:strVal val="visible"/>
                                      </p:to>
                                    </p:set>
                                    <p:animEffect transition="in" filter="fade">
                                      <p:cBhvr>
                                        <p:cTn id="28" dur="1000"/>
                                        <p:tgtEl>
                                          <p:spTgt spid="10">
                                            <p:bg/>
                                          </p:spTgt>
                                        </p:tgtEl>
                                      </p:cBhvr>
                                    </p:animEffect>
                                    <p:anim calcmode="lin" valueType="num">
                                      <p:cBhvr>
                                        <p:cTn id="29" dur="1000" fill="hold"/>
                                        <p:tgtEl>
                                          <p:spTgt spid="10">
                                            <p:bg/>
                                          </p:spTgt>
                                        </p:tgtEl>
                                        <p:attrNameLst>
                                          <p:attrName>ppt_x</p:attrName>
                                        </p:attrNameLst>
                                      </p:cBhvr>
                                      <p:tavLst>
                                        <p:tav tm="0">
                                          <p:val>
                                            <p:strVal val="#ppt_x"/>
                                          </p:val>
                                        </p:tav>
                                        <p:tav tm="100000">
                                          <p:val>
                                            <p:strVal val="#ppt_x"/>
                                          </p:val>
                                        </p:tav>
                                      </p:tavLst>
                                    </p:anim>
                                    <p:anim calcmode="lin" valueType="num">
                                      <p:cBhvr>
                                        <p:cTn id="30"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bg/>
                                          </p:spTgt>
                                        </p:tgtEl>
                                        <p:attrNameLst>
                                          <p:attrName>style.visibility</p:attrName>
                                        </p:attrNameLst>
                                      </p:cBhvr>
                                      <p:to>
                                        <p:strVal val="visible"/>
                                      </p:to>
                                    </p:set>
                                    <p:animEffect transition="in" filter="fade">
                                      <p:cBhvr>
                                        <p:cTn id="49" dur="1000"/>
                                        <p:tgtEl>
                                          <p:spTgt spid="4">
                                            <p:bg/>
                                          </p:spTgt>
                                        </p:tgtEl>
                                      </p:cBhvr>
                                    </p:animEffect>
                                    <p:anim calcmode="lin" valueType="num">
                                      <p:cBhvr>
                                        <p:cTn id="50" dur="1000" fill="hold"/>
                                        <p:tgtEl>
                                          <p:spTgt spid="4">
                                            <p:bg/>
                                          </p:spTgt>
                                        </p:tgtEl>
                                        <p:attrNameLst>
                                          <p:attrName>ppt_x</p:attrName>
                                        </p:attrNameLst>
                                      </p:cBhvr>
                                      <p:tavLst>
                                        <p:tav tm="0">
                                          <p:val>
                                            <p:strVal val="#ppt_x"/>
                                          </p:val>
                                        </p:tav>
                                        <p:tav tm="100000">
                                          <p:val>
                                            <p:strVal val="#ppt_x"/>
                                          </p:val>
                                        </p:tav>
                                      </p:tavLst>
                                    </p:anim>
                                    <p:anim calcmode="lin" valueType="num">
                                      <p:cBhvr>
                                        <p:cTn id="51"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9" grpId="0" build="p" animBg="1"/>
      <p:bldP spid="1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836712"/>
            <a:ext cx="3744416" cy="4896544"/>
          </a:xfrm>
        </p:spPr>
        <p:txBody>
          <a:bodyPr>
            <a:normAutofit fontScale="77500" lnSpcReduction="20000"/>
          </a:bodyPr>
          <a:lstStyle/>
          <a:p>
            <a:pPr marL="0" indent="0">
              <a:buNone/>
            </a:pPr>
            <a:r>
              <a:rPr lang="en-GB" dirty="0" smtClean="0"/>
              <a:t>Each part is responsible for </a:t>
            </a:r>
            <a:r>
              <a:rPr lang="en-GB" b="1" dirty="0" smtClean="0"/>
              <a:t>processing its own form of information </a:t>
            </a:r>
            <a:r>
              <a:rPr lang="en-GB" dirty="0" smtClean="0"/>
              <a:t>into memory, therefore </a:t>
            </a:r>
            <a:r>
              <a:rPr lang="en-GB" b="1" dirty="0" smtClean="0"/>
              <a:t>the mind can process different types of information effectively at once</a:t>
            </a:r>
            <a:r>
              <a:rPr lang="en-GB" dirty="0" smtClean="0"/>
              <a:t> (e.g. info from an auditory task and visual information), but will struggle to process a great deal of one type of information at once (e.g. the information from three visual tasks).</a:t>
            </a:r>
            <a:endParaRPr lang="en-GB" dirty="0"/>
          </a:p>
        </p:txBody>
      </p:sp>
      <p:sp>
        <p:nvSpPr>
          <p:cNvPr id="7" name="Title 1"/>
          <p:cNvSpPr txBox="1">
            <a:spLocks/>
          </p:cNvSpPr>
          <p:nvPr/>
        </p:nvSpPr>
        <p:spPr>
          <a:xfrm>
            <a:off x="0" y="116632"/>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solidFill>
                  <a:srgbClr val="0070C0"/>
                </a:solidFill>
              </a:rPr>
              <a:t>The working memory model…</a:t>
            </a:r>
            <a:endParaRPr lang="en-GB" sz="2800" b="1" dirty="0">
              <a:solidFill>
                <a:srgbClr val="0070C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196752"/>
            <a:ext cx="5112568" cy="3541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Box 10"/>
          <p:cNvSpPr txBox="1"/>
          <p:nvPr/>
        </p:nvSpPr>
        <p:spPr>
          <a:xfrm>
            <a:off x="0" y="5733256"/>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3272920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r="45868"/>
          <a:stretch>
            <a:fillRect/>
          </a:stretch>
        </p:blipFill>
        <p:spPr bwMode="auto">
          <a:xfrm>
            <a:off x="107504" y="620688"/>
            <a:ext cx="1005410" cy="1655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WordArt 19"/>
          <p:cNvSpPr>
            <a:spLocks noChangeArrowheads="1" noChangeShapeType="1" noTextEdit="1"/>
          </p:cNvSpPr>
          <p:nvPr/>
        </p:nvSpPr>
        <p:spPr bwMode="auto">
          <a:xfrm>
            <a:off x="107503" y="35843"/>
            <a:ext cx="2915816" cy="617806"/>
          </a:xfrm>
          <a:prstGeom prst="rect">
            <a:avLst/>
          </a:prstGeom>
        </p:spPr>
        <p:txBody>
          <a:bodyPr wrap="none" fromWordArt="1">
            <a:prstTxWarp prst="textPlain">
              <a:avLst>
                <a:gd name="adj" fmla="val 50000"/>
              </a:avLst>
            </a:prstTxWarp>
          </a:bodyPr>
          <a:lstStyle/>
          <a:p>
            <a:pPr algn="ctr" rtl="0">
              <a:buNone/>
            </a:pPr>
            <a:r>
              <a:rPr lang="en-GB" sz="6000" b="1" kern="10" spc="0" dirty="0" smtClean="0">
                <a:ln w="47752" algn="ctr">
                  <a:solidFill>
                    <a:srgbClr val="0A3A13"/>
                  </a:solidFill>
                  <a:round/>
                  <a:headEnd/>
                  <a:tailEnd/>
                </a:ln>
                <a:gradFill rotWithShape="1">
                  <a:gsLst>
                    <a:gs pos="0">
                      <a:srgbClr val="14FA35">
                        <a:gamma/>
                        <a:tint val="28627"/>
                        <a:invGamma/>
                      </a:srgbClr>
                    </a:gs>
                    <a:gs pos="100000">
                      <a:srgbClr val="14FA35"/>
                    </a:gs>
                  </a:gsLst>
                  <a:lin ang="5400000" scaled="1"/>
                </a:gradFill>
                <a:effectLst>
                  <a:outerShdw dist="29783" dir="3885598" algn="ctr" rotWithShape="0">
                    <a:srgbClr val="000000">
                      <a:alpha val="50000"/>
                    </a:srgbClr>
                  </a:outerShdw>
                </a:effectLst>
                <a:latin typeface="Comic Sans MS"/>
              </a:rPr>
              <a:t>Strengths</a:t>
            </a:r>
            <a:endParaRPr lang="en-GB" sz="6000" b="1" kern="10" spc="0" dirty="0">
              <a:ln w="47752" algn="ctr">
                <a:solidFill>
                  <a:srgbClr val="0A3A13"/>
                </a:solidFill>
                <a:round/>
                <a:headEnd/>
                <a:tailEnd/>
              </a:ln>
              <a:gradFill rotWithShape="1">
                <a:gsLst>
                  <a:gs pos="0">
                    <a:srgbClr val="14FA35">
                      <a:gamma/>
                      <a:tint val="28627"/>
                      <a:invGamma/>
                    </a:srgbClr>
                  </a:gs>
                  <a:gs pos="100000">
                    <a:srgbClr val="14FA35"/>
                  </a:gs>
                </a:gsLst>
                <a:lin ang="5400000" scaled="1"/>
              </a:gradFill>
              <a:effectLst>
                <a:outerShdw dist="29783" dir="3885598" algn="ctr" rotWithShape="0">
                  <a:srgbClr val="000000">
                    <a:alpha val="50000"/>
                  </a:srgbClr>
                </a:outerShdw>
              </a:effectLst>
              <a:latin typeface="Comic Sans MS"/>
            </a:endParaRPr>
          </a:p>
        </p:txBody>
      </p:sp>
      <p:sp>
        <p:nvSpPr>
          <p:cNvPr id="10" name="Text Box 20"/>
          <p:cNvSpPr txBox="1">
            <a:spLocks noChangeArrowheads="1"/>
          </p:cNvSpPr>
          <p:nvPr/>
        </p:nvSpPr>
        <p:spPr bwMode="auto">
          <a:xfrm rot="21396801">
            <a:off x="1251010" y="523447"/>
            <a:ext cx="6139721" cy="3032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buSzPts val="1200"/>
            </a:pPr>
            <a:r>
              <a:rPr lang="en-GB" altLang="en-US" sz="2400" b="1" dirty="0" smtClean="0">
                <a:solidFill>
                  <a:srgbClr val="000000"/>
                </a:solidFill>
                <a:latin typeface="Comic Sans MS" pitchFamily="66" charset="0"/>
                <a:cs typeface="Arial" pitchFamily="34" charset="0"/>
              </a:rPr>
              <a:t>R</a:t>
            </a:r>
            <a:r>
              <a:rPr kumimoji="0" lang="en-GB" altLang="en-US" sz="2400" b="1" i="0" u="none" strike="noStrike" cap="none" normalizeH="0" baseline="0" dirty="0" smtClean="0">
                <a:ln>
                  <a:noFill/>
                </a:ln>
                <a:solidFill>
                  <a:srgbClr val="000000"/>
                </a:solidFill>
                <a:effectLst/>
                <a:latin typeface="Comic Sans MS" pitchFamily="66" charset="0"/>
                <a:cs typeface="Arial" pitchFamily="34" charset="0"/>
              </a:rPr>
              <a:t>esearch support </a:t>
            </a:r>
            <a:r>
              <a:rPr kumimoji="0" lang="en-GB" altLang="en-US" b="0" i="0" u="none" strike="noStrike" cap="none" normalizeH="0" baseline="0" dirty="0" smtClean="0">
                <a:ln>
                  <a:noFill/>
                </a:ln>
                <a:solidFill>
                  <a:srgbClr val="000000"/>
                </a:solidFill>
                <a:effectLst/>
                <a:latin typeface="Comic Sans MS" pitchFamily="66" charset="0"/>
                <a:cs typeface="Arial" pitchFamily="34" charset="0"/>
              </a:rPr>
              <a:t>demonstrates there are different parts of STM:</a:t>
            </a:r>
          </a:p>
          <a:p>
            <a:pPr marL="285750" lvl="0" indent="-285750" fontAlgn="base">
              <a:spcBef>
                <a:spcPct val="0"/>
              </a:spcBef>
              <a:spcAft>
                <a:spcPts val="1400"/>
              </a:spcAft>
              <a:buSzPts val="1200"/>
              <a:buFont typeface="Arial" panose="020B0604020202020204" pitchFamily="34" charset="0"/>
              <a:buChar char="•"/>
            </a:pPr>
            <a:r>
              <a:rPr lang="en-GB" altLang="en-US" b="1" i="1" dirty="0" err="1" smtClean="0">
                <a:solidFill>
                  <a:srgbClr val="000000"/>
                </a:solidFill>
                <a:latin typeface="Comic Sans MS" pitchFamily="66" charset="0"/>
                <a:cs typeface="Arial" pitchFamily="34" charset="0"/>
              </a:rPr>
              <a:t>Baddley</a:t>
            </a:r>
            <a:r>
              <a:rPr lang="en-GB" altLang="en-US" b="1" i="1" dirty="0" smtClean="0">
                <a:solidFill>
                  <a:srgbClr val="000000"/>
                </a:solidFill>
                <a:latin typeface="Comic Sans MS" pitchFamily="66" charset="0"/>
                <a:cs typeface="Arial" pitchFamily="34" charset="0"/>
              </a:rPr>
              <a:t> et al (1973/1975)</a:t>
            </a:r>
            <a:r>
              <a:rPr kumimoji="0" lang="en-GB" altLang="en-US" b="1" i="1" u="none" strike="noStrike" cap="none" normalizeH="0" baseline="0" dirty="0" smtClean="0">
                <a:ln>
                  <a:noFill/>
                </a:ln>
                <a:solidFill>
                  <a:srgbClr val="000000"/>
                </a:solidFill>
                <a:effectLst/>
                <a:latin typeface="Comic Sans MS" pitchFamily="66" charset="0"/>
                <a:cs typeface="Arial" pitchFamily="34" charset="0"/>
              </a:rPr>
              <a:t> dual task studies </a:t>
            </a:r>
            <a:r>
              <a:rPr kumimoji="0" lang="en-GB" altLang="en-US" b="0" i="0" u="none" strike="noStrike" cap="none" normalizeH="0" baseline="0" dirty="0" smtClean="0">
                <a:ln>
                  <a:noFill/>
                </a:ln>
                <a:solidFill>
                  <a:srgbClr val="000000"/>
                </a:solidFill>
                <a:effectLst/>
                <a:latin typeface="Comic Sans MS" pitchFamily="66" charset="0"/>
                <a:cs typeface="Arial" pitchFamily="34" charset="0"/>
              </a:rPr>
              <a:t>(Easier to do two tasks at the same time if they use different processing systems (verbal and visual) than if they use the same slave system). </a:t>
            </a:r>
          </a:p>
          <a:p>
            <a:pPr marL="285750" lvl="0" indent="-285750" fontAlgn="base">
              <a:spcBef>
                <a:spcPct val="0"/>
              </a:spcBef>
              <a:spcAft>
                <a:spcPts val="1400"/>
              </a:spcAft>
              <a:buSzPts val="1200"/>
              <a:buFont typeface="Arial" panose="020B0604020202020204" pitchFamily="34" charset="0"/>
              <a:buChar char="•"/>
            </a:pPr>
            <a:r>
              <a:rPr kumimoji="0" lang="en-GB" altLang="en-US" b="1" i="1" u="none" strike="noStrike" cap="none" normalizeH="0" baseline="0" dirty="0" smtClean="0">
                <a:ln>
                  <a:noFill/>
                </a:ln>
                <a:solidFill>
                  <a:srgbClr val="000000"/>
                </a:solidFill>
                <a:effectLst/>
                <a:latin typeface="Comic Sans MS" pitchFamily="66" charset="0"/>
                <a:cs typeface="Arial" pitchFamily="34" charset="0"/>
              </a:rPr>
              <a:t>KF case</a:t>
            </a:r>
            <a:r>
              <a:rPr kumimoji="0" lang="en-GB" altLang="en-US" b="1" i="1" u="none" strike="noStrike" cap="none" normalizeH="0" dirty="0" smtClean="0">
                <a:ln>
                  <a:noFill/>
                </a:ln>
                <a:solidFill>
                  <a:srgbClr val="000000"/>
                </a:solidFill>
                <a:effectLst/>
                <a:latin typeface="Comic Sans MS" pitchFamily="66" charset="0"/>
                <a:cs typeface="Arial" pitchFamily="34" charset="0"/>
              </a:rPr>
              <a:t> study</a:t>
            </a:r>
            <a:r>
              <a:rPr kumimoji="0" lang="en-GB" altLang="en-US" b="1" i="1" u="none" strike="noStrike" cap="none" normalizeH="0" baseline="0" dirty="0" smtClean="0">
                <a:ln>
                  <a:noFill/>
                </a:ln>
                <a:solidFill>
                  <a:srgbClr val="000000"/>
                </a:solidFill>
                <a:effectLst/>
                <a:latin typeface="Comic Sans MS" pitchFamily="66" charset="0"/>
                <a:cs typeface="Arial" pitchFamily="34" charset="0"/>
              </a:rPr>
              <a:t> </a:t>
            </a:r>
            <a:r>
              <a:rPr kumimoji="0" lang="en-GB" altLang="en-US" b="1" i="0" u="none" strike="noStrike" cap="none" normalizeH="0" baseline="0" dirty="0" smtClean="0">
                <a:ln>
                  <a:noFill/>
                </a:ln>
                <a:solidFill>
                  <a:srgbClr val="000000"/>
                </a:solidFill>
                <a:effectLst/>
                <a:latin typeface="Comic Sans MS" pitchFamily="66" charset="0"/>
                <a:cs typeface="Arial" pitchFamily="34" charset="0"/>
              </a:rPr>
              <a:t>- </a:t>
            </a:r>
            <a:r>
              <a:rPr kumimoji="0" lang="en-GB" altLang="en-US" b="0" i="0" u="none" strike="noStrike" cap="none" normalizeH="0" baseline="0" dirty="0" smtClean="0">
                <a:ln>
                  <a:noFill/>
                </a:ln>
                <a:solidFill>
                  <a:srgbClr val="000000"/>
                </a:solidFill>
                <a:effectLst/>
                <a:latin typeface="Comic Sans MS" pitchFamily="66" charset="0"/>
                <a:cs typeface="Arial" pitchFamily="34" charset="0"/>
              </a:rPr>
              <a:t>suffered brain damage to left occipital lobe following a motorcycle accident. STM for verbal materials was very poor, but was more or less normal for visual material.</a:t>
            </a:r>
            <a:r>
              <a:rPr kumimoji="0" lang="en-GB" altLang="en-US" b="0" i="0" u="none" strike="noStrike" cap="none" normalizeH="0" dirty="0" smtClean="0">
                <a:ln>
                  <a:noFill/>
                </a:ln>
                <a:solidFill>
                  <a:srgbClr val="000000"/>
                </a:solidFill>
                <a:effectLst/>
                <a:latin typeface="Comic Sans MS" pitchFamily="66" charset="0"/>
                <a:cs typeface="Arial" pitchFamily="34" charset="0"/>
              </a:rPr>
              <a:t> S</a:t>
            </a:r>
            <a:r>
              <a:rPr kumimoji="0" lang="en-GB" altLang="en-US" b="0" i="0" u="none" strike="noStrike" cap="none" normalizeH="0" baseline="0" dirty="0" smtClean="0">
                <a:ln>
                  <a:noFill/>
                </a:ln>
                <a:solidFill>
                  <a:srgbClr val="000000"/>
                </a:solidFill>
                <a:effectLst/>
                <a:latin typeface="Comic Sans MS" pitchFamily="66" charset="0"/>
                <a:cs typeface="Arial" pitchFamily="34" charset="0"/>
              </a:rPr>
              <a:t>uggests he had an impaired articulatory loop.</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2"/>
          <p:cNvSpPr txBox="1">
            <a:spLocks noChangeArrowheads="1"/>
          </p:cNvSpPr>
          <p:nvPr/>
        </p:nvSpPr>
        <p:spPr bwMode="auto">
          <a:xfrm rot="219629">
            <a:off x="119733" y="4753992"/>
            <a:ext cx="7088187"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Pts val="1200"/>
              <a:tabLst/>
            </a:pPr>
            <a:r>
              <a:rPr kumimoji="0" lang="en-GB" altLang="en-US" b="1" i="0" u="none" strike="noStrike" cap="none" normalizeH="0" baseline="0" dirty="0" smtClean="0">
                <a:ln>
                  <a:noFill/>
                </a:ln>
                <a:solidFill>
                  <a:srgbClr val="000000"/>
                </a:solidFill>
                <a:effectLst/>
                <a:latin typeface="Comic Sans MS" pitchFamily="66" charset="0"/>
                <a:cs typeface="Arial" pitchFamily="34" charset="0"/>
              </a:rPr>
              <a:t>Can</a:t>
            </a:r>
            <a:r>
              <a:rPr kumimoji="0" lang="en-GB" altLang="en-US" b="0" i="0" u="none" strike="noStrike" cap="none" normalizeH="0" baseline="0" dirty="0" smtClean="0">
                <a:ln>
                  <a:noFill/>
                </a:ln>
                <a:solidFill>
                  <a:srgbClr val="000000"/>
                </a:solidFill>
                <a:effectLst/>
                <a:latin typeface="Comic Sans MS" pitchFamily="66" charset="0"/>
                <a:cs typeface="Arial" pitchFamily="34" charset="0"/>
              </a:rPr>
              <a:t> account for </a:t>
            </a:r>
            <a:r>
              <a:rPr kumimoji="0" lang="en-GB" altLang="en-US" b="1" i="0" u="none" strike="noStrike" cap="none" normalizeH="0" baseline="0" dirty="0" smtClean="0">
                <a:ln>
                  <a:noFill/>
                </a:ln>
                <a:solidFill>
                  <a:srgbClr val="000000"/>
                </a:solidFill>
                <a:effectLst/>
                <a:latin typeface="Comic Sans MS" pitchFamily="66" charset="0"/>
                <a:cs typeface="Arial" pitchFamily="34" charset="0"/>
              </a:rPr>
              <a:t>individual differences </a:t>
            </a:r>
            <a:r>
              <a:rPr kumimoji="0" lang="en-GB" altLang="en-US" b="0" i="0" u="none" strike="noStrike" cap="none" normalizeH="0" baseline="0" dirty="0" smtClean="0">
                <a:ln>
                  <a:noFill/>
                </a:ln>
                <a:solidFill>
                  <a:srgbClr val="000000"/>
                </a:solidFill>
                <a:effectLst/>
                <a:latin typeface="Comic Sans MS" pitchFamily="66" charset="0"/>
                <a:cs typeface="Arial" pitchFamily="34" charset="0"/>
              </a:rPr>
              <a:t>in memory ability</a:t>
            </a:r>
            <a:r>
              <a:rPr lang="en-GB" altLang="en-US" dirty="0">
                <a:solidFill>
                  <a:srgbClr val="000000"/>
                </a:solidFill>
                <a:latin typeface="Comic Sans MS" pitchFamily="66" charset="0"/>
                <a:cs typeface="Arial" pitchFamily="34" charset="0"/>
              </a:rPr>
              <a:t> </a:t>
            </a:r>
            <a:r>
              <a:rPr lang="en-GB" altLang="en-US" dirty="0" smtClean="0">
                <a:solidFill>
                  <a:srgbClr val="000000"/>
                </a:solidFill>
                <a:latin typeface="Comic Sans MS" pitchFamily="66" charset="0"/>
                <a:cs typeface="Arial" pitchFamily="34" charset="0"/>
              </a:rPr>
              <a:t>(some people better at STM visual tasks than verbal tasks and vice versa).</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2915816" y="4293095"/>
            <a:ext cx="5601213" cy="369332"/>
          </a:xfrm>
          <a:prstGeom prst="rect">
            <a:avLst/>
          </a:prstGeom>
        </p:spPr>
        <p:txBody>
          <a:bodyPr wrap="none">
            <a:spAutoFit/>
          </a:bodyPr>
          <a:lstStyle/>
          <a:p>
            <a:r>
              <a:rPr lang="en-GB" dirty="0" smtClean="0">
                <a:latin typeface="Comic Sans MS" panose="030F0702030302020204" pitchFamily="66" charset="0"/>
              </a:rPr>
              <a:t>WMM </a:t>
            </a:r>
            <a:r>
              <a:rPr lang="en-GB" b="1" dirty="0" smtClean="0">
                <a:latin typeface="Comic Sans MS" panose="030F0702030302020204" pitchFamily="66" charset="0"/>
              </a:rPr>
              <a:t>gives a better account </a:t>
            </a:r>
            <a:r>
              <a:rPr lang="en-GB" dirty="0" smtClean="0">
                <a:latin typeface="Comic Sans MS" panose="030F0702030302020204" pitchFamily="66" charset="0"/>
              </a:rPr>
              <a:t>of STM than MSM.</a:t>
            </a:r>
            <a:endParaRPr lang="en-GB" dirty="0">
              <a:latin typeface="Comic Sans MS" panose="030F0702030302020204" pitchFamily="66" charset="0"/>
            </a:endParaRPr>
          </a:p>
        </p:txBody>
      </p:sp>
      <p:sp>
        <p:nvSpPr>
          <p:cNvPr id="15" name="Rectangle 14"/>
          <p:cNvSpPr/>
          <p:nvPr/>
        </p:nvSpPr>
        <p:spPr>
          <a:xfrm>
            <a:off x="608542" y="5445224"/>
            <a:ext cx="7823651" cy="1292662"/>
          </a:xfrm>
          <a:prstGeom prst="rect">
            <a:avLst/>
          </a:prstGeom>
        </p:spPr>
        <p:txBody>
          <a:bodyPr wrap="square">
            <a:spAutoFit/>
          </a:bodyPr>
          <a:lstStyle/>
          <a:p>
            <a:r>
              <a:rPr lang="en-GB" dirty="0" smtClean="0">
                <a:latin typeface="Comic Sans MS" panose="030F0702030302020204" pitchFamily="66" charset="0"/>
              </a:rPr>
              <a:t>Model has </a:t>
            </a:r>
            <a:r>
              <a:rPr lang="en-GB" sz="2400" b="1" dirty="0" smtClean="0">
                <a:latin typeface="Comic Sans MS" panose="030F0702030302020204" pitchFamily="66" charset="0"/>
              </a:rPr>
              <a:t>practical applications </a:t>
            </a:r>
            <a:r>
              <a:rPr lang="en-GB" sz="2400" b="1" dirty="0">
                <a:latin typeface="Comic Sans MS" panose="030F0702030302020204" pitchFamily="66" charset="0"/>
              </a:rPr>
              <a:t> </a:t>
            </a:r>
            <a:r>
              <a:rPr lang="en-GB" dirty="0" smtClean="0">
                <a:latin typeface="Comic Sans MS" panose="030F0702030302020204" pitchFamily="66" charset="0"/>
              </a:rPr>
              <a:t>e.g. the phonological loop plays a key role in the development of reading might be used as a measure of </a:t>
            </a:r>
            <a:r>
              <a:rPr lang="en-GB" b="1" dirty="0" smtClean="0">
                <a:latin typeface="Comic Sans MS" panose="030F0702030302020204" pitchFamily="66" charset="0"/>
              </a:rPr>
              <a:t>suitability for certain jobs</a:t>
            </a:r>
            <a:r>
              <a:rPr lang="en-GB" dirty="0" smtClean="0">
                <a:latin typeface="Comic Sans MS" panose="030F0702030302020204" pitchFamily="66" charset="0"/>
              </a:rPr>
              <a:t>. And can help in our understanding and treatment of </a:t>
            </a:r>
            <a:r>
              <a:rPr lang="en-GB" b="1" dirty="0" smtClean="0">
                <a:latin typeface="Comic Sans MS" panose="030F0702030302020204" pitchFamily="66" charset="0"/>
              </a:rPr>
              <a:t>dyslexia.</a:t>
            </a:r>
            <a:endParaRPr lang="en-GB" b="1" dirty="0">
              <a:latin typeface="Comic Sans MS" panose="030F0702030302020204" pitchFamily="66" charset="0"/>
            </a:endParaRPr>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99252">
            <a:off x="7219414" y="-2872"/>
            <a:ext cx="1963415" cy="196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0506" y="5279100"/>
            <a:ext cx="1203494" cy="155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4886640"/>
            <a:ext cx="806517" cy="67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41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1000"/>
                                        <p:tgtEl>
                                          <p:spTgt spid="10">
                                            <p:txEl>
                                              <p:pRg st="1" end="1"/>
                                            </p:txEl>
                                          </p:spTgt>
                                        </p:tgtEl>
                                      </p:cBhvr>
                                    </p:animEffect>
                                    <p:anim calcmode="lin" valueType="num">
                                      <p:cBhvr>
                                        <p:cTn id="1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1000"/>
                                        <p:tgtEl>
                                          <p:spTgt spid="10">
                                            <p:txEl>
                                              <p:pRg st="2" end="2"/>
                                            </p:txEl>
                                          </p:spTgt>
                                        </p:tgtEl>
                                      </p:cBhvr>
                                    </p:animEffect>
                                    <p:anim calcmode="lin" valueType="num">
                                      <p:cBhvr>
                                        <p:cTn id="2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5127"/>
                                        </p:tgtEl>
                                        <p:attrNameLst>
                                          <p:attrName>style.visibility</p:attrName>
                                        </p:attrNameLst>
                                      </p:cBhvr>
                                      <p:to>
                                        <p:strVal val="visible"/>
                                      </p:to>
                                    </p:set>
                                    <p:animEffect transition="in" filter="fade">
                                      <p:cBhvr>
                                        <p:cTn id="43" dur="500"/>
                                        <p:tgtEl>
                                          <p:spTgt spid="512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5126"/>
                                        </p:tgtEl>
                                        <p:attrNameLst>
                                          <p:attrName>style.visibility</p:attrName>
                                        </p:attrNameLst>
                                      </p:cBhvr>
                                      <p:to>
                                        <p:strVal val="visible"/>
                                      </p:to>
                                    </p:set>
                                    <p:animEffect transition="in" filter="fade">
                                      <p:cBhvr>
                                        <p:cTn id="53"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l="47086"/>
          <a:stretch>
            <a:fillRect/>
          </a:stretch>
        </p:blipFill>
        <p:spPr bwMode="auto">
          <a:xfrm>
            <a:off x="251520" y="1196752"/>
            <a:ext cx="938302" cy="1579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WordArt 18"/>
          <p:cNvSpPr>
            <a:spLocks noChangeArrowheads="1" noChangeShapeType="1" noTextEdit="1"/>
          </p:cNvSpPr>
          <p:nvPr/>
        </p:nvSpPr>
        <p:spPr bwMode="auto">
          <a:xfrm>
            <a:off x="151741" y="188640"/>
            <a:ext cx="2915816" cy="648072"/>
          </a:xfrm>
          <a:prstGeom prst="rect">
            <a:avLst/>
          </a:prstGeom>
        </p:spPr>
        <p:txBody>
          <a:bodyPr wrap="none" fromWordArt="1">
            <a:prstTxWarp prst="textPlain">
              <a:avLst>
                <a:gd name="adj" fmla="val 50000"/>
              </a:avLst>
            </a:prstTxWarp>
          </a:bodyPr>
          <a:lstStyle/>
          <a:p>
            <a:pPr algn="ctr"/>
            <a:r>
              <a:rPr lang="en-GB" sz="7200" b="1" kern="10" dirty="0">
                <a:ln w="44577">
                  <a:solidFill>
                    <a:srgbClr val="9E0000"/>
                  </a:solidFill>
                  <a:round/>
                  <a:headEnd/>
                  <a:tailEnd/>
                </a:ln>
                <a:gradFill rotWithShape="1">
                  <a:gsLst>
                    <a:gs pos="0">
                      <a:srgbClr val="FA4330">
                        <a:gamma/>
                        <a:tint val="28627"/>
                        <a:invGamma/>
                      </a:srgbClr>
                    </a:gs>
                    <a:gs pos="100000">
                      <a:srgbClr val="FA4330"/>
                    </a:gs>
                  </a:gsLst>
                  <a:lin ang="5400000" scaled="1"/>
                </a:gradFill>
                <a:effectLst>
                  <a:outerShdw dist="29783" dir="3885598" algn="ctr" rotWithShape="0">
                    <a:srgbClr val="000000">
                      <a:alpha val="50000"/>
                    </a:srgbClr>
                  </a:outerShdw>
                </a:effectLst>
                <a:latin typeface="Tw Cen MT"/>
              </a:rPr>
              <a:t>Problems</a:t>
            </a:r>
          </a:p>
        </p:txBody>
      </p:sp>
      <p:sp>
        <p:nvSpPr>
          <p:cNvPr id="11" name="Rectangle 10"/>
          <p:cNvSpPr/>
          <p:nvPr/>
        </p:nvSpPr>
        <p:spPr>
          <a:xfrm rot="21253831">
            <a:off x="1251719" y="699824"/>
            <a:ext cx="7415013" cy="2185214"/>
          </a:xfrm>
          <a:prstGeom prst="rect">
            <a:avLst/>
          </a:prstGeom>
        </p:spPr>
        <p:txBody>
          <a:bodyPr wrap="square">
            <a:spAutoFit/>
          </a:bodyPr>
          <a:lstStyle/>
          <a:p>
            <a:r>
              <a:rPr lang="en-GB" sz="2400" dirty="0" smtClean="0">
                <a:solidFill>
                  <a:prstClr val="black"/>
                </a:solidFill>
                <a:latin typeface="Arial Narrow" panose="020B0606020202030204" pitchFamily="34" charset="0"/>
              </a:rPr>
              <a:t>- Role </a:t>
            </a:r>
            <a:r>
              <a:rPr lang="en-GB" sz="2400" dirty="0">
                <a:solidFill>
                  <a:prstClr val="black"/>
                </a:solidFill>
                <a:latin typeface="Arial Narrow" panose="020B0606020202030204" pitchFamily="34" charset="0"/>
              </a:rPr>
              <a:t>of central </a:t>
            </a:r>
            <a:r>
              <a:rPr lang="en-GB" sz="2400" dirty="0" smtClean="0">
                <a:solidFill>
                  <a:prstClr val="black"/>
                </a:solidFill>
                <a:latin typeface="Arial Narrow" panose="020B0606020202030204" pitchFamily="34" charset="0"/>
              </a:rPr>
              <a:t>executive </a:t>
            </a:r>
            <a:r>
              <a:rPr lang="en-GB" sz="2400" dirty="0">
                <a:solidFill>
                  <a:prstClr val="black"/>
                </a:solidFill>
                <a:latin typeface="Arial Narrow" panose="020B0606020202030204" pitchFamily="34" charset="0"/>
              </a:rPr>
              <a:t>is </a:t>
            </a:r>
            <a:r>
              <a:rPr lang="en-GB" sz="3200" b="1" dirty="0" smtClean="0">
                <a:solidFill>
                  <a:prstClr val="black"/>
                </a:solidFill>
                <a:latin typeface="Arial Narrow" panose="020B0606020202030204" pitchFamily="34" charset="0"/>
              </a:rPr>
              <a:t>unclear, vague and </a:t>
            </a:r>
            <a:r>
              <a:rPr lang="en-GB" sz="3200" b="1" dirty="0">
                <a:solidFill>
                  <a:prstClr val="black"/>
                </a:solidFill>
                <a:latin typeface="Arial Narrow" panose="020B0606020202030204" pitchFamily="34" charset="0"/>
              </a:rPr>
              <a:t>under researched</a:t>
            </a:r>
            <a:r>
              <a:rPr lang="en-GB" sz="3200" dirty="0">
                <a:solidFill>
                  <a:prstClr val="black"/>
                </a:solidFill>
                <a:latin typeface="Arial Narrow" panose="020B0606020202030204" pitchFamily="34" charset="0"/>
              </a:rPr>
              <a:t>,</a:t>
            </a:r>
            <a:r>
              <a:rPr lang="en-GB" sz="2400" dirty="0">
                <a:solidFill>
                  <a:prstClr val="black"/>
                </a:solidFill>
                <a:latin typeface="Arial Narrow" panose="020B0606020202030204" pitchFamily="34" charset="0"/>
              </a:rPr>
              <a:t> despite being the </a:t>
            </a:r>
            <a:r>
              <a:rPr lang="en-GB" sz="2400" i="1" dirty="0">
                <a:solidFill>
                  <a:prstClr val="black"/>
                </a:solidFill>
                <a:latin typeface="Arial Narrow" panose="020B0606020202030204" pitchFamily="34" charset="0"/>
              </a:rPr>
              <a:t>most important component </a:t>
            </a:r>
            <a:r>
              <a:rPr lang="en-GB" sz="2400" dirty="0">
                <a:solidFill>
                  <a:prstClr val="black"/>
                </a:solidFill>
                <a:latin typeface="Arial Narrow" panose="020B0606020202030204" pitchFamily="34" charset="0"/>
              </a:rPr>
              <a:t>of the model.</a:t>
            </a:r>
          </a:p>
          <a:p>
            <a:r>
              <a:rPr lang="en-GB" sz="2400" dirty="0">
                <a:solidFill>
                  <a:prstClr val="black"/>
                </a:solidFill>
                <a:latin typeface="Arial Narrow" panose="020B0606020202030204" pitchFamily="34" charset="0"/>
              </a:rPr>
              <a:t>Furthermore, the little research that has been done into it using brain scans suggests the central executive is </a:t>
            </a:r>
            <a:r>
              <a:rPr lang="en-GB" sz="2400" b="1" dirty="0">
                <a:solidFill>
                  <a:prstClr val="black"/>
                </a:solidFill>
                <a:latin typeface="Arial Narrow" panose="020B0606020202030204" pitchFamily="34" charset="0"/>
              </a:rPr>
              <a:t>not unitary.</a:t>
            </a:r>
          </a:p>
        </p:txBody>
      </p:sp>
      <p:sp>
        <p:nvSpPr>
          <p:cNvPr id="13" name="Text Box 3"/>
          <p:cNvSpPr txBox="1">
            <a:spLocks noChangeArrowheads="1"/>
          </p:cNvSpPr>
          <p:nvPr/>
        </p:nvSpPr>
        <p:spPr bwMode="auto">
          <a:xfrm rot="361654">
            <a:off x="4246478" y="3019657"/>
            <a:ext cx="469955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ts val="1400"/>
              </a:spcAft>
            </a:pPr>
            <a:r>
              <a:rPr lang="en-GB" altLang="en-US" sz="2000" dirty="0" smtClean="0">
                <a:solidFill>
                  <a:srgbClr val="000000"/>
                </a:solidFill>
                <a:latin typeface="Arial Narrow" panose="020B0606020202030204" pitchFamily="34" charset="0"/>
                <a:cs typeface="Arial" pitchFamily="34" charset="0"/>
              </a:rPr>
              <a:t>- Model does not make it clear </a:t>
            </a:r>
            <a:r>
              <a:rPr lang="en-GB" altLang="en-US" sz="2000" b="1" dirty="0" smtClean="0">
                <a:solidFill>
                  <a:srgbClr val="000000"/>
                </a:solidFill>
                <a:latin typeface="Arial Narrow" panose="020B0606020202030204" pitchFamily="34" charset="0"/>
                <a:cs typeface="Arial" pitchFamily="34" charset="0"/>
              </a:rPr>
              <a:t>how we deal with information from smell  and touch senses</a:t>
            </a:r>
            <a:r>
              <a:rPr lang="en-GB" altLang="en-US" sz="2000" dirty="0" smtClean="0">
                <a:solidFill>
                  <a:srgbClr val="000000"/>
                </a:solidFill>
                <a:latin typeface="Arial Narrow" panose="020B0606020202030204" pitchFamily="34" charset="0"/>
                <a:cs typeface="Arial" pitchFamily="34" charset="0"/>
              </a:rPr>
              <a:t>. Just acoustic and visual information.</a:t>
            </a:r>
            <a:endParaRPr lang="en-GB" altLang="en-US" sz="2000" dirty="0">
              <a:solidFill>
                <a:srgbClr val="000000"/>
              </a:solidFill>
              <a:latin typeface="Arial Narrow" panose="020B0606020202030204" pitchFamily="34" charset="0"/>
              <a:cs typeface="Arial" pitchFamily="34" charset="0"/>
            </a:endParaRPr>
          </a:p>
        </p:txBody>
      </p:sp>
      <p:sp>
        <p:nvSpPr>
          <p:cNvPr id="16" name="Rectangle 15"/>
          <p:cNvSpPr/>
          <p:nvPr/>
        </p:nvSpPr>
        <p:spPr>
          <a:xfrm rot="20695046">
            <a:off x="-23674" y="3636952"/>
            <a:ext cx="4200215" cy="646331"/>
          </a:xfrm>
          <a:prstGeom prst="rect">
            <a:avLst/>
          </a:prstGeom>
        </p:spPr>
        <p:txBody>
          <a:bodyPr wrap="square">
            <a:spAutoFit/>
          </a:bodyPr>
          <a:lstStyle/>
          <a:p>
            <a:r>
              <a:rPr lang="en-GB" dirty="0" smtClean="0">
                <a:solidFill>
                  <a:prstClr val="black"/>
                </a:solidFill>
                <a:latin typeface="Arial Narrow" panose="020B0606020202030204" pitchFamily="34" charset="0"/>
              </a:rPr>
              <a:t>- The </a:t>
            </a:r>
            <a:r>
              <a:rPr lang="en-GB" b="1" dirty="0">
                <a:solidFill>
                  <a:prstClr val="black"/>
                </a:solidFill>
                <a:latin typeface="Arial Narrow" panose="020B0606020202030204" pitchFamily="34" charset="0"/>
              </a:rPr>
              <a:t>link </a:t>
            </a:r>
            <a:r>
              <a:rPr lang="en-GB" dirty="0">
                <a:solidFill>
                  <a:prstClr val="black"/>
                </a:solidFill>
                <a:latin typeface="Arial Narrow" panose="020B0606020202030204" pitchFamily="34" charset="0"/>
              </a:rPr>
              <a:t>between WM and LTM is </a:t>
            </a:r>
            <a:r>
              <a:rPr lang="en-GB" b="1" dirty="0">
                <a:solidFill>
                  <a:prstClr val="black"/>
                </a:solidFill>
                <a:latin typeface="Arial Narrow" panose="020B0606020202030204" pitchFamily="34" charset="0"/>
              </a:rPr>
              <a:t>not fully explained</a:t>
            </a:r>
            <a:r>
              <a:rPr lang="en-GB" dirty="0">
                <a:solidFill>
                  <a:prstClr val="black"/>
                </a:solidFill>
                <a:latin typeface="Arial Narrow" panose="020B0606020202030204" pitchFamily="34" charset="0"/>
              </a:rPr>
              <a:t> (however, it does explain LTM </a:t>
            </a:r>
            <a:r>
              <a:rPr lang="en-GB" dirty="0" smtClean="0">
                <a:solidFill>
                  <a:prstClr val="black"/>
                </a:solidFill>
                <a:latin typeface="Arial Narrow" panose="020B0606020202030204" pitchFamily="34" charset="0"/>
              </a:rPr>
              <a:t>).</a:t>
            </a:r>
            <a:endParaRPr lang="en-GB" dirty="0">
              <a:solidFill>
                <a:prstClr val="black"/>
              </a:solidFill>
              <a:latin typeface="Arial Narrow" panose="020B0606020202030204" pitchFamily="34" charset="0"/>
            </a:endParaRPr>
          </a:p>
        </p:txBody>
      </p:sp>
      <p:sp>
        <p:nvSpPr>
          <p:cNvPr id="2" name="Rectangle 1"/>
          <p:cNvSpPr/>
          <p:nvPr/>
        </p:nvSpPr>
        <p:spPr>
          <a:xfrm>
            <a:off x="3406769" y="4818622"/>
            <a:ext cx="5542714" cy="1754326"/>
          </a:xfrm>
          <a:prstGeom prst="rect">
            <a:avLst/>
          </a:prstGeom>
        </p:spPr>
        <p:txBody>
          <a:bodyPr wrap="square">
            <a:spAutoFit/>
          </a:bodyPr>
          <a:lstStyle/>
          <a:p>
            <a:r>
              <a:rPr lang="en-GB" sz="2000" dirty="0" smtClean="0">
                <a:latin typeface="Arial Narrow" panose="020B0606020202030204" pitchFamily="34" charset="0"/>
              </a:rPr>
              <a:t>- WM only concerns itself with STM and </a:t>
            </a:r>
            <a:r>
              <a:rPr lang="en-GB" sz="2000" b="1" dirty="0" smtClean="0">
                <a:latin typeface="Arial Narrow" panose="020B0606020202030204" pitchFamily="34" charset="0"/>
              </a:rPr>
              <a:t>is not a comprehensive model of memory. E.g. </a:t>
            </a:r>
            <a:r>
              <a:rPr lang="en-GB" sz="2000" dirty="0" smtClean="0">
                <a:latin typeface="Arial Narrow" panose="020B0606020202030204" pitchFamily="34" charset="0"/>
              </a:rPr>
              <a:t>The model </a:t>
            </a:r>
            <a:r>
              <a:rPr lang="en-GB" sz="2800" b="1" dirty="0" smtClean="0">
                <a:latin typeface="Arial Narrow" panose="020B0606020202030204" pitchFamily="34" charset="0"/>
              </a:rPr>
              <a:t>doesn’t account for musical memory </a:t>
            </a:r>
            <a:r>
              <a:rPr lang="en-GB" sz="2000" dirty="0" smtClean="0">
                <a:latin typeface="Arial Narrow" panose="020B0606020202030204" pitchFamily="34" charset="0"/>
              </a:rPr>
              <a:t>because participants can listen to instrumental music without impairing performance on other acoustic tasks.</a:t>
            </a:r>
            <a:endParaRPr lang="en-GB" sz="2000" dirty="0">
              <a:latin typeface="Arial Narrow" panose="020B0606020202030204"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237" y="5229200"/>
            <a:ext cx="1144532" cy="115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3789040"/>
            <a:ext cx="818306" cy="112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0801" y="343095"/>
            <a:ext cx="1143199" cy="129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3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500" fill="hold"/>
                                        <p:tgtEl>
                                          <p:spTgt spid="7172"/>
                                        </p:tgtEl>
                                        <p:attrNameLst>
                                          <p:attrName>ppt_x</p:attrName>
                                        </p:attrNameLst>
                                      </p:cBhvr>
                                      <p:tavLst>
                                        <p:tav tm="0">
                                          <p:val>
                                            <p:strVal val="#ppt_x"/>
                                          </p:val>
                                        </p:tav>
                                        <p:tav tm="100000">
                                          <p:val>
                                            <p:strVal val="#ppt_x"/>
                                          </p:val>
                                        </p:tav>
                                      </p:tavLst>
                                    </p:anim>
                                    <p:anim calcmode="lin" valueType="num">
                                      <p:cBhvr additive="base">
                                        <p:cTn id="12"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gtEl>
                                        <p:attrNameLst>
                                          <p:attrName>style.visibility</p:attrName>
                                        </p:attrNameLst>
                                      </p:cBhvr>
                                      <p:to>
                                        <p:strVal val="visible"/>
                                      </p:to>
                                    </p:set>
                                    <p:animEffect transition="in" filter="fade">
                                      <p:cBhvr>
                                        <p:cTn id="20" dur="500"/>
                                        <p:tgtEl>
                                          <p:spTgt spid="717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7170"/>
                                        </p:tgtEl>
                                        <p:attrNameLst>
                                          <p:attrName>style.visibility</p:attrName>
                                        </p:attrNameLst>
                                      </p:cBhvr>
                                      <p:to>
                                        <p:strVal val="visible"/>
                                      </p:to>
                                    </p:set>
                                    <p:animEffect transition="in" filter="fade">
                                      <p:cBhvr>
                                        <p:cTn id="3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Types of LTM</a:t>
            </a:r>
            <a:endParaRPr lang="en-GB" dirty="0"/>
          </a:p>
        </p:txBody>
      </p:sp>
      <p:pic>
        <p:nvPicPr>
          <p:cNvPr id="3074" name="Picture 2" descr="C:\Users\Kirsty\Dropbox\Screenshots\Screenshot 2015-10-03 11.19.42.png"/>
          <p:cNvPicPr>
            <a:picLocks noChangeAspect="1" noChangeArrowheads="1"/>
          </p:cNvPicPr>
          <p:nvPr/>
        </p:nvPicPr>
        <p:blipFill rotWithShape="1">
          <a:blip r:embed="rId2">
            <a:extLst>
              <a:ext uri="{28A0092B-C50C-407E-A947-70E740481C1C}">
                <a14:useLocalDpi xmlns:a14="http://schemas.microsoft.com/office/drawing/2010/main" val="0"/>
              </a:ext>
            </a:extLst>
          </a:blip>
          <a:srcRect l="23031" t="36391" r="38485" b="59567"/>
          <a:stretch/>
        </p:blipFill>
        <p:spPr bwMode="auto">
          <a:xfrm>
            <a:off x="323528" y="3753036"/>
            <a:ext cx="8535313"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419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6632"/>
            <a:ext cx="9144000" cy="720080"/>
          </a:xfrm>
          <a:prstGeom prst="rect">
            <a:avLst/>
          </a:prstGeom>
          <a:solidFill>
            <a:schemeClr val="bg1"/>
          </a:solidFill>
          <a:ln w="38100">
            <a:solidFill>
              <a:schemeClr val="tx1"/>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70C0"/>
                </a:solidFill>
              </a:rPr>
              <a:t>Types of LTM</a:t>
            </a:r>
            <a:endParaRPr lang="en-GB" b="1" dirty="0">
              <a:solidFill>
                <a:srgbClr val="0070C0"/>
              </a:solidFill>
            </a:endParaRPr>
          </a:p>
        </p:txBody>
      </p:sp>
      <p:sp>
        <p:nvSpPr>
          <p:cNvPr id="22" name="TextBox 21"/>
          <p:cNvSpPr txBox="1"/>
          <p:nvPr/>
        </p:nvSpPr>
        <p:spPr>
          <a:xfrm>
            <a:off x="0" y="5980837"/>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57352"/>
            <a:ext cx="7632847" cy="4544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402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Memory in Everyday Life</a:t>
            </a:r>
            <a:endParaRPr lang="en-GB" dirty="0"/>
          </a:p>
        </p:txBody>
      </p:sp>
      <p:pic>
        <p:nvPicPr>
          <p:cNvPr id="2051" name="Picture 3" descr="C:\Users\Kirsty\Dropbox\Screenshots\Screenshot 2015-10-03 11.19.42.png"/>
          <p:cNvPicPr>
            <a:picLocks noChangeAspect="1" noChangeArrowheads="1"/>
          </p:cNvPicPr>
          <p:nvPr/>
        </p:nvPicPr>
        <p:blipFill rotWithShape="1">
          <a:blip r:embed="rId2">
            <a:extLst>
              <a:ext uri="{28A0092B-C50C-407E-A947-70E740481C1C}">
                <a14:useLocalDpi xmlns:a14="http://schemas.microsoft.com/office/drawing/2010/main" val="0"/>
              </a:ext>
            </a:extLst>
          </a:blip>
          <a:srcRect l="22272" t="50674" r="19697" b="42319"/>
          <a:stretch/>
        </p:blipFill>
        <p:spPr bwMode="auto">
          <a:xfrm>
            <a:off x="179512" y="3645024"/>
            <a:ext cx="8856983" cy="60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7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Models of Memory</a:t>
            </a:r>
            <a:endParaRPr lang="en-GB" dirty="0"/>
          </a:p>
        </p:txBody>
      </p:sp>
      <p:pic>
        <p:nvPicPr>
          <p:cNvPr id="1026" name="Picture 2" descr="C:\Users\Kirsty\Dropbox\Screenshots\Screenshot 2015-10-03 11.19.42.png"/>
          <p:cNvPicPr>
            <a:picLocks noChangeAspect="1" noChangeArrowheads="1"/>
          </p:cNvPicPr>
          <p:nvPr/>
        </p:nvPicPr>
        <p:blipFill rotWithShape="1">
          <a:blip r:embed="rId2">
            <a:extLst>
              <a:ext uri="{28A0092B-C50C-407E-A947-70E740481C1C}">
                <a14:useLocalDpi xmlns:a14="http://schemas.microsoft.com/office/drawing/2010/main" val="0"/>
              </a:ext>
            </a:extLst>
          </a:blip>
          <a:srcRect l="22273" t="30866" r="22054" b="63340"/>
          <a:stretch/>
        </p:blipFill>
        <p:spPr bwMode="auto">
          <a:xfrm>
            <a:off x="3626" y="3452360"/>
            <a:ext cx="9047018" cy="529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irsty\Dropbox\Screenshots\Screenshot 2015-10-03 11.19.42.png"/>
          <p:cNvPicPr>
            <a:picLocks noChangeAspect="1" noChangeArrowheads="1"/>
          </p:cNvPicPr>
          <p:nvPr/>
        </p:nvPicPr>
        <p:blipFill rotWithShape="1">
          <a:blip r:embed="rId2">
            <a:extLst>
              <a:ext uri="{28A0092B-C50C-407E-A947-70E740481C1C}">
                <a14:useLocalDpi xmlns:a14="http://schemas.microsoft.com/office/drawing/2010/main" val="0"/>
              </a:ext>
            </a:extLst>
          </a:blip>
          <a:srcRect l="23182" t="39355" r="20454" b="53908"/>
          <a:stretch/>
        </p:blipFill>
        <p:spPr bwMode="auto">
          <a:xfrm>
            <a:off x="3626" y="4303923"/>
            <a:ext cx="9134128" cy="61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588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7248279">
            <a:off x="1502244" y="3753710"/>
            <a:ext cx="1368152" cy="1271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ight Arrow 13"/>
          <p:cNvSpPr/>
          <p:nvPr/>
        </p:nvSpPr>
        <p:spPr>
          <a:xfrm rot="13579946">
            <a:off x="1958505" y="917786"/>
            <a:ext cx="1603497" cy="1271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ight Arrow 7"/>
          <p:cNvSpPr/>
          <p:nvPr/>
        </p:nvSpPr>
        <p:spPr>
          <a:xfrm rot="18337042">
            <a:off x="6676914" y="1505085"/>
            <a:ext cx="1368152" cy="1271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Cloud 2"/>
          <p:cNvSpPr/>
          <p:nvPr/>
        </p:nvSpPr>
        <p:spPr>
          <a:xfrm>
            <a:off x="1926316" y="1370436"/>
            <a:ext cx="5328592" cy="3312368"/>
          </a:xfrm>
          <a:prstGeom prst="cloud">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prstClr val="black"/>
                </a:solidFill>
                <a:latin typeface="Comic Sans MS" panose="030F0702030302020204" pitchFamily="66" charset="0"/>
              </a:rPr>
              <a:t>What key factors affect the </a:t>
            </a:r>
            <a:r>
              <a:rPr lang="en-GB" sz="3600" b="1" dirty="0">
                <a:solidFill>
                  <a:prstClr val="black"/>
                </a:solidFill>
                <a:latin typeface="Comic Sans MS" panose="030F0702030302020204" pitchFamily="66" charset="0"/>
              </a:rPr>
              <a:t>accuracy</a:t>
            </a:r>
            <a:r>
              <a:rPr lang="en-GB" sz="3600" dirty="0">
                <a:solidFill>
                  <a:prstClr val="black"/>
                </a:solidFill>
                <a:latin typeface="Comic Sans MS" panose="030F0702030302020204" pitchFamily="66" charset="0"/>
              </a:rPr>
              <a:t> of EWT?</a:t>
            </a:r>
          </a:p>
        </p:txBody>
      </p:sp>
      <p:sp>
        <p:nvSpPr>
          <p:cNvPr id="5" name="TextBox 4"/>
          <p:cNvSpPr txBox="1"/>
          <p:nvPr/>
        </p:nvSpPr>
        <p:spPr>
          <a:xfrm>
            <a:off x="107504" y="188640"/>
            <a:ext cx="3240360" cy="1446550"/>
          </a:xfrm>
          <a:prstGeom prst="rect">
            <a:avLst/>
          </a:prstGeom>
          <a:noFill/>
        </p:spPr>
        <p:txBody>
          <a:bodyPr wrap="square" rtlCol="0">
            <a:spAutoFit/>
          </a:bodyPr>
          <a:lstStyle/>
          <a:p>
            <a:r>
              <a:rPr lang="en-GB" sz="4400" dirty="0" smtClean="0">
                <a:solidFill>
                  <a:prstClr val="black"/>
                </a:solidFill>
                <a:latin typeface="Comic Sans MS" panose="030F0702030302020204" pitchFamily="66" charset="0"/>
              </a:rPr>
              <a:t>Level of anxiety</a:t>
            </a:r>
            <a:endParaRPr lang="en-GB" sz="4400" dirty="0">
              <a:solidFill>
                <a:prstClr val="black"/>
              </a:solidFill>
              <a:latin typeface="Comic Sans MS" panose="030F0702030302020204" pitchFamily="66" charset="0"/>
            </a:endParaRPr>
          </a:p>
        </p:txBody>
      </p:sp>
      <p:sp>
        <p:nvSpPr>
          <p:cNvPr id="11" name="TextBox 10"/>
          <p:cNvSpPr txBox="1"/>
          <p:nvPr/>
        </p:nvSpPr>
        <p:spPr>
          <a:xfrm>
            <a:off x="6948264" y="192087"/>
            <a:ext cx="2196244" cy="1446550"/>
          </a:xfrm>
          <a:prstGeom prst="rect">
            <a:avLst/>
          </a:prstGeom>
          <a:noFill/>
        </p:spPr>
        <p:txBody>
          <a:bodyPr wrap="square" rtlCol="0">
            <a:spAutoFit/>
          </a:bodyPr>
          <a:lstStyle/>
          <a:p>
            <a:r>
              <a:rPr lang="en-GB" sz="4400" dirty="0">
                <a:solidFill>
                  <a:prstClr val="black"/>
                </a:solidFill>
                <a:latin typeface="Comic Sans MS" panose="030F0702030302020204" pitchFamily="66" charset="0"/>
              </a:rPr>
              <a:t>Age of witness</a:t>
            </a:r>
          </a:p>
        </p:txBody>
      </p:sp>
      <p:sp>
        <p:nvSpPr>
          <p:cNvPr id="12" name="TextBox 11"/>
          <p:cNvSpPr txBox="1"/>
          <p:nvPr/>
        </p:nvSpPr>
        <p:spPr>
          <a:xfrm>
            <a:off x="33001" y="4862690"/>
            <a:ext cx="6120680" cy="769441"/>
          </a:xfrm>
          <a:prstGeom prst="rect">
            <a:avLst/>
          </a:prstGeom>
          <a:noFill/>
        </p:spPr>
        <p:txBody>
          <a:bodyPr wrap="square" rtlCol="0">
            <a:spAutoFit/>
          </a:bodyPr>
          <a:lstStyle/>
          <a:p>
            <a:r>
              <a:rPr lang="en-GB" sz="4400" dirty="0">
                <a:solidFill>
                  <a:prstClr val="black"/>
                </a:solidFill>
                <a:latin typeface="Comic Sans MS" panose="030F0702030302020204" pitchFamily="66" charset="0"/>
              </a:rPr>
              <a:t>Misleading information</a:t>
            </a:r>
          </a:p>
        </p:txBody>
      </p:sp>
      <p:sp>
        <p:nvSpPr>
          <p:cNvPr id="16" name="TextBox 15"/>
          <p:cNvSpPr txBox="1"/>
          <p:nvPr/>
        </p:nvSpPr>
        <p:spPr>
          <a:xfrm>
            <a:off x="0" y="5932604"/>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14347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16632"/>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solidFill>
                  <a:srgbClr val="0070C0"/>
                </a:solidFill>
              </a:rPr>
              <a:t>Factors affecting the accuracy of </a:t>
            </a:r>
            <a:r>
              <a:rPr lang="en-GB" sz="2400" b="1" dirty="0" smtClean="0">
                <a:solidFill>
                  <a:srgbClr val="0070C0"/>
                </a:solidFill>
              </a:rPr>
              <a:t>EWT: </a:t>
            </a:r>
            <a:r>
              <a:rPr lang="en-GB" sz="2400" b="1" i="1" dirty="0" smtClean="0">
                <a:solidFill>
                  <a:srgbClr val="0070C0"/>
                </a:solidFill>
              </a:rPr>
              <a:t>Misleading </a:t>
            </a:r>
            <a:r>
              <a:rPr lang="en-GB" sz="2400" b="1" i="1" dirty="0">
                <a:solidFill>
                  <a:srgbClr val="0070C0"/>
                </a:solidFill>
              </a:rPr>
              <a:t>information</a:t>
            </a:r>
          </a:p>
        </p:txBody>
      </p:sp>
      <p:sp>
        <p:nvSpPr>
          <p:cNvPr id="2" name="Content Placeholder 1"/>
          <p:cNvSpPr>
            <a:spLocks noGrp="1"/>
          </p:cNvSpPr>
          <p:nvPr>
            <p:ph idx="1"/>
          </p:nvPr>
        </p:nvSpPr>
        <p:spPr>
          <a:xfrm>
            <a:off x="153647" y="1131708"/>
            <a:ext cx="6408712" cy="4525963"/>
          </a:xfrm>
        </p:spPr>
        <p:txBody>
          <a:bodyPr>
            <a:normAutofit/>
          </a:bodyPr>
          <a:lstStyle/>
          <a:p>
            <a:pPr marL="0" indent="0">
              <a:buNone/>
            </a:pPr>
            <a:r>
              <a:rPr lang="en-GB" dirty="0" smtClean="0"/>
              <a:t>Misleading information refers to information that can </a:t>
            </a:r>
            <a:r>
              <a:rPr lang="en-GB" i="1" dirty="0" smtClean="0"/>
              <a:t>inadvertently</a:t>
            </a:r>
            <a:r>
              <a:rPr lang="en-GB" dirty="0" smtClean="0"/>
              <a:t> affect a person’s memory.</a:t>
            </a:r>
          </a:p>
          <a:p>
            <a:pPr marL="0" indent="0">
              <a:buNone/>
            </a:pPr>
            <a:r>
              <a:rPr lang="en-GB" dirty="0" smtClean="0"/>
              <a:t>E.g. the suggestion in a </a:t>
            </a:r>
            <a:r>
              <a:rPr lang="en-GB" b="1" dirty="0" smtClean="0"/>
              <a:t>misleading question</a:t>
            </a:r>
            <a:r>
              <a:rPr lang="en-GB" dirty="0" smtClean="0"/>
              <a:t> </a:t>
            </a:r>
            <a:r>
              <a:rPr lang="en-GB" dirty="0"/>
              <a:t>of “How old was the </a:t>
            </a:r>
            <a:r>
              <a:rPr lang="en-GB" i="1" dirty="0"/>
              <a:t>youth</a:t>
            </a:r>
            <a:r>
              <a:rPr lang="en-GB" dirty="0"/>
              <a:t> in </a:t>
            </a:r>
            <a:r>
              <a:rPr lang="en-GB" dirty="0" smtClean="0"/>
              <a:t>the robbery?”, rather than “How old was the </a:t>
            </a:r>
            <a:r>
              <a:rPr lang="en-GB" i="1" dirty="0" smtClean="0"/>
              <a:t>person</a:t>
            </a:r>
            <a:r>
              <a:rPr lang="en-GB" dirty="0" smtClean="0"/>
              <a:t> in the robbery”.</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299"/>
          <a:stretch/>
        </p:blipFill>
        <p:spPr bwMode="auto">
          <a:xfrm>
            <a:off x="6588224" y="1628800"/>
            <a:ext cx="2381250" cy="282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26" y="5978311"/>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3196832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93223582"/>
              </p:ext>
            </p:extLst>
          </p:nvPr>
        </p:nvGraphicFramePr>
        <p:xfrm>
          <a:off x="146979" y="504056"/>
          <a:ext cx="8786842" cy="6309360"/>
        </p:xfrm>
        <a:graphic>
          <a:graphicData uri="http://schemas.openxmlformats.org/drawingml/2006/table">
            <a:tbl>
              <a:tblPr firstRow="1" bandRow="1">
                <a:tableStyleId>{2D5ABB26-0587-4C30-8999-92F81FD0307C}</a:tableStyleId>
              </a:tblPr>
              <a:tblGrid>
                <a:gridCol w="3992973"/>
                <a:gridCol w="4793869"/>
              </a:tblGrid>
              <a:tr h="3174835">
                <a:tc>
                  <a:txBody>
                    <a:bodyPr/>
                    <a:lstStyle/>
                    <a:p>
                      <a:pPr algn="ctr"/>
                      <a:r>
                        <a:rPr lang="en-GB" b="1" dirty="0" smtClean="0"/>
                        <a:t>A01 - Loftus and Palmer</a:t>
                      </a:r>
                      <a:r>
                        <a:rPr lang="en-GB" b="1" baseline="0" dirty="0" smtClean="0"/>
                        <a:t> (1974)</a:t>
                      </a:r>
                    </a:p>
                    <a:p>
                      <a:pPr algn="ctr"/>
                      <a:r>
                        <a:rPr lang="en-GB" sz="1400" b="1" i="1" baseline="0" dirty="0" smtClean="0"/>
                        <a:t>To see if leading questions distorted the accuracy of EW recall</a:t>
                      </a:r>
                      <a:endParaRPr lang="en-GB" b="1" baseline="0" dirty="0"/>
                    </a:p>
                    <a:p>
                      <a:pPr algn="l"/>
                      <a:r>
                        <a:rPr lang="en-GB" sz="1600" b="0" baseline="0" dirty="0" smtClean="0"/>
                        <a:t>45 </a:t>
                      </a:r>
                      <a:r>
                        <a:rPr lang="en-GB" sz="1600" b="0" baseline="0" dirty="0" err="1" smtClean="0"/>
                        <a:t>ppts</a:t>
                      </a:r>
                      <a:r>
                        <a:rPr lang="en-GB" sz="1600" b="0" baseline="0" dirty="0" smtClean="0"/>
                        <a:t> watched a video of a </a:t>
                      </a:r>
                      <a:r>
                        <a:rPr lang="en-GB" sz="1600" b="1" u="none" baseline="0" dirty="0" smtClean="0"/>
                        <a:t>car crash</a:t>
                      </a:r>
                      <a:r>
                        <a:rPr lang="en-GB" sz="1600" b="0" baseline="0" dirty="0" smtClean="0"/>
                        <a:t>. They were then asked “About how fast were the cars going when they ______ each other?”  The IV was the </a:t>
                      </a:r>
                      <a:r>
                        <a:rPr lang="en-GB" sz="1600" b="1" baseline="0" dirty="0" smtClean="0"/>
                        <a:t>verb used </a:t>
                      </a:r>
                      <a:r>
                        <a:rPr lang="en-GB" sz="1600" b="0" baseline="0" dirty="0" smtClean="0"/>
                        <a:t>(smashed, collided, bumped, hit, contacted). The DV was the estimate of speed.  Results showed that the leading question influenced memory for the event, with ‘smashed’ giving the highest speed estimates.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smtClean="0"/>
                        <a:t>A01 - Follow-up</a:t>
                      </a:r>
                      <a:r>
                        <a:rPr lang="en-GB" sz="1600" b="1" baseline="0" dirty="0" smtClean="0"/>
                        <a:t> study: </a:t>
                      </a:r>
                      <a:r>
                        <a:rPr lang="en-GB" sz="1600" b="1" dirty="0" smtClean="0"/>
                        <a:t>Loftus and Palmer</a:t>
                      </a:r>
                      <a:r>
                        <a:rPr lang="en-GB" sz="1600" b="1" baseline="0" dirty="0" smtClean="0"/>
                        <a:t> (1974)</a:t>
                      </a:r>
                    </a:p>
                    <a:p>
                      <a:pPr algn="ctr"/>
                      <a:r>
                        <a:rPr lang="en-GB" sz="1400" b="1" i="1" baseline="0" dirty="0" smtClean="0"/>
                        <a:t>The role of misleading post-event information</a:t>
                      </a:r>
                    </a:p>
                    <a:p>
                      <a:pPr algn="ctr"/>
                      <a:endParaRPr lang="en-GB" sz="1800" b="1" baseline="0" dirty="0" smtClean="0"/>
                    </a:p>
                    <a:p>
                      <a:pPr algn="l"/>
                      <a:r>
                        <a:rPr lang="en-GB" sz="1600" b="0" dirty="0" smtClean="0"/>
                        <a:t>150</a:t>
                      </a:r>
                      <a:r>
                        <a:rPr lang="en-GB" sz="1600" b="0" baseline="0" dirty="0" smtClean="0"/>
                        <a:t> </a:t>
                      </a:r>
                      <a:r>
                        <a:rPr lang="en-GB" sz="1600" b="0" baseline="0" dirty="0" err="1" smtClean="0"/>
                        <a:t>ppts</a:t>
                      </a:r>
                      <a:r>
                        <a:rPr lang="en-GB" sz="1600" b="0" baseline="0" dirty="0" smtClean="0"/>
                        <a:t> were used to investigate whether </a:t>
                      </a:r>
                      <a:r>
                        <a:rPr lang="en-GB" sz="1600" b="1" baseline="0" dirty="0" smtClean="0"/>
                        <a:t>post-event information </a:t>
                      </a:r>
                      <a:r>
                        <a:rPr lang="en-GB" sz="1600" b="0" baseline="0" dirty="0" smtClean="0"/>
                        <a:t>could alter a </a:t>
                      </a:r>
                      <a:r>
                        <a:rPr lang="en-GB" sz="1600" b="0" baseline="0" dirty="0" err="1" smtClean="0"/>
                        <a:t>ppts</a:t>
                      </a:r>
                      <a:r>
                        <a:rPr lang="en-GB" sz="1600" b="0" baseline="0" dirty="0" smtClean="0"/>
                        <a:t> memory of an event before it was stored. 3 groups watched a video of a car crash. Group 1 was asked “about how fast were the cars going when they </a:t>
                      </a:r>
                      <a:r>
                        <a:rPr lang="en-GB" sz="1600" b="0" i="1" baseline="0" dirty="0" smtClean="0"/>
                        <a:t>smashed</a:t>
                      </a:r>
                      <a:r>
                        <a:rPr lang="en-GB" sz="1600" b="0" baseline="0" dirty="0" smtClean="0"/>
                        <a:t>”. Group 2 was asked the same question, but “</a:t>
                      </a:r>
                      <a:r>
                        <a:rPr lang="en-GB" sz="1600" b="0" i="1" baseline="0" dirty="0" smtClean="0"/>
                        <a:t>hit</a:t>
                      </a:r>
                      <a:r>
                        <a:rPr lang="en-GB" sz="1600" b="0" baseline="0" dirty="0" smtClean="0"/>
                        <a:t>”. Group 3 (control group) was asked nothing. The </a:t>
                      </a:r>
                      <a:r>
                        <a:rPr lang="en-GB" sz="1600" b="0" baseline="0" dirty="0" err="1" smtClean="0"/>
                        <a:t>ppts</a:t>
                      </a:r>
                      <a:r>
                        <a:rPr lang="en-GB" sz="1600" b="0" baseline="0" dirty="0" smtClean="0"/>
                        <a:t> came back a week later and were asked if they saw </a:t>
                      </a:r>
                      <a:r>
                        <a:rPr lang="en-GB" sz="1600" b="1" baseline="0" dirty="0" smtClean="0"/>
                        <a:t>any broken glass (misleading question). </a:t>
                      </a:r>
                      <a:r>
                        <a:rPr lang="en-GB" sz="1600" b="0" baseline="0" dirty="0" smtClean="0"/>
                        <a:t>Those who thought the cars were travelling faster were more likely to report seeing broken glass.</a:t>
                      </a:r>
                      <a:endParaRPr lang="en-GB" sz="1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68767">
                <a:tc>
                  <a:txBody>
                    <a:bodyPr/>
                    <a:lstStyle/>
                    <a:p>
                      <a:pPr algn="ctr"/>
                      <a:r>
                        <a:rPr lang="en-GB" b="1" dirty="0" smtClean="0"/>
                        <a:t>A02 - </a:t>
                      </a:r>
                      <a:r>
                        <a:rPr lang="en-GB" b="1" dirty="0" err="1" smtClean="0"/>
                        <a:t>Yuille</a:t>
                      </a:r>
                      <a:r>
                        <a:rPr lang="en-GB" b="1" dirty="0" smtClean="0"/>
                        <a:t> and </a:t>
                      </a:r>
                      <a:r>
                        <a:rPr lang="en-GB" b="1" dirty="0" err="1" smtClean="0"/>
                        <a:t>Cutshall</a:t>
                      </a:r>
                      <a:r>
                        <a:rPr lang="en-GB" b="1" dirty="0" smtClean="0"/>
                        <a:t> (1986)</a:t>
                      </a:r>
                    </a:p>
                    <a:p>
                      <a:pPr algn="ctr"/>
                      <a:r>
                        <a:rPr lang="en-GB" sz="1200" b="1" i="1" dirty="0" smtClean="0"/>
                        <a:t>EWT</a:t>
                      </a:r>
                      <a:r>
                        <a:rPr lang="en-GB" sz="1200" b="1" i="1" baseline="0" dirty="0" smtClean="0"/>
                        <a:t> in real life</a:t>
                      </a:r>
                    </a:p>
                    <a:p>
                      <a:pPr algn="l"/>
                      <a:endParaRPr lang="en-GB" sz="2400" b="1" baseline="0" dirty="0" smtClean="0"/>
                    </a:p>
                    <a:p>
                      <a:pPr algn="l"/>
                      <a:r>
                        <a:rPr lang="en-GB" sz="2000" b="1" i="1" dirty="0" smtClean="0"/>
                        <a:t>However</a:t>
                      </a:r>
                      <a:r>
                        <a:rPr lang="en-GB" sz="1600" b="0" dirty="0" smtClean="0"/>
                        <a:t>….13 people witnessed</a:t>
                      </a:r>
                      <a:r>
                        <a:rPr lang="en-GB" sz="1600" b="0" baseline="0" dirty="0" smtClean="0"/>
                        <a:t> an </a:t>
                      </a:r>
                      <a:r>
                        <a:rPr lang="en-GB" sz="1600" b="1" baseline="0" dirty="0" smtClean="0"/>
                        <a:t>armed robbery</a:t>
                      </a:r>
                      <a:r>
                        <a:rPr lang="en-GB" sz="1600" b="0" baseline="0" dirty="0" smtClean="0"/>
                        <a:t> in Canada. They were interviewed 4 months after the crash and this </a:t>
                      </a:r>
                      <a:r>
                        <a:rPr lang="en-GB" sz="1600" b="1" baseline="0" dirty="0" smtClean="0"/>
                        <a:t>included 2 misleading questions.</a:t>
                      </a:r>
                      <a:r>
                        <a:rPr lang="en-GB" sz="1600" b="0" baseline="0" dirty="0" smtClean="0"/>
                        <a:t> </a:t>
                      </a:r>
                      <a:r>
                        <a:rPr lang="en-GB" sz="1600" b="0" baseline="0" dirty="0" err="1" smtClean="0"/>
                        <a:t>Ppts</a:t>
                      </a:r>
                      <a:r>
                        <a:rPr lang="en-GB" sz="1600" b="0" baseline="0" dirty="0" smtClean="0"/>
                        <a:t> were able to give an accurate recall of the event compared to initial reports. </a:t>
                      </a:r>
                      <a:r>
                        <a:rPr lang="en-GB" sz="1600" b="1" baseline="0" dirty="0" smtClean="0"/>
                        <a:t>This suggests that post-event  misleading information may not effect memory in real-life EWT.</a:t>
                      </a:r>
                      <a:endParaRPr lang="en-GB" sz="16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smtClean="0"/>
                        <a:t>A02 - Problems with EWT studies</a:t>
                      </a:r>
                    </a:p>
                    <a:p>
                      <a:pPr algn="l">
                        <a:buFont typeface="Arial" pitchFamily="34" charset="0"/>
                        <a:buChar char="•"/>
                      </a:pPr>
                      <a:r>
                        <a:rPr lang="en-GB" sz="1600" b="0" dirty="0" smtClean="0"/>
                        <a:t> Most research</a:t>
                      </a:r>
                      <a:r>
                        <a:rPr lang="en-GB" sz="1600" b="0" baseline="0" dirty="0" smtClean="0"/>
                        <a:t> into EWT has been conducted in a lab so has </a:t>
                      </a:r>
                      <a:r>
                        <a:rPr lang="en-GB" sz="1600" b="1" baseline="0" dirty="0" smtClean="0"/>
                        <a:t>low ecological validity </a:t>
                      </a:r>
                      <a:r>
                        <a:rPr lang="en-GB" sz="1600" b="0" baseline="0" dirty="0" smtClean="0"/>
                        <a:t>and </a:t>
                      </a:r>
                      <a:r>
                        <a:rPr lang="en-GB" sz="1600" b="1" baseline="0" dirty="0" smtClean="0"/>
                        <a:t>potential demand characteristics. </a:t>
                      </a:r>
                      <a:r>
                        <a:rPr lang="en-GB" sz="1600" b="0" baseline="0" dirty="0" smtClean="0"/>
                        <a:t>Similarly, by watching a video people do not become as </a:t>
                      </a:r>
                      <a:r>
                        <a:rPr lang="en-GB" sz="1600" b="0" i="1" baseline="0" dirty="0" smtClean="0"/>
                        <a:t>emotionally aroused </a:t>
                      </a:r>
                      <a:r>
                        <a:rPr lang="en-GB" sz="1600" b="0" baseline="0" dirty="0" smtClean="0"/>
                        <a:t>in the way they would for a </a:t>
                      </a:r>
                      <a:r>
                        <a:rPr lang="en-GB" sz="1600" b="1" baseline="0" dirty="0" smtClean="0"/>
                        <a:t>real life accident – low mundane realism.</a:t>
                      </a:r>
                    </a:p>
                    <a:p>
                      <a:pPr algn="l">
                        <a:buFont typeface="Arial" pitchFamily="34" charset="0"/>
                        <a:buChar char="•"/>
                      </a:pPr>
                      <a:r>
                        <a:rPr lang="en-GB" sz="1600" b="0" baseline="0" dirty="0" smtClean="0"/>
                        <a:t> EW reports can often be inaccurate and contributes to conviction of innocent people (practical applications of research to recognise this).</a:t>
                      </a:r>
                    </a:p>
                    <a:p>
                      <a:pPr algn="l">
                        <a:buFont typeface="Arial" pitchFamily="34" charset="0"/>
                        <a:buChar char="•"/>
                      </a:pPr>
                      <a:r>
                        <a:rPr lang="en-GB" sz="1600" b="1" baseline="0" dirty="0" smtClean="0"/>
                        <a:t> Small, ethnocentric samples </a:t>
                      </a:r>
                      <a:r>
                        <a:rPr lang="en-GB" sz="1600" b="0" baseline="0" dirty="0" smtClean="0"/>
                        <a:t>in Loftus research.</a:t>
                      </a:r>
                    </a:p>
                    <a:p>
                      <a:pPr algn="l">
                        <a:buFont typeface="Arial" pitchFamily="34" charset="0"/>
                        <a:buChar char="•"/>
                      </a:pPr>
                      <a:r>
                        <a:rPr lang="en-GB" sz="1600" b="1" dirty="0" smtClean="0"/>
                        <a:t>Warren et al (2005</a:t>
                      </a:r>
                      <a:r>
                        <a:rPr lang="en-GB" sz="1600" b="0" dirty="0" smtClean="0"/>
                        <a:t>) found children were more likely to be influenced by misleading information than adults.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0" y="1268761"/>
            <a:ext cx="4067944" cy="2520280"/>
          </a:xfrm>
          <a:prstGeom prst="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211960" y="1268762"/>
            <a:ext cx="4608512" cy="2520280"/>
          </a:xfrm>
          <a:prstGeom prst="rect">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1" y="4509120"/>
            <a:ext cx="4067944" cy="2254601"/>
          </a:xfrm>
          <a:prstGeom prst="rect">
            <a:avLst/>
          </a:prstGeom>
          <a:solidFill>
            <a:srgbClr val="FF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4211960" y="4077072"/>
            <a:ext cx="4608512" cy="2686649"/>
          </a:xfrm>
          <a:prstGeom prst="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txBox="1">
            <a:spLocks/>
          </p:cNvSpPr>
          <p:nvPr/>
        </p:nvSpPr>
        <p:spPr>
          <a:xfrm>
            <a:off x="-8384" y="0"/>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rgbClr val="0070C0"/>
                </a:solidFill>
              </a:rPr>
              <a:t>Research findings into </a:t>
            </a:r>
            <a:r>
              <a:rPr lang="en-GB" sz="2400" b="1" i="1" dirty="0" smtClean="0">
                <a:solidFill>
                  <a:srgbClr val="0070C0"/>
                </a:solidFill>
              </a:rPr>
              <a:t>Misleading information</a:t>
            </a:r>
            <a:endParaRPr lang="en-GB" sz="2400" b="1" i="1" dirty="0">
              <a:solidFill>
                <a:srgbClr val="0070C0"/>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8623" y="810368"/>
            <a:ext cx="711696" cy="4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7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
          </p:nvPr>
        </p:nvSpPr>
        <p:spPr>
          <a:xfrm>
            <a:off x="0" y="546463"/>
            <a:ext cx="8237760" cy="5353417"/>
          </a:xfrm>
          <a:noFill/>
        </p:spPr>
        <p:txBody>
          <a:bodyPr>
            <a:normAutofit lnSpcReduction="10000"/>
          </a:bodyPr>
          <a:lstStyle/>
          <a:p>
            <a:pPr marL="0" indent="0">
              <a:buNone/>
            </a:pPr>
            <a:r>
              <a:rPr lang="en-GB" sz="1800" dirty="0" smtClean="0"/>
              <a:t>There is not a simple relationship between anxiety and EWT. Accuracy is poor at </a:t>
            </a:r>
            <a:r>
              <a:rPr lang="en-GB" sz="1800" i="1" dirty="0" smtClean="0"/>
              <a:t>high</a:t>
            </a:r>
            <a:r>
              <a:rPr lang="en-GB" sz="1800" dirty="0" smtClean="0"/>
              <a:t> and </a:t>
            </a:r>
            <a:r>
              <a:rPr lang="en-GB" sz="1800" i="1" dirty="0" smtClean="0"/>
              <a:t>low levels of anxiety. </a:t>
            </a:r>
            <a:r>
              <a:rPr lang="en-GB" sz="1800" b="1" dirty="0" smtClean="0"/>
              <a:t>The Yerkes-Dodson </a:t>
            </a:r>
            <a:r>
              <a:rPr lang="en-GB" sz="1800" b="1" dirty="0"/>
              <a:t>law </a:t>
            </a:r>
            <a:r>
              <a:rPr lang="en-GB" sz="1800" dirty="0" smtClean="0"/>
              <a:t>suggests </a:t>
            </a:r>
            <a:r>
              <a:rPr lang="en-GB" sz="1800" dirty="0"/>
              <a:t>moderate anxiety is associated with </a:t>
            </a:r>
            <a:r>
              <a:rPr lang="en-GB" sz="1800" dirty="0" smtClean="0"/>
              <a:t>best recall.</a:t>
            </a:r>
          </a:p>
          <a:p>
            <a:pPr marL="0" indent="0">
              <a:buNone/>
            </a:pPr>
            <a:r>
              <a:rPr lang="en-GB" sz="1800" b="1" u="sng" dirty="0" smtClean="0"/>
              <a:t>Evidence (A01)? </a:t>
            </a:r>
            <a:r>
              <a:rPr lang="en-GB" sz="1800" dirty="0" smtClean="0"/>
              <a:t>Laboratory </a:t>
            </a:r>
            <a:r>
              <a:rPr lang="en-GB" sz="1800" dirty="0"/>
              <a:t>based research has generally shown impaired recall in high anxiety conditions. </a:t>
            </a:r>
            <a:r>
              <a:rPr lang="en-GB" b="1" dirty="0"/>
              <a:t>Weapon-focus </a:t>
            </a:r>
            <a:r>
              <a:rPr lang="en-GB" b="1" dirty="0" smtClean="0"/>
              <a:t>effect -  Loftus </a:t>
            </a:r>
            <a:r>
              <a:rPr lang="en-GB" b="1" dirty="0"/>
              <a:t>et al (</a:t>
            </a:r>
            <a:r>
              <a:rPr lang="en-GB" b="1" dirty="0" smtClean="0"/>
              <a:t>1979) </a:t>
            </a:r>
            <a:r>
              <a:rPr lang="en-GB" sz="1800" dirty="0" smtClean="0"/>
              <a:t>deceived </a:t>
            </a:r>
            <a:r>
              <a:rPr lang="en-GB" sz="1800" dirty="0" err="1" smtClean="0"/>
              <a:t>ppts</a:t>
            </a:r>
            <a:r>
              <a:rPr lang="en-GB" sz="1800" dirty="0"/>
              <a:t> </a:t>
            </a:r>
            <a:r>
              <a:rPr lang="en-GB" sz="1800" dirty="0" smtClean="0"/>
              <a:t>and had them wait in waiting room to undertake their ‘experiment’. </a:t>
            </a:r>
            <a:r>
              <a:rPr lang="en-GB" sz="1800" dirty="0" err="1" smtClean="0"/>
              <a:t>Ppts</a:t>
            </a:r>
            <a:r>
              <a:rPr lang="en-GB" sz="1800" dirty="0" smtClean="0"/>
              <a:t> </a:t>
            </a:r>
            <a:r>
              <a:rPr lang="en-GB" sz="1800" dirty="0"/>
              <a:t>heard a discussion in an adjoining room. Condition 1: a man exited with </a:t>
            </a:r>
            <a:r>
              <a:rPr lang="en-GB" sz="1800" i="1" dirty="0"/>
              <a:t>a pen and greasy hands</a:t>
            </a:r>
            <a:r>
              <a:rPr lang="en-GB" sz="1800" dirty="0"/>
              <a:t>. Condition 2: a man exited with a </a:t>
            </a:r>
            <a:r>
              <a:rPr lang="en-GB" sz="1800" i="1" dirty="0"/>
              <a:t>paperknife and bloody hands. </a:t>
            </a:r>
            <a:r>
              <a:rPr lang="en-GB" sz="1800" dirty="0"/>
              <a:t>When asked to recall the man from photos, condition 1 were 49% accurate. Condition 2 were 33% accurate. The weapon distracted the witness away from the person holding it</a:t>
            </a:r>
            <a:r>
              <a:rPr lang="en-GB" sz="1800" dirty="0" smtClean="0"/>
              <a:t>.</a:t>
            </a:r>
            <a:endParaRPr lang="en-GB" sz="1800" dirty="0"/>
          </a:p>
          <a:p>
            <a:pPr marL="0" indent="0">
              <a:buNone/>
            </a:pPr>
            <a:r>
              <a:rPr lang="en-GB" sz="1800" b="1" u="sng" dirty="0" smtClean="0"/>
              <a:t>(A02) </a:t>
            </a:r>
            <a:r>
              <a:rPr lang="en-GB" sz="1800" b="1" u="sng" dirty="0"/>
              <a:t>However</a:t>
            </a:r>
            <a:r>
              <a:rPr lang="en-GB" sz="1800" b="1" u="sng" dirty="0" smtClean="0"/>
              <a:t>… </a:t>
            </a:r>
            <a:r>
              <a:rPr lang="en-GB" sz="1800" dirty="0" smtClean="0"/>
              <a:t>In a real </a:t>
            </a:r>
            <a:r>
              <a:rPr lang="en-GB" sz="1800" dirty="0"/>
              <a:t>life study  </a:t>
            </a:r>
            <a:r>
              <a:rPr lang="en-GB" b="1" dirty="0" smtClean="0"/>
              <a:t>Christianson and </a:t>
            </a:r>
            <a:r>
              <a:rPr lang="en-GB" b="1" dirty="0" err="1" smtClean="0"/>
              <a:t>Hubinette</a:t>
            </a:r>
            <a:r>
              <a:rPr lang="en-GB" b="1" dirty="0" smtClean="0"/>
              <a:t> (1993) </a:t>
            </a:r>
            <a:r>
              <a:rPr lang="en-GB" sz="1800" dirty="0" smtClean="0"/>
              <a:t>questioned 58 witnesses of real-life bank robberies and found that those threatened in some way had improved recall and remembered more details than bystanders. Similarly, </a:t>
            </a:r>
            <a:r>
              <a:rPr lang="en-GB" sz="1800" b="1" dirty="0" err="1"/>
              <a:t>Yuille</a:t>
            </a:r>
            <a:r>
              <a:rPr lang="en-GB" sz="1800" b="1" dirty="0"/>
              <a:t> and </a:t>
            </a:r>
            <a:r>
              <a:rPr lang="en-GB" sz="1800" b="1" dirty="0" err="1"/>
              <a:t>Cutshall</a:t>
            </a:r>
            <a:r>
              <a:rPr lang="en-GB" sz="1800" b="1" dirty="0"/>
              <a:t> (1986) </a:t>
            </a:r>
            <a:r>
              <a:rPr lang="en-GB" sz="1800" dirty="0"/>
              <a:t>found witnesses who had been most distressed at the time of a shooting gave the most accurate account five months later. </a:t>
            </a:r>
            <a:endParaRPr lang="en-GB" sz="1800" dirty="0" smtClean="0"/>
          </a:p>
          <a:p>
            <a:pPr marL="0" indent="0">
              <a:buNone/>
            </a:pPr>
            <a:r>
              <a:rPr lang="en-GB" sz="1800" b="1" dirty="0" err="1"/>
              <a:t>Deffenbacher</a:t>
            </a:r>
            <a:r>
              <a:rPr lang="en-GB" sz="1800" b="1" dirty="0"/>
              <a:t> et al (2004) </a:t>
            </a:r>
            <a:r>
              <a:rPr lang="en-GB" sz="1800" dirty="0"/>
              <a:t>studied anxiety and said the graph should actually look like this:</a:t>
            </a:r>
          </a:p>
          <a:p>
            <a:endParaRPr lang="en-GB" sz="1800" dirty="0" smtClean="0"/>
          </a:p>
        </p:txBody>
      </p:sp>
      <p:pic>
        <p:nvPicPr>
          <p:cNvPr id="3074" name="Picture 2" descr="http://www.oxfordschoolblogs.co.uk/psychcompanion/blog/wp-content/uploads/2010/02/page_18.jpg"/>
          <p:cNvPicPr>
            <a:picLocks noChangeAspect="1" noChangeArrowheads="1"/>
          </p:cNvPicPr>
          <p:nvPr/>
        </p:nvPicPr>
        <p:blipFill>
          <a:blip r:embed="rId2" cstate="print"/>
          <a:srcRect l="4549" t="426" r="7933" b="4695"/>
          <a:stretch>
            <a:fillRect/>
          </a:stretch>
        </p:blipFill>
        <p:spPr bwMode="auto">
          <a:xfrm>
            <a:off x="2699792" y="1683872"/>
            <a:ext cx="3024336" cy="3553595"/>
          </a:xfrm>
          <a:prstGeom prst="rect">
            <a:avLst/>
          </a:prstGeom>
          <a:noFill/>
        </p:spPr>
      </p:pic>
      <p:cxnSp>
        <p:nvCxnSpPr>
          <p:cNvPr id="10" name="Straight Arrow Connector 9"/>
          <p:cNvCxnSpPr/>
          <p:nvPr/>
        </p:nvCxnSpPr>
        <p:spPr>
          <a:xfrm rot="5400000">
            <a:off x="3442554" y="1709687"/>
            <a:ext cx="928694"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331640" y="4221088"/>
            <a:ext cx="1152128" cy="5102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34092" y="0"/>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solidFill>
                  <a:srgbClr val="0070C0"/>
                </a:solidFill>
              </a:rPr>
              <a:t>Factors affecting the accuracy of </a:t>
            </a:r>
            <a:r>
              <a:rPr lang="en-GB" sz="2400" b="1" dirty="0" smtClean="0">
                <a:solidFill>
                  <a:srgbClr val="0070C0"/>
                </a:solidFill>
              </a:rPr>
              <a:t>EWT: </a:t>
            </a:r>
            <a:r>
              <a:rPr lang="en-GB" sz="2400" b="1" i="1" dirty="0" smtClean="0">
                <a:solidFill>
                  <a:srgbClr val="0070C0"/>
                </a:solidFill>
              </a:rPr>
              <a:t>Levels of anxiety</a:t>
            </a:r>
            <a:endParaRPr lang="en-GB" sz="2400" b="1" i="1" dirty="0">
              <a:solidFill>
                <a:srgbClr val="0070C0"/>
              </a:solidFill>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3538" y="1971479"/>
            <a:ext cx="1126369" cy="178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7018"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REVISE everything we have learnt on the ‘Memory’ topic.</a:t>
            </a:r>
          </a:p>
          <a:p>
            <a:pPr marL="285750" indent="-285750">
              <a:buFont typeface="Arial" panose="020B0604020202020204" pitchFamily="34" charset="0"/>
              <a:buChar char="•"/>
              <a:defRPr/>
            </a:pPr>
            <a:r>
              <a:rPr lang="en-GB" kern="0" dirty="0">
                <a:solidFill>
                  <a:srgbClr val="FFFFFF"/>
                </a:solidFill>
                <a:latin typeface="Comic Sans MS"/>
              </a:rPr>
              <a:t>To make sure you UNDERSTAND all key words, theories and research from the topic.</a:t>
            </a:r>
          </a:p>
        </p:txBody>
      </p:sp>
      <p:pic>
        <p:nvPicPr>
          <p:cNvPr id="3075" name="Picture 3"/>
          <p:cNvPicPr>
            <a:picLocks noChangeAspect="1" noChangeArrowheads="1"/>
          </p:cNvPicPr>
          <p:nvPr/>
        </p:nvPicPr>
        <p:blipFill>
          <a:blip r:embed="rId4" cstate="print"/>
          <a:srcRect/>
          <a:stretch>
            <a:fillRect/>
          </a:stretch>
        </p:blipFill>
        <p:spPr bwMode="auto">
          <a:xfrm>
            <a:off x="2649310" y="1826219"/>
            <a:ext cx="2867025" cy="2905125"/>
          </a:xfrm>
          <a:prstGeom prst="rect">
            <a:avLst/>
          </a:prstGeom>
          <a:noFill/>
          <a:ln w="9525">
            <a:noFill/>
            <a:miter lim="800000"/>
            <a:headEnd/>
            <a:tailEnd/>
          </a:ln>
          <a:effectLst/>
        </p:spPr>
      </p:pic>
    </p:spTree>
    <p:extLst>
      <p:ext uri="{BB962C8B-B14F-4D97-AF65-F5344CB8AC3E}">
        <p14:creationId xmlns:p14="http://schemas.microsoft.com/office/powerpoint/2010/main" val="66790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150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11500"/>
                                        <p:tgtEl>
                                          <p:spTgt spid="10"/>
                                        </p:tgtEl>
                                      </p:cBhvr>
                                    </p:animEffect>
                                  </p:childTnLst>
                                </p:cTn>
                              </p:par>
                              <p:par>
                                <p:cTn id="13" presetID="3" presetClass="entr" presetSubtype="10" fill="hold" nodeType="withEffect">
                                  <p:stCondLst>
                                    <p:cond delay="3000"/>
                                  </p:stCondLst>
                                  <p:childTnLst>
                                    <p:set>
                                      <p:cBhvr>
                                        <p:cTn id="14" dur="1" fill="hold">
                                          <p:stCondLst>
                                            <p:cond delay="0"/>
                                          </p:stCondLst>
                                        </p:cTn>
                                        <p:tgtEl>
                                          <p:spTgt spid="3074"/>
                                        </p:tgtEl>
                                        <p:attrNameLst>
                                          <p:attrName>style.visibility</p:attrName>
                                        </p:attrNameLst>
                                      </p:cBhvr>
                                      <p:to>
                                        <p:strVal val="visible"/>
                                      </p:to>
                                    </p:set>
                                    <p:animEffect transition="in" filter="blinds(horizont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3074"/>
                                        </p:tgtEl>
                                      </p:cBhvr>
                                    </p:animEffect>
                                    <p:set>
                                      <p:cBhvr>
                                        <p:cTn id="23" dur="1" fill="hold">
                                          <p:stCondLst>
                                            <p:cond delay="499"/>
                                          </p:stCondLst>
                                        </p:cTn>
                                        <p:tgtEl>
                                          <p:spTgt spid="307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11267"/>
                                        </p:tgtEl>
                                        <p:attrNameLst>
                                          <p:attrName>style.visibility</p:attrName>
                                        </p:attrNameLst>
                                      </p:cBhvr>
                                      <p:to>
                                        <p:strVal val="visible"/>
                                      </p:to>
                                    </p:set>
                                    <p:animEffect transition="in" filter="barn(inVertical)">
                                      <p:cBhvr>
                                        <p:cTn id="33" dur="500"/>
                                        <p:tgtEl>
                                          <p:spTgt spid="1126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1000"/>
                                        <p:tgtEl>
                                          <p:spTgt spid="7">
                                            <p:txEl>
                                              <p:pRg st="2" end="2"/>
                                            </p:txEl>
                                          </p:spTgt>
                                        </p:tgtEl>
                                      </p:cBhvr>
                                    </p:animEffect>
                                    <p:anim calcmode="lin" valueType="num">
                                      <p:cBhvr>
                                        <p:cTn id="3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fade">
                                      <p:cBhvr>
                                        <p:cTn id="45" dur="1000"/>
                                        <p:tgtEl>
                                          <p:spTgt spid="7">
                                            <p:txEl>
                                              <p:pRg st="3" end="3"/>
                                            </p:txEl>
                                          </p:spTgt>
                                        </p:tgtEl>
                                      </p:cBhvr>
                                    </p:animEffect>
                                    <p:anim calcmode="lin" valueType="num">
                                      <p:cBhvr>
                                        <p:cTn id="4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8" presetID="3" presetClass="entr" presetSubtype="1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par>
                                <p:cTn id="51" presetID="3" presetClass="entr" presetSubtype="10" fill="hold" nodeType="withEffect">
                                  <p:stCondLst>
                                    <p:cond delay="0"/>
                                  </p:stCondLst>
                                  <p:childTnLst>
                                    <p:set>
                                      <p:cBhvr>
                                        <p:cTn id="52" dur="1" fill="hold">
                                          <p:stCondLst>
                                            <p:cond delay="0"/>
                                          </p:stCondLst>
                                        </p:cTn>
                                        <p:tgtEl>
                                          <p:spTgt spid="3075"/>
                                        </p:tgtEl>
                                        <p:attrNameLst>
                                          <p:attrName>style.visibility</p:attrName>
                                        </p:attrNameLst>
                                      </p:cBhvr>
                                      <p:to>
                                        <p:strVal val="visible"/>
                                      </p:to>
                                    </p:set>
                                    <p:animEffect transition="in" filter="blinds(horizontal)">
                                      <p:cBhvr>
                                        <p:cTn id="5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2492896"/>
            <a:ext cx="9144000" cy="3025375"/>
          </a:xfrm>
          <a:prstGeom prst="rect">
            <a:avLst/>
          </a:prstGeom>
          <a:solidFill>
            <a:schemeClr val="accent2">
              <a:lumMod val="40000"/>
              <a:lumOff val="60000"/>
            </a:schemeClr>
          </a:solidFill>
          <a:ln w="25400">
            <a:solidFill>
              <a:schemeClr val="accent1">
                <a:shade val="50000"/>
              </a:schemeClr>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indent="-274320">
              <a:buFont typeface="Wingdings" pitchFamily="2" charset="2"/>
              <a:buChar char=""/>
              <a:defRPr/>
            </a:pPr>
            <a:r>
              <a:rPr lang="en-GB" b="1" dirty="0" smtClean="0">
                <a:solidFill>
                  <a:prstClr val="black"/>
                </a:solidFill>
                <a:latin typeface="Comic Sans MS" panose="030F0702030302020204" pitchFamily="66" charset="0"/>
              </a:rPr>
              <a:t>Ethical considerations </a:t>
            </a:r>
            <a:r>
              <a:rPr lang="en-GB" dirty="0" smtClean="0">
                <a:solidFill>
                  <a:prstClr val="black"/>
                </a:solidFill>
                <a:latin typeface="Comic Sans MS" panose="030F0702030302020204" pitchFamily="66" charset="0"/>
              </a:rPr>
              <a:t>of much ‘weapon focus’ research (stress </a:t>
            </a:r>
            <a:r>
              <a:rPr lang="en-GB" dirty="0" err="1" smtClean="0">
                <a:solidFill>
                  <a:prstClr val="black"/>
                </a:solidFill>
                <a:latin typeface="Comic Sans MS" panose="030F0702030302020204" pitchFamily="66" charset="0"/>
              </a:rPr>
              <a:t>ppts</a:t>
            </a:r>
            <a:r>
              <a:rPr lang="en-GB" dirty="0" smtClean="0">
                <a:solidFill>
                  <a:prstClr val="black"/>
                </a:solidFill>
                <a:latin typeface="Comic Sans MS" panose="030F0702030302020204" pitchFamily="66" charset="0"/>
              </a:rPr>
              <a:t>).</a:t>
            </a:r>
          </a:p>
          <a:p>
            <a:pPr marL="640080" lvl="1" indent="-274320">
              <a:buFont typeface="Wingdings" pitchFamily="2" charset="2"/>
              <a:buChar char=""/>
              <a:defRPr/>
            </a:pPr>
            <a:r>
              <a:rPr lang="en-GB" b="1" dirty="0">
                <a:solidFill>
                  <a:prstClr val="black"/>
                </a:solidFill>
                <a:latin typeface="Comic Sans MS" panose="030F0702030302020204" pitchFamily="66" charset="0"/>
              </a:rPr>
              <a:t>Problems of </a:t>
            </a:r>
            <a:r>
              <a:rPr lang="en-GB" b="1" dirty="0" smtClean="0">
                <a:solidFill>
                  <a:prstClr val="black"/>
                </a:solidFill>
                <a:latin typeface="Comic Sans MS" panose="030F0702030302020204" pitchFamily="66" charset="0"/>
              </a:rPr>
              <a:t>control </a:t>
            </a:r>
            <a:r>
              <a:rPr lang="en-GB" dirty="0" smtClean="0">
                <a:solidFill>
                  <a:prstClr val="black"/>
                </a:solidFill>
                <a:latin typeface="Comic Sans MS" panose="030F0702030302020204" pitchFamily="66" charset="0"/>
              </a:rPr>
              <a:t>as real-life setting for many of the studies. Was poor recall due to anxiety or something else? I.e. did lack of extraneous variables control affect the results? E.g</a:t>
            </a:r>
            <a:r>
              <a:rPr lang="en-GB" dirty="0">
                <a:solidFill>
                  <a:prstClr val="black"/>
                </a:solidFill>
                <a:latin typeface="Comic Sans MS" panose="030F0702030302020204" pitchFamily="66" charset="0"/>
              </a:rPr>
              <a:t>. in </a:t>
            </a:r>
            <a:r>
              <a:rPr lang="en-GB" dirty="0" err="1">
                <a:solidFill>
                  <a:prstClr val="black"/>
                </a:solidFill>
                <a:latin typeface="Comic Sans MS" panose="030F0702030302020204" pitchFamily="66" charset="0"/>
              </a:rPr>
              <a:t>Yuille</a:t>
            </a:r>
            <a:r>
              <a:rPr lang="en-GB" dirty="0">
                <a:solidFill>
                  <a:prstClr val="black"/>
                </a:solidFill>
                <a:latin typeface="Comic Sans MS" panose="030F0702030302020204" pitchFamily="66" charset="0"/>
              </a:rPr>
              <a:t> &amp; </a:t>
            </a:r>
            <a:r>
              <a:rPr lang="en-GB" dirty="0" err="1">
                <a:solidFill>
                  <a:prstClr val="black"/>
                </a:solidFill>
                <a:latin typeface="Comic Sans MS" panose="030F0702030302020204" pitchFamily="66" charset="0"/>
              </a:rPr>
              <a:t>Cutshall’s</a:t>
            </a:r>
            <a:r>
              <a:rPr lang="en-GB" dirty="0">
                <a:solidFill>
                  <a:prstClr val="black"/>
                </a:solidFill>
                <a:latin typeface="Comic Sans MS" panose="030F0702030302020204" pitchFamily="66" charset="0"/>
              </a:rPr>
              <a:t> study those who experienced the highest levels of stress were closer to </a:t>
            </a:r>
            <a:r>
              <a:rPr lang="en-GB" dirty="0" smtClean="0">
                <a:solidFill>
                  <a:prstClr val="black"/>
                </a:solidFill>
                <a:latin typeface="Comic Sans MS" panose="030F0702030302020204" pitchFamily="66" charset="0"/>
              </a:rPr>
              <a:t>the event, which </a:t>
            </a:r>
            <a:r>
              <a:rPr lang="en-GB" dirty="0">
                <a:solidFill>
                  <a:prstClr val="black"/>
                </a:solidFill>
                <a:latin typeface="Comic Sans MS" panose="030F0702030302020204" pitchFamily="66" charset="0"/>
              </a:rPr>
              <a:t>might have helped their recall</a:t>
            </a:r>
            <a:r>
              <a:rPr lang="en-GB" dirty="0" smtClean="0">
                <a:solidFill>
                  <a:prstClr val="black"/>
                </a:solidFill>
                <a:latin typeface="Comic Sans MS" panose="030F0702030302020204" pitchFamily="66" charset="0"/>
              </a:rPr>
              <a:t>.</a:t>
            </a:r>
          </a:p>
          <a:p>
            <a:pPr marL="640080" lvl="1" indent="-274320">
              <a:buFont typeface="Wingdings" pitchFamily="2" charset="2"/>
              <a:buChar char=""/>
              <a:defRPr/>
            </a:pPr>
            <a:r>
              <a:rPr lang="en-GB" dirty="0" smtClean="0">
                <a:solidFill>
                  <a:prstClr val="black"/>
                </a:solidFill>
                <a:latin typeface="Comic Sans MS" panose="030F0702030302020204" pitchFamily="66" charset="0"/>
              </a:rPr>
              <a:t>Loftus experiment </a:t>
            </a:r>
            <a:r>
              <a:rPr lang="en-GB" b="1" dirty="0" smtClean="0">
                <a:solidFill>
                  <a:prstClr val="black"/>
                </a:solidFill>
                <a:latin typeface="Comic Sans MS" panose="030F0702030302020204" pitchFamily="66" charset="0"/>
              </a:rPr>
              <a:t>only supports one half of the </a:t>
            </a:r>
            <a:r>
              <a:rPr lang="en-GB" b="1" dirty="0">
                <a:solidFill>
                  <a:prstClr val="black"/>
                </a:solidFill>
                <a:latin typeface="Comic Sans MS" panose="030F0702030302020204" pitchFamily="66" charset="0"/>
              </a:rPr>
              <a:t>Yerkes-Dodson </a:t>
            </a:r>
            <a:r>
              <a:rPr lang="en-GB" dirty="0">
                <a:solidFill>
                  <a:prstClr val="black"/>
                </a:solidFill>
                <a:latin typeface="Comic Sans MS" panose="030F0702030302020204" pitchFamily="66" charset="0"/>
              </a:rPr>
              <a:t>theory – </a:t>
            </a:r>
            <a:r>
              <a:rPr lang="en-GB" dirty="0" smtClean="0">
                <a:solidFill>
                  <a:prstClr val="black"/>
                </a:solidFill>
                <a:latin typeface="Comic Sans MS" panose="030F0702030302020204" pitchFamily="66" charset="0"/>
              </a:rPr>
              <a:t>as </a:t>
            </a:r>
            <a:r>
              <a:rPr lang="en-GB" dirty="0">
                <a:solidFill>
                  <a:prstClr val="black"/>
                </a:solidFill>
                <a:latin typeface="Comic Sans MS" panose="030F0702030302020204" pitchFamily="66" charset="0"/>
              </a:rPr>
              <a:t>no low arousal </a:t>
            </a:r>
            <a:r>
              <a:rPr lang="en-GB" dirty="0" smtClean="0">
                <a:solidFill>
                  <a:prstClr val="black"/>
                </a:solidFill>
                <a:latin typeface="Comic Sans MS" panose="030F0702030302020204" pitchFamily="66" charset="0"/>
              </a:rPr>
              <a:t>condition.</a:t>
            </a:r>
          </a:p>
        </p:txBody>
      </p:sp>
      <p:sp>
        <p:nvSpPr>
          <p:cNvPr id="8" name="Content Placeholder 2"/>
          <p:cNvSpPr txBox="1">
            <a:spLocks/>
          </p:cNvSpPr>
          <p:nvPr/>
        </p:nvSpPr>
        <p:spPr>
          <a:xfrm>
            <a:off x="0" y="798725"/>
            <a:ext cx="9144000" cy="1434164"/>
          </a:xfrm>
          <a:prstGeom prst="rect">
            <a:avLst/>
          </a:prstGeom>
          <a:solidFill>
            <a:srgbClr val="00B050"/>
          </a:solidFill>
          <a:ln w="25400">
            <a:solidFill>
              <a:schemeClr val="accent1">
                <a:shade val="50000"/>
              </a:schemeClr>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indent="-274320">
              <a:buFont typeface="Wingdings" pitchFamily="2" charset="2"/>
              <a:buChar char="ü"/>
              <a:defRPr/>
            </a:pPr>
            <a:r>
              <a:rPr lang="en-GB" sz="3400" b="1" dirty="0" smtClean="0">
                <a:solidFill>
                  <a:prstClr val="black"/>
                </a:solidFill>
                <a:latin typeface="Comic Sans MS" panose="030F0702030302020204" pitchFamily="66" charset="0"/>
              </a:rPr>
              <a:t>High ecological validity </a:t>
            </a:r>
            <a:r>
              <a:rPr lang="en-GB" dirty="0" smtClean="0">
                <a:solidFill>
                  <a:prstClr val="black"/>
                </a:solidFill>
                <a:latin typeface="Comic Sans MS" panose="030F0702030302020204" pitchFamily="66" charset="0"/>
              </a:rPr>
              <a:t>in </a:t>
            </a:r>
            <a:r>
              <a:rPr lang="en-GB" dirty="0">
                <a:solidFill>
                  <a:prstClr val="black"/>
                </a:solidFill>
                <a:latin typeface="Comic Sans MS" panose="030F0702030302020204" pitchFamily="66" charset="0"/>
              </a:rPr>
              <a:t>Loftus </a:t>
            </a:r>
            <a:r>
              <a:rPr lang="en-GB" dirty="0" smtClean="0">
                <a:solidFill>
                  <a:prstClr val="black"/>
                </a:solidFill>
                <a:latin typeface="Comic Sans MS" panose="030F0702030302020204" pitchFamily="66" charset="0"/>
              </a:rPr>
              <a:t>and Christianson </a:t>
            </a:r>
            <a:r>
              <a:rPr lang="en-GB" dirty="0">
                <a:solidFill>
                  <a:prstClr val="black"/>
                </a:solidFill>
                <a:latin typeface="Comic Sans MS" panose="030F0702030302020204" pitchFamily="66" charset="0"/>
              </a:rPr>
              <a:t>and </a:t>
            </a:r>
            <a:r>
              <a:rPr lang="en-GB" dirty="0" err="1">
                <a:solidFill>
                  <a:prstClr val="black"/>
                </a:solidFill>
                <a:latin typeface="Comic Sans MS" panose="030F0702030302020204" pitchFamily="66" charset="0"/>
              </a:rPr>
              <a:t>Hubinette</a:t>
            </a:r>
            <a:r>
              <a:rPr lang="en-GB" dirty="0">
                <a:solidFill>
                  <a:prstClr val="black"/>
                </a:solidFill>
                <a:latin typeface="Comic Sans MS" panose="030F0702030302020204" pitchFamily="66" charset="0"/>
              </a:rPr>
              <a:t> (1993) </a:t>
            </a:r>
            <a:r>
              <a:rPr lang="en-GB" dirty="0" smtClean="0">
                <a:solidFill>
                  <a:prstClr val="black"/>
                </a:solidFill>
                <a:latin typeface="Comic Sans MS" panose="030F0702030302020204" pitchFamily="66" charset="0"/>
              </a:rPr>
              <a:t> studies – therefore </a:t>
            </a:r>
            <a:r>
              <a:rPr lang="en-GB" i="1" dirty="0" smtClean="0">
                <a:solidFill>
                  <a:prstClr val="black"/>
                </a:solidFill>
                <a:latin typeface="Comic Sans MS" panose="030F0702030302020204" pitchFamily="66" charset="0"/>
              </a:rPr>
              <a:t>generalisable</a:t>
            </a:r>
            <a:r>
              <a:rPr lang="en-GB" dirty="0" smtClean="0">
                <a:solidFill>
                  <a:prstClr val="black"/>
                </a:solidFill>
                <a:latin typeface="Comic Sans MS" panose="030F0702030302020204" pitchFamily="66" charset="0"/>
              </a:rPr>
              <a:t> to other settings and </a:t>
            </a:r>
            <a:r>
              <a:rPr lang="en-GB" i="1" dirty="0" smtClean="0">
                <a:solidFill>
                  <a:prstClr val="black"/>
                </a:solidFill>
                <a:latin typeface="Comic Sans MS" panose="030F0702030302020204" pitchFamily="66" charset="0"/>
              </a:rPr>
              <a:t>thus </a:t>
            </a:r>
            <a:r>
              <a:rPr lang="en-GB" i="1" dirty="0">
                <a:solidFill>
                  <a:prstClr val="black"/>
                </a:solidFill>
                <a:latin typeface="Comic Sans MS" panose="030F0702030302020204" pitchFamily="66" charset="0"/>
              </a:rPr>
              <a:t>more likely </a:t>
            </a:r>
            <a:r>
              <a:rPr lang="en-GB" i="1" dirty="0" smtClean="0">
                <a:solidFill>
                  <a:prstClr val="black"/>
                </a:solidFill>
                <a:latin typeface="Comic Sans MS" panose="030F0702030302020204" pitchFamily="66" charset="0"/>
              </a:rPr>
              <a:t>to be </a:t>
            </a:r>
            <a:r>
              <a:rPr lang="en-GB" i="1" dirty="0">
                <a:solidFill>
                  <a:prstClr val="black"/>
                </a:solidFill>
                <a:latin typeface="Comic Sans MS" panose="030F0702030302020204" pitchFamily="66" charset="0"/>
              </a:rPr>
              <a:t>relevant </a:t>
            </a:r>
            <a:r>
              <a:rPr lang="en-GB" i="1" dirty="0" smtClean="0">
                <a:solidFill>
                  <a:prstClr val="black"/>
                </a:solidFill>
                <a:latin typeface="Comic Sans MS" panose="030F0702030302020204" pitchFamily="66" charset="0"/>
              </a:rPr>
              <a:t>for practical implications </a:t>
            </a:r>
            <a:r>
              <a:rPr lang="en-GB" dirty="0" smtClean="0">
                <a:solidFill>
                  <a:prstClr val="black"/>
                </a:solidFill>
                <a:latin typeface="Comic Sans MS" panose="030F0702030302020204" pitchFamily="66" charset="0"/>
              </a:rPr>
              <a:t>of research in </a:t>
            </a:r>
            <a:r>
              <a:rPr lang="en-GB" dirty="0">
                <a:solidFill>
                  <a:prstClr val="black"/>
                </a:solidFill>
                <a:latin typeface="Comic Sans MS" panose="030F0702030302020204" pitchFamily="66" charset="0"/>
              </a:rPr>
              <a:t>court cases. </a:t>
            </a:r>
            <a:endParaRPr lang="en-GB" dirty="0" smtClean="0">
              <a:solidFill>
                <a:prstClr val="black"/>
              </a:solidFill>
              <a:latin typeface="Comic Sans MS" panose="030F0702030302020204" pitchFamily="66" charset="0"/>
            </a:endParaRPr>
          </a:p>
          <a:p>
            <a:pPr marL="365760" lvl="1" indent="0">
              <a:buNone/>
              <a:defRPr/>
            </a:pPr>
            <a:endParaRPr lang="en-GB" dirty="0" smtClean="0">
              <a:solidFill>
                <a:prstClr val="black"/>
              </a:solidFill>
              <a:latin typeface="Comic Sans MS" panose="030F0702030302020204" pitchFamily="66" charset="0"/>
            </a:endParaRPr>
          </a:p>
        </p:txBody>
      </p:sp>
      <p:sp>
        <p:nvSpPr>
          <p:cNvPr id="7" name="Title 1"/>
          <p:cNvSpPr txBox="1">
            <a:spLocks/>
          </p:cNvSpPr>
          <p:nvPr/>
        </p:nvSpPr>
        <p:spPr>
          <a:xfrm>
            <a:off x="0" y="116632"/>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solidFill>
                  <a:srgbClr val="0070C0"/>
                </a:solidFill>
              </a:rPr>
              <a:t>Factors affecting the accuracy of </a:t>
            </a:r>
            <a:r>
              <a:rPr lang="en-GB" sz="2400" b="1" dirty="0" smtClean="0">
                <a:solidFill>
                  <a:srgbClr val="0070C0"/>
                </a:solidFill>
              </a:rPr>
              <a:t>EWT: </a:t>
            </a:r>
            <a:r>
              <a:rPr lang="en-GB" sz="2400" b="1" i="1" dirty="0" smtClean="0">
                <a:solidFill>
                  <a:srgbClr val="0070C0"/>
                </a:solidFill>
              </a:rPr>
              <a:t>Levels of anxiety</a:t>
            </a:r>
            <a:endParaRPr lang="en-GB" sz="2400" b="1" i="1" dirty="0">
              <a:solidFill>
                <a:srgbClr val="0070C0"/>
              </a:solidFill>
            </a:endParaRPr>
          </a:p>
        </p:txBody>
      </p:sp>
      <p:sp>
        <p:nvSpPr>
          <p:cNvPr id="10" name="Rectangle 9"/>
          <p:cNvSpPr/>
          <p:nvPr/>
        </p:nvSpPr>
        <p:spPr>
          <a:xfrm rot="21283536">
            <a:off x="4883338" y="2892456"/>
            <a:ext cx="3312368" cy="222625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b="1" dirty="0" smtClean="0">
                <a:solidFill>
                  <a:schemeClr val="tx1"/>
                </a:solidFill>
              </a:rPr>
              <a:t>Tip: </a:t>
            </a:r>
            <a:r>
              <a:rPr lang="en-GB" sz="2400" dirty="0" smtClean="0">
                <a:solidFill>
                  <a:schemeClr val="tx1"/>
                </a:solidFill>
              </a:rPr>
              <a:t>Need the second part for ‘higher commentary bands’. Just stating high ecological validity is simplistic – C grade most.</a:t>
            </a:r>
            <a:endParaRPr lang="en-GB" sz="2400" dirty="0">
              <a:solidFill>
                <a:schemeClr val="tx1"/>
              </a:solidFill>
            </a:endParaRPr>
          </a:p>
        </p:txBody>
      </p:sp>
      <p:cxnSp>
        <p:nvCxnSpPr>
          <p:cNvPr id="12" name="Straight Arrow Connector 11"/>
          <p:cNvCxnSpPr/>
          <p:nvPr/>
        </p:nvCxnSpPr>
        <p:spPr>
          <a:xfrm flipH="1" flipV="1">
            <a:off x="6660232" y="1988840"/>
            <a:ext cx="504056" cy="1008112"/>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5978311"/>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5272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Improving the accuracy of EWT</a:t>
            </a:r>
            <a:endParaRPr lang="en-GB" dirty="0"/>
          </a:p>
        </p:txBody>
      </p:sp>
      <p:pic>
        <p:nvPicPr>
          <p:cNvPr id="5122" name="Picture 2" descr="C:\Users\Kirsty\Dropbox\Screenshots\Screenshot 2015-10-03 11.19.42.png"/>
          <p:cNvPicPr>
            <a:picLocks noChangeAspect="1" noChangeArrowheads="1"/>
          </p:cNvPicPr>
          <p:nvPr/>
        </p:nvPicPr>
        <p:blipFill rotWithShape="1">
          <a:blip r:embed="rId2">
            <a:extLst>
              <a:ext uri="{28A0092B-C50C-407E-A947-70E740481C1C}">
                <a14:useLocalDpi xmlns:a14="http://schemas.microsoft.com/office/drawing/2010/main" val="0"/>
              </a:ext>
            </a:extLst>
          </a:blip>
          <a:srcRect l="22272" t="56064" r="21515" b="39085"/>
          <a:stretch/>
        </p:blipFill>
        <p:spPr bwMode="auto">
          <a:xfrm>
            <a:off x="1" y="3759440"/>
            <a:ext cx="9144000" cy="44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132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4"/>
            <p:extLst>
              <p:ext uri="{D42A27DB-BD31-4B8C-83A1-F6EECF244321}">
                <p14:modId xmlns:p14="http://schemas.microsoft.com/office/powerpoint/2010/main" val="1984801481"/>
              </p:ext>
            </p:extLst>
          </p:nvPr>
        </p:nvGraphicFramePr>
        <p:xfrm>
          <a:off x="-1044624" y="970417"/>
          <a:ext cx="4608512" cy="5554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51520" y="1052736"/>
            <a:ext cx="2143140" cy="830997"/>
          </a:xfrm>
          <a:prstGeom prst="rect">
            <a:avLst/>
          </a:prstGeom>
          <a:noFill/>
        </p:spPr>
        <p:txBody>
          <a:bodyPr wrap="square" rtlCol="0">
            <a:spAutoFit/>
          </a:bodyPr>
          <a:lstStyle/>
          <a:p>
            <a:pPr algn="ctr"/>
            <a:r>
              <a:rPr lang="en-GB" sz="2400" dirty="0">
                <a:solidFill>
                  <a:prstClr val="black"/>
                </a:solidFill>
              </a:rPr>
              <a:t>Report Everything</a:t>
            </a:r>
            <a:endParaRPr lang="en-GB" dirty="0">
              <a:solidFill>
                <a:prstClr val="black"/>
              </a:solidFill>
            </a:endParaRPr>
          </a:p>
        </p:txBody>
      </p:sp>
      <p:sp>
        <p:nvSpPr>
          <p:cNvPr id="9" name="TextBox 8"/>
          <p:cNvSpPr txBox="1"/>
          <p:nvPr/>
        </p:nvSpPr>
        <p:spPr>
          <a:xfrm>
            <a:off x="251520" y="2564904"/>
            <a:ext cx="2143140" cy="830997"/>
          </a:xfrm>
          <a:prstGeom prst="rect">
            <a:avLst/>
          </a:prstGeom>
          <a:noFill/>
        </p:spPr>
        <p:txBody>
          <a:bodyPr wrap="square" rtlCol="0">
            <a:spAutoFit/>
          </a:bodyPr>
          <a:lstStyle/>
          <a:p>
            <a:pPr algn="ctr"/>
            <a:r>
              <a:rPr lang="en-GB" sz="2400" dirty="0" smtClean="0">
                <a:solidFill>
                  <a:prstClr val="black"/>
                </a:solidFill>
              </a:rPr>
              <a:t>Context </a:t>
            </a:r>
            <a:r>
              <a:rPr lang="en-GB" sz="2400" dirty="0">
                <a:solidFill>
                  <a:prstClr val="black"/>
                </a:solidFill>
              </a:rPr>
              <a:t>Reinstatement</a:t>
            </a:r>
            <a:endParaRPr lang="en-GB" dirty="0">
              <a:solidFill>
                <a:prstClr val="black"/>
              </a:solidFill>
            </a:endParaRPr>
          </a:p>
        </p:txBody>
      </p:sp>
      <p:sp>
        <p:nvSpPr>
          <p:cNvPr id="12" name="TextBox 11"/>
          <p:cNvSpPr txBox="1"/>
          <p:nvPr/>
        </p:nvSpPr>
        <p:spPr>
          <a:xfrm>
            <a:off x="291861" y="4094018"/>
            <a:ext cx="1958783" cy="830997"/>
          </a:xfrm>
          <a:prstGeom prst="rect">
            <a:avLst/>
          </a:prstGeom>
          <a:noFill/>
        </p:spPr>
        <p:txBody>
          <a:bodyPr wrap="square" rtlCol="0">
            <a:spAutoFit/>
          </a:bodyPr>
          <a:lstStyle/>
          <a:p>
            <a:pPr algn="ctr"/>
            <a:r>
              <a:rPr lang="en-GB" sz="2400" dirty="0">
                <a:solidFill>
                  <a:prstClr val="black"/>
                </a:solidFill>
              </a:rPr>
              <a:t>Recall in reverse </a:t>
            </a:r>
            <a:r>
              <a:rPr lang="en-GB" sz="2400" dirty="0" smtClean="0">
                <a:solidFill>
                  <a:prstClr val="black"/>
                </a:solidFill>
              </a:rPr>
              <a:t>order</a:t>
            </a:r>
            <a:endParaRPr lang="en-GB" dirty="0">
              <a:solidFill>
                <a:prstClr val="black"/>
              </a:solidFill>
            </a:endParaRPr>
          </a:p>
        </p:txBody>
      </p:sp>
      <p:sp>
        <p:nvSpPr>
          <p:cNvPr id="13" name="TextBox 12"/>
          <p:cNvSpPr txBox="1"/>
          <p:nvPr/>
        </p:nvSpPr>
        <p:spPr>
          <a:xfrm>
            <a:off x="291861" y="5589240"/>
            <a:ext cx="1979712" cy="1015663"/>
          </a:xfrm>
          <a:prstGeom prst="rect">
            <a:avLst/>
          </a:prstGeom>
          <a:noFill/>
        </p:spPr>
        <p:txBody>
          <a:bodyPr wrap="square" rtlCol="0">
            <a:spAutoFit/>
          </a:bodyPr>
          <a:lstStyle/>
          <a:p>
            <a:pPr algn="ctr"/>
            <a:r>
              <a:rPr lang="en-GB" sz="2000" dirty="0">
                <a:solidFill>
                  <a:prstClr val="black"/>
                </a:solidFill>
              </a:rPr>
              <a:t>Recall from a changed </a:t>
            </a:r>
            <a:r>
              <a:rPr lang="en-GB" sz="2000" dirty="0" smtClean="0">
                <a:solidFill>
                  <a:prstClr val="black"/>
                </a:solidFill>
              </a:rPr>
              <a:t>perspective </a:t>
            </a:r>
            <a:endParaRPr lang="en-GB" sz="1600" dirty="0">
              <a:solidFill>
                <a:prstClr val="black"/>
              </a:solidFill>
            </a:endParaRPr>
          </a:p>
        </p:txBody>
      </p:sp>
      <p:sp>
        <p:nvSpPr>
          <p:cNvPr id="20" name="Title 1"/>
          <p:cNvSpPr txBox="1">
            <a:spLocks/>
          </p:cNvSpPr>
          <p:nvPr/>
        </p:nvSpPr>
        <p:spPr>
          <a:xfrm>
            <a:off x="0" y="116632"/>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solidFill>
                  <a:srgbClr val="0070C0"/>
                </a:solidFill>
              </a:rPr>
              <a:t>Improving accuracy of EWT: </a:t>
            </a:r>
            <a:r>
              <a:rPr lang="en-GB" sz="2800" b="1" i="1" dirty="0" smtClean="0">
                <a:solidFill>
                  <a:srgbClr val="0070C0"/>
                </a:solidFill>
              </a:rPr>
              <a:t>The cognitive interview </a:t>
            </a:r>
            <a:r>
              <a:rPr lang="en-GB" sz="2800" b="1" dirty="0" smtClean="0">
                <a:solidFill>
                  <a:srgbClr val="0070C0"/>
                </a:solidFill>
              </a:rPr>
              <a:t>(A01)</a:t>
            </a:r>
            <a:endParaRPr lang="en-GB" sz="2800" b="1" dirty="0">
              <a:solidFill>
                <a:srgbClr val="0070C0"/>
              </a:solidFill>
            </a:endParaRPr>
          </a:p>
        </p:txBody>
      </p:sp>
      <p:sp>
        <p:nvSpPr>
          <p:cNvPr id="16" name="Rectangle 15"/>
          <p:cNvSpPr/>
          <p:nvPr/>
        </p:nvSpPr>
        <p:spPr>
          <a:xfrm>
            <a:off x="2394660" y="631763"/>
            <a:ext cx="6728411" cy="1477328"/>
          </a:xfrm>
          <a:prstGeom prst="rect">
            <a:avLst/>
          </a:prstGeom>
        </p:spPr>
        <p:txBody>
          <a:bodyPr wrap="square">
            <a:spAutoFit/>
          </a:bodyPr>
          <a:lstStyle/>
          <a:p>
            <a:r>
              <a:rPr lang="en-GB" dirty="0"/>
              <a:t>T</a:t>
            </a:r>
            <a:r>
              <a:rPr lang="en-GB" dirty="0" smtClean="0"/>
              <a:t>he interviewer encourages the witness to </a:t>
            </a:r>
            <a:r>
              <a:rPr lang="en-GB" b="1" dirty="0" smtClean="0"/>
              <a:t>report all details about the even</a:t>
            </a:r>
            <a:r>
              <a:rPr lang="en-GB" dirty="0" smtClean="0"/>
              <a:t>t, even though these </a:t>
            </a:r>
            <a:r>
              <a:rPr lang="en-GB" b="1" dirty="0" smtClean="0"/>
              <a:t>details may seem unimportant</a:t>
            </a:r>
            <a:r>
              <a:rPr lang="en-GB" dirty="0" smtClean="0"/>
              <a:t>. </a:t>
            </a:r>
          </a:p>
          <a:p>
            <a:r>
              <a:rPr lang="en-GB" i="1" dirty="0" smtClean="0"/>
              <a:t>E.g. “Please tell me everything you can remember about what you saw in the shop. Do not leave anything out, even the small details you think may be unimportant.”</a:t>
            </a:r>
            <a:endParaRPr lang="en-GB" i="1" dirty="0"/>
          </a:p>
        </p:txBody>
      </p:sp>
      <p:sp>
        <p:nvSpPr>
          <p:cNvPr id="15" name="Rectangle 14"/>
          <p:cNvSpPr/>
          <p:nvPr/>
        </p:nvSpPr>
        <p:spPr>
          <a:xfrm>
            <a:off x="2373491" y="2252894"/>
            <a:ext cx="6713844" cy="1477328"/>
          </a:xfrm>
          <a:prstGeom prst="rect">
            <a:avLst/>
          </a:prstGeom>
        </p:spPr>
        <p:txBody>
          <a:bodyPr wrap="square">
            <a:spAutoFit/>
          </a:bodyPr>
          <a:lstStyle/>
          <a:p>
            <a:r>
              <a:rPr lang="en-GB" dirty="0"/>
              <a:t>T</a:t>
            </a:r>
            <a:r>
              <a:rPr lang="en-GB" dirty="0" smtClean="0"/>
              <a:t>rying to </a:t>
            </a:r>
            <a:r>
              <a:rPr lang="en-GB" b="1" dirty="0" smtClean="0"/>
              <a:t>mentally recreate an image of the situation</a:t>
            </a:r>
            <a:r>
              <a:rPr lang="en-GB" dirty="0" smtClean="0"/>
              <a:t>, including details of the environment, such as the weather conditions, and the individual’s emotional state including their feelings at the time of the incident. </a:t>
            </a:r>
            <a:r>
              <a:rPr lang="en-GB" i="1" dirty="0" smtClean="0"/>
              <a:t>E.g. “Please try to imagine you are back in the park, what is weather like? How do you feel whilst you are walking?</a:t>
            </a:r>
            <a:endParaRPr lang="en-GB" i="1" dirty="0"/>
          </a:p>
        </p:txBody>
      </p:sp>
      <p:sp>
        <p:nvSpPr>
          <p:cNvPr id="17" name="Rectangle 16"/>
          <p:cNvSpPr/>
          <p:nvPr/>
        </p:nvSpPr>
        <p:spPr>
          <a:xfrm>
            <a:off x="2389367" y="5635406"/>
            <a:ext cx="6788347" cy="923330"/>
          </a:xfrm>
          <a:prstGeom prst="rect">
            <a:avLst/>
          </a:prstGeom>
        </p:spPr>
        <p:txBody>
          <a:bodyPr wrap="square">
            <a:spAutoFit/>
          </a:bodyPr>
          <a:lstStyle/>
          <a:p>
            <a:r>
              <a:rPr lang="en-GB" dirty="0"/>
              <a:t>T</a:t>
            </a:r>
            <a:r>
              <a:rPr lang="en-GB" dirty="0" smtClean="0"/>
              <a:t>rying to mentally </a:t>
            </a:r>
            <a:r>
              <a:rPr lang="en-GB" b="1" dirty="0" smtClean="0"/>
              <a:t>recreate the situation from different points of view </a:t>
            </a:r>
            <a:r>
              <a:rPr lang="en-GB" i="1" dirty="0" smtClean="0"/>
              <a:t>e.g. “Please can you describe what you think the bank manager, another witness present at the scene, would have seen?”</a:t>
            </a:r>
            <a:endParaRPr lang="en-GB" i="1" dirty="0"/>
          </a:p>
        </p:txBody>
      </p:sp>
      <p:sp>
        <p:nvSpPr>
          <p:cNvPr id="18" name="Rectangle 17"/>
          <p:cNvSpPr/>
          <p:nvPr/>
        </p:nvSpPr>
        <p:spPr>
          <a:xfrm>
            <a:off x="2346048" y="4147623"/>
            <a:ext cx="6874984" cy="923330"/>
          </a:xfrm>
          <a:prstGeom prst="rect">
            <a:avLst/>
          </a:prstGeom>
        </p:spPr>
        <p:txBody>
          <a:bodyPr wrap="square">
            <a:spAutoFit/>
          </a:bodyPr>
          <a:lstStyle/>
          <a:p>
            <a:r>
              <a:rPr lang="en-GB" dirty="0" smtClean="0"/>
              <a:t>The witness is asked to </a:t>
            </a:r>
            <a:r>
              <a:rPr lang="en-GB" b="1" dirty="0" smtClean="0"/>
              <a:t>describe the scene in a different chronological order </a:t>
            </a:r>
            <a:r>
              <a:rPr lang="en-GB" i="1" dirty="0" smtClean="0"/>
              <a:t>E.g. “Tell me what you saw on the film in a different order to how it actually happened.”</a:t>
            </a:r>
            <a:endParaRPr lang="en-GB" i="1" dirty="0"/>
          </a:p>
        </p:txBody>
      </p:sp>
    </p:spTree>
    <p:extLst>
      <p:ext uri="{BB962C8B-B14F-4D97-AF65-F5344CB8AC3E}">
        <p14:creationId xmlns:p14="http://schemas.microsoft.com/office/powerpoint/2010/main" val="264655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6" grpId="0"/>
      <p:bldP spid="15"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648"/>
            <a:ext cx="7344816" cy="607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076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a:spLocks noGrp="1"/>
          </p:cNvSpPr>
          <p:nvPr>
            <p:ph sz="half" idx="2"/>
          </p:nvPr>
        </p:nvSpPr>
        <p:spPr>
          <a:xfrm>
            <a:off x="0" y="504056"/>
            <a:ext cx="9144000" cy="5501964"/>
          </a:xfrm>
        </p:spPr>
        <p:txBody>
          <a:bodyPr>
            <a:normAutofit lnSpcReduction="10000"/>
          </a:bodyPr>
          <a:lstStyle/>
          <a:p>
            <a:pPr marL="0" indent="0">
              <a:buNone/>
            </a:pPr>
            <a:r>
              <a:rPr lang="en-GB" b="1" u="sng" dirty="0" smtClean="0"/>
              <a:t>Strengths</a:t>
            </a:r>
          </a:p>
          <a:p>
            <a:pPr marL="0" indent="0">
              <a:buNone/>
            </a:pPr>
            <a:r>
              <a:rPr lang="en-GB" b="1" dirty="0" smtClean="0"/>
              <a:t>+ </a:t>
            </a:r>
            <a:r>
              <a:rPr lang="en-GB" dirty="0" err="1" smtClean="0"/>
              <a:t>Köhnken</a:t>
            </a:r>
            <a:r>
              <a:rPr lang="en-GB" dirty="0" smtClean="0"/>
              <a:t> et al (1999) found that the </a:t>
            </a:r>
            <a:r>
              <a:rPr lang="en-GB" b="1" dirty="0" smtClean="0"/>
              <a:t>CI gained 34% more information </a:t>
            </a:r>
            <a:r>
              <a:rPr lang="en-GB" dirty="0" smtClean="0"/>
              <a:t>than the SI.</a:t>
            </a:r>
          </a:p>
          <a:p>
            <a:pPr marL="0" indent="0">
              <a:buNone/>
            </a:pPr>
            <a:r>
              <a:rPr lang="en-GB" b="1" dirty="0" smtClean="0"/>
              <a:t>+ </a:t>
            </a:r>
            <a:r>
              <a:rPr lang="en-GB" dirty="0" smtClean="0"/>
              <a:t>Stein and </a:t>
            </a:r>
            <a:r>
              <a:rPr lang="en-GB" dirty="0" err="1" smtClean="0"/>
              <a:t>Memon</a:t>
            </a:r>
            <a:r>
              <a:rPr lang="en-GB" dirty="0" smtClean="0"/>
              <a:t> (2006) used female cleaners in Brazil to test the accuracy of the CI. They watched a video of an abduction and it was found that </a:t>
            </a:r>
            <a:r>
              <a:rPr lang="en-GB" b="1" dirty="0" smtClean="0"/>
              <a:t>more correct information was obtained from witnesses </a:t>
            </a:r>
            <a:r>
              <a:rPr lang="en-GB" dirty="0" smtClean="0"/>
              <a:t>through the CI.</a:t>
            </a:r>
          </a:p>
          <a:p>
            <a:pPr marL="0" indent="0">
              <a:buNone/>
            </a:pPr>
            <a:r>
              <a:rPr lang="en-GB" b="1" u="sng" dirty="0" smtClean="0"/>
              <a:t>Weaknesses</a:t>
            </a:r>
          </a:p>
          <a:p>
            <a:pPr>
              <a:buFontTx/>
              <a:buChar char="-"/>
            </a:pPr>
            <a:r>
              <a:rPr lang="en-GB" dirty="0" smtClean="0"/>
              <a:t>Often police do not use all of the components as they are </a:t>
            </a:r>
            <a:r>
              <a:rPr lang="en-GB" b="1" dirty="0" smtClean="0"/>
              <a:t>not well trained in </a:t>
            </a:r>
            <a:r>
              <a:rPr lang="en-GB" b="1" dirty="0"/>
              <a:t>it. </a:t>
            </a:r>
            <a:r>
              <a:rPr lang="en-GB" dirty="0" smtClean="0"/>
              <a:t>E.g. Detectives </a:t>
            </a:r>
            <a:r>
              <a:rPr lang="en-GB" dirty="0"/>
              <a:t>receive only 4 hours of training in the </a:t>
            </a:r>
            <a:r>
              <a:rPr lang="en-GB" dirty="0" smtClean="0"/>
              <a:t>CI.</a:t>
            </a:r>
          </a:p>
          <a:p>
            <a:pPr>
              <a:buFontTx/>
              <a:buChar char="-"/>
            </a:pPr>
            <a:r>
              <a:rPr lang="en-GB" dirty="0" err="1" smtClean="0"/>
              <a:t>Kohnken</a:t>
            </a:r>
            <a:r>
              <a:rPr lang="en-GB" dirty="0" smtClean="0"/>
              <a:t> </a:t>
            </a:r>
            <a:r>
              <a:rPr lang="en-GB" dirty="0"/>
              <a:t>et al (1999) </a:t>
            </a:r>
            <a:r>
              <a:rPr lang="en-GB" dirty="0" smtClean="0"/>
              <a:t>also found that the CI </a:t>
            </a:r>
            <a:r>
              <a:rPr lang="en-GB" dirty="0"/>
              <a:t>elicits </a:t>
            </a:r>
            <a:r>
              <a:rPr lang="en-GB" b="1" dirty="0"/>
              <a:t>more inaccurate information </a:t>
            </a:r>
            <a:r>
              <a:rPr lang="en-GB" dirty="0"/>
              <a:t>than other </a:t>
            </a:r>
            <a:r>
              <a:rPr lang="en-GB" dirty="0" smtClean="0"/>
              <a:t>methods.</a:t>
            </a:r>
          </a:p>
          <a:p>
            <a:pPr>
              <a:buFontTx/>
              <a:buChar char="-"/>
            </a:pPr>
            <a:r>
              <a:rPr lang="en-GB" b="1" dirty="0" smtClean="0"/>
              <a:t>May </a:t>
            </a:r>
            <a:r>
              <a:rPr lang="en-GB" b="1" dirty="0"/>
              <a:t>not be suitable for use on young children</a:t>
            </a:r>
            <a:r>
              <a:rPr lang="en-GB" dirty="0"/>
              <a:t>, </a:t>
            </a:r>
            <a:r>
              <a:rPr lang="en-GB" dirty="0" smtClean="0"/>
              <a:t>e.g.. </a:t>
            </a:r>
            <a:r>
              <a:rPr lang="en-GB" dirty="0"/>
              <a:t>&lt;8 </a:t>
            </a:r>
            <a:r>
              <a:rPr lang="en-GB" dirty="0" err="1"/>
              <a:t>yrs</a:t>
            </a:r>
            <a:r>
              <a:rPr lang="en-GB" dirty="0"/>
              <a:t>, as they may find the various instructions </a:t>
            </a:r>
            <a:r>
              <a:rPr lang="en-GB" dirty="0" smtClean="0"/>
              <a:t>confusing</a:t>
            </a:r>
            <a:r>
              <a:rPr lang="en-GB" dirty="0"/>
              <a:t> </a:t>
            </a:r>
            <a:r>
              <a:rPr lang="en-GB" dirty="0" smtClean="0"/>
              <a:t>(However, the enhanced CI attempts to overcome this limitation!).</a:t>
            </a:r>
            <a:endParaRPr lang="en-GB" dirty="0"/>
          </a:p>
        </p:txBody>
      </p:sp>
      <p:sp>
        <p:nvSpPr>
          <p:cNvPr id="20" name="Title 1"/>
          <p:cNvSpPr txBox="1">
            <a:spLocks/>
          </p:cNvSpPr>
          <p:nvPr/>
        </p:nvSpPr>
        <p:spPr>
          <a:xfrm>
            <a:off x="0" y="0"/>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solidFill>
                  <a:srgbClr val="0070C0"/>
                </a:solidFill>
              </a:rPr>
              <a:t>Improving accuracy of EWT: The cognitive interview (A02)</a:t>
            </a:r>
            <a:endParaRPr lang="en-GB" sz="2800" b="1" dirty="0">
              <a:solidFill>
                <a:srgbClr val="0070C0"/>
              </a:solidFill>
            </a:endParaRPr>
          </a:p>
        </p:txBody>
      </p:sp>
      <p:sp>
        <p:nvSpPr>
          <p:cNvPr id="25" name="TextBox 24"/>
          <p:cNvSpPr txBox="1"/>
          <p:nvPr/>
        </p:nvSpPr>
        <p:spPr>
          <a:xfrm>
            <a:off x="0" y="6006020"/>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305222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fade">
                                      <p:cBhvr>
                                        <p:cTn id="49" dur="1000"/>
                                        <p:tgtEl>
                                          <p:spTgt spid="11">
                                            <p:txEl>
                                              <p:pRg st="6" end="6"/>
                                            </p:txEl>
                                          </p:spTgt>
                                        </p:tgtEl>
                                      </p:cBhvr>
                                    </p:animEffect>
                                    <p:anim calcmode="lin" valueType="num">
                                      <p:cBhvr>
                                        <p:cTn id="5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16632"/>
            <a:ext cx="9144000" cy="504056"/>
          </a:xfrm>
          <a:prstGeom prst="rect">
            <a:avLst/>
          </a:prstGeom>
          <a:solidFill>
            <a:schemeClr val="bg1"/>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solidFill>
                  <a:srgbClr val="0070C0"/>
                </a:solidFill>
              </a:rPr>
              <a:t>The ‘enhanced’ cognitive interview</a:t>
            </a:r>
            <a:endParaRPr lang="en-GB" sz="2800" b="1" dirty="0">
              <a:solidFill>
                <a:srgbClr val="0070C0"/>
              </a:solidFill>
            </a:endParaRPr>
          </a:p>
        </p:txBody>
      </p:sp>
      <p:sp>
        <p:nvSpPr>
          <p:cNvPr id="2" name="Content Placeholder 1"/>
          <p:cNvSpPr>
            <a:spLocks noGrp="1"/>
          </p:cNvSpPr>
          <p:nvPr>
            <p:ph idx="1"/>
          </p:nvPr>
        </p:nvSpPr>
        <p:spPr>
          <a:xfrm>
            <a:off x="179512" y="692696"/>
            <a:ext cx="5904656" cy="4525963"/>
          </a:xfrm>
        </p:spPr>
        <p:txBody>
          <a:bodyPr>
            <a:normAutofit fontScale="92500" lnSpcReduction="10000"/>
          </a:bodyPr>
          <a:lstStyle/>
          <a:p>
            <a:pPr marL="0" indent="0">
              <a:buNone/>
            </a:pPr>
            <a:r>
              <a:rPr lang="en-GB" dirty="0" smtClean="0"/>
              <a:t>Enhanced version is a system that </a:t>
            </a:r>
            <a:r>
              <a:rPr lang="en-GB" b="1" dirty="0" smtClean="0"/>
              <a:t>aims to improve some of the limitations </a:t>
            </a:r>
            <a:r>
              <a:rPr lang="en-GB" dirty="0" smtClean="0"/>
              <a:t>of the cognitive interview and increase recall even further.</a:t>
            </a:r>
          </a:p>
          <a:p>
            <a:r>
              <a:rPr lang="en-GB" dirty="0" smtClean="0"/>
              <a:t>Encouraged to </a:t>
            </a:r>
            <a:r>
              <a:rPr lang="en-GB" b="1" dirty="0" smtClean="0"/>
              <a:t>relax fully</a:t>
            </a:r>
            <a:r>
              <a:rPr lang="en-GB" dirty="0" smtClean="0"/>
              <a:t>.</a:t>
            </a:r>
          </a:p>
          <a:p>
            <a:r>
              <a:rPr lang="en-GB" b="1" dirty="0" smtClean="0"/>
              <a:t>Using slow and simplistic speech </a:t>
            </a:r>
            <a:r>
              <a:rPr lang="en-GB" dirty="0" smtClean="0"/>
              <a:t>that the audience will understand</a:t>
            </a:r>
          </a:p>
          <a:p>
            <a:r>
              <a:rPr lang="en-GB" b="1" dirty="0" smtClean="0"/>
              <a:t>Adapt </a:t>
            </a:r>
            <a:r>
              <a:rPr lang="en-GB" b="1" dirty="0"/>
              <a:t>questions to suit the understanding of individual </a:t>
            </a:r>
            <a:r>
              <a:rPr lang="en-GB" dirty="0"/>
              <a:t>witnesses.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2595">
            <a:off x="6140636" y="2102194"/>
            <a:ext cx="2861414" cy="2268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5733256"/>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155395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1341032">
            <a:off x="80072" y="1380982"/>
            <a:ext cx="4680520" cy="23042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u="sng" dirty="0" smtClean="0">
                <a:effectLst>
                  <a:outerShdw blurRad="38100" dist="38100" dir="2700000" algn="tl">
                    <a:srgbClr val="000000">
                      <a:alpha val="43137"/>
                    </a:srgbClr>
                  </a:outerShdw>
                </a:effectLst>
                <a:latin typeface="Comic Sans MS" panose="030F0702030302020204" pitchFamily="66" charset="0"/>
              </a:rPr>
              <a:t>Encoding</a:t>
            </a:r>
            <a:r>
              <a:rPr lang="en-GB" sz="2400" dirty="0" smtClean="0">
                <a:latin typeface="Comic Sans MS" panose="030F0702030302020204" pitchFamily="66" charset="0"/>
              </a:rPr>
              <a:t> is the way in which information is </a:t>
            </a:r>
            <a:r>
              <a:rPr lang="en-GB" sz="2400" i="1" dirty="0" smtClean="0">
                <a:latin typeface="Comic Sans MS" panose="030F0702030302020204" pitchFamily="66" charset="0"/>
              </a:rPr>
              <a:t>processed</a:t>
            </a:r>
            <a:r>
              <a:rPr lang="en-GB" sz="2400" dirty="0" smtClean="0">
                <a:latin typeface="Comic Sans MS" panose="030F0702030302020204" pitchFamily="66" charset="0"/>
              </a:rPr>
              <a:t> and </a:t>
            </a:r>
            <a:r>
              <a:rPr lang="en-GB" sz="2400" i="1" dirty="0" smtClean="0">
                <a:latin typeface="Comic Sans MS" panose="030F0702030302020204" pitchFamily="66" charset="0"/>
              </a:rPr>
              <a:t>changed</a:t>
            </a:r>
            <a:r>
              <a:rPr lang="en-GB" sz="2400" dirty="0" smtClean="0">
                <a:latin typeface="Comic Sans MS" panose="030F0702030302020204" pitchFamily="66" charset="0"/>
              </a:rPr>
              <a:t> into a form which can be </a:t>
            </a:r>
            <a:r>
              <a:rPr lang="en-GB" sz="2400" i="1" dirty="0" smtClean="0">
                <a:latin typeface="Comic Sans MS" panose="030F0702030302020204" pitchFamily="66" charset="0"/>
              </a:rPr>
              <a:t>stored in memory</a:t>
            </a:r>
            <a:r>
              <a:rPr lang="en-GB" sz="2400" dirty="0" smtClean="0">
                <a:latin typeface="Comic Sans MS" panose="030F0702030302020204" pitchFamily="66" charset="0"/>
              </a:rPr>
              <a:t> e.g. acoustic, visual and semantic.</a:t>
            </a:r>
            <a:endParaRPr lang="en-GB" sz="2400" dirty="0">
              <a:latin typeface="Comic Sans MS" panose="030F0702030302020204" pitchFamily="66" charset="0"/>
            </a:endParaRPr>
          </a:p>
        </p:txBody>
      </p:sp>
      <p:sp>
        <p:nvSpPr>
          <p:cNvPr id="7" name="Oval 6"/>
          <p:cNvSpPr/>
          <p:nvPr/>
        </p:nvSpPr>
        <p:spPr>
          <a:xfrm>
            <a:off x="5221204" y="1643867"/>
            <a:ext cx="3456384" cy="250521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800" b="1" u="sng" dirty="0" smtClean="0">
                <a:solidFill>
                  <a:schemeClr val="tx1"/>
                </a:solidFill>
                <a:effectLst>
                  <a:outerShdw blurRad="38100" dist="38100" dir="2700000" algn="tl">
                    <a:srgbClr val="000000">
                      <a:alpha val="43137"/>
                    </a:srgbClr>
                  </a:outerShdw>
                </a:effectLst>
                <a:latin typeface="Comic Sans MS" panose="030F0702030302020204" pitchFamily="66" charset="0"/>
              </a:rPr>
              <a:t>Capacity </a:t>
            </a:r>
            <a:r>
              <a:rPr lang="en-GB" sz="2800" dirty="0" smtClean="0">
                <a:solidFill>
                  <a:schemeClr val="tx1"/>
                </a:solidFill>
                <a:latin typeface="Comic Sans MS" panose="030F0702030302020204" pitchFamily="66" charset="0"/>
              </a:rPr>
              <a:t>refers to how much can be </a:t>
            </a:r>
            <a:r>
              <a:rPr lang="en-GB" sz="2800" i="1" dirty="0" smtClean="0">
                <a:solidFill>
                  <a:schemeClr val="tx1"/>
                </a:solidFill>
                <a:latin typeface="Comic Sans MS" panose="030F0702030302020204" pitchFamily="66" charset="0"/>
              </a:rPr>
              <a:t>held</a:t>
            </a:r>
            <a:r>
              <a:rPr lang="en-GB" sz="2800" dirty="0" smtClean="0">
                <a:solidFill>
                  <a:schemeClr val="tx1"/>
                </a:solidFill>
                <a:latin typeface="Comic Sans MS" panose="030F0702030302020204" pitchFamily="66" charset="0"/>
              </a:rPr>
              <a:t> in memory.</a:t>
            </a:r>
            <a:endParaRPr lang="en-GB" sz="2800" dirty="0">
              <a:solidFill>
                <a:schemeClr val="tx1"/>
              </a:solidFill>
              <a:latin typeface="Comic Sans MS" panose="030F0702030302020204" pitchFamily="66" charset="0"/>
            </a:endParaRPr>
          </a:p>
        </p:txBody>
      </p:sp>
      <p:sp>
        <p:nvSpPr>
          <p:cNvPr id="9" name="Rectangle 8"/>
          <p:cNvSpPr/>
          <p:nvPr/>
        </p:nvSpPr>
        <p:spPr>
          <a:xfrm>
            <a:off x="2123728" y="4365104"/>
            <a:ext cx="5728770" cy="108012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u="sng" dirty="0" smtClean="0">
                <a:solidFill>
                  <a:schemeClr val="tx1"/>
                </a:solidFill>
                <a:effectLst>
                  <a:outerShdw blurRad="38100" dist="38100" dir="2700000" algn="tl">
                    <a:srgbClr val="000000">
                      <a:alpha val="43137"/>
                    </a:srgbClr>
                  </a:outerShdw>
                </a:effectLst>
                <a:latin typeface="Comic Sans MS" panose="030F0702030302020204" pitchFamily="66" charset="0"/>
              </a:rPr>
              <a:t>Duration </a:t>
            </a:r>
            <a:r>
              <a:rPr lang="en-GB" sz="2400" dirty="0" smtClean="0">
                <a:solidFill>
                  <a:schemeClr val="tx1"/>
                </a:solidFill>
                <a:latin typeface="Comic Sans MS" panose="030F0702030302020204" pitchFamily="66" charset="0"/>
              </a:rPr>
              <a:t>refers to </a:t>
            </a:r>
            <a:r>
              <a:rPr lang="en-GB" sz="2400" i="1" dirty="0" smtClean="0">
                <a:solidFill>
                  <a:schemeClr val="tx1"/>
                </a:solidFill>
                <a:latin typeface="Comic Sans MS" panose="030F0702030302020204" pitchFamily="66" charset="0"/>
              </a:rPr>
              <a:t>how long </a:t>
            </a:r>
            <a:r>
              <a:rPr lang="en-GB" sz="2400" dirty="0" smtClean="0">
                <a:solidFill>
                  <a:schemeClr val="tx1"/>
                </a:solidFill>
                <a:latin typeface="Comic Sans MS" panose="030F0702030302020204" pitchFamily="66" charset="0"/>
              </a:rPr>
              <a:t>a memory </a:t>
            </a:r>
            <a:r>
              <a:rPr lang="en-GB" sz="2400" i="1" dirty="0" smtClean="0">
                <a:solidFill>
                  <a:schemeClr val="tx1"/>
                </a:solidFill>
                <a:latin typeface="Comic Sans MS" panose="030F0702030302020204" pitchFamily="66" charset="0"/>
              </a:rPr>
              <a:t>lasts </a:t>
            </a:r>
            <a:r>
              <a:rPr lang="en-GB" sz="2400" dirty="0" smtClean="0">
                <a:solidFill>
                  <a:schemeClr val="tx1"/>
                </a:solidFill>
                <a:latin typeface="Comic Sans MS" panose="030F0702030302020204" pitchFamily="66" charset="0"/>
              </a:rPr>
              <a:t>before it is no longer available</a:t>
            </a:r>
            <a:r>
              <a:rPr lang="en-GB" sz="2400" i="1" dirty="0" smtClean="0">
                <a:solidFill>
                  <a:schemeClr val="tx1"/>
                </a:solidFill>
                <a:latin typeface="Comic Sans MS" panose="030F0702030302020204" pitchFamily="66" charset="0"/>
              </a:rPr>
              <a:t>.</a:t>
            </a:r>
            <a:endParaRPr lang="en-GB" sz="2400" i="1" dirty="0">
              <a:solidFill>
                <a:schemeClr val="tx1"/>
              </a:solidFill>
              <a:latin typeface="Comic Sans MS" panose="030F0702030302020204" pitchFamily="66" charset="0"/>
            </a:endParaRPr>
          </a:p>
        </p:txBody>
      </p:sp>
      <p:sp>
        <p:nvSpPr>
          <p:cNvPr id="10" name="Rectangle 9"/>
          <p:cNvSpPr/>
          <p:nvPr/>
        </p:nvSpPr>
        <p:spPr>
          <a:xfrm>
            <a:off x="0" y="0"/>
            <a:ext cx="9144000" cy="1231106"/>
          </a:xfrm>
          <a:prstGeom prst="rect">
            <a:avLst/>
          </a:prstGeom>
          <a:solidFill>
            <a:srgbClr val="FFFF00"/>
          </a:solidFill>
        </p:spPr>
        <p:txBody>
          <a:bodyPr wrap="square">
            <a:spAutoFit/>
          </a:bodyPr>
          <a:lstStyle/>
          <a:p>
            <a:r>
              <a:rPr lang="en-GB" dirty="0">
                <a:latin typeface="Comic Sans MS" panose="030F0702030302020204" pitchFamily="66" charset="0"/>
              </a:rPr>
              <a:t>M</a:t>
            </a:r>
            <a:r>
              <a:rPr lang="en-GB" dirty="0" smtClean="0">
                <a:latin typeface="Comic Sans MS" panose="030F0702030302020204" pitchFamily="66" charset="0"/>
              </a:rPr>
              <a:t>emory </a:t>
            </a:r>
            <a:r>
              <a:rPr lang="en-GB" dirty="0">
                <a:latin typeface="Comic Sans MS" panose="030F0702030302020204" pitchFamily="66" charset="0"/>
              </a:rPr>
              <a:t>is the process in which information is encoded, stored, and </a:t>
            </a:r>
            <a:r>
              <a:rPr lang="en-GB" dirty="0" smtClean="0">
                <a:latin typeface="Comic Sans MS" panose="030F0702030302020204" pitchFamily="66" charset="0"/>
              </a:rPr>
              <a:t>retrieved. </a:t>
            </a:r>
            <a:r>
              <a:rPr lang="en-GB" b="1" dirty="0" smtClean="0">
                <a:latin typeface="Comic Sans MS" panose="030F0702030302020204" pitchFamily="66" charset="0"/>
              </a:rPr>
              <a:t>Research has shown </a:t>
            </a:r>
            <a:r>
              <a:rPr lang="en-GB" b="1" dirty="0">
                <a:latin typeface="Comic Sans MS" panose="030F0702030302020204" pitchFamily="66" charset="0"/>
              </a:rPr>
              <a:t>e</a:t>
            </a:r>
            <a:r>
              <a:rPr lang="en-GB" b="1" dirty="0" smtClean="0">
                <a:latin typeface="Comic Sans MS" panose="030F0702030302020204" pitchFamily="66" charset="0"/>
              </a:rPr>
              <a:t>ach type of memory differ in terms of </a:t>
            </a:r>
            <a:r>
              <a:rPr lang="en-GB" sz="2800" b="1" dirty="0" smtClean="0">
                <a:latin typeface="Comic Sans MS" panose="030F0702030302020204" pitchFamily="66" charset="0"/>
              </a:rPr>
              <a:t>duration, capacity and encoding</a:t>
            </a:r>
            <a:r>
              <a:rPr lang="en-GB" sz="2000" b="1" dirty="0" smtClean="0">
                <a:latin typeface="Comic Sans MS" panose="030F0702030302020204" pitchFamily="66" charset="0"/>
              </a:rPr>
              <a:t>.</a:t>
            </a:r>
            <a:endParaRPr lang="en-GB" sz="2000" b="1" dirty="0">
              <a:latin typeface="Comic Sans MS" panose="030F0702030302020204" pitchFamily="66" charset="0"/>
            </a:endParaRPr>
          </a:p>
        </p:txBody>
      </p:sp>
      <p:sp>
        <p:nvSpPr>
          <p:cNvPr id="11" name="TextBox 10"/>
          <p:cNvSpPr txBox="1"/>
          <p:nvPr/>
        </p:nvSpPr>
        <p:spPr>
          <a:xfrm>
            <a:off x="14745" y="5980837"/>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16699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Forgetting</a:t>
            </a:r>
            <a:endParaRPr lang="en-GB" dirty="0"/>
          </a:p>
        </p:txBody>
      </p:sp>
      <p:pic>
        <p:nvPicPr>
          <p:cNvPr id="6146" name="Picture 2" descr="C:\Users\Kirsty\Dropbox\Screenshots\Screenshot 2015-10-03 11.19.42.png"/>
          <p:cNvPicPr>
            <a:picLocks noChangeAspect="1" noChangeArrowheads="1"/>
          </p:cNvPicPr>
          <p:nvPr/>
        </p:nvPicPr>
        <p:blipFill rotWithShape="1">
          <a:blip r:embed="rId2">
            <a:extLst>
              <a:ext uri="{28A0092B-C50C-407E-A947-70E740481C1C}">
                <a14:useLocalDpi xmlns:a14="http://schemas.microsoft.com/office/drawing/2010/main" val="0"/>
              </a:ext>
            </a:extLst>
          </a:blip>
          <a:srcRect l="22272" t="45284" r="21364" b="48248"/>
          <a:stretch/>
        </p:blipFill>
        <p:spPr bwMode="auto">
          <a:xfrm>
            <a:off x="323528" y="3703001"/>
            <a:ext cx="8649225" cy="55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62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5013176"/>
            <a:ext cx="6200200" cy="1080120"/>
          </a:xfrm>
          <a:prstGeom prst="rect">
            <a:avLst/>
          </a:prstGeom>
          <a:solidFill>
            <a:srgbClr val="FFFF00"/>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rgbClr val="0070C0"/>
                </a:solidFill>
              </a:rPr>
              <a:t>Theory 1:</a:t>
            </a:r>
          </a:p>
          <a:p>
            <a:r>
              <a:rPr lang="en-GB" sz="3200" b="1" i="1" dirty="0" smtClean="0">
                <a:solidFill>
                  <a:srgbClr val="0070C0"/>
                </a:solidFill>
              </a:rPr>
              <a:t> Interference theory</a:t>
            </a:r>
            <a:endParaRPr lang="en-GB" sz="3200" b="1" i="1" dirty="0">
              <a:solidFill>
                <a:srgbClr val="0070C0"/>
              </a:solidFill>
            </a:endParaRPr>
          </a:p>
        </p:txBody>
      </p:sp>
      <p:pic>
        <p:nvPicPr>
          <p:cNvPr id="7170" name="Picture 2" descr="C:\Users\Kirsty\Dropbox\Screenshots\Screenshot 2015-10-03 11.41.21.png"/>
          <p:cNvPicPr>
            <a:picLocks noChangeAspect="1" noChangeArrowheads="1"/>
          </p:cNvPicPr>
          <p:nvPr/>
        </p:nvPicPr>
        <p:blipFill rotWithShape="1">
          <a:blip r:embed="rId2">
            <a:extLst>
              <a:ext uri="{28A0092B-C50C-407E-A947-70E740481C1C}">
                <a14:useLocalDpi xmlns:a14="http://schemas.microsoft.com/office/drawing/2010/main" val="0"/>
              </a:ext>
            </a:extLst>
          </a:blip>
          <a:srcRect l="6970" t="10250" r="36515" b="38547"/>
          <a:stretch/>
        </p:blipFill>
        <p:spPr bwMode="auto">
          <a:xfrm>
            <a:off x="0" y="0"/>
            <a:ext cx="9144000" cy="46578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200" y="4365104"/>
            <a:ext cx="2934347"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789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6243065"/>
            <a:ext cx="9143999" cy="598376"/>
          </a:xfrm>
          <a:prstGeom prst="rect">
            <a:avLst/>
          </a:prstGeom>
          <a:solidFill>
            <a:srgbClr val="FFFF00"/>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rgbClr val="0070C0"/>
                </a:solidFill>
              </a:rPr>
              <a:t>Theory </a:t>
            </a:r>
            <a:r>
              <a:rPr lang="en-GB" sz="3200" b="1" dirty="0" smtClean="0">
                <a:solidFill>
                  <a:srgbClr val="0070C0"/>
                </a:solidFill>
              </a:rPr>
              <a:t>1:</a:t>
            </a:r>
            <a:r>
              <a:rPr lang="en-GB" sz="3200" b="1" i="1" dirty="0" smtClean="0">
                <a:solidFill>
                  <a:srgbClr val="0070C0"/>
                </a:solidFill>
              </a:rPr>
              <a:t> </a:t>
            </a:r>
            <a:r>
              <a:rPr lang="en-GB" sz="3200" b="1" i="1" dirty="0" smtClean="0">
                <a:solidFill>
                  <a:srgbClr val="0070C0"/>
                </a:solidFill>
              </a:rPr>
              <a:t>Interference theory</a:t>
            </a:r>
            <a:endParaRPr lang="en-GB" sz="3200" b="1" i="1" dirty="0">
              <a:solidFill>
                <a:srgbClr val="0070C0"/>
              </a:solidFill>
            </a:endParaRPr>
          </a:p>
        </p:txBody>
      </p:sp>
      <p:pic>
        <p:nvPicPr>
          <p:cNvPr id="8196" name="Picture 4" descr="C:\Users\Kirsty\Dropbox\Screenshots\Screenshot 2015-10-03 11.48.43.png"/>
          <p:cNvPicPr>
            <a:picLocks noChangeAspect="1" noChangeArrowheads="1"/>
          </p:cNvPicPr>
          <p:nvPr/>
        </p:nvPicPr>
        <p:blipFill rotWithShape="1">
          <a:blip r:embed="rId2">
            <a:extLst>
              <a:ext uri="{28A0092B-C50C-407E-A947-70E740481C1C}">
                <a14:useLocalDpi xmlns:a14="http://schemas.microsoft.com/office/drawing/2010/main" val="0"/>
              </a:ext>
            </a:extLst>
          </a:blip>
          <a:srcRect l="6970" t="15067" r="36970" b="52123"/>
          <a:stretch/>
        </p:blipFill>
        <p:spPr bwMode="auto">
          <a:xfrm>
            <a:off x="10649" y="605556"/>
            <a:ext cx="7048924" cy="2319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0"/>
            <a:ext cx="5688632" cy="584775"/>
          </a:xfrm>
          <a:prstGeom prst="rect">
            <a:avLst/>
          </a:prstGeom>
          <a:noFill/>
        </p:spPr>
        <p:txBody>
          <a:bodyPr wrap="square" rtlCol="0">
            <a:spAutoFit/>
          </a:bodyPr>
          <a:lstStyle/>
          <a:p>
            <a:r>
              <a:rPr lang="en-GB" sz="3200" u="sng" dirty="0" smtClean="0">
                <a:latin typeface="Comic Sans MS" panose="030F0702030302020204" pitchFamily="66" charset="0"/>
              </a:rPr>
              <a:t>Evidence? </a:t>
            </a:r>
            <a:r>
              <a:rPr lang="en-GB" sz="3200" b="1" dirty="0" smtClean="0">
                <a:latin typeface="Comic Sans MS" panose="030F0702030302020204" pitchFamily="66" charset="0"/>
              </a:rPr>
              <a:t>Postman (1960)</a:t>
            </a:r>
            <a:endParaRPr lang="en-GB" sz="3200" b="1" dirty="0">
              <a:latin typeface="Comic Sans MS" panose="030F0702030302020204" pitchFamily="66" charset="0"/>
            </a:endParaRP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1454">
            <a:off x="7141446" y="779143"/>
            <a:ext cx="1665280" cy="1665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descr="C:\Users\Kirsty\Dropbox\Screenshots\Screenshot 2015-10-03 11.48.43.png"/>
          <p:cNvPicPr>
            <a:picLocks noChangeAspect="1" noChangeArrowheads="1"/>
          </p:cNvPicPr>
          <p:nvPr/>
        </p:nvPicPr>
        <p:blipFill rotWithShape="1">
          <a:blip r:embed="rId2">
            <a:extLst>
              <a:ext uri="{28A0092B-C50C-407E-A947-70E740481C1C}">
                <a14:useLocalDpi xmlns:a14="http://schemas.microsoft.com/office/drawing/2010/main" val="0"/>
              </a:ext>
            </a:extLst>
          </a:blip>
          <a:srcRect l="7424" t="62262" r="37727" b="8633"/>
          <a:stretch/>
        </p:blipFill>
        <p:spPr bwMode="auto">
          <a:xfrm>
            <a:off x="22659" y="4059381"/>
            <a:ext cx="7244770" cy="2161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4775" y="3140968"/>
            <a:ext cx="5688632" cy="584775"/>
          </a:xfrm>
          <a:prstGeom prst="rect">
            <a:avLst/>
          </a:prstGeom>
          <a:noFill/>
        </p:spPr>
        <p:txBody>
          <a:bodyPr wrap="square" rtlCol="0">
            <a:spAutoFit/>
          </a:bodyPr>
          <a:lstStyle/>
          <a:p>
            <a:r>
              <a:rPr lang="en-GB" sz="3200" u="sng" dirty="0" smtClean="0">
                <a:latin typeface="Comic Sans MS" panose="030F0702030302020204" pitchFamily="66" charset="0"/>
              </a:rPr>
              <a:t>Problems? </a:t>
            </a:r>
            <a:r>
              <a:rPr lang="en-GB" sz="3200" b="1" u="sng" dirty="0" smtClean="0">
                <a:latin typeface="Comic Sans MS" panose="030F0702030302020204" pitchFamily="66" charset="0"/>
              </a:rPr>
              <a:t>(A02)</a:t>
            </a:r>
            <a:endParaRPr lang="en-GB" sz="3200" b="1" dirty="0">
              <a:latin typeface="Comic Sans MS" panose="030F0702030302020204" pitchFamily="66" charset="0"/>
            </a:endParaRPr>
          </a:p>
        </p:txBody>
      </p:sp>
    </p:spTree>
    <p:extLst>
      <p:ext uri="{BB962C8B-B14F-4D97-AF65-F5344CB8AC3E}">
        <p14:creationId xmlns:p14="http://schemas.microsoft.com/office/powerpoint/2010/main" val="2410510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7164288" y="836713"/>
            <a:ext cx="1972574" cy="3919002"/>
          </a:xfrm>
        </p:spPr>
        <p:txBody>
          <a:bodyPr/>
          <a:lstStyle/>
          <a:p>
            <a:pPr marL="0" indent="0">
              <a:buNone/>
            </a:pPr>
            <a:r>
              <a:rPr lang="en-GB" dirty="0" smtClean="0"/>
              <a:t>Two types….</a:t>
            </a:r>
            <a:endParaRPr lang="en-GB" dirty="0"/>
          </a:p>
        </p:txBody>
      </p:sp>
      <p:sp>
        <p:nvSpPr>
          <p:cNvPr id="4" name="Title 1"/>
          <p:cNvSpPr txBox="1">
            <a:spLocks/>
          </p:cNvSpPr>
          <p:nvPr/>
        </p:nvSpPr>
        <p:spPr>
          <a:xfrm>
            <a:off x="-7137" y="22374"/>
            <a:ext cx="9143999" cy="598376"/>
          </a:xfrm>
          <a:prstGeom prst="rect">
            <a:avLst/>
          </a:prstGeom>
          <a:solidFill>
            <a:schemeClr val="accent2">
              <a:lumMod val="20000"/>
              <a:lumOff val="80000"/>
            </a:schemeClr>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rgbClr val="0070C0"/>
                </a:solidFill>
              </a:rPr>
              <a:t>Theory </a:t>
            </a:r>
            <a:r>
              <a:rPr lang="en-GB" sz="3200" b="1" dirty="0">
                <a:solidFill>
                  <a:srgbClr val="0070C0"/>
                </a:solidFill>
              </a:rPr>
              <a:t>2</a:t>
            </a:r>
            <a:r>
              <a:rPr lang="en-GB" sz="3200" b="1" dirty="0" smtClean="0">
                <a:solidFill>
                  <a:srgbClr val="0070C0"/>
                </a:solidFill>
              </a:rPr>
              <a:t>:</a:t>
            </a:r>
            <a:r>
              <a:rPr lang="en-GB" sz="3200" b="1" i="1" dirty="0" smtClean="0">
                <a:solidFill>
                  <a:srgbClr val="0070C0"/>
                </a:solidFill>
              </a:rPr>
              <a:t> Retrieval cue failure</a:t>
            </a:r>
            <a:endParaRPr lang="en-GB" sz="3200" b="1" i="1" dirty="0">
              <a:solidFill>
                <a:srgbClr val="0070C0"/>
              </a:solidFill>
            </a:endParaRPr>
          </a:p>
        </p:txBody>
      </p:sp>
      <p:sp>
        <p:nvSpPr>
          <p:cNvPr id="5" name="TextBox 4"/>
          <p:cNvSpPr txBox="1"/>
          <p:nvPr/>
        </p:nvSpPr>
        <p:spPr>
          <a:xfrm>
            <a:off x="0" y="6006020"/>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43" t="22215" r="5315" b="9764"/>
          <a:stretch/>
        </p:blipFill>
        <p:spPr bwMode="auto">
          <a:xfrm>
            <a:off x="123916" y="836712"/>
            <a:ext cx="6840760" cy="391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811386" y="1988840"/>
            <a:ext cx="2332614" cy="32403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b="1" dirty="0" smtClean="0">
                <a:solidFill>
                  <a:schemeClr val="tx1"/>
                </a:solidFill>
                <a:latin typeface="Comic Sans MS" panose="030F0702030302020204" pitchFamily="66" charset="0"/>
              </a:rPr>
              <a:t>Context dependent </a:t>
            </a:r>
            <a:r>
              <a:rPr lang="en-GB" i="1" dirty="0" smtClean="0">
                <a:solidFill>
                  <a:schemeClr val="tx1"/>
                </a:solidFill>
                <a:latin typeface="Comic Sans MS" panose="030F0702030302020204" pitchFamily="66" charset="0"/>
              </a:rPr>
              <a:t>(external) – </a:t>
            </a:r>
            <a:r>
              <a:rPr lang="en-GB" dirty="0" smtClean="0">
                <a:solidFill>
                  <a:schemeClr val="tx1"/>
                </a:solidFill>
                <a:latin typeface="Comic Sans MS" panose="030F0702030302020204" pitchFamily="66" charset="0"/>
              </a:rPr>
              <a:t>environment cues e.g. smells, places</a:t>
            </a:r>
            <a:endParaRPr lang="en-GB" dirty="0">
              <a:solidFill>
                <a:schemeClr val="tx1"/>
              </a:solidFill>
              <a:latin typeface="Comic Sans MS" panose="030F0702030302020204" pitchFamily="66" charset="0"/>
            </a:endParaRPr>
          </a:p>
        </p:txBody>
      </p:sp>
      <p:sp>
        <p:nvSpPr>
          <p:cNvPr id="8" name="Oval 7"/>
          <p:cNvSpPr/>
          <p:nvPr/>
        </p:nvSpPr>
        <p:spPr>
          <a:xfrm>
            <a:off x="0" y="4755714"/>
            <a:ext cx="9037742" cy="123252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smtClean="0">
                <a:solidFill>
                  <a:schemeClr val="tx1"/>
                </a:solidFill>
                <a:latin typeface="Comic Sans MS" panose="030F0702030302020204" pitchFamily="66" charset="0"/>
              </a:rPr>
              <a:t>State dependent </a:t>
            </a:r>
            <a:r>
              <a:rPr lang="en-GB" i="1" dirty="0" smtClean="0">
                <a:solidFill>
                  <a:schemeClr val="tx1"/>
                </a:solidFill>
                <a:latin typeface="Comic Sans MS" panose="030F0702030302020204" pitchFamily="66" charset="0"/>
              </a:rPr>
              <a:t>(internal) – </a:t>
            </a:r>
            <a:r>
              <a:rPr lang="en-GB" dirty="0" smtClean="0">
                <a:solidFill>
                  <a:schemeClr val="tx1"/>
                </a:solidFill>
                <a:latin typeface="Comic Sans MS" panose="030F0702030302020204" pitchFamily="66" charset="0"/>
              </a:rPr>
              <a:t>cues insides us e.g. emotions, mood</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950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4217"/>
            <a:ext cx="9029358" cy="576063"/>
          </a:xfrm>
        </p:spPr>
        <p:txBody>
          <a:bodyPr>
            <a:normAutofit lnSpcReduction="10000"/>
          </a:bodyPr>
          <a:lstStyle/>
          <a:p>
            <a:pPr marL="0" indent="0">
              <a:buNone/>
            </a:pPr>
            <a:r>
              <a:rPr lang="en-GB" b="1" u="sng" dirty="0" smtClean="0"/>
              <a:t>Evidence</a:t>
            </a:r>
            <a:r>
              <a:rPr lang="en-GB" dirty="0" smtClean="0"/>
              <a:t>?</a:t>
            </a:r>
            <a:endParaRPr lang="en-GB" dirty="0"/>
          </a:p>
        </p:txBody>
      </p:sp>
      <p:sp>
        <p:nvSpPr>
          <p:cNvPr id="4" name="Title 1"/>
          <p:cNvSpPr txBox="1">
            <a:spLocks/>
          </p:cNvSpPr>
          <p:nvPr/>
        </p:nvSpPr>
        <p:spPr>
          <a:xfrm>
            <a:off x="-7137" y="22374"/>
            <a:ext cx="9143999" cy="598376"/>
          </a:xfrm>
          <a:prstGeom prst="rect">
            <a:avLst/>
          </a:prstGeom>
          <a:solidFill>
            <a:schemeClr val="accent2">
              <a:lumMod val="20000"/>
              <a:lumOff val="80000"/>
            </a:schemeClr>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rgbClr val="0070C0"/>
                </a:solidFill>
              </a:rPr>
              <a:t>Theory </a:t>
            </a:r>
            <a:r>
              <a:rPr lang="en-GB" sz="3200" b="1" dirty="0">
                <a:solidFill>
                  <a:srgbClr val="0070C0"/>
                </a:solidFill>
              </a:rPr>
              <a:t>2</a:t>
            </a:r>
            <a:r>
              <a:rPr lang="en-GB" sz="3200" b="1" dirty="0" smtClean="0">
                <a:solidFill>
                  <a:srgbClr val="0070C0"/>
                </a:solidFill>
              </a:rPr>
              <a:t>:</a:t>
            </a:r>
            <a:r>
              <a:rPr lang="en-GB" sz="3200" b="1" i="1" dirty="0" smtClean="0">
                <a:solidFill>
                  <a:srgbClr val="0070C0"/>
                </a:solidFill>
              </a:rPr>
              <a:t> Retrieval cue failure</a:t>
            </a:r>
            <a:endParaRPr lang="en-GB" sz="3200" b="1" i="1" dirty="0">
              <a:solidFill>
                <a:srgbClr val="0070C0"/>
              </a:solidFill>
            </a:endParaRPr>
          </a:p>
        </p:txBody>
      </p:sp>
      <p:sp>
        <p:nvSpPr>
          <p:cNvPr id="5" name="TextBox 4"/>
          <p:cNvSpPr txBox="1"/>
          <p:nvPr/>
        </p:nvSpPr>
        <p:spPr>
          <a:xfrm>
            <a:off x="0" y="6006020"/>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
        <p:nvSpPr>
          <p:cNvPr id="9" name="Content Placeholder 2"/>
          <p:cNvSpPr txBox="1">
            <a:spLocks/>
          </p:cNvSpPr>
          <p:nvPr/>
        </p:nvSpPr>
        <p:spPr>
          <a:xfrm>
            <a:off x="107504" y="1196752"/>
            <a:ext cx="9029358" cy="223224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err="1" smtClean="0"/>
              <a:t>Tulving</a:t>
            </a:r>
            <a:r>
              <a:rPr lang="en-GB" b="1" dirty="0" smtClean="0"/>
              <a:t> </a:t>
            </a:r>
            <a:r>
              <a:rPr lang="en-GB" b="1" dirty="0"/>
              <a:t>and </a:t>
            </a:r>
            <a:r>
              <a:rPr lang="en-GB" b="1" dirty="0" err="1"/>
              <a:t>Pearlstone</a:t>
            </a:r>
            <a:r>
              <a:rPr lang="en-GB" b="1" dirty="0"/>
              <a:t> (1966) </a:t>
            </a:r>
            <a:r>
              <a:rPr lang="en-GB" dirty="0"/>
              <a:t>asked participants to </a:t>
            </a:r>
            <a:r>
              <a:rPr lang="en-GB" i="1" dirty="0"/>
              <a:t>learn lists of words </a:t>
            </a:r>
            <a:r>
              <a:rPr lang="en-GB" dirty="0"/>
              <a:t>belonging to different categories, for example names of animals, clothing and sports</a:t>
            </a:r>
            <a:r>
              <a:rPr lang="en-GB" dirty="0" smtClean="0"/>
              <a:t>.</a:t>
            </a:r>
            <a:endParaRPr lang="en-GB" dirty="0"/>
          </a:p>
          <a:p>
            <a:pPr marL="0" indent="0">
              <a:buNone/>
            </a:pPr>
            <a:r>
              <a:rPr lang="en-GB" dirty="0"/>
              <a:t>Participants were then asked to </a:t>
            </a:r>
            <a:r>
              <a:rPr lang="en-GB" i="1" dirty="0"/>
              <a:t>recall</a:t>
            </a:r>
            <a:r>
              <a:rPr lang="en-GB" dirty="0"/>
              <a:t> the words. Those who were </a:t>
            </a:r>
            <a:r>
              <a:rPr lang="en-GB" b="1" dirty="0"/>
              <a:t>given the category names </a:t>
            </a:r>
            <a:r>
              <a:rPr lang="en-GB" dirty="0"/>
              <a:t>recalled substantially more words than those who were not. The categories provided a context, and naming the categories provided retrieval cues. </a:t>
            </a:r>
            <a:r>
              <a:rPr lang="en-GB" dirty="0" err="1"/>
              <a:t>Tulving</a:t>
            </a:r>
            <a:r>
              <a:rPr lang="en-GB" dirty="0"/>
              <a:t> and </a:t>
            </a:r>
            <a:r>
              <a:rPr lang="en-GB" dirty="0" err="1"/>
              <a:t>Pearlstone</a:t>
            </a:r>
            <a:r>
              <a:rPr lang="en-GB" dirty="0"/>
              <a:t> argued that cue-dependent forgetting explains the difference between the two groups of participants. Those who recalled fewer words lacked appropriate retrieval cues.</a:t>
            </a:r>
          </a:p>
        </p:txBody>
      </p:sp>
      <p:sp>
        <p:nvSpPr>
          <p:cNvPr id="10" name="Content Placeholder 2"/>
          <p:cNvSpPr txBox="1">
            <a:spLocks/>
          </p:cNvSpPr>
          <p:nvPr/>
        </p:nvSpPr>
        <p:spPr>
          <a:xfrm>
            <a:off x="134145" y="3581400"/>
            <a:ext cx="9029358" cy="223224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t>Baddeley (1975</a:t>
            </a:r>
            <a:r>
              <a:rPr lang="en-GB" b="1" dirty="0" smtClean="0"/>
              <a:t>) </a:t>
            </a:r>
            <a:r>
              <a:rPr lang="en-GB" b="1" dirty="0"/>
              <a:t>a</a:t>
            </a:r>
            <a:r>
              <a:rPr lang="en-GB" dirty="0"/>
              <a:t>sked </a:t>
            </a:r>
            <a:r>
              <a:rPr lang="en-GB" b="1" dirty="0"/>
              <a:t>deep-sea divers </a:t>
            </a:r>
            <a:r>
              <a:rPr lang="en-GB" dirty="0"/>
              <a:t>to memorize a list of words.  One group did this on the beach and the other group underwater. When they were asked to remember the words half of the beach learners remained on the beach, the rest had to recall underwater.</a:t>
            </a:r>
          </a:p>
          <a:p>
            <a:pPr marL="0" indent="0">
              <a:buNone/>
            </a:pPr>
            <a:endParaRPr lang="en-GB" dirty="0"/>
          </a:p>
          <a:p>
            <a:pPr marL="0" indent="0">
              <a:buNone/>
            </a:pPr>
            <a:r>
              <a:rPr lang="en-GB" dirty="0"/>
              <a:t>Half of the underwater group remained there and the others had to recall on the beach.  The results show that those who had recalled in the same environment (i.e. context) which that had learned recalled 40% more words than those recalling in a different environment. This suggests that the retrieval of information is improved if it occurs in the context in which it was learned.</a:t>
            </a:r>
          </a:p>
        </p:txBody>
      </p:sp>
      <p:sp>
        <p:nvSpPr>
          <p:cNvPr id="7" name="TextBox 6"/>
          <p:cNvSpPr txBox="1"/>
          <p:nvPr/>
        </p:nvSpPr>
        <p:spPr>
          <a:xfrm>
            <a:off x="4046119" y="2852936"/>
            <a:ext cx="1152128" cy="923330"/>
          </a:xfrm>
          <a:prstGeom prst="rect">
            <a:avLst/>
          </a:prstGeom>
          <a:noFill/>
        </p:spPr>
        <p:txBody>
          <a:bodyPr wrap="square" rtlCol="0">
            <a:spAutoFit/>
          </a:bodyPr>
          <a:lstStyle/>
          <a:p>
            <a:r>
              <a:rPr lang="en-GB" sz="5400" b="1" dirty="0" smtClean="0"/>
              <a:t>+</a:t>
            </a:r>
            <a:endParaRPr lang="en-GB" b="1" dirty="0"/>
          </a:p>
        </p:txBody>
      </p:sp>
    </p:spTree>
    <p:extLst>
      <p:ext uri="{BB962C8B-B14F-4D97-AF65-F5344CB8AC3E}">
        <p14:creationId xmlns:p14="http://schemas.microsoft.com/office/powerpoint/2010/main" val="343079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7" y="692696"/>
            <a:ext cx="6295675" cy="5169308"/>
          </a:xfrm>
        </p:spPr>
        <p:txBody>
          <a:bodyPr>
            <a:normAutofit fontScale="70000" lnSpcReduction="20000"/>
          </a:bodyPr>
          <a:lstStyle/>
          <a:p>
            <a:pPr marL="0" indent="0">
              <a:buNone/>
            </a:pPr>
            <a:r>
              <a:rPr lang="en-GB" sz="3400" b="1" i="1" dirty="0" smtClean="0">
                <a:solidFill>
                  <a:schemeClr val="bg1"/>
                </a:solidFill>
              </a:rPr>
              <a:t>Goodwin </a:t>
            </a:r>
            <a:r>
              <a:rPr lang="en-GB" sz="3400" b="1" i="1" dirty="0">
                <a:solidFill>
                  <a:schemeClr val="bg1"/>
                </a:solidFill>
              </a:rPr>
              <a:t>et al. (1969) </a:t>
            </a:r>
            <a:r>
              <a:rPr lang="en-GB" dirty="0"/>
              <a:t>investigated the effect of </a:t>
            </a:r>
            <a:r>
              <a:rPr lang="en-GB" b="1" dirty="0"/>
              <a:t>alcohol on state-dependent retrieval. </a:t>
            </a:r>
            <a:r>
              <a:rPr lang="en-GB" dirty="0"/>
              <a:t>They found that when people encoded information when drunk, they were more likely to recall it in the same state. For example, when they hid money and alcohol when drunk, they were unlikely to find them when sober.  However, when they were drunk again, they often discovered the hiding place. Other studies found similar state-dependent effects when participants were given drugs such as marijuana.</a:t>
            </a:r>
          </a:p>
          <a:p>
            <a:pPr marL="0" indent="0">
              <a:buNone/>
            </a:pPr>
            <a:endParaRPr lang="en-GB" dirty="0"/>
          </a:p>
          <a:p>
            <a:pPr marL="0" indent="0">
              <a:buNone/>
            </a:pPr>
            <a:r>
              <a:rPr lang="en-GB" dirty="0"/>
              <a:t>People tend to remember material better when there is a match between their mood at learning and at retrieval. The effects are stronger when the participants are in a positive mood than a negative mood. They are also greater when people try to remember events having personal relevance.</a:t>
            </a:r>
          </a:p>
        </p:txBody>
      </p:sp>
      <p:sp>
        <p:nvSpPr>
          <p:cNvPr id="4" name="Title 1"/>
          <p:cNvSpPr txBox="1">
            <a:spLocks/>
          </p:cNvSpPr>
          <p:nvPr/>
        </p:nvSpPr>
        <p:spPr>
          <a:xfrm>
            <a:off x="-7137" y="22374"/>
            <a:ext cx="9143999" cy="598376"/>
          </a:xfrm>
          <a:prstGeom prst="rect">
            <a:avLst/>
          </a:prstGeom>
          <a:solidFill>
            <a:schemeClr val="accent2">
              <a:lumMod val="20000"/>
              <a:lumOff val="80000"/>
            </a:schemeClr>
          </a:solidFill>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rgbClr val="0070C0"/>
                </a:solidFill>
              </a:rPr>
              <a:t>Theory </a:t>
            </a:r>
            <a:r>
              <a:rPr lang="en-GB" sz="3200" b="1" dirty="0">
                <a:solidFill>
                  <a:srgbClr val="0070C0"/>
                </a:solidFill>
              </a:rPr>
              <a:t>2</a:t>
            </a:r>
            <a:r>
              <a:rPr lang="en-GB" sz="3200" b="1" dirty="0" smtClean="0">
                <a:solidFill>
                  <a:srgbClr val="0070C0"/>
                </a:solidFill>
              </a:rPr>
              <a:t>:</a:t>
            </a:r>
            <a:r>
              <a:rPr lang="en-GB" sz="3200" b="1" i="1" dirty="0" smtClean="0">
                <a:solidFill>
                  <a:srgbClr val="0070C0"/>
                </a:solidFill>
              </a:rPr>
              <a:t> Retrieval cue failure</a:t>
            </a:r>
            <a:endParaRPr lang="en-GB" sz="3200" b="1" i="1" dirty="0">
              <a:solidFill>
                <a:srgbClr val="0070C0"/>
              </a:solidFill>
            </a:endParaRPr>
          </a:p>
        </p:txBody>
      </p:sp>
      <p:sp>
        <p:nvSpPr>
          <p:cNvPr id="5" name="TextBox 4"/>
          <p:cNvSpPr txBox="1"/>
          <p:nvPr/>
        </p:nvSpPr>
        <p:spPr>
          <a:xfrm>
            <a:off x="0" y="6006020"/>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08794">
            <a:off x="6287825" y="2204864"/>
            <a:ext cx="2610242" cy="1740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514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9796" y="548680"/>
            <a:ext cx="8244408" cy="54321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b="1" u="sng" dirty="0">
                <a:solidFill>
                  <a:prstClr val="black"/>
                </a:solidFill>
                <a:effectLst>
                  <a:outerShdw blurRad="38100" dist="38100" dir="2700000" algn="tl">
                    <a:srgbClr val="000000">
                      <a:alpha val="43137"/>
                    </a:srgbClr>
                  </a:outerShdw>
                </a:effectLst>
                <a:latin typeface="Comic Sans MS" panose="030F0702030302020204" pitchFamily="66" charset="0"/>
              </a:rPr>
              <a:t>Sensory </a:t>
            </a:r>
            <a:r>
              <a:rPr lang="en-GB" sz="3200" b="1" u="sng" dirty="0" smtClean="0">
                <a:solidFill>
                  <a:prstClr val="black"/>
                </a:solidFill>
                <a:effectLst>
                  <a:outerShdw blurRad="38100" dist="38100" dir="2700000" algn="tl">
                    <a:srgbClr val="000000">
                      <a:alpha val="43137"/>
                    </a:srgbClr>
                  </a:outerShdw>
                </a:effectLst>
                <a:latin typeface="Comic Sans MS" panose="030F0702030302020204" pitchFamily="66" charset="0"/>
              </a:rPr>
              <a:t>Register</a:t>
            </a:r>
            <a:endParaRPr lang="en-GB" sz="3200" b="1" u="sng" dirty="0" smtClean="0">
              <a:solidFill>
                <a:prstClr val="black"/>
              </a:solidFill>
              <a:effectLst>
                <a:outerShdw blurRad="38100" dist="38100" dir="2700000" algn="tl">
                  <a:srgbClr val="000000">
                    <a:alpha val="43137"/>
                  </a:srgbClr>
                </a:outerShdw>
              </a:effectLst>
              <a:latin typeface="Comic Sans MS" panose="030F0702030302020204" pitchFamily="66" charset="0"/>
            </a:endParaRPr>
          </a:p>
          <a:p>
            <a:endParaRPr lang="en-GB" sz="3200" b="1" u="sng" dirty="0" smtClean="0">
              <a:solidFill>
                <a:prstClr val="black"/>
              </a:solidFill>
              <a:effectLst>
                <a:outerShdw blurRad="38100" dist="38100" dir="2700000" algn="tl">
                  <a:srgbClr val="000000">
                    <a:alpha val="43137"/>
                  </a:srgbClr>
                </a:outerShdw>
              </a:effectLst>
              <a:latin typeface="Comic Sans MS" panose="030F0702030302020204" pitchFamily="66" charset="0"/>
            </a:endParaRPr>
          </a:p>
          <a:p>
            <a:r>
              <a:rPr lang="en-GB" sz="2800" dirty="0" smtClean="0">
                <a:solidFill>
                  <a:prstClr val="black"/>
                </a:solidFill>
                <a:latin typeface="Comic Sans MS" panose="030F0702030302020204" pitchFamily="66" charset="0"/>
              </a:rPr>
              <a:t>Has a store for each of the senses. E.g. hearing, vision, touch. </a:t>
            </a:r>
          </a:p>
          <a:p>
            <a:pPr algn="ctr"/>
            <a:endParaRPr lang="en-GB" sz="3200" b="1" u="sng" dirty="0">
              <a:solidFill>
                <a:prstClr val="black"/>
              </a:solidFill>
              <a:latin typeface="Comic Sans MS" panose="030F0702030302020204" pitchFamily="66" charset="0"/>
            </a:endParaRPr>
          </a:p>
          <a:p>
            <a:pPr algn="ctr"/>
            <a:r>
              <a:rPr lang="en-GB" sz="2800" b="1" i="1" u="sng" dirty="0">
                <a:solidFill>
                  <a:schemeClr val="bg1"/>
                </a:solidFill>
                <a:latin typeface="Comic Sans MS" panose="030F0702030302020204" pitchFamily="66" charset="0"/>
                <a:cs typeface="Aparajita" panose="020B0604020202020204" pitchFamily="34" charset="0"/>
              </a:rPr>
              <a:t>Duration</a:t>
            </a:r>
            <a:r>
              <a:rPr lang="en-GB" sz="2800" b="1" i="1" u="sng" dirty="0" smtClean="0">
                <a:solidFill>
                  <a:schemeClr val="bg1"/>
                </a:solidFill>
                <a:latin typeface="Comic Sans MS" panose="030F0702030302020204" pitchFamily="66" charset="0"/>
                <a:cs typeface="Aparajita" panose="020B0604020202020204" pitchFamily="34" charset="0"/>
              </a:rPr>
              <a:t>:</a:t>
            </a:r>
            <a:r>
              <a:rPr lang="en-GB" sz="2800" b="1" dirty="0" smtClean="0">
                <a:solidFill>
                  <a:schemeClr val="bg1"/>
                </a:solidFill>
                <a:latin typeface="Comic Sans MS" panose="030F0702030302020204" pitchFamily="66" charset="0"/>
                <a:cs typeface="Aparajita" panose="020B0604020202020204" pitchFamily="34" charset="0"/>
              </a:rPr>
              <a:t>  </a:t>
            </a:r>
            <a:r>
              <a:rPr lang="en-GB" sz="2800" b="1" dirty="0" smtClean="0">
                <a:solidFill>
                  <a:prstClr val="black"/>
                </a:solidFill>
                <a:latin typeface="Comic Sans MS" panose="030F0702030302020204" pitchFamily="66" charset="0"/>
                <a:cs typeface="Aparajita" panose="020B0604020202020204" pitchFamily="34" charset="0"/>
              </a:rPr>
              <a:t>&lt; 1 second</a:t>
            </a:r>
            <a:endParaRPr lang="en-GB" sz="2800" b="1" dirty="0">
              <a:solidFill>
                <a:prstClr val="black"/>
              </a:solidFill>
              <a:latin typeface="Comic Sans MS" panose="030F0702030302020204" pitchFamily="66" charset="0"/>
              <a:cs typeface="Aparajita" panose="020B0604020202020204" pitchFamily="34" charset="0"/>
            </a:endParaRPr>
          </a:p>
          <a:p>
            <a:pPr algn="ctr"/>
            <a:r>
              <a:rPr lang="en-GB" sz="2800" b="1" i="1" dirty="0">
                <a:solidFill>
                  <a:schemeClr val="bg1"/>
                </a:solidFill>
                <a:latin typeface="Comic Sans MS" panose="030F0702030302020204" pitchFamily="66" charset="0"/>
                <a:cs typeface="Aparajita" panose="020B0604020202020204" pitchFamily="34" charset="0"/>
              </a:rPr>
              <a:t>Capacity: </a:t>
            </a:r>
            <a:r>
              <a:rPr lang="en-GB" sz="2800" b="1" dirty="0">
                <a:solidFill>
                  <a:prstClr val="black"/>
                </a:solidFill>
                <a:latin typeface="Comic Sans MS" panose="030F0702030302020204" pitchFamily="66" charset="0"/>
                <a:cs typeface="Aparajita" panose="020B0604020202020204" pitchFamily="34" charset="0"/>
              </a:rPr>
              <a:t>up to 4 items </a:t>
            </a:r>
            <a:r>
              <a:rPr lang="en-GB" sz="2800" dirty="0">
                <a:solidFill>
                  <a:prstClr val="black"/>
                </a:solidFill>
                <a:latin typeface="Comic Sans MS" panose="030F0702030302020204" pitchFamily="66" charset="0"/>
                <a:cs typeface="Aparajita" panose="020B0604020202020204" pitchFamily="34" charset="0"/>
              </a:rPr>
              <a:t>(</a:t>
            </a:r>
            <a:r>
              <a:rPr lang="en-GB" sz="2800" b="1" dirty="0" err="1">
                <a:solidFill>
                  <a:prstClr val="black"/>
                </a:solidFill>
                <a:latin typeface="Comic Sans MS" panose="030F0702030302020204" pitchFamily="66" charset="0"/>
                <a:cs typeface="Aparajita" panose="020B0604020202020204" pitchFamily="34" charset="0"/>
              </a:rPr>
              <a:t>Sperling</a:t>
            </a:r>
            <a:r>
              <a:rPr lang="en-GB" sz="2800" b="1" dirty="0">
                <a:solidFill>
                  <a:prstClr val="black"/>
                </a:solidFill>
                <a:latin typeface="Comic Sans MS" panose="030F0702030302020204" pitchFamily="66" charset="0"/>
                <a:cs typeface="Aparajita" panose="020B0604020202020204" pitchFamily="34" charset="0"/>
              </a:rPr>
              <a:t> (1960)</a:t>
            </a:r>
            <a:r>
              <a:rPr lang="en-GB" sz="2800" dirty="0">
                <a:solidFill>
                  <a:prstClr val="black"/>
                </a:solidFill>
                <a:latin typeface="Comic Sans MS" panose="030F0702030302020204" pitchFamily="66" charset="0"/>
                <a:cs typeface="Aparajita" panose="020B0604020202020204" pitchFamily="34" charset="0"/>
              </a:rPr>
              <a:t> presented a grid of letters for less than a second. People recalled on average 4 letters</a:t>
            </a:r>
            <a:r>
              <a:rPr lang="en-GB" sz="2800" dirty="0" smtClean="0">
                <a:solidFill>
                  <a:prstClr val="black"/>
                </a:solidFill>
                <a:latin typeface="Comic Sans MS" panose="030F0702030302020204" pitchFamily="66" charset="0"/>
                <a:cs typeface="Aparajita" panose="020B0604020202020204" pitchFamily="34" charset="0"/>
              </a:rPr>
              <a:t>).</a:t>
            </a:r>
            <a:endParaRPr lang="en-GB" sz="2800" dirty="0">
              <a:solidFill>
                <a:prstClr val="black"/>
              </a:solidFill>
              <a:latin typeface="Comic Sans MS" panose="030F0702030302020204" pitchFamily="66" charset="0"/>
              <a:cs typeface="Aparajita" panose="020B0604020202020204" pitchFamily="34" charset="0"/>
            </a:endParaRPr>
          </a:p>
          <a:p>
            <a:pPr algn="ctr"/>
            <a:r>
              <a:rPr lang="en-GB" sz="2800" b="1" i="1" dirty="0" smtClean="0">
                <a:solidFill>
                  <a:schemeClr val="bg1"/>
                </a:solidFill>
                <a:latin typeface="Comic Sans MS" panose="030F0702030302020204" pitchFamily="66" charset="0"/>
                <a:cs typeface="Aparajita" panose="020B0604020202020204" pitchFamily="34" charset="0"/>
              </a:rPr>
              <a:t>Encoding: </a:t>
            </a:r>
            <a:r>
              <a:rPr lang="en-GB" sz="2800" b="1" dirty="0" smtClean="0">
                <a:solidFill>
                  <a:prstClr val="black"/>
                </a:solidFill>
                <a:latin typeface="Comic Sans MS" panose="030F0702030302020204" pitchFamily="66" charset="0"/>
                <a:cs typeface="Aparajita" panose="020B0604020202020204" pitchFamily="34" charset="0"/>
              </a:rPr>
              <a:t>Visual </a:t>
            </a:r>
            <a:r>
              <a:rPr lang="en-GB" sz="2800" dirty="0" smtClean="0">
                <a:solidFill>
                  <a:prstClr val="black"/>
                </a:solidFill>
                <a:latin typeface="Comic Sans MS" panose="030F0702030302020204" pitchFamily="66" charset="0"/>
                <a:cs typeface="Aparajita" panose="020B0604020202020204" pitchFamily="34" charset="0"/>
              </a:rPr>
              <a:t>(iconic), </a:t>
            </a:r>
            <a:r>
              <a:rPr lang="en-GB" sz="2800" b="1" dirty="0" smtClean="0">
                <a:solidFill>
                  <a:prstClr val="black"/>
                </a:solidFill>
                <a:latin typeface="Comic Sans MS" panose="030F0702030302020204" pitchFamily="66" charset="0"/>
                <a:cs typeface="Aparajita" panose="020B0604020202020204" pitchFamily="34" charset="0"/>
              </a:rPr>
              <a:t>auditory or haptic </a:t>
            </a:r>
            <a:r>
              <a:rPr lang="en-GB" sz="2800" dirty="0" smtClean="0">
                <a:solidFill>
                  <a:prstClr val="black"/>
                </a:solidFill>
                <a:latin typeface="Comic Sans MS" panose="030F0702030302020204" pitchFamily="66" charset="0"/>
                <a:cs typeface="Aparajita" panose="020B0604020202020204" pitchFamily="34" charset="0"/>
              </a:rPr>
              <a:t>(touch).</a:t>
            </a:r>
            <a:endParaRPr lang="en-GB" sz="2800" dirty="0">
              <a:solidFill>
                <a:prstClr val="black"/>
              </a:solidFill>
              <a:latin typeface="Comic Sans MS" panose="030F0702030302020204" pitchFamily="66" charset="0"/>
              <a:cs typeface="Aparajita" panose="020B0604020202020204" pitchFamily="34" charset="0"/>
            </a:endParaRPr>
          </a:p>
          <a:p>
            <a:pPr algn="ctr"/>
            <a:endParaRPr lang="en-GB" sz="1600" b="1" u="sng" dirty="0">
              <a:solidFill>
                <a:prstClr val="black"/>
              </a:solidFill>
              <a:latin typeface="Comic Sans MS" panose="030F0702030302020204" pitchFamily="66" charset="0"/>
            </a:endParaRPr>
          </a:p>
        </p:txBody>
      </p:sp>
      <p:sp>
        <p:nvSpPr>
          <p:cNvPr id="5" name="Title 1"/>
          <p:cNvSpPr txBox="1">
            <a:spLocks/>
          </p:cNvSpPr>
          <p:nvPr/>
        </p:nvSpPr>
        <p:spPr>
          <a:xfrm>
            <a:off x="0" y="0"/>
            <a:ext cx="9144000" cy="548680"/>
          </a:xfrm>
          <a:prstGeom prst="rect">
            <a:avLst/>
          </a:prstGeom>
          <a:solidFill>
            <a:schemeClr val="bg1"/>
          </a:solidFill>
          <a:ln w="38100">
            <a:solidFill>
              <a:schemeClr val="tx1"/>
            </a:solidFill>
          </a:ln>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i="1" dirty="0" smtClean="0">
                <a:solidFill>
                  <a:srgbClr val="0070C0"/>
                </a:solidFill>
              </a:rPr>
              <a:t>Differences</a:t>
            </a:r>
            <a:r>
              <a:rPr lang="en-GB" b="1" dirty="0" smtClean="0">
                <a:solidFill>
                  <a:srgbClr val="0070C0"/>
                </a:solidFill>
              </a:rPr>
              <a:t> between </a:t>
            </a:r>
            <a:r>
              <a:rPr lang="en-GB" b="1" i="1" dirty="0" smtClean="0">
                <a:solidFill>
                  <a:srgbClr val="0070C0"/>
                </a:solidFill>
              </a:rPr>
              <a:t>SR, </a:t>
            </a:r>
            <a:r>
              <a:rPr lang="en-GB" b="1" i="1" dirty="0" smtClean="0">
                <a:solidFill>
                  <a:srgbClr val="0070C0"/>
                </a:solidFill>
              </a:rPr>
              <a:t>STM and LTM </a:t>
            </a:r>
            <a:r>
              <a:rPr lang="en-GB" b="1" dirty="0" smtClean="0">
                <a:solidFill>
                  <a:srgbClr val="0070C0"/>
                </a:solidFill>
              </a:rPr>
              <a:t>stores in the MSM</a:t>
            </a:r>
            <a:endParaRPr lang="en-GB" b="1" dirty="0">
              <a:solidFill>
                <a:srgbClr val="0070C0"/>
              </a:solidFill>
            </a:endParaRPr>
          </a:p>
        </p:txBody>
      </p:sp>
      <p:sp>
        <p:nvSpPr>
          <p:cNvPr id="9" name="TextBox 8"/>
          <p:cNvSpPr txBox="1"/>
          <p:nvPr/>
        </p:nvSpPr>
        <p:spPr>
          <a:xfrm>
            <a:off x="0" y="5980837"/>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6690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80" y="522396"/>
            <a:ext cx="9018240" cy="5438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u="sng" dirty="0">
                <a:solidFill>
                  <a:prstClr val="black"/>
                </a:solidFill>
                <a:effectLst>
                  <a:outerShdw blurRad="38100" dist="38100" dir="2700000" algn="tl">
                    <a:srgbClr val="000000">
                      <a:alpha val="43137"/>
                    </a:srgbClr>
                  </a:outerShdw>
                </a:effectLst>
                <a:latin typeface="Arial Narrow" panose="020B0606020202030204" pitchFamily="34" charset="0"/>
              </a:rPr>
              <a:t>Short-Term </a:t>
            </a:r>
            <a:r>
              <a:rPr lang="en-GB" sz="2400" b="1" u="sng" dirty="0" smtClean="0">
                <a:solidFill>
                  <a:prstClr val="black"/>
                </a:solidFill>
                <a:effectLst>
                  <a:outerShdw blurRad="38100" dist="38100" dir="2700000" algn="tl">
                    <a:srgbClr val="000000">
                      <a:alpha val="43137"/>
                    </a:srgbClr>
                  </a:outerShdw>
                </a:effectLst>
                <a:latin typeface="Arial Narrow" panose="020B0606020202030204" pitchFamily="34" charset="0"/>
              </a:rPr>
              <a:t>Memory</a:t>
            </a:r>
          </a:p>
          <a:p>
            <a:pPr algn="ctr"/>
            <a:endParaRPr lang="en-GB" sz="2000" b="1" u="sng" dirty="0" smtClean="0">
              <a:solidFill>
                <a:prstClr val="black"/>
              </a:solidFill>
              <a:effectLst>
                <a:outerShdw blurRad="38100" dist="38100" dir="2700000" algn="tl">
                  <a:srgbClr val="000000">
                    <a:alpha val="43137"/>
                  </a:srgbClr>
                </a:outerShdw>
              </a:effectLst>
              <a:latin typeface="Arial Narrow" panose="020B0606020202030204" pitchFamily="34" charset="0"/>
            </a:endParaRPr>
          </a:p>
          <a:p>
            <a:pPr algn="ctr"/>
            <a:r>
              <a:rPr lang="en-GB" sz="2000" dirty="0">
                <a:solidFill>
                  <a:prstClr val="black"/>
                </a:solidFill>
                <a:latin typeface="Arial Narrow" panose="020B0606020202030204" pitchFamily="34" charset="0"/>
              </a:rPr>
              <a:t>S</a:t>
            </a:r>
            <a:r>
              <a:rPr lang="en-GB" sz="2000" dirty="0" smtClean="0">
                <a:solidFill>
                  <a:prstClr val="black"/>
                </a:solidFill>
                <a:latin typeface="Arial Narrow" panose="020B0606020202030204" pitchFamily="34" charset="0"/>
              </a:rPr>
              <a:t>ometimes  also known as "working" memory; it is the very short time that you keep something in mind before either dismissing it or transferring it to long-term memory.</a:t>
            </a:r>
          </a:p>
          <a:p>
            <a:pPr algn="ctr"/>
            <a:endParaRPr lang="en-GB" sz="2000" i="1" dirty="0">
              <a:solidFill>
                <a:prstClr val="black"/>
              </a:solidFill>
              <a:latin typeface="Arial Narrow" panose="020B0606020202030204" pitchFamily="34" charset="0"/>
            </a:endParaRPr>
          </a:p>
          <a:p>
            <a:pPr algn="ctr"/>
            <a:r>
              <a:rPr lang="en-GB" sz="2000" b="1" i="1" u="sng" dirty="0">
                <a:solidFill>
                  <a:schemeClr val="bg1"/>
                </a:solidFill>
                <a:latin typeface="Arial Narrow" panose="020B0606020202030204" pitchFamily="34" charset="0"/>
                <a:cs typeface="Aparajita" panose="020B0604020202020204" pitchFamily="34" charset="0"/>
              </a:rPr>
              <a:t>Duration:</a:t>
            </a:r>
            <a:r>
              <a:rPr lang="en-GB" sz="2000" b="1" i="1" dirty="0">
                <a:solidFill>
                  <a:prstClr val="black"/>
                </a:solidFill>
                <a:latin typeface="Arial Narrow" panose="020B0606020202030204" pitchFamily="34" charset="0"/>
                <a:cs typeface="Aparajita" panose="020B0604020202020204" pitchFamily="34" charset="0"/>
              </a:rPr>
              <a:t> </a:t>
            </a:r>
            <a:r>
              <a:rPr lang="en-GB" sz="2000" b="1" dirty="0">
                <a:solidFill>
                  <a:prstClr val="black"/>
                </a:solidFill>
                <a:latin typeface="Arial Narrow" panose="020B0606020202030204" pitchFamily="34" charset="0"/>
                <a:cs typeface="Aparajita" panose="020B0604020202020204" pitchFamily="34" charset="0"/>
              </a:rPr>
              <a:t>Up to 30 </a:t>
            </a:r>
            <a:r>
              <a:rPr lang="en-GB" sz="2000" b="1" dirty="0" err="1">
                <a:solidFill>
                  <a:prstClr val="black"/>
                </a:solidFill>
                <a:latin typeface="Arial Narrow" panose="020B0606020202030204" pitchFamily="34" charset="0"/>
                <a:cs typeface="Aparajita" panose="020B0604020202020204" pitchFamily="34" charset="0"/>
              </a:rPr>
              <a:t>secs</a:t>
            </a:r>
            <a:r>
              <a:rPr lang="en-GB" sz="2000" b="1" dirty="0">
                <a:solidFill>
                  <a:prstClr val="black"/>
                </a:solidFill>
                <a:latin typeface="Arial Narrow" panose="020B0606020202030204" pitchFamily="34" charset="0"/>
                <a:cs typeface="Aparajita" panose="020B0604020202020204" pitchFamily="34" charset="0"/>
              </a:rPr>
              <a:t> </a:t>
            </a:r>
            <a:r>
              <a:rPr lang="en-GB" sz="2000" dirty="0">
                <a:solidFill>
                  <a:prstClr val="black"/>
                </a:solidFill>
                <a:latin typeface="Arial Narrow" panose="020B0606020202030204" pitchFamily="34" charset="0"/>
                <a:cs typeface="Aparajita" panose="020B0604020202020204" pitchFamily="34" charset="0"/>
              </a:rPr>
              <a:t>(</a:t>
            </a:r>
            <a:r>
              <a:rPr lang="en-GB" sz="2000" b="1" dirty="0">
                <a:solidFill>
                  <a:prstClr val="black"/>
                </a:solidFill>
                <a:latin typeface="Arial Narrow" panose="020B0606020202030204" pitchFamily="34" charset="0"/>
                <a:cs typeface="Aparajita" panose="020B0604020202020204" pitchFamily="34" charset="0"/>
              </a:rPr>
              <a:t>Peterson and Peterson </a:t>
            </a:r>
            <a:r>
              <a:rPr lang="en-GB" sz="2000" b="1" dirty="0" smtClean="0">
                <a:solidFill>
                  <a:prstClr val="black"/>
                </a:solidFill>
                <a:latin typeface="Arial Narrow" panose="020B0606020202030204" pitchFamily="34" charset="0"/>
                <a:cs typeface="Aparajita" panose="020B0604020202020204" pitchFamily="34" charset="0"/>
              </a:rPr>
              <a:t>(1959) </a:t>
            </a:r>
            <a:r>
              <a:rPr lang="en-GB" sz="2000" dirty="0" smtClean="0">
                <a:solidFill>
                  <a:prstClr val="black"/>
                </a:solidFill>
                <a:latin typeface="Arial Narrow" panose="020B0606020202030204" pitchFamily="34" charset="0"/>
                <a:cs typeface="Aparajita" panose="020B0604020202020204" pitchFamily="34" charset="0"/>
              </a:rPr>
              <a:t>presented </a:t>
            </a:r>
            <a:r>
              <a:rPr lang="en-GB" sz="2000" dirty="0">
                <a:solidFill>
                  <a:prstClr val="black"/>
                </a:solidFill>
                <a:latin typeface="Arial Narrow" panose="020B0606020202030204" pitchFamily="34" charset="0"/>
                <a:cs typeface="Aparajita" panose="020B0604020202020204" pitchFamily="34" charset="0"/>
              </a:rPr>
              <a:t>participants with a consonant trigram. Rehearsal was prevented by asking them to count backwards in </a:t>
            </a:r>
            <a:r>
              <a:rPr lang="en-GB" sz="2000" dirty="0" smtClean="0">
                <a:solidFill>
                  <a:prstClr val="black"/>
                </a:solidFill>
                <a:latin typeface="Arial Narrow" panose="020B0606020202030204" pitchFamily="34" charset="0"/>
                <a:cs typeface="Aparajita" panose="020B0604020202020204" pitchFamily="34" charset="0"/>
              </a:rPr>
              <a:t>threes. </a:t>
            </a:r>
            <a:r>
              <a:rPr lang="en-GB" sz="2000" dirty="0">
                <a:solidFill>
                  <a:prstClr val="black"/>
                </a:solidFill>
                <a:latin typeface="Arial Narrow" panose="020B0606020202030204" pitchFamily="34" charset="0"/>
                <a:cs typeface="Aparajita" panose="020B0604020202020204" pitchFamily="34" charset="0"/>
              </a:rPr>
              <a:t>After intervals of 3, 6, 9, 12, 15 or 18 seconds participants were asked to stop counting and to repeat the trigram. The % of trigrams correctly recalled </a:t>
            </a:r>
            <a:r>
              <a:rPr lang="en-GB" sz="2000" dirty="0" smtClean="0">
                <a:solidFill>
                  <a:prstClr val="black"/>
                </a:solidFill>
                <a:latin typeface="Arial Narrow" panose="020B0606020202030204" pitchFamily="34" charset="0"/>
                <a:cs typeface="Aparajita" panose="020B0604020202020204" pitchFamily="34" charset="0"/>
              </a:rPr>
              <a:t>decreased as time interval increased).</a:t>
            </a:r>
          </a:p>
          <a:p>
            <a:pPr algn="ctr"/>
            <a:r>
              <a:rPr lang="en-GB" sz="2000" dirty="0" smtClean="0">
                <a:solidFill>
                  <a:prstClr val="black"/>
                </a:solidFill>
                <a:latin typeface="Arial Narrow" panose="020B0606020202030204" pitchFamily="34" charset="0"/>
                <a:cs typeface="Aparajita" panose="020B0604020202020204" pitchFamily="34" charset="0"/>
              </a:rPr>
              <a:t> </a:t>
            </a:r>
          </a:p>
          <a:p>
            <a:pPr algn="ctr"/>
            <a:r>
              <a:rPr lang="en-GB" sz="2000" b="1" i="1" u="sng" dirty="0" smtClean="0">
                <a:solidFill>
                  <a:schemeClr val="bg1"/>
                </a:solidFill>
                <a:latin typeface="Arial Narrow" panose="020B0606020202030204" pitchFamily="34" charset="0"/>
                <a:cs typeface="Aparajita" panose="020B0604020202020204" pitchFamily="34" charset="0"/>
              </a:rPr>
              <a:t>Capacity</a:t>
            </a:r>
            <a:r>
              <a:rPr lang="en-GB" sz="2000" b="1" i="1" u="sng" dirty="0">
                <a:solidFill>
                  <a:schemeClr val="bg1"/>
                </a:solidFill>
                <a:latin typeface="Arial Narrow" panose="020B0606020202030204" pitchFamily="34" charset="0"/>
                <a:cs typeface="Aparajita" panose="020B0604020202020204" pitchFamily="34" charset="0"/>
              </a:rPr>
              <a:t>:</a:t>
            </a:r>
            <a:r>
              <a:rPr lang="en-GB" sz="2000" b="1" i="1" dirty="0">
                <a:solidFill>
                  <a:prstClr val="black"/>
                </a:solidFill>
                <a:latin typeface="Arial Narrow" panose="020B0606020202030204" pitchFamily="34" charset="0"/>
                <a:cs typeface="Aparajita" panose="020B0604020202020204" pitchFamily="34" charset="0"/>
              </a:rPr>
              <a:t> </a:t>
            </a:r>
            <a:r>
              <a:rPr lang="en-GB" sz="2000" b="1" dirty="0">
                <a:solidFill>
                  <a:prstClr val="black"/>
                </a:solidFill>
                <a:latin typeface="Arial Narrow" panose="020B0606020202030204" pitchFamily="34" charset="0"/>
                <a:cs typeface="Aparajita" panose="020B0604020202020204" pitchFamily="34" charset="0"/>
              </a:rPr>
              <a:t>7+/- 2 items </a:t>
            </a:r>
            <a:r>
              <a:rPr lang="en-GB" sz="2000" dirty="0" smtClean="0">
                <a:solidFill>
                  <a:prstClr val="black"/>
                </a:solidFill>
                <a:latin typeface="Arial Narrow" panose="020B0606020202030204" pitchFamily="34" charset="0"/>
                <a:cs typeface="Aparajita" panose="020B0604020202020204" pitchFamily="34" charset="0"/>
              </a:rPr>
              <a:t>(</a:t>
            </a:r>
            <a:r>
              <a:rPr lang="en-GB" sz="2000" b="1" dirty="0" smtClean="0">
                <a:solidFill>
                  <a:prstClr val="black"/>
                </a:solidFill>
                <a:latin typeface="Arial Narrow" panose="020B0606020202030204" pitchFamily="34" charset="0"/>
                <a:cs typeface="Aparajita" panose="020B0604020202020204" pitchFamily="34" charset="0"/>
              </a:rPr>
              <a:t>Miller (1956) </a:t>
            </a:r>
            <a:r>
              <a:rPr lang="en-GB" sz="2000" dirty="0" smtClean="0">
                <a:solidFill>
                  <a:prstClr val="black"/>
                </a:solidFill>
                <a:latin typeface="Arial Narrow" panose="020B0606020202030204" pitchFamily="34" charset="0"/>
                <a:cs typeface="Aparajita" panose="020B0604020202020204" pitchFamily="34" charset="0"/>
              </a:rPr>
              <a:t>digit span technique – remembering a string of numbers and seeing how many can be recalled). STM can, however, be increased by ‘chunking’.</a:t>
            </a:r>
          </a:p>
          <a:p>
            <a:pPr algn="ctr"/>
            <a:endParaRPr lang="en-GB" sz="2000" dirty="0">
              <a:solidFill>
                <a:prstClr val="black"/>
              </a:solidFill>
              <a:latin typeface="Arial Narrow" panose="020B0606020202030204" pitchFamily="34" charset="0"/>
              <a:cs typeface="Aparajita" panose="020B0604020202020204" pitchFamily="34" charset="0"/>
            </a:endParaRPr>
          </a:p>
          <a:p>
            <a:pPr algn="ctr"/>
            <a:r>
              <a:rPr lang="en-GB" sz="2000" b="1" i="1" u="sng" dirty="0">
                <a:solidFill>
                  <a:schemeClr val="bg1"/>
                </a:solidFill>
                <a:latin typeface="Arial Narrow" panose="020B0606020202030204" pitchFamily="34" charset="0"/>
                <a:cs typeface="Aparajita" panose="020B0604020202020204" pitchFamily="34" charset="0"/>
              </a:rPr>
              <a:t>Encoding:</a:t>
            </a:r>
            <a:r>
              <a:rPr lang="en-GB" sz="2000" b="1" i="1" dirty="0">
                <a:solidFill>
                  <a:prstClr val="black"/>
                </a:solidFill>
                <a:latin typeface="Arial Narrow" panose="020B0606020202030204" pitchFamily="34" charset="0"/>
                <a:cs typeface="Aparajita" panose="020B0604020202020204" pitchFamily="34" charset="0"/>
              </a:rPr>
              <a:t> </a:t>
            </a:r>
            <a:r>
              <a:rPr lang="en-GB" sz="2000" b="1" dirty="0">
                <a:solidFill>
                  <a:prstClr val="black"/>
                </a:solidFill>
                <a:latin typeface="Arial Narrow" panose="020B0606020202030204" pitchFamily="34" charset="0"/>
                <a:cs typeface="Aparajita" panose="020B0604020202020204" pitchFamily="34" charset="0"/>
              </a:rPr>
              <a:t>Acoustically</a:t>
            </a:r>
            <a:r>
              <a:rPr lang="en-GB" sz="2000" dirty="0">
                <a:solidFill>
                  <a:prstClr val="black"/>
                </a:solidFill>
                <a:latin typeface="Arial Narrow" panose="020B0606020202030204" pitchFamily="34" charset="0"/>
                <a:cs typeface="Aparajita" panose="020B0604020202020204" pitchFamily="34" charset="0"/>
              </a:rPr>
              <a:t> (</a:t>
            </a:r>
            <a:r>
              <a:rPr lang="en-GB" sz="2000" b="1" dirty="0">
                <a:solidFill>
                  <a:prstClr val="black"/>
                </a:solidFill>
                <a:latin typeface="Arial Narrow" panose="020B0606020202030204" pitchFamily="34" charset="0"/>
                <a:cs typeface="Aparajita" panose="020B0604020202020204" pitchFamily="34" charset="0"/>
              </a:rPr>
              <a:t>Conrad (1964)</a:t>
            </a:r>
            <a:r>
              <a:rPr lang="en-GB" sz="2000" dirty="0">
                <a:solidFill>
                  <a:prstClr val="black"/>
                </a:solidFill>
                <a:latin typeface="Arial Narrow" panose="020B0606020202030204" pitchFamily="34" charset="0"/>
                <a:cs typeface="Aparajita" panose="020B0604020202020204" pitchFamily="34" charset="0"/>
              </a:rPr>
              <a:t> visually presented students with letters one at a time.</a:t>
            </a:r>
          </a:p>
          <a:p>
            <a:pPr algn="ctr"/>
            <a:r>
              <a:rPr lang="en-GB" sz="2000" dirty="0">
                <a:solidFill>
                  <a:prstClr val="black"/>
                </a:solidFill>
                <a:latin typeface="Arial Narrow" panose="020B0606020202030204" pitchFamily="34" charset="0"/>
                <a:cs typeface="Aparajita" panose="020B0604020202020204" pitchFamily="34" charset="0"/>
              </a:rPr>
              <a:t>Found </a:t>
            </a:r>
            <a:r>
              <a:rPr lang="en-GB" sz="2000" dirty="0" smtClean="0">
                <a:solidFill>
                  <a:prstClr val="black"/>
                </a:solidFill>
                <a:latin typeface="Arial Narrow" panose="020B0606020202030204" pitchFamily="34" charset="0"/>
                <a:cs typeface="Aparajita" panose="020B0604020202020204" pitchFamily="34" charset="0"/>
              </a:rPr>
              <a:t>that </a:t>
            </a:r>
            <a:r>
              <a:rPr lang="en-GB" sz="2000" dirty="0">
                <a:solidFill>
                  <a:prstClr val="black"/>
                </a:solidFill>
                <a:latin typeface="Arial Narrow" panose="020B0606020202030204" pitchFamily="34" charset="0"/>
                <a:cs typeface="Aparajita" panose="020B0604020202020204" pitchFamily="34" charset="0"/>
              </a:rPr>
              <a:t>letters which are acoustically similar (rhyming) are harder to recall  from STM than those which are acoustically dissimilar (non-rhyming</a:t>
            </a:r>
            <a:r>
              <a:rPr lang="en-GB" sz="2000" dirty="0" smtClean="0">
                <a:solidFill>
                  <a:prstClr val="black"/>
                </a:solidFill>
                <a:latin typeface="Arial Narrow" panose="020B0606020202030204" pitchFamily="34" charset="0"/>
                <a:cs typeface="Aparajita" panose="020B0604020202020204" pitchFamily="34" charset="0"/>
              </a:rPr>
              <a:t>).</a:t>
            </a:r>
            <a:endParaRPr lang="en-GB" b="1" u="sng" dirty="0">
              <a:solidFill>
                <a:prstClr val="black"/>
              </a:solidFill>
              <a:latin typeface="Comic Sans MS" panose="030F0702030302020204" pitchFamily="66" charset="0"/>
            </a:endParaRPr>
          </a:p>
        </p:txBody>
      </p:sp>
      <p:sp>
        <p:nvSpPr>
          <p:cNvPr id="5" name="Title 1"/>
          <p:cNvSpPr txBox="1">
            <a:spLocks/>
          </p:cNvSpPr>
          <p:nvPr/>
        </p:nvSpPr>
        <p:spPr>
          <a:xfrm>
            <a:off x="0" y="0"/>
            <a:ext cx="9144000" cy="548680"/>
          </a:xfrm>
          <a:prstGeom prst="rect">
            <a:avLst/>
          </a:prstGeom>
          <a:solidFill>
            <a:schemeClr val="bg1"/>
          </a:solidFill>
          <a:ln w="38100">
            <a:solidFill>
              <a:schemeClr val="tx1"/>
            </a:solidFill>
          </a:ln>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i="1" dirty="0" smtClean="0">
                <a:solidFill>
                  <a:srgbClr val="0070C0"/>
                </a:solidFill>
              </a:rPr>
              <a:t>Differences</a:t>
            </a:r>
            <a:r>
              <a:rPr lang="en-GB" b="1" dirty="0" smtClean="0">
                <a:solidFill>
                  <a:srgbClr val="0070C0"/>
                </a:solidFill>
              </a:rPr>
              <a:t> between </a:t>
            </a:r>
            <a:r>
              <a:rPr lang="en-GB" b="1" i="1" dirty="0" smtClean="0">
                <a:solidFill>
                  <a:srgbClr val="0070C0"/>
                </a:solidFill>
              </a:rPr>
              <a:t>SM, STM and LTM </a:t>
            </a:r>
            <a:r>
              <a:rPr lang="en-GB" b="1" dirty="0" smtClean="0">
                <a:solidFill>
                  <a:srgbClr val="0070C0"/>
                </a:solidFill>
              </a:rPr>
              <a:t>stores in the MSM</a:t>
            </a:r>
            <a:endParaRPr lang="en-GB" b="1" dirty="0">
              <a:solidFill>
                <a:srgbClr val="0070C0"/>
              </a:solidFill>
            </a:endParaRPr>
          </a:p>
        </p:txBody>
      </p:sp>
      <p:sp>
        <p:nvSpPr>
          <p:cNvPr id="9" name="TextBox 8"/>
          <p:cNvSpPr txBox="1"/>
          <p:nvPr/>
        </p:nvSpPr>
        <p:spPr>
          <a:xfrm>
            <a:off x="0" y="5964457"/>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6690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3772" y="548680"/>
            <a:ext cx="8676456" cy="5415777"/>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u="sng" dirty="0" smtClean="0">
                <a:solidFill>
                  <a:schemeClr val="tx1"/>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Long-Term Memory</a:t>
            </a:r>
          </a:p>
          <a:p>
            <a:pPr algn="ctr"/>
            <a:endParaRPr lang="en-GB" sz="2400" dirty="0">
              <a:solidFill>
                <a:schemeClr val="tx1"/>
              </a:solidFill>
              <a:latin typeface="Aparajita" panose="020B0604020202020204" pitchFamily="34" charset="0"/>
              <a:cs typeface="Aparajita" panose="020B0604020202020204" pitchFamily="34" charset="0"/>
            </a:endParaRPr>
          </a:p>
          <a:p>
            <a:pPr algn="ctr"/>
            <a:r>
              <a:rPr lang="en-GB" sz="2400" dirty="0" smtClean="0">
                <a:solidFill>
                  <a:schemeClr val="tx1"/>
                </a:solidFill>
                <a:latin typeface="Aparajita" panose="020B0604020202020204" pitchFamily="34" charset="0"/>
                <a:cs typeface="Aparajita" panose="020B0604020202020204" pitchFamily="34" charset="0"/>
              </a:rPr>
              <a:t>Stores information over a long period of time. Despite everyday impressions of forgetting, it seems likely that this type of memory actually decays very little over time, and can store a seemingly unlimited amount of information.</a:t>
            </a:r>
          </a:p>
          <a:p>
            <a:pPr algn="ctr"/>
            <a:endParaRPr lang="en-GB" sz="2400" dirty="0" smtClean="0">
              <a:solidFill>
                <a:schemeClr val="tx1"/>
              </a:solidFill>
              <a:latin typeface="Aparajita" panose="020B0604020202020204" pitchFamily="34" charset="0"/>
              <a:cs typeface="Aparajita" panose="020B0604020202020204" pitchFamily="34" charset="0"/>
            </a:endParaRPr>
          </a:p>
          <a:p>
            <a:pPr algn="ctr"/>
            <a:r>
              <a:rPr lang="en-GB" sz="2400" b="1" i="1" u="sng" dirty="0" smtClean="0">
                <a:solidFill>
                  <a:schemeClr val="bg1"/>
                </a:solidFill>
                <a:latin typeface="Aparajita" panose="020B0604020202020204" pitchFamily="34" charset="0"/>
                <a:cs typeface="Aparajita" panose="020B0604020202020204" pitchFamily="34" charset="0"/>
              </a:rPr>
              <a:t>Duration: </a:t>
            </a:r>
            <a:r>
              <a:rPr lang="en-GB" sz="2400" b="1" dirty="0" smtClean="0">
                <a:solidFill>
                  <a:schemeClr val="tx1"/>
                </a:solidFill>
                <a:latin typeface="Aparajita" panose="020B0604020202020204" pitchFamily="34" charset="0"/>
                <a:cs typeface="Aparajita" panose="020B0604020202020204" pitchFamily="34" charset="0"/>
              </a:rPr>
              <a:t>Practically unlimited </a:t>
            </a:r>
            <a:r>
              <a:rPr lang="en-GB" sz="2400" dirty="0" smtClean="0">
                <a:solidFill>
                  <a:schemeClr val="tx1"/>
                </a:solidFill>
                <a:latin typeface="Aparajita" panose="020B0604020202020204" pitchFamily="34" charset="0"/>
                <a:cs typeface="Aparajita" panose="020B0604020202020204" pitchFamily="34" charset="0"/>
              </a:rPr>
              <a:t>(</a:t>
            </a:r>
            <a:r>
              <a:rPr lang="en-GB" sz="2400" b="1" dirty="0" err="1" smtClean="0">
                <a:solidFill>
                  <a:schemeClr val="tx1"/>
                </a:solidFill>
                <a:latin typeface="Aparajita" panose="020B0604020202020204" pitchFamily="34" charset="0"/>
                <a:cs typeface="Aparajita" panose="020B0604020202020204" pitchFamily="34" charset="0"/>
              </a:rPr>
              <a:t>Bahrick</a:t>
            </a:r>
            <a:r>
              <a:rPr lang="en-GB" sz="2400" b="1" dirty="0" smtClean="0">
                <a:solidFill>
                  <a:schemeClr val="tx1"/>
                </a:solidFill>
                <a:latin typeface="Aparajita" panose="020B0604020202020204" pitchFamily="34" charset="0"/>
                <a:cs typeface="Aparajita" panose="020B0604020202020204" pitchFamily="34" charset="0"/>
              </a:rPr>
              <a:t> et al. (1975) </a:t>
            </a:r>
            <a:r>
              <a:rPr lang="en-GB" sz="2400" dirty="0" smtClean="0">
                <a:solidFill>
                  <a:schemeClr val="tx1"/>
                </a:solidFill>
                <a:latin typeface="Aparajita" panose="020B0604020202020204" pitchFamily="34" charset="0"/>
                <a:cs typeface="Aparajita" panose="020B0604020202020204" pitchFamily="34" charset="0"/>
              </a:rPr>
              <a:t>asked people to recall the faces from their high school yearbook 34 years on - 90% accuracy, and 48 years on - 74% accuracy).</a:t>
            </a:r>
          </a:p>
          <a:p>
            <a:pPr algn="ctr"/>
            <a:r>
              <a:rPr lang="en-GB" sz="2400" b="1" i="1" u="sng" dirty="0" smtClean="0">
                <a:solidFill>
                  <a:schemeClr val="bg1"/>
                </a:solidFill>
                <a:latin typeface="Aparajita" panose="020B0604020202020204" pitchFamily="34" charset="0"/>
                <a:cs typeface="Aparajita" panose="020B0604020202020204" pitchFamily="34" charset="0"/>
              </a:rPr>
              <a:t>Capacity: </a:t>
            </a:r>
            <a:r>
              <a:rPr lang="en-GB" sz="2400" b="1" dirty="0" smtClean="0">
                <a:solidFill>
                  <a:schemeClr val="tx1"/>
                </a:solidFill>
                <a:latin typeface="Aparajita" panose="020B0604020202020204" pitchFamily="34" charset="0"/>
                <a:cs typeface="Aparajita" panose="020B0604020202020204" pitchFamily="34" charset="0"/>
              </a:rPr>
              <a:t>Unlimited</a:t>
            </a:r>
          </a:p>
          <a:p>
            <a:pPr algn="ctr"/>
            <a:r>
              <a:rPr lang="en-GB" sz="2400" b="1" i="1" u="sng" dirty="0" smtClean="0">
                <a:solidFill>
                  <a:schemeClr val="bg1"/>
                </a:solidFill>
                <a:latin typeface="Aparajita" panose="020B0604020202020204" pitchFamily="34" charset="0"/>
                <a:cs typeface="Aparajita" panose="020B0604020202020204" pitchFamily="34" charset="0"/>
              </a:rPr>
              <a:t>Encoding:</a:t>
            </a:r>
            <a:r>
              <a:rPr lang="en-GB" sz="2400" b="1" i="1" dirty="0" smtClean="0">
                <a:solidFill>
                  <a:schemeClr val="tx1"/>
                </a:solidFill>
                <a:latin typeface="Aparajita" panose="020B0604020202020204" pitchFamily="34" charset="0"/>
                <a:cs typeface="Aparajita" panose="020B0604020202020204" pitchFamily="34" charset="0"/>
              </a:rPr>
              <a:t> </a:t>
            </a:r>
            <a:r>
              <a:rPr lang="en-GB" sz="2400" b="1" dirty="0" smtClean="0">
                <a:solidFill>
                  <a:schemeClr val="tx1"/>
                </a:solidFill>
                <a:latin typeface="Aparajita" panose="020B0604020202020204" pitchFamily="34" charset="0"/>
                <a:cs typeface="Aparajita" panose="020B0604020202020204" pitchFamily="34" charset="0"/>
              </a:rPr>
              <a:t>Semantically</a:t>
            </a:r>
            <a:r>
              <a:rPr lang="en-GB" sz="2400" dirty="0" smtClean="0">
                <a:solidFill>
                  <a:schemeClr val="tx1"/>
                </a:solidFill>
                <a:latin typeface="Aparajita" panose="020B0604020202020204" pitchFamily="34" charset="0"/>
                <a:cs typeface="Aparajita" panose="020B0604020202020204" pitchFamily="34" charset="0"/>
              </a:rPr>
              <a:t> (</a:t>
            </a:r>
            <a:r>
              <a:rPr lang="en-GB" sz="2400" b="1" dirty="0" err="1" smtClean="0">
                <a:solidFill>
                  <a:schemeClr val="tx1"/>
                </a:solidFill>
                <a:latin typeface="Aparajita" panose="020B0604020202020204" pitchFamily="34" charset="0"/>
                <a:cs typeface="Aparajita" panose="020B0604020202020204" pitchFamily="34" charset="0"/>
              </a:rPr>
              <a:t>Baddeley</a:t>
            </a:r>
            <a:r>
              <a:rPr lang="en-GB" sz="2400" b="1" dirty="0" smtClean="0">
                <a:solidFill>
                  <a:schemeClr val="tx1"/>
                </a:solidFill>
                <a:latin typeface="Aparajita" panose="020B0604020202020204" pitchFamily="34" charset="0"/>
                <a:cs typeface="Aparajita" panose="020B0604020202020204" pitchFamily="34" charset="0"/>
              </a:rPr>
              <a:t> (1966)</a:t>
            </a:r>
            <a:r>
              <a:rPr lang="en-GB" sz="2400" dirty="0" smtClean="0">
                <a:solidFill>
                  <a:schemeClr val="tx1"/>
                </a:solidFill>
                <a:latin typeface="Aparajita" panose="020B0604020202020204" pitchFamily="34" charset="0"/>
                <a:cs typeface="Aparajita" panose="020B0604020202020204" pitchFamily="34" charset="0"/>
              </a:rPr>
              <a:t> found that lists of acoustically similar sounding words (e.g. man, mad, mat), were much harder to recall using STM than words with dissimilar sounds (e.g. pit, cow, bar).</a:t>
            </a:r>
            <a:endParaRPr lang="en-GB" b="1" dirty="0">
              <a:solidFill>
                <a:schemeClr val="tx1"/>
              </a:solidFill>
              <a:latin typeface="Aparajita" panose="020B0604020202020204" pitchFamily="34" charset="0"/>
              <a:cs typeface="Aparajita" panose="020B0604020202020204" pitchFamily="34" charset="0"/>
            </a:endParaRPr>
          </a:p>
        </p:txBody>
      </p:sp>
      <p:sp>
        <p:nvSpPr>
          <p:cNvPr id="5" name="Title 1"/>
          <p:cNvSpPr txBox="1">
            <a:spLocks/>
          </p:cNvSpPr>
          <p:nvPr/>
        </p:nvSpPr>
        <p:spPr>
          <a:xfrm>
            <a:off x="0" y="0"/>
            <a:ext cx="9144000" cy="548680"/>
          </a:xfrm>
          <a:prstGeom prst="rect">
            <a:avLst/>
          </a:prstGeom>
          <a:solidFill>
            <a:schemeClr val="bg1"/>
          </a:solidFill>
          <a:ln w="38100">
            <a:solidFill>
              <a:schemeClr val="tx1"/>
            </a:solidFill>
          </a:ln>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i="1" dirty="0" smtClean="0">
                <a:solidFill>
                  <a:srgbClr val="0070C0"/>
                </a:solidFill>
              </a:rPr>
              <a:t>Differences</a:t>
            </a:r>
            <a:r>
              <a:rPr lang="en-GB" b="1" dirty="0" smtClean="0">
                <a:solidFill>
                  <a:srgbClr val="0070C0"/>
                </a:solidFill>
              </a:rPr>
              <a:t> between </a:t>
            </a:r>
            <a:r>
              <a:rPr lang="en-GB" b="1" i="1" dirty="0" smtClean="0">
                <a:solidFill>
                  <a:srgbClr val="0070C0"/>
                </a:solidFill>
              </a:rPr>
              <a:t>SM, STM and LTM </a:t>
            </a:r>
            <a:r>
              <a:rPr lang="en-GB" b="1" dirty="0" smtClean="0">
                <a:solidFill>
                  <a:srgbClr val="0070C0"/>
                </a:solidFill>
              </a:rPr>
              <a:t>stores in the MSM</a:t>
            </a:r>
            <a:endParaRPr lang="en-GB" b="1" dirty="0">
              <a:solidFill>
                <a:srgbClr val="0070C0"/>
              </a:solidFill>
            </a:endParaRPr>
          </a:p>
        </p:txBody>
      </p:sp>
      <p:sp>
        <p:nvSpPr>
          <p:cNvPr id="10" name="TextBox 9"/>
          <p:cNvSpPr txBox="1"/>
          <p:nvPr/>
        </p:nvSpPr>
        <p:spPr>
          <a:xfrm>
            <a:off x="0" y="5964457"/>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38432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62" y="692696"/>
            <a:ext cx="71024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050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22973" y="2322275"/>
            <a:ext cx="8689656" cy="3396958"/>
            <a:chOff x="68034" y="2603810"/>
            <a:chExt cx="4418922" cy="2396826"/>
          </a:xfrm>
        </p:grpSpPr>
        <p:sp>
          <p:nvSpPr>
            <p:cNvPr id="10" name="Rectangle 9"/>
            <p:cNvSpPr/>
            <p:nvPr/>
          </p:nvSpPr>
          <p:spPr>
            <a:xfrm>
              <a:off x="357158" y="3071810"/>
              <a:ext cx="1071570" cy="15001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857356" y="3071810"/>
              <a:ext cx="1071570" cy="15001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415386" y="3071810"/>
              <a:ext cx="1071570" cy="15001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68034" y="3857628"/>
              <a:ext cx="4320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96794" y="3857628"/>
              <a:ext cx="4320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96992" y="4000504"/>
              <a:ext cx="4320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857488" y="3643314"/>
              <a:ext cx="4320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U-Turn Arrow 17"/>
            <p:cNvSpPr/>
            <p:nvPr/>
          </p:nvSpPr>
          <p:spPr>
            <a:xfrm flipH="1">
              <a:off x="2143108" y="2603810"/>
              <a:ext cx="432000" cy="468000"/>
            </a:xfrm>
            <a:prstGeom prst="utur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Bent-Up Arrow 18"/>
            <p:cNvSpPr/>
            <p:nvPr/>
          </p:nvSpPr>
          <p:spPr>
            <a:xfrm rot="5400000">
              <a:off x="2285984" y="4536289"/>
              <a:ext cx="428628" cy="500066"/>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p:cNvSpPr txBox="1"/>
          <p:nvPr/>
        </p:nvSpPr>
        <p:spPr>
          <a:xfrm>
            <a:off x="-73689" y="3481501"/>
            <a:ext cx="1428728" cy="461665"/>
          </a:xfrm>
          <a:prstGeom prst="rect">
            <a:avLst/>
          </a:prstGeom>
          <a:noFill/>
        </p:spPr>
        <p:txBody>
          <a:bodyPr wrap="square" rtlCol="0">
            <a:spAutoFit/>
          </a:bodyPr>
          <a:lstStyle/>
          <a:p>
            <a:r>
              <a:rPr lang="en-GB" sz="1200" b="1" dirty="0" smtClean="0"/>
              <a:t>Environmental Stimuli</a:t>
            </a:r>
            <a:endParaRPr lang="en-GB" sz="1200" b="1" dirty="0"/>
          </a:p>
        </p:txBody>
      </p:sp>
      <p:sp>
        <p:nvSpPr>
          <p:cNvPr id="25" name="TextBox 24"/>
          <p:cNvSpPr txBox="1"/>
          <p:nvPr/>
        </p:nvSpPr>
        <p:spPr>
          <a:xfrm>
            <a:off x="5784227" y="3433217"/>
            <a:ext cx="1428728" cy="307777"/>
          </a:xfrm>
          <a:prstGeom prst="rect">
            <a:avLst/>
          </a:prstGeom>
          <a:noFill/>
        </p:spPr>
        <p:txBody>
          <a:bodyPr wrap="square" rtlCol="0">
            <a:spAutoFit/>
          </a:bodyPr>
          <a:lstStyle/>
          <a:p>
            <a:pPr algn="ctr"/>
            <a:r>
              <a:rPr lang="en-GB" sz="1400" b="1" i="1" dirty="0" smtClean="0"/>
              <a:t>Retrieval </a:t>
            </a:r>
          </a:p>
        </p:txBody>
      </p:sp>
      <p:sp>
        <p:nvSpPr>
          <p:cNvPr id="26" name="TextBox 25"/>
          <p:cNvSpPr txBox="1"/>
          <p:nvPr/>
        </p:nvSpPr>
        <p:spPr>
          <a:xfrm>
            <a:off x="5784227" y="4361911"/>
            <a:ext cx="1428728" cy="523220"/>
          </a:xfrm>
          <a:prstGeom prst="rect">
            <a:avLst/>
          </a:prstGeom>
          <a:noFill/>
        </p:spPr>
        <p:txBody>
          <a:bodyPr wrap="square" rtlCol="0">
            <a:spAutoFit/>
          </a:bodyPr>
          <a:lstStyle/>
          <a:p>
            <a:pPr algn="ctr"/>
            <a:r>
              <a:rPr lang="en-GB" sz="1400" b="1" i="1" dirty="0" smtClean="0"/>
              <a:t>Elaborative Rehearsal</a:t>
            </a:r>
          </a:p>
        </p:txBody>
      </p:sp>
      <p:sp>
        <p:nvSpPr>
          <p:cNvPr id="27" name="TextBox 26"/>
          <p:cNvSpPr txBox="1"/>
          <p:nvPr/>
        </p:nvSpPr>
        <p:spPr>
          <a:xfrm>
            <a:off x="4184019" y="1663544"/>
            <a:ext cx="1488541" cy="646331"/>
          </a:xfrm>
          <a:prstGeom prst="rect">
            <a:avLst/>
          </a:prstGeom>
          <a:noFill/>
        </p:spPr>
        <p:txBody>
          <a:bodyPr wrap="square" rtlCol="0">
            <a:spAutoFit/>
          </a:bodyPr>
          <a:lstStyle/>
          <a:p>
            <a:pPr algn="ctr"/>
            <a:r>
              <a:rPr lang="en-GB" b="1" dirty="0" smtClean="0"/>
              <a:t>Maintenance</a:t>
            </a:r>
          </a:p>
          <a:p>
            <a:pPr algn="ctr"/>
            <a:r>
              <a:rPr lang="en-GB" b="1" dirty="0" smtClean="0"/>
              <a:t>Rehearsal</a:t>
            </a:r>
          </a:p>
        </p:txBody>
      </p:sp>
      <p:sp>
        <p:nvSpPr>
          <p:cNvPr id="28" name="TextBox 27"/>
          <p:cNvSpPr txBox="1"/>
          <p:nvPr/>
        </p:nvSpPr>
        <p:spPr>
          <a:xfrm>
            <a:off x="5618729" y="5355688"/>
            <a:ext cx="1428728" cy="646331"/>
          </a:xfrm>
          <a:prstGeom prst="rect">
            <a:avLst/>
          </a:prstGeom>
          <a:noFill/>
        </p:spPr>
        <p:txBody>
          <a:bodyPr wrap="square" rtlCol="0">
            <a:spAutoFit/>
          </a:bodyPr>
          <a:lstStyle/>
          <a:p>
            <a:pPr algn="ctr"/>
            <a:r>
              <a:rPr lang="en-GB" b="1" dirty="0" smtClean="0"/>
              <a:t>Information Retrieval</a:t>
            </a:r>
          </a:p>
        </p:txBody>
      </p:sp>
      <p:sp>
        <p:nvSpPr>
          <p:cNvPr id="29" name="TextBox 28"/>
          <p:cNvSpPr txBox="1"/>
          <p:nvPr/>
        </p:nvSpPr>
        <p:spPr>
          <a:xfrm>
            <a:off x="1355039" y="3673790"/>
            <a:ext cx="1428728" cy="830997"/>
          </a:xfrm>
          <a:prstGeom prst="rect">
            <a:avLst/>
          </a:prstGeom>
          <a:noFill/>
        </p:spPr>
        <p:txBody>
          <a:bodyPr wrap="square" rtlCol="0">
            <a:spAutoFit/>
          </a:bodyPr>
          <a:lstStyle/>
          <a:p>
            <a:pPr algn="ctr"/>
            <a:r>
              <a:rPr lang="en-GB" sz="2400" b="1" dirty="0" smtClean="0">
                <a:solidFill>
                  <a:schemeClr val="accent4">
                    <a:lumMod val="75000"/>
                  </a:schemeClr>
                </a:solidFill>
              </a:rPr>
              <a:t>Sensory Memory</a:t>
            </a:r>
          </a:p>
        </p:txBody>
      </p:sp>
      <p:sp>
        <p:nvSpPr>
          <p:cNvPr id="30" name="TextBox 29"/>
          <p:cNvSpPr txBox="1"/>
          <p:nvPr/>
        </p:nvSpPr>
        <p:spPr>
          <a:xfrm>
            <a:off x="4284029" y="3673790"/>
            <a:ext cx="1643042" cy="830997"/>
          </a:xfrm>
          <a:prstGeom prst="rect">
            <a:avLst/>
          </a:prstGeom>
          <a:noFill/>
        </p:spPr>
        <p:txBody>
          <a:bodyPr wrap="square" rtlCol="0">
            <a:spAutoFit/>
          </a:bodyPr>
          <a:lstStyle/>
          <a:p>
            <a:pPr algn="ctr"/>
            <a:r>
              <a:rPr lang="en-GB" sz="2400" b="1" dirty="0" smtClean="0">
                <a:solidFill>
                  <a:schemeClr val="accent4">
                    <a:lumMod val="75000"/>
                  </a:schemeClr>
                </a:solidFill>
              </a:rPr>
              <a:t>Short-term Memory</a:t>
            </a:r>
          </a:p>
        </p:txBody>
      </p:sp>
      <p:sp>
        <p:nvSpPr>
          <p:cNvPr id="31" name="TextBox 30"/>
          <p:cNvSpPr txBox="1"/>
          <p:nvPr/>
        </p:nvSpPr>
        <p:spPr>
          <a:xfrm>
            <a:off x="7141549" y="3647531"/>
            <a:ext cx="1643042" cy="830997"/>
          </a:xfrm>
          <a:prstGeom prst="rect">
            <a:avLst/>
          </a:prstGeom>
          <a:noFill/>
        </p:spPr>
        <p:txBody>
          <a:bodyPr wrap="square" rtlCol="0">
            <a:spAutoFit/>
          </a:bodyPr>
          <a:lstStyle/>
          <a:p>
            <a:pPr algn="ctr"/>
            <a:r>
              <a:rPr lang="en-GB" sz="2400" b="1" dirty="0" smtClean="0">
                <a:solidFill>
                  <a:schemeClr val="accent4">
                    <a:lumMod val="75000"/>
                  </a:schemeClr>
                </a:solidFill>
              </a:rPr>
              <a:t>Long-term Memory</a:t>
            </a:r>
          </a:p>
        </p:txBody>
      </p:sp>
      <p:sp>
        <p:nvSpPr>
          <p:cNvPr id="53" name="Title 1"/>
          <p:cNvSpPr txBox="1">
            <a:spLocks/>
          </p:cNvSpPr>
          <p:nvPr/>
        </p:nvSpPr>
        <p:spPr>
          <a:xfrm>
            <a:off x="0" y="0"/>
            <a:ext cx="9144000" cy="864096"/>
          </a:xfrm>
          <a:prstGeom prst="rect">
            <a:avLst/>
          </a:prstGeom>
          <a:solidFill>
            <a:schemeClr val="bg1"/>
          </a:solidFill>
          <a:ln w="38100">
            <a:solidFill>
              <a:schemeClr val="tx1"/>
            </a:solidFill>
          </a:ln>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700" b="1" dirty="0" smtClean="0">
                <a:solidFill>
                  <a:srgbClr val="0070C0"/>
                </a:solidFill>
              </a:rPr>
              <a:t>The multi-store model of memory (</a:t>
            </a:r>
            <a:r>
              <a:rPr lang="en-GB" sz="6700" b="1" dirty="0">
                <a:solidFill>
                  <a:srgbClr val="0070C0"/>
                </a:solidFill>
              </a:rPr>
              <a:t>A01)</a:t>
            </a:r>
            <a:r>
              <a:rPr lang="en-GB" b="1" dirty="0">
                <a:solidFill>
                  <a:srgbClr val="0070C0"/>
                </a:solidFill>
              </a:rPr>
              <a:t> </a:t>
            </a:r>
            <a:endParaRPr lang="en-GB" b="1" dirty="0" smtClean="0">
              <a:solidFill>
                <a:srgbClr val="0070C0"/>
              </a:solidFill>
            </a:endParaRPr>
          </a:p>
          <a:p>
            <a:r>
              <a:rPr lang="en-GB" b="1" dirty="0" smtClean="0">
                <a:solidFill>
                  <a:srgbClr val="0070C0"/>
                </a:solidFill>
              </a:rPr>
              <a:t>Atkinson </a:t>
            </a:r>
            <a:r>
              <a:rPr lang="en-GB" b="1" dirty="0">
                <a:solidFill>
                  <a:srgbClr val="0070C0"/>
                </a:solidFill>
              </a:rPr>
              <a:t>and </a:t>
            </a:r>
            <a:r>
              <a:rPr lang="en-GB" b="1" dirty="0" err="1">
                <a:solidFill>
                  <a:srgbClr val="0070C0"/>
                </a:solidFill>
              </a:rPr>
              <a:t>Shiffren</a:t>
            </a:r>
            <a:r>
              <a:rPr lang="en-GB" b="1" dirty="0">
                <a:solidFill>
                  <a:srgbClr val="0070C0"/>
                </a:solidFill>
              </a:rPr>
              <a:t> (1968)</a:t>
            </a:r>
          </a:p>
        </p:txBody>
      </p:sp>
      <p:sp>
        <p:nvSpPr>
          <p:cNvPr id="24" name="TextBox 23"/>
          <p:cNvSpPr txBox="1"/>
          <p:nvPr/>
        </p:nvSpPr>
        <p:spPr>
          <a:xfrm>
            <a:off x="2783767" y="3665171"/>
            <a:ext cx="1428728" cy="338554"/>
          </a:xfrm>
          <a:prstGeom prst="rect">
            <a:avLst/>
          </a:prstGeom>
          <a:noFill/>
        </p:spPr>
        <p:txBody>
          <a:bodyPr wrap="square" rtlCol="0">
            <a:spAutoFit/>
          </a:bodyPr>
          <a:lstStyle/>
          <a:p>
            <a:pPr algn="ctr"/>
            <a:r>
              <a:rPr lang="en-GB" sz="1600" b="1" dirty="0" smtClean="0"/>
              <a:t>Attention</a:t>
            </a:r>
          </a:p>
        </p:txBody>
      </p:sp>
      <p:sp>
        <p:nvSpPr>
          <p:cNvPr id="55" name="Content Placeholder 2"/>
          <p:cNvSpPr>
            <a:spLocks noGrp="1"/>
          </p:cNvSpPr>
          <p:nvPr>
            <p:ph idx="1"/>
          </p:nvPr>
        </p:nvSpPr>
        <p:spPr>
          <a:xfrm>
            <a:off x="12073" y="864096"/>
            <a:ext cx="9131927" cy="864096"/>
          </a:xfrm>
        </p:spPr>
        <p:txBody>
          <a:bodyPr>
            <a:normAutofit/>
          </a:bodyPr>
          <a:lstStyle/>
          <a:p>
            <a:pPr marL="0" indent="0">
              <a:buNone/>
            </a:pPr>
            <a:r>
              <a:rPr lang="en-GB" b="0" dirty="0" smtClean="0">
                <a:latin typeface="Arial Narrow" panose="020B0606020202030204" pitchFamily="34" charset="0"/>
              </a:rPr>
              <a:t>MSM </a:t>
            </a:r>
            <a:r>
              <a:rPr lang="en-GB" b="0" dirty="0">
                <a:latin typeface="Arial Narrow" panose="020B0606020202030204" pitchFamily="34" charset="0"/>
              </a:rPr>
              <a:t>makes a </a:t>
            </a:r>
            <a:r>
              <a:rPr lang="en-GB" b="0" dirty="0" smtClean="0">
                <a:latin typeface="Arial Narrow" panose="020B0606020202030204" pitchFamily="34" charset="0"/>
              </a:rPr>
              <a:t>distinction between </a:t>
            </a:r>
            <a:r>
              <a:rPr lang="en-GB" b="0" dirty="0">
                <a:latin typeface="Arial Narrow" panose="020B0606020202030204" pitchFamily="34" charset="0"/>
              </a:rPr>
              <a:t>the separate stores of sensory, short-term and long-term memory.</a:t>
            </a:r>
          </a:p>
        </p:txBody>
      </p:sp>
      <p:sp>
        <p:nvSpPr>
          <p:cNvPr id="56" name="TextBox 55"/>
          <p:cNvSpPr txBox="1"/>
          <p:nvPr/>
        </p:nvSpPr>
        <p:spPr>
          <a:xfrm>
            <a:off x="0" y="5980837"/>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12599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25"/>
                                        </p:tgtEl>
                                        <p:attrNameLst>
                                          <p:attrName>ppt_x</p:attrName>
                                        </p:attrNameLst>
                                      </p:cBhvr>
                                      <p:tavLst>
                                        <p:tav tm="0">
                                          <p:val>
                                            <p:strVal val="ppt_x"/>
                                          </p:val>
                                        </p:tav>
                                        <p:tav tm="100000">
                                          <p:val>
                                            <p:strVal val="ppt_x"/>
                                          </p:val>
                                        </p:tav>
                                      </p:tavLst>
                                    </p:anim>
                                    <p:anim calcmode="lin" valueType="num">
                                      <p:cBhvr additive="base">
                                        <p:cTn id="52" dur="500"/>
                                        <p:tgtEl>
                                          <p:spTgt spid="25"/>
                                        </p:tgtEl>
                                        <p:attrNameLst>
                                          <p:attrName>ppt_y</p:attrName>
                                        </p:attrNameLst>
                                      </p:cBhvr>
                                      <p:tavLst>
                                        <p:tav tm="0">
                                          <p:val>
                                            <p:strVal val="ppt_y"/>
                                          </p:val>
                                        </p:tav>
                                        <p:tav tm="100000">
                                          <p:val>
                                            <p:strVal val="1+ppt_h/2"/>
                                          </p:val>
                                        </p:tav>
                                      </p:tavLst>
                                    </p:anim>
                                    <p:set>
                                      <p:cBhvr>
                                        <p:cTn id="53" dur="1" fill="hold">
                                          <p:stCondLst>
                                            <p:cond delay="499"/>
                                          </p:stCondLst>
                                        </p:cTn>
                                        <p:tgtEl>
                                          <p:spTgt spid="25"/>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ppt_x"/>
                                          </p:val>
                                        </p:tav>
                                      </p:tavLst>
                                    </p:anim>
                                    <p:anim calcmode="lin" valueType="num">
                                      <p:cBhvr additive="base">
                                        <p:cTn id="56" dur="500"/>
                                        <p:tgtEl>
                                          <p:spTgt spid="26"/>
                                        </p:tgtEl>
                                        <p:attrNameLst>
                                          <p:attrName>ppt_y</p:attrName>
                                        </p:attrNameLst>
                                      </p:cBhvr>
                                      <p:tavLst>
                                        <p:tav tm="0">
                                          <p:val>
                                            <p:strVal val="ppt_y"/>
                                          </p:val>
                                        </p:tav>
                                        <p:tav tm="100000">
                                          <p:val>
                                            <p:strVal val="1+ppt_h/2"/>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28"/>
                                        </p:tgtEl>
                                        <p:attrNameLst>
                                          <p:attrName>ppt_x</p:attrName>
                                        </p:attrNameLst>
                                      </p:cBhvr>
                                      <p:tavLst>
                                        <p:tav tm="0">
                                          <p:val>
                                            <p:strVal val="ppt_x"/>
                                          </p:val>
                                        </p:tav>
                                        <p:tav tm="100000">
                                          <p:val>
                                            <p:strVal val="ppt_x"/>
                                          </p:val>
                                        </p:tav>
                                      </p:tavLst>
                                    </p:anim>
                                    <p:anim calcmode="lin" valueType="num">
                                      <p:cBhvr additive="base">
                                        <p:cTn id="60" dur="500"/>
                                        <p:tgtEl>
                                          <p:spTgt spid="28"/>
                                        </p:tgtEl>
                                        <p:attrNameLst>
                                          <p:attrName>ppt_y</p:attrName>
                                        </p:attrNameLst>
                                      </p:cBhvr>
                                      <p:tavLst>
                                        <p:tav tm="0">
                                          <p:val>
                                            <p:strVal val="ppt_y"/>
                                          </p:val>
                                        </p:tav>
                                        <p:tav tm="100000">
                                          <p:val>
                                            <p:strVal val="1+ppt_h/2"/>
                                          </p:val>
                                        </p:tav>
                                      </p:tavLst>
                                    </p:anim>
                                    <p:set>
                                      <p:cBhvr>
                                        <p:cTn id="61" dur="1" fill="hold">
                                          <p:stCondLst>
                                            <p:cond delay="499"/>
                                          </p:stCondLst>
                                        </p:cTn>
                                        <p:tgtEl>
                                          <p:spTgt spid="28"/>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24"/>
                                        </p:tgtEl>
                                        <p:attrNameLst>
                                          <p:attrName>ppt_x</p:attrName>
                                        </p:attrNameLst>
                                      </p:cBhvr>
                                      <p:tavLst>
                                        <p:tav tm="0">
                                          <p:val>
                                            <p:strVal val="ppt_x"/>
                                          </p:val>
                                        </p:tav>
                                        <p:tav tm="100000">
                                          <p:val>
                                            <p:strVal val="ppt_x"/>
                                          </p:val>
                                        </p:tav>
                                      </p:tavLst>
                                    </p:anim>
                                    <p:anim calcmode="lin" valueType="num">
                                      <p:cBhvr additive="base">
                                        <p:cTn id="64" dur="500"/>
                                        <p:tgtEl>
                                          <p:spTgt spid="24"/>
                                        </p:tgtEl>
                                        <p:attrNameLst>
                                          <p:attrName>ppt_y</p:attrName>
                                        </p:attrNameLst>
                                      </p:cBhvr>
                                      <p:tavLst>
                                        <p:tav tm="0">
                                          <p:val>
                                            <p:strVal val="ppt_y"/>
                                          </p:val>
                                        </p:tav>
                                        <p:tav tm="100000">
                                          <p:val>
                                            <p:strVal val="1+ppt_h/2"/>
                                          </p:val>
                                        </p:tav>
                                      </p:tavLst>
                                    </p:anim>
                                    <p:set>
                                      <p:cBhvr>
                                        <p:cTn id="65" dur="1" fill="hold">
                                          <p:stCondLst>
                                            <p:cond delay="499"/>
                                          </p:stCondLst>
                                        </p:cTn>
                                        <p:tgtEl>
                                          <p:spTgt spid="24"/>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23"/>
                                        </p:tgtEl>
                                        <p:attrNameLst>
                                          <p:attrName>ppt_x</p:attrName>
                                        </p:attrNameLst>
                                      </p:cBhvr>
                                      <p:tavLst>
                                        <p:tav tm="0">
                                          <p:val>
                                            <p:strVal val="ppt_x"/>
                                          </p:val>
                                        </p:tav>
                                        <p:tav tm="100000">
                                          <p:val>
                                            <p:strVal val="ppt_x"/>
                                          </p:val>
                                        </p:tav>
                                      </p:tavLst>
                                    </p:anim>
                                    <p:anim calcmode="lin" valueType="num">
                                      <p:cBhvr additive="base">
                                        <p:cTn id="68" dur="500"/>
                                        <p:tgtEl>
                                          <p:spTgt spid="23"/>
                                        </p:tgtEl>
                                        <p:attrNameLst>
                                          <p:attrName>ppt_y</p:attrName>
                                        </p:attrNameLst>
                                      </p:cBhvr>
                                      <p:tavLst>
                                        <p:tav tm="0">
                                          <p:val>
                                            <p:strVal val="ppt_y"/>
                                          </p:val>
                                        </p:tav>
                                        <p:tav tm="100000">
                                          <p:val>
                                            <p:strVal val="1+ppt_h/2"/>
                                          </p:val>
                                        </p:tav>
                                      </p:tavLst>
                                    </p:anim>
                                    <p:set>
                                      <p:cBhvr>
                                        <p:cTn id="69" dur="1" fill="hold">
                                          <p:stCondLst>
                                            <p:cond delay="499"/>
                                          </p:stCondLst>
                                        </p:cTn>
                                        <p:tgtEl>
                                          <p:spTgt spid="23"/>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27"/>
                                        </p:tgtEl>
                                        <p:attrNameLst>
                                          <p:attrName>ppt_x</p:attrName>
                                        </p:attrNameLst>
                                      </p:cBhvr>
                                      <p:tavLst>
                                        <p:tav tm="0">
                                          <p:val>
                                            <p:strVal val="ppt_x"/>
                                          </p:val>
                                        </p:tav>
                                        <p:tav tm="100000">
                                          <p:val>
                                            <p:strVal val="ppt_x"/>
                                          </p:val>
                                        </p:tav>
                                      </p:tavLst>
                                    </p:anim>
                                    <p:anim calcmode="lin" valueType="num">
                                      <p:cBhvr additive="base">
                                        <p:cTn id="72" dur="500"/>
                                        <p:tgtEl>
                                          <p:spTgt spid="27"/>
                                        </p:tgtEl>
                                        <p:attrNameLst>
                                          <p:attrName>ppt_y</p:attrName>
                                        </p:attrNameLst>
                                      </p:cBhvr>
                                      <p:tavLst>
                                        <p:tav tm="0">
                                          <p:val>
                                            <p:strVal val="ppt_y"/>
                                          </p:val>
                                        </p:tav>
                                        <p:tav tm="100000">
                                          <p:val>
                                            <p:strVal val="1+ppt_h/2"/>
                                          </p:val>
                                        </p:tav>
                                      </p:tavLst>
                                    </p:anim>
                                    <p:set>
                                      <p:cBhvr>
                                        <p:cTn id="73" dur="1" fill="hold">
                                          <p:stCondLst>
                                            <p:cond delay="499"/>
                                          </p:stCondLst>
                                        </p:cTn>
                                        <p:tgtEl>
                                          <p:spTgt spid="27"/>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31"/>
                                        </p:tgtEl>
                                        <p:attrNameLst>
                                          <p:attrName>ppt_x</p:attrName>
                                        </p:attrNameLst>
                                      </p:cBhvr>
                                      <p:tavLst>
                                        <p:tav tm="0">
                                          <p:val>
                                            <p:strVal val="ppt_x"/>
                                          </p:val>
                                        </p:tav>
                                        <p:tav tm="100000">
                                          <p:val>
                                            <p:strVal val="ppt_x"/>
                                          </p:val>
                                        </p:tav>
                                      </p:tavLst>
                                    </p:anim>
                                    <p:anim calcmode="lin" valueType="num">
                                      <p:cBhvr additive="base">
                                        <p:cTn id="76" dur="500"/>
                                        <p:tgtEl>
                                          <p:spTgt spid="31"/>
                                        </p:tgtEl>
                                        <p:attrNameLst>
                                          <p:attrName>ppt_y</p:attrName>
                                        </p:attrNameLst>
                                      </p:cBhvr>
                                      <p:tavLst>
                                        <p:tav tm="0">
                                          <p:val>
                                            <p:strVal val="ppt_y"/>
                                          </p:val>
                                        </p:tav>
                                        <p:tav tm="100000">
                                          <p:val>
                                            <p:strVal val="1+ppt_h/2"/>
                                          </p:val>
                                        </p:tav>
                                      </p:tavLst>
                                    </p:anim>
                                    <p:set>
                                      <p:cBhvr>
                                        <p:cTn id="77" dur="1" fill="hold">
                                          <p:stCondLst>
                                            <p:cond delay="499"/>
                                          </p:stCondLst>
                                        </p:cTn>
                                        <p:tgtEl>
                                          <p:spTgt spid="31"/>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30"/>
                                        </p:tgtEl>
                                        <p:attrNameLst>
                                          <p:attrName>ppt_x</p:attrName>
                                        </p:attrNameLst>
                                      </p:cBhvr>
                                      <p:tavLst>
                                        <p:tav tm="0">
                                          <p:val>
                                            <p:strVal val="ppt_x"/>
                                          </p:val>
                                        </p:tav>
                                        <p:tav tm="100000">
                                          <p:val>
                                            <p:strVal val="ppt_x"/>
                                          </p:val>
                                        </p:tav>
                                      </p:tavLst>
                                    </p:anim>
                                    <p:anim calcmode="lin" valueType="num">
                                      <p:cBhvr additive="base">
                                        <p:cTn id="80" dur="500"/>
                                        <p:tgtEl>
                                          <p:spTgt spid="30"/>
                                        </p:tgtEl>
                                        <p:attrNameLst>
                                          <p:attrName>ppt_y</p:attrName>
                                        </p:attrNameLst>
                                      </p:cBhvr>
                                      <p:tavLst>
                                        <p:tav tm="0">
                                          <p:val>
                                            <p:strVal val="ppt_y"/>
                                          </p:val>
                                        </p:tav>
                                        <p:tav tm="100000">
                                          <p:val>
                                            <p:strVal val="1+ppt_h/2"/>
                                          </p:val>
                                        </p:tav>
                                      </p:tavLst>
                                    </p:anim>
                                    <p:set>
                                      <p:cBhvr>
                                        <p:cTn id="81" dur="1" fill="hold">
                                          <p:stCondLst>
                                            <p:cond delay="499"/>
                                          </p:stCondLst>
                                        </p:cTn>
                                        <p:tgtEl>
                                          <p:spTgt spid="30"/>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29"/>
                                        </p:tgtEl>
                                        <p:attrNameLst>
                                          <p:attrName>ppt_x</p:attrName>
                                        </p:attrNameLst>
                                      </p:cBhvr>
                                      <p:tavLst>
                                        <p:tav tm="0">
                                          <p:val>
                                            <p:strVal val="ppt_x"/>
                                          </p:val>
                                        </p:tav>
                                        <p:tav tm="100000">
                                          <p:val>
                                            <p:strVal val="ppt_x"/>
                                          </p:val>
                                        </p:tav>
                                      </p:tavLst>
                                    </p:anim>
                                    <p:anim calcmode="lin" valueType="num">
                                      <p:cBhvr additive="base">
                                        <p:cTn id="84" dur="500"/>
                                        <p:tgtEl>
                                          <p:spTgt spid="29"/>
                                        </p:tgtEl>
                                        <p:attrNameLst>
                                          <p:attrName>ppt_y</p:attrName>
                                        </p:attrNameLst>
                                      </p:cBhvr>
                                      <p:tavLst>
                                        <p:tav tm="0">
                                          <p:val>
                                            <p:strVal val="ppt_y"/>
                                          </p:val>
                                        </p:tav>
                                        <p:tav tm="100000">
                                          <p:val>
                                            <p:strVal val="1+ppt_h/2"/>
                                          </p:val>
                                        </p:tav>
                                      </p:tavLst>
                                    </p:anim>
                                    <p:set>
                                      <p:cBhvr>
                                        <p:cTn id="85" dur="1" fill="hold">
                                          <p:stCondLst>
                                            <p:cond delay="499"/>
                                          </p:stCondLst>
                                        </p:cTn>
                                        <p:tgtEl>
                                          <p:spTgt spid="29"/>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22"/>
                                        </p:tgtEl>
                                        <p:attrNameLst>
                                          <p:attrName>ppt_x</p:attrName>
                                        </p:attrNameLst>
                                      </p:cBhvr>
                                      <p:tavLst>
                                        <p:tav tm="0">
                                          <p:val>
                                            <p:strVal val="ppt_x"/>
                                          </p:val>
                                        </p:tav>
                                        <p:tav tm="100000">
                                          <p:val>
                                            <p:strVal val="ppt_x"/>
                                          </p:val>
                                        </p:tav>
                                      </p:tavLst>
                                    </p:anim>
                                    <p:anim calcmode="lin" valueType="num">
                                      <p:cBhvr additive="base">
                                        <p:cTn id="88" dur="500"/>
                                        <p:tgtEl>
                                          <p:spTgt spid="22"/>
                                        </p:tgtEl>
                                        <p:attrNameLst>
                                          <p:attrName>ppt_y</p:attrName>
                                        </p:attrNameLst>
                                      </p:cBhvr>
                                      <p:tavLst>
                                        <p:tav tm="0">
                                          <p:val>
                                            <p:strVal val="ppt_y"/>
                                          </p:val>
                                        </p:tav>
                                        <p:tav tm="100000">
                                          <p:val>
                                            <p:strVal val="1+ppt_h/2"/>
                                          </p:val>
                                        </p:tav>
                                      </p:tavLst>
                                    </p:anim>
                                    <p:set>
                                      <p:cBhvr>
                                        <p:cTn id="8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24" grpId="0"/>
      <p:bldP spid="2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6632"/>
            <a:ext cx="9144000" cy="720080"/>
          </a:xfrm>
          <a:prstGeom prst="rect">
            <a:avLst/>
          </a:prstGeom>
          <a:solidFill>
            <a:schemeClr val="bg1"/>
          </a:solidFill>
          <a:ln w="38100">
            <a:solidFill>
              <a:schemeClr val="tx1"/>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70C0"/>
                </a:solidFill>
              </a:rPr>
              <a:t>The multi-store model of memory (A01)</a:t>
            </a:r>
            <a:endParaRPr lang="en-GB" b="1" dirty="0">
              <a:solidFill>
                <a:srgbClr val="0070C0"/>
              </a:solidFill>
            </a:endParaRPr>
          </a:p>
        </p:txBody>
      </p:sp>
      <p:sp>
        <p:nvSpPr>
          <p:cNvPr id="6" name="Rectangle 5"/>
          <p:cNvSpPr/>
          <p:nvPr/>
        </p:nvSpPr>
        <p:spPr>
          <a:xfrm>
            <a:off x="179512" y="1124744"/>
            <a:ext cx="3888432" cy="439248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lgn="ctr">
              <a:buFont typeface="Wingdings" panose="05000000000000000000" pitchFamily="2" charset="2"/>
              <a:buChar char="q"/>
            </a:pPr>
            <a:r>
              <a:rPr lang="en-GB" sz="2100" dirty="0" smtClean="0"/>
              <a:t>It is a </a:t>
            </a:r>
            <a:r>
              <a:rPr lang="en-GB" sz="2100" b="1" dirty="0" smtClean="0"/>
              <a:t>structural </a:t>
            </a:r>
            <a:r>
              <a:rPr lang="en-GB" sz="2100" dirty="0" smtClean="0"/>
              <a:t>model.</a:t>
            </a:r>
          </a:p>
          <a:p>
            <a:pPr marL="285750" indent="-285750" algn="ctr">
              <a:buFont typeface="Wingdings" panose="05000000000000000000" pitchFamily="2" charset="2"/>
              <a:buChar char="q"/>
            </a:pPr>
            <a:r>
              <a:rPr lang="en-GB" sz="2100" dirty="0" smtClean="0"/>
              <a:t>STM and LTM are </a:t>
            </a:r>
            <a:r>
              <a:rPr lang="en-GB" sz="2100" b="1" dirty="0" smtClean="0"/>
              <a:t>unitary stores.</a:t>
            </a:r>
          </a:p>
          <a:p>
            <a:pPr marL="285750" indent="-285750" algn="ctr">
              <a:buFont typeface="Wingdings" panose="05000000000000000000" pitchFamily="2" charset="2"/>
              <a:buChar char="q"/>
            </a:pPr>
            <a:r>
              <a:rPr lang="en-GB" sz="2100" dirty="0" smtClean="0"/>
              <a:t>Information passes from store to store in a </a:t>
            </a:r>
            <a:r>
              <a:rPr lang="en-GB" sz="2100" b="1" dirty="0" smtClean="0"/>
              <a:t>linear way.</a:t>
            </a:r>
          </a:p>
          <a:p>
            <a:pPr marL="285750" indent="-285750" algn="ctr">
              <a:buFont typeface="Wingdings" panose="05000000000000000000" pitchFamily="2" charset="2"/>
              <a:buChar char="q"/>
            </a:pPr>
            <a:r>
              <a:rPr lang="en-GB" sz="2100" b="1" dirty="0" smtClean="0"/>
              <a:t>Rehearsal</a:t>
            </a:r>
            <a:r>
              <a:rPr lang="en-GB" sz="2100" dirty="0" smtClean="0"/>
              <a:t> is needed to pass information from STM to LTM.</a:t>
            </a:r>
          </a:p>
          <a:p>
            <a:pPr marL="285750" indent="-285750" algn="ctr">
              <a:buFont typeface="Wingdings" panose="05000000000000000000" pitchFamily="2" charset="2"/>
              <a:buChar char="q"/>
            </a:pPr>
            <a:r>
              <a:rPr lang="en-GB" sz="2100" dirty="0" smtClean="0"/>
              <a:t>Each store has its </a:t>
            </a:r>
            <a:r>
              <a:rPr lang="en-GB" sz="2100" b="1" dirty="0" smtClean="0"/>
              <a:t>own characteristics</a:t>
            </a:r>
            <a:r>
              <a:rPr lang="en-GB" sz="2100" dirty="0" smtClean="0"/>
              <a:t> in terms of encoding, capacity and duration.</a:t>
            </a:r>
          </a:p>
          <a:p>
            <a:pPr marL="285750" indent="-285750" algn="ctr">
              <a:buFont typeface="Wingdings" panose="05000000000000000000" pitchFamily="2" charset="2"/>
              <a:buChar char="q"/>
            </a:pPr>
            <a:r>
              <a:rPr lang="en-GB" sz="2100" dirty="0" smtClean="0"/>
              <a:t>Explanations of forgetting are different for each store</a:t>
            </a:r>
            <a:r>
              <a:rPr lang="en-GB" dirty="0" smtClean="0"/>
              <a:t>.</a:t>
            </a:r>
            <a:endParaRPr lang="en-GB" dirty="0"/>
          </a:p>
        </p:txBody>
      </p:sp>
      <p:sp>
        <p:nvSpPr>
          <p:cNvPr id="7" name="Rectangle 6"/>
          <p:cNvSpPr/>
          <p:nvPr/>
        </p:nvSpPr>
        <p:spPr>
          <a:xfrm>
            <a:off x="4253166" y="4456345"/>
            <a:ext cx="4862768" cy="117567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dirty="0" err="1" smtClean="0"/>
              <a:t>Shiffrin</a:t>
            </a:r>
            <a:r>
              <a:rPr lang="en-GB" sz="2000" dirty="0" smtClean="0"/>
              <a:t> later </a:t>
            </a:r>
            <a:r>
              <a:rPr lang="en-GB" sz="2000" b="1" dirty="0" smtClean="0"/>
              <a:t>added </a:t>
            </a:r>
            <a:r>
              <a:rPr lang="en-GB" sz="2000" dirty="0" smtClean="0"/>
              <a:t>the processes of</a:t>
            </a:r>
          </a:p>
          <a:p>
            <a:pPr algn="ctr"/>
            <a:r>
              <a:rPr lang="en-GB" sz="2000" b="1" dirty="0" smtClean="0"/>
              <a:t>elaborative and maintenance rehearsal </a:t>
            </a:r>
            <a:r>
              <a:rPr lang="en-GB" sz="2000" dirty="0" smtClean="0"/>
              <a:t>to the original structures to counter criticisms of the simplicity of just ‘rehearsal’..</a:t>
            </a:r>
            <a:endParaRPr lang="en-GB" sz="2000" dirty="0"/>
          </a:p>
        </p:txBody>
      </p:sp>
      <p:pic>
        <p:nvPicPr>
          <p:cNvPr id="2063" name="Picture 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t="17231" r="4198" b="5345"/>
          <a:stretch/>
        </p:blipFill>
        <p:spPr bwMode="auto">
          <a:xfrm>
            <a:off x="4253166" y="1124744"/>
            <a:ext cx="4840529" cy="278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0" y="5980837"/>
            <a:ext cx="9144000" cy="877163"/>
          </a:xfrm>
          <a:prstGeom prst="rect">
            <a:avLst/>
          </a:prstGeom>
          <a:solidFill>
            <a:sysClr val="windowText" lastClr="000000"/>
          </a:solidFill>
          <a:ln w="25400">
            <a:solidFill>
              <a:schemeClr val="bg1"/>
            </a:solidFill>
          </a:ln>
        </p:spPr>
        <p:txBody>
          <a:bodyPr wrap="square" rtlCol="0">
            <a:spAutoFit/>
          </a:bodyPr>
          <a:lstStyle/>
          <a:p>
            <a:pPr>
              <a:defRPr/>
            </a:pPr>
            <a:r>
              <a:rPr lang="en-GB" sz="1700" i="1" u="sng" kern="0" dirty="0">
                <a:solidFill>
                  <a:srgbClr val="FFFFFF"/>
                </a:solidFill>
                <a:latin typeface="Comic Sans MS"/>
              </a:rPr>
              <a:t>Learning objectives:</a:t>
            </a:r>
          </a:p>
          <a:p>
            <a:pPr marL="285750" indent="-285750">
              <a:buFont typeface="Arial" panose="020B0604020202020204" pitchFamily="34" charset="0"/>
              <a:buChar char="•"/>
              <a:defRPr/>
            </a:pPr>
            <a:r>
              <a:rPr lang="en-GB" sz="1700" kern="0" dirty="0">
                <a:solidFill>
                  <a:srgbClr val="FFFFFF"/>
                </a:solidFill>
                <a:latin typeface="Comic Sans MS"/>
              </a:rPr>
              <a:t>To REVISE </a:t>
            </a:r>
            <a:r>
              <a:rPr lang="en-GB" sz="1700" kern="0" dirty="0" smtClean="0">
                <a:solidFill>
                  <a:srgbClr val="FFFFFF"/>
                </a:solidFill>
                <a:latin typeface="Comic Sans MS"/>
              </a:rPr>
              <a:t>the unit 1 </a:t>
            </a:r>
            <a:r>
              <a:rPr lang="en-GB" sz="1700" kern="0" dirty="0">
                <a:solidFill>
                  <a:srgbClr val="FFFFFF"/>
                </a:solidFill>
                <a:latin typeface="Comic Sans MS"/>
              </a:rPr>
              <a:t>‘Memory’ topic.</a:t>
            </a:r>
          </a:p>
          <a:p>
            <a:pPr marL="285750" indent="-285750">
              <a:buFont typeface="Arial" panose="020B0604020202020204" pitchFamily="34" charset="0"/>
              <a:buChar char="•"/>
              <a:defRPr/>
            </a:pPr>
            <a:r>
              <a:rPr lang="en-GB" sz="1700" kern="0" dirty="0">
                <a:solidFill>
                  <a:srgbClr val="FFFFFF"/>
                </a:solidFill>
                <a:latin typeface="Comic Sans MS"/>
              </a:rPr>
              <a:t>To </a:t>
            </a:r>
            <a:r>
              <a:rPr lang="en-GB" sz="1700" kern="0" dirty="0" smtClean="0">
                <a:solidFill>
                  <a:srgbClr val="FFFFFF"/>
                </a:solidFill>
                <a:latin typeface="Comic Sans MS"/>
              </a:rPr>
              <a:t>ensure </a:t>
            </a:r>
            <a:r>
              <a:rPr lang="en-GB" sz="1700" kern="0" dirty="0">
                <a:solidFill>
                  <a:srgbClr val="FFFFFF"/>
                </a:solidFill>
                <a:latin typeface="Comic Sans MS"/>
              </a:rPr>
              <a:t>you UNDERSTAND all key words, theories and research from the topic.</a:t>
            </a:r>
          </a:p>
        </p:txBody>
      </p:sp>
    </p:spTree>
    <p:extLst>
      <p:ext uri="{BB962C8B-B14F-4D97-AF65-F5344CB8AC3E}">
        <p14:creationId xmlns:p14="http://schemas.microsoft.com/office/powerpoint/2010/main" val="418307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Equ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3896</Words>
  <Application>Microsoft Office PowerPoint</Application>
  <PresentationFormat>On-screen Show (4:3)</PresentationFormat>
  <Paragraphs>248</Paragraphs>
  <Slides>35</Slides>
  <Notes>2</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1_Office Theme</vt:lpstr>
      <vt:lpstr>Equity</vt:lpstr>
      <vt:lpstr>1_Equity</vt:lpstr>
      <vt:lpstr>2_Office Theme</vt:lpstr>
      <vt:lpstr>Cognitive psychology: Memory - Revision lesson!</vt:lpstr>
      <vt:lpstr>Models of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LTM</vt:lpstr>
      <vt:lpstr>PowerPoint Presentation</vt:lpstr>
      <vt:lpstr>Memory in Everyday Life</vt:lpstr>
      <vt:lpstr>PowerPoint Presentation</vt:lpstr>
      <vt:lpstr>PowerPoint Presentation</vt:lpstr>
      <vt:lpstr>PowerPoint Presentation</vt:lpstr>
      <vt:lpstr>PowerPoint Presentation</vt:lpstr>
      <vt:lpstr>PowerPoint Presentation</vt:lpstr>
      <vt:lpstr>Improving the accuracy of EWT</vt:lpstr>
      <vt:lpstr>PowerPoint Presentation</vt:lpstr>
      <vt:lpstr>PowerPoint Presentation</vt:lpstr>
      <vt:lpstr>PowerPoint Presentation</vt:lpstr>
      <vt:lpstr>PowerPoint Presentation</vt:lpstr>
      <vt:lpstr>Forgetting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80</cp:revision>
  <dcterms:created xsi:type="dcterms:W3CDTF">2015-02-22T12:38:46Z</dcterms:created>
  <dcterms:modified xsi:type="dcterms:W3CDTF">2015-10-03T11:09:18Z</dcterms:modified>
</cp:coreProperties>
</file>