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1" r:id="rId3"/>
    <p:sldId id="273" r:id="rId4"/>
    <p:sldId id="258" r:id="rId5"/>
    <p:sldId id="259" r:id="rId6"/>
    <p:sldId id="275" r:id="rId7"/>
    <p:sldId id="261" r:id="rId8"/>
    <p:sldId id="278" r:id="rId9"/>
    <p:sldId id="277" r:id="rId10"/>
    <p:sldId id="269" r:id="rId11"/>
    <p:sldId id="270" r:id="rId12"/>
    <p:sldId id="271" r:id="rId13"/>
    <p:sldId id="274" r:id="rId14"/>
    <p:sldId id="280" r:id="rId15"/>
    <p:sldId id="28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69F6AA-EA1D-4434-AF3F-AE4C150CC776}">
          <p14:sldIdLst>
            <p14:sldId id="257"/>
            <p14:sldId id="281"/>
            <p14:sldId id="273"/>
            <p14:sldId id="258"/>
            <p14:sldId id="259"/>
            <p14:sldId id="275"/>
            <p14:sldId id="261"/>
            <p14:sldId id="278"/>
            <p14:sldId id="277"/>
          </p14:sldIdLst>
        </p14:section>
        <p14:section name="Untitled Section" id="{55CF553D-14D6-48DE-9845-DE3E8640097F}">
          <p14:sldIdLst>
            <p14:sldId id="269"/>
            <p14:sldId id="270"/>
            <p14:sldId id="271"/>
            <p14:sldId id="274"/>
            <p14:sldId id="280"/>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34C269-199A-4252-8FC0-35961A29E2C9}" type="datetimeFigureOut">
              <a:rPr lang="en-GB" smtClean="0">
                <a:solidFill>
                  <a:prstClr val="black">
                    <a:tint val="75000"/>
                  </a:prstClr>
                </a:solidFill>
              </a:rPr>
              <a:pPr/>
              <a:t>31/01/2016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951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34C269-199A-4252-8FC0-35961A29E2C9}" type="datetimeFigureOut">
              <a:rPr lang="en-GB" smtClean="0">
                <a:solidFill>
                  <a:prstClr val="black">
                    <a:tint val="75000"/>
                  </a:prstClr>
                </a:solidFill>
              </a:rPr>
              <a:pPr/>
              <a:t>31/01/2016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926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34C269-199A-4252-8FC0-35961A29E2C9}" type="datetimeFigureOut">
              <a:rPr lang="en-GB" smtClean="0">
                <a:solidFill>
                  <a:prstClr val="black">
                    <a:tint val="75000"/>
                  </a:prstClr>
                </a:solidFill>
              </a:rPr>
              <a:pPr/>
              <a:t>31/01/2016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931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34C269-199A-4252-8FC0-35961A29E2C9}" type="datetimeFigureOut">
              <a:rPr lang="en-GB" smtClean="0">
                <a:solidFill>
                  <a:prstClr val="black">
                    <a:tint val="75000"/>
                  </a:prstClr>
                </a:solidFill>
              </a:rPr>
              <a:pPr/>
              <a:t>31/01/2016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344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4C269-199A-4252-8FC0-35961A29E2C9}" type="datetimeFigureOut">
              <a:rPr lang="en-GB" smtClean="0">
                <a:solidFill>
                  <a:prstClr val="black">
                    <a:tint val="75000"/>
                  </a:prstClr>
                </a:solidFill>
              </a:rPr>
              <a:pPr/>
              <a:t>31/01/2016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728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34C269-199A-4252-8FC0-35961A29E2C9}" type="datetimeFigureOut">
              <a:rPr lang="en-GB" smtClean="0">
                <a:solidFill>
                  <a:prstClr val="black">
                    <a:tint val="75000"/>
                  </a:prstClr>
                </a:solidFill>
              </a:rPr>
              <a:pPr/>
              <a:t>31/01/2016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171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34C269-199A-4252-8FC0-35961A29E2C9}" type="datetimeFigureOut">
              <a:rPr lang="en-GB" smtClean="0">
                <a:solidFill>
                  <a:prstClr val="black">
                    <a:tint val="75000"/>
                  </a:prstClr>
                </a:solidFill>
              </a:rPr>
              <a:pPr/>
              <a:t>31/01/2016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595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34C269-199A-4252-8FC0-35961A29E2C9}" type="datetimeFigureOut">
              <a:rPr lang="en-GB" smtClean="0">
                <a:solidFill>
                  <a:prstClr val="black">
                    <a:tint val="75000"/>
                  </a:prstClr>
                </a:solidFill>
              </a:rPr>
              <a:pPr/>
              <a:t>31/01/2016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654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4C269-199A-4252-8FC0-35961A29E2C9}" type="datetimeFigureOut">
              <a:rPr lang="en-GB" smtClean="0">
                <a:solidFill>
                  <a:prstClr val="black">
                    <a:tint val="75000"/>
                  </a:prstClr>
                </a:solidFill>
              </a:rPr>
              <a:pPr/>
              <a:t>31/01/2016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453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4C269-199A-4252-8FC0-35961A29E2C9}" type="datetimeFigureOut">
              <a:rPr lang="en-GB" smtClean="0">
                <a:solidFill>
                  <a:prstClr val="black">
                    <a:tint val="75000"/>
                  </a:prstClr>
                </a:solidFill>
              </a:rPr>
              <a:pPr/>
              <a:t>31/01/2016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764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4C269-199A-4252-8FC0-35961A29E2C9}" type="datetimeFigureOut">
              <a:rPr lang="en-GB" smtClean="0">
                <a:solidFill>
                  <a:prstClr val="black">
                    <a:tint val="75000"/>
                  </a:prstClr>
                </a:solidFill>
              </a:rPr>
              <a:pPr/>
              <a:t>31/01/2016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876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31000">
              <a:srgbClr val="00B050"/>
            </a:gs>
            <a:gs pos="75000">
              <a:srgbClr val="15D11E"/>
            </a:gs>
            <a:gs pos="100000">
              <a:srgbClr val="229E3A"/>
            </a:gs>
          </a:gsLst>
          <a:lin ang="189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4C269-199A-4252-8FC0-35961A29E2C9}" type="datetimeFigureOut">
              <a:rPr lang="en-GB" smtClean="0">
                <a:solidFill>
                  <a:prstClr val="black">
                    <a:tint val="75000"/>
                  </a:prstClr>
                </a:solidFill>
              </a:rPr>
              <a:pPr/>
              <a:t>31/01/2016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88274-AFEB-4FDD-A489-D1028B5C8C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0784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podcasts.ox.ac.uk/schizophreni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oddweek.com/item_82923.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55520"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r>
              <a:rPr lang="en-GB" i="1" u="sng" kern="0" dirty="0" smtClean="0">
                <a:solidFill>
                  <a:srgbClr val="FFFFFF"/>
                </a:solidFill>
                <a:latin typeface="Comic Sans MS"/>
              </a:rPr>
              <a:t>:</a:t>
            </a:r>
          </a:p>
          <a:p>
            <a:pPr>
              <a:defRPr/>
            </a:pPr>
            <a:r>
              <a:rPr lang="en-GB" kern="0" dirty="0">
                <a:solidFill>
                  <a:srgbClr val="FFFFFF"/>
                </a:solidFill>
                <a:latin typeface="Comic Sans MS"/>
              </a:rPr>
              <a:t>To be able to EXPLAIN </a:t>
            </a:r>
            <a:r>
              <a:rPr lang="en-GB" kern="0" dirty="0" smtClean="0">
                <a:solidFill>
                  <a:srgbClr val="FFFFFF"/>
                </a:solidFill>
                <a:latin typeface="Comic Sans MS"/>
              </a:rPr>
              <a:t> the biological </a:t>
            </a:r>
            <a:r>
              <a:rPr lang="en-GB" kern="0" dirty="0">
                <a:solidFill>
                  <a:srgbClr val="FFFFFF"/>
                </a:solidFill>
                <a:latin typeface="Comic Sans MS"/>
              </a:rPr>
              <a:t>explanations of </a:t>
            </a:r>
            <a:r>
              <a:rPr lang="en-GB" kern="0" dirty="0" smtClean="0">
                <a:solidFill>
                  <a:srgbClr val="FFFFFF"/>
                </a:solidFill>
                <a:latin typeface="Comic Sans MS"/>
              </a:rPr>
              <a:t>schizophrenia (genetics and biochemistry). </a:t>
            </a:r>
          </a:p>
          <a:p>
            <a:pPr>
              <a:defRPr/>
            </a:pPr>
            <a:r>
              <a:rPr lang="en-GB" kern="0" dirty="0" smtClean="0">
                <a:solidFill>
                  <a:srgbClr val="FFFFFF"/>
                </a:solidFill>
                <a:latin typeface="Comic Sans MS"/>
              </a:rPr>
              <a:t>To EVALUATE the theory with evidence and limitations.</a:t>
            </a:r>
            <a:endParaRPr lang="en-GB" kern="0" dirty="0">
              <a:solidFill>
                <a:srgbClr val="FFFFFF"/>
              </a:solidFill>
              <a:latin typeface="Comic Sans MS"/>
            </a:endParaRPr>
          </a:p>
        </p:txBody>
      </p:sp>
      <p:sp>
        <p:nvSpPr>
          <p:cNvPr id="2" name="Rectangle 1"/>
          <p:cNvSpPr/>
          <p:nvPr/>
        </p:nvSpPr>
        <p:spPr>
          <a:xfrm rot="423995">
            <a:off x="7245137" y="4108647"/>
            <a:ext cx="1777943" cy="165618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u="sng" dirty="0" smtClean="0">
                <a:solidFill>
                  <a:srgbClr val="002060"/>
                </a:solidFill>
                <a:latin typeface="Comic Sans MS" panose="030F0702030302020204" pitchFamily="66" charset="0"/>
              </a:rPr>
              <a:t>Keywords</a:t>
            </a:r>
          </a:p>
          <a:p>
            <a:pPr algn="ctr"/>
            <a:r>
              <a:rPr lang="en-GB" dirty="0" smtClean="0">
                <a:solidFill>
                  <a:srgbClr val="002060"/>
                </a:solidFill>
                <a:latin typeface="Comic Sans MS" panose="030F0702030302020204" pitchFamily="66" charset="0"/>
              </a:rPr>
              <a:t>Dopamine</a:t>
            </a:r>
          </a:p>
          <a:p>
            <a:pPr algn="ctr"/>
            <a:r>
              <a:rPr lang="en-GB" dirty="0" smtClean="0">
                <a:solidFill>
                  <a:srgbClr val="002060"/>
                </a:solidFill>
                <a:latin typeface="Comic Sans MS" panose="030F0702030302020204" pitchFamily="66" charset="0"/>
              </a:rPr>
              <a:t>Amphetamines</a:t>
            </a:r>
          </a:p>
          <a:p>
            <a:pPr algn="ctr"/>
            <a:r>
              <a:rPr lang="en-GB" dirty="0" smtClean="0">
                <a:solidFill>
                  <a:srgbClr val="002060"/>
                </a:solidFill>
                <a:latin typeface="Comic Sans MS" panose="030F0702030302020204" pitchFamily="66" charset="0"/>
              </a:rPr>
              <a:t>EE</a:t>
            </a:r>
          </a:p>
          <a:p>
            <a:pPr algn="ctr"/>
            <a:r>
              <a:rPr lang="en-GB" dirty="0" smtClean="0">
                <a:solidFill>
                  <a:srgbClr val="002060"/>
                </a:solidFill>
                <a:latin typeface="Comic Sans MS" panose="030F0702030302020204" pitchFamily="66" charset="0"/>
              </a:rPr>
              <a:t>Post-mortem</a:t>
            </a:r>
            <a:endParaRPr lang="en-GB" dirty="0">
              <a:solidFill>
                <a:srgbClr val="002060"/>
              </a:solidFill>
              <a:latin typeface="Comic Sans MS" panose="030F0702030302020204" pitchFamily="66"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1802"/>
            <a:ext cx="5101158" cy="3825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67544" y="260648"/>
            <a:ext cx="806489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latin typeface="Comic Sans MS" panose="030F0702030302020204" pitchFamily="66" charset="0"/>
              </a:rPr>
              <a:t>How does the biological approach explain SZ?</a:t>
            </a:r>
            <a:endParaRPr lang="en-GB" sz="3600" b="1" dirty="0">
              <a:latin typeface="Comic Sans MS" panose="030F0702030302020204" pitchFamily="66" charset="0"/>
            </a:endParaRPr>
          </a:p>
        </p:txBody>
      </p:sp>
      <p:sp>
        <p:nvSpPr>
          <p:cNvPr id="5" name="Content Placeholder 4"/>
          <p:cNvSpPr>
            <a:spLocks noGrp="1"/>
          </p:cNvSpPr>
          <p:nvPr>
            <p:ph idx="1"/>
          </p:nvPr>
        </p:nvSpPr>
        <p:spPr>
          <a:xfrm rot="482906">
            <a:off x="5101158" y="1981200"/>
            <a:ext cx="3287266" cy="1303784"/>
          </a:xfrm>
          <a:ln>
            <a:solidFill>
              <a:schemeClr val="accent3"/>
            </a:solidFill>
          </a:ln>
        </p:spPr>
        <p:txBody>
          <a:bodyPr>
            <a:normAutofit/>
          </a:bodyPr>
          <a:lstStyle/>
          <a:p>
            <a:pPr marL="0" indent="0" algn="ctr">
              <a:buNone/>
            </a:pPr>
            <a:r>
              <a:rPr lang="en-GB" dirty="0" smtClean="0"/>
              <a:t>Starter: complete the odd on out</a:t>
            </a:r>
          </a:p>
        </p:txBody>
      </p:sp>
    </p:spTree>
    <p:extLst>
      <p:ext uri="{BB962C8B-B14F-4D97-AF65-F5344CB8AC3E}">
        <p14:creationId xmlns:p14="http://schemas.microsoft.com/office/powerpoint/2010/main" val="1993266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80" y="188640"/>
            <a:ext cx="8229600" cy="954360"/>
          </a:xfrm>
          <a:solidFill>
            <a:schemeClr val="bg1"/>
          </a:solidFill>
          <a:ln w="38100">
            <a:solidFill>
              <a:schemeClr val="tx1"/>
            </a:solidFill>
          </a:ln>
        </p:spPr>
        <p:txBody>
          <a:bodyPr>
            <a:noAutofit/>
          </a:bodyPr>
          <a:lstStyle/>
          <a:p>
            <a:r>
              <a:rPr lang="en-GB" sz="3600" dirty="0"/>
              <a:t>Biochemical Factors – </a:t>
            </a:r>
            <a:r>
              <a:rPr lang="en-GB" sz="3600" b="1" dirty="0">
                <a:solidFill>
                  <a:srgbClr val="FF0000"/>
                </a:solidFill>
                <a:latin typeface="Comic Sans MS" panose="030F0702030302020204" pitchFamily="66" charset="0"/>
              </a:rPr>
              <a:t>The Dopamine Hypothesis</a:t>
            </a:r>
          </a:p>
        </p:txBody>
      </p:sp>
      <p:sp>
        <p:nvSpPr>
          <p:cNvPr id="3" name="Content Placeholder 2"/>
          <p:cNvSpPr>
            <a:spLocks noGrp="1"/>
          </p:cNvSpPr>
          <p:nvPr>
            <p:ph idx="1"/>
          </p:nvPr>
        </p:nvSpPr>
        <p:spPr>
          <a:xfrm>
            <a:off x="2123728" y="1264884"/>
            <a:ext cx="6964752" cy="2740689"/>
          </a:xfrm>
        </p:spPr>
        <p:txBody>
          <a:bodyPr>
            <a:normAutofit fontScale="77500" lnSpcReduction="20000"/>
          </a:bodyPr>
          <a:lstStyle/>
          <a:p>
            <a:pPr marL="0" indent="0">
              <a:buNone/>
            </a:pPr>
            <a:r>
              <a:rPr lang="en-GB" i="1" dirty="0" smtClean="0"/>
              <a:t>Excessive</a:t>
            </a:r>
            <a:r>
              <a:rPr lang="en-GB" dirty="0" smtClean="0"/>
              <a:t> </a:t>
            </a:r>
            <a:r>
              <a:rPr lang="en-GB" dirty="0"/>
              <a:t>amounts of </a:t>
            </a:r>
            <a:r>
              <a:rPr lang="en-GB" i="1" dirty="0"/>
              <a:t>dopamine</a:t>
            </a:r>
            <a:r>
              <a:rPr lang="en-GB" dirty="0"/>
              <a:t> </a:t>
            </a:r>
            <a:r>
              <a:rPr lang="en-GB" dirty="0" smtClean="0"/>
              <a:t>and an </a:t>
            </a:r>
            <a:r>
              <a:rPr lang="en-GB" i="1" dirty="0"/>
              <a:t>oversensitivity</a:t>
            </a:r>
            <a:r>
              <a:rPr lang="en-GB" dirty="0"/>
              <a:t> of the </a:t>
            </a:r>
            <a:r>
              <a:rPr lang="en-GB" dirty="0" smtClean="0"/>
              <a:t>brain (messages from neurons that transmit dopamine fire too easily and too often) </a:t>
            </a:r>
            <a:r>
              <a:rPr lang="en-GB" dirty="0"/>
              <a:t>to dopamine </a:t>
            </a:r>
            <a:r>
              <a:rPr lang="en-GB" dirty="0" smtClean="0"/>
              <a:t>causes schizophrenia.</a:t>
            </a:r>
          </a:p>
          <a:p>
            <a:pPr marL="0" indent="0">
              <a:buNone/>
            </a:pPr>
            <a:endParaRPr lang="en-GB" dirty="0" smtClean="0"/>
          </a:p>
          <a:p>
            <a:pPr marL="0" indent="0">
              <a:buNone/>
            </a:pPr>
            <a:r>
              <a:rPr lang="en-GB" dirty="0" smtClean="0"/>
              <a:t>Dopamine neurons play a key role in guiding attention and perception. Therefore errors in this process could lead to the symptoms of SZ.</a:t>
            </a:r>
            <a:endParaRPr lang="en-GB" dirty="0"/>
          </a:p>
          <a:p>
            <a:endParaRPr lang="en-GB" dirty="0"/>
          </a:p>
          <a:p>
            <a:endParaRPr lang="en-GB" dirty="0"/>
          </a:p>
        </p:txBody>
      </p:sp>
      <p:pic>
        <p:nvPicPr>
          <p:cNvPr id="4" name="Picture 2" descr="http://ublib.buffalo.edu/libraries/projects/cases/pesky/beak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8" y="1488506"/>
            <a:ext cx="1961998" cy="3438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5520"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be able to EXPLAIN  the biological explanations of schizophrenia (genetics and biochemistry). </a:t>
            </a:r>
          </a:p>
          <a:p>
            <a:pPr>
              <a:defRPr/>
            </a:pPr>
            <a:r>
              <a:rPr lang="en-GB" kern="0" dirty="0">
                <a:solidFill>
                  <a:srgbClr val="FFFFFF"/>
                </a:solidFill>
                <a:latin typeface="Comic Sans MS"/>
              </a:rPr>
              <a:t>To EVALUATE the theory with evidence and limitations.</a:t>
            </a:r>
          </a:p>
        </p:txBody>
      </p:sp>
      <p:sp>
        <p:nvSpPr>
          <p:cNvPr id="6" name="Rectangle 5"/>
          <p:cNvSpPr/>
          <p:nvPr/>
        </p:nvSpPr>
        <p:spPr>
          <a:xfrm rot="423995">
            <a:off x="7245137" y="4108647"/>
            <a:ext cx="1777943" cy="165618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u="sng" dirty="0">
                <a:solidFill>
                  <a:srgbClr val="002060"/>
                </a:solidFill>
                <a:latin typeface="Comic Sans MS" panose="030F0702030302020204" pitchFamily="66" charset="0"/>
              </a:rPr>
              <a:t>Keywords</a:t>
            </a:r>
          </a:p>
          <a:p>
            <a:pPr algn="ctr"/>
            <a:r>
              <a:rPr lang="en-GB" dirty="0">
                <a:solidFill>
                  <a:srgbClr val="002060"/>
                </a:solidFill>
                <a:latin typeface="Comic Sans MS" panose="030F0702030302020204" pitchFamily="66" charset="0"/>
              </a:rPr>
              <a:t>Dopamine</a:t>
            </a:r>
          </a:p>
          <a:p>
            <a:pPr algn="ctr"/>
            <a:r>
              <a:rPr lang="en-GB" dirty="0">
                <a:solidFill>
                  <a:srgbClr val="002060"/>
                </a:solidFill>
                <a:latin typeface="Comic Sans MS" panose="030F0702030302020204" pitchFamily="66" charset="0"/>
              </a:rPr>
              <a:t>Amphetamines</a:t>
            </a:r>
          </a:p>
          <a:p>
            <a:pPr algn="ctr"/>
            <a:r>
              <a:rPr lang="en-GB" dirty="0">
                <a:solidFill>
                  <a:srgbClr val="002060"/>
                </a:solidFill>
                <a:latin typeface="Comic Sans MS" panose="030F0702030302020204" pitchFamily="66" charset="0"/>
              </a:rPr>
              <a:t>EE</a:t>
            </a:r>
          </a:p>
          <a:p>
            <a:pPr algn="ctr"/>
            <a:r>
              <a:rPr lang="en-GB" dirty="0">
                <a:solidFill>
                  <a:srgbClr val="002060"/>
                </a:solidFill>
                <a:latin typeface="Comic Sans MS" panose="030F0702030302020204" pitchFamily="66" charset="0"/>
              </a:rPr>
              <a:t>Post-mortem</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276" y="4005573"/>
            <a:ext cx="2476500" cy="1857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1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609569"/>
            <a:ext cx="7861962" cy="4907663"/>
          </a:xfrm>
        </p:spPr>
        <p:txBody>
          <a:bodyPr>
            <a:noAutofit/>
          </a:bodyPr>
          <a:lstStyle/>
          <a:p>
            <a:r>
              <a:rPr lang="en-GB" sz="2200" dirty="0"/>
              <a:t>Post mortems of schizophrenics, show an increase of dopamine in parts of the brain. (</a:t>
            </a:r>
            <a:r>
              <a:rPr lang="en-GB" sz="2200" dirty="0" err="1"/>
              <a:t>Seeman</a:t>
            </a:r>
            <a:r>
              <a:rPr lang="en-GB" sz="2200" dirty="0"/>
              <a:t> </a:t>
            </a:r>
            <a:r>
              <a:rPr lang="en-GB" sz="2200" dirty="0" smtClean="0"/>
              <a:t>1987)</a:t>
            </a:r>
          </a:p>
          <a:p>
            <a:r>
              <a:rPr lang="en-GB" sz="2200" dirty="0" smtClean="0"/>
              <a:t>Anti-psychotic </a:t>
            </a:r>
            <a:r>
              <a:rPr lang="en-GB" sz="2200" dirty="0"/>
              <a:t>drugs which </a:t>
            </a:r>
            <a:r>
              <a:rPr lang="en-GB" sz="2200" dirty="0" smtClean="0"/>
              <a:t>block the action of dopamine reduce the symptoms of SZ (Barlow &amp; Durand, 1995).</a:t>
            </a:r>
          </a:p>
          <a:p>
            <a:r>
              <a:rPr lang="en-GB" sz="2200" dirty="0" smtClean="0"/>
              <a:t>Antipsychotics also more effective than placebos at preventing relapses (55% vs 19% in meta-analysis – Davis et al (1980).</a:t>
            </a:r>
            <a:endParaRPr lang="en-GB" sz="2200" dirty="0"/>
          </a:p>
          <a:p>
            <a:r>
              <a:rPr lang="en-GB" sz="2200" dirty="0"/>
              <a:t>Drugs which increase </a:t>
            </a:r>
            <a:r>
              <a:rPr lang="en-GB" sz="2200" dirty="0" smtClean="0"/>
              <a:t>dopamine </a:t>
            </a:r>
            <a:r>
              <a:rPr lang="en-GB" sz="2200" dirty="0"/>
              <a:t>can produce symptoms of schizophrenia</a:t>
            </a:r>
            <a:r>
              <a:rPr lang="en-GB" sz="2200" dirty="0" smtClean="0"/>
              <a:t>.</a:t>
            </a:r>
          </a:p>
          <a:p>
            <a:pPr lvl="1"/>
            <a:r>
              <a:rPr lang="en-GB" sz="2200" dirty="0"/>
              <a:t>(L-Dopa – a drug for Parkinson’s </a:t>
            </a:r>
            <a:r>
              <a:rPr lang="en-GB" sz="2200" dirty="0" smtClean="0"/>
              <a:t>disease)</a:t>
            </a:r>
            <a:endParaRPr lang="en-GB" sz="2200" dirty="0"/>
          </a:p>
          <a:p>
            <a:r>
              <a:rPr lang="en-GB" sz="2200" dirty="0"/>
              <a:t>Amphetamines (stimulant drugs which act by increasing dopamine in the brain) can induce symptoms of paranoid schizophrenia</a:t>
            </a:r>
            <a:r>
              <a:rPr lang="en-GB" sz="2200" dirty="0" smtClean="0"/>
              <a:t>. (Timmons &amp; Hamilton, 1990).</a:t>
            </a:r>
          </a:p>
          <a:p>
            <a:endParaRPr lang="en-GB" sz="2000" dirty="0"/>
          </a:p>
        </p:txBody>
      </p:sp>
      <p:sp>
        <p:nvSpPr>
          <p:cNvPr id="4" name="Title 1"/>
          <p:cNvSpPr txBox="1">
            <a:spLocks/>
          </p:cNvSpPr>
          <p:nvPr/>
        </p:nvSpPr>
        <p:spPr>
          <a:xfrm>
            <a:off x="0" y="33505"/>
            <a:ext cx="9088479" cy="576064"/>
          </a:xfrm>
          <a:prstGeom prst="rect">
            <a:avLst/>
          </a:prstGeom>
          <a:solidFill>
            <a:schemeClr val="bg1"/>
          </a:solidFill>
          <a:ln w="28575">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solidFill>
                  <a:prstClr val="black"/>
                </a:solidFill>
                <a:latin typeface="Comic Sans MS" panose="030F0702030302020204" pitchFamily="66" charset="0"/>
              </a:rPr>
              <a:t>The Dopamine </a:t>
            </a:r>
            <a:r>
              <a:rPr lang="en-GB" sz="3200" dirty="0" smtClean="0">
                <a:solidFill>
                  <a:prstClr val="black"/>
                </a:solidFill>
                <a:latin typeface="Comic Sans MS" panose="030F0702030302020204" pitchFamily="66" charset="0"/>
              </a:rPr>
              <a:t>Hypothesis….</a:t>
            </a:r>
            <a:endParaRPr lang="en-GB" sz="3200" dirty="0">
              <a:solidFill>
                <a:prstClr val="black"/>
              </a:solidFill>
              <a:latin typeface="Comic Sans MS" panose="030F0702030302020204" pitchFamily="66" charset="0"/>
            </a:endParaRPr>
          </a:p>
        </p:txBody>
      </p:sp>
      <p:sp>
        <p:nvSpPr>
          <p:cNvPr id="5" name="TextBox 4"/>
          <p:cNvSpPr txBox="1"/>
          <p:nvPr/>
        </p:nvSpPr>
        <p:spPr>
          <a:xfrm>
            <a:off x="12785"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be able to EXPLAIN  the biological explanations of schizophrenia (genetics and biochemistry). </a:t>
            </a:r>
          </a:p>
          <a:p>
            <a:pPr>
              <a:defRPr/>
            </a:pPr>
            <a:r>
              <a:rPr lang="en-GB" kern="0" dirty="0">
                <a:solidFill>
                  <a:srgbClr val="FFFFFF"/>
                </a:solidFill>
                <a:latin typeface="Comic Sans MS"/>
              </a:rPr>
              <a:t>To EVALUATE the theory with evidence and limitations.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5594">
            <a:off x="7228654" y="3132141"/>
            <a:ext cx="1605260" cy="107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C:\Users\Kirsty\AppData\Local\Microsoft\Windows\Temporary Internet Files\Content.IE5\0KUDSV5B\Green_Ti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847" y="627972"/>
            <a:ext cx="1366632" cy="11958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4602163"/>
            <a:ext cx="1433858" cy="135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7452320" y="33505"/>
            <a:ext cx="1636159" cy="10081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b="1" dirty="0" smtClean="0">
                <a:solidFill>
                  <a:schemeClr val="tx1"/>
                </a:solidFill>
                <a:effectLst>
                  <a:outerShdw blurRad="38100" dist="38100" dir="2700000" algn="tl">
                    <a:srgbClr val="000000">
                      <a:alpha val="43137"/>
                    </a:srgbClr>
                  </a:outerShdw>
                </a:effectLst>
              </a:rPr>
              <a:t>Evidence!</a:t>
            </a:r>
            <a:endParaRPr lang="en-GB"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82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68958"/>
          </a:xfrm>
          <a:solidFill>
            <a:schemeClr val="bg1"/>
          </a:solidFill>
          <a:ln w="28575">
            <a:solidFill>
              <a:schemeClr val="tx1"/>
            </a:solidFill>
          </a:ln>
        </p:spPr>
        <p:txBody>
          <a:bodyPr>
            <a:normAutofit/>
          </a:bodyPr>
          <a:lstStyle/>
          <a:p>
            <a:r>
              <a:rPr lang="en-GB" sz="3600" dirty="0" smtClean="0">
                <a:latin typeface="Comic Sans MS" panose="030F0702030302020204" pitchFamily="66" charset="0"/>
              </a:rPr>
              <a:t>Evaluating ‘The </a:t>
            </a:r>
            <a:r>
              <a:rPr lang="en-GB" sz="3600" dirty="0">
                <a:latin typeface="Comic Sans MS" panose="030F0702030302020204" pitchFamily="66" charset="0"/>
              </a:rPr>
              <a:t>Dopamine </a:t>
            </a:r>
            <a:r>
              <a:rPr lang="en-GB" sz="3600" dirty="0" smtClean="0">
                <a:latin typeface="Comic Sans MS" panose="030F0702030302020204" pitchFamily="66" charset="0"/>
              </a:rPr>
              <a:t>Hypothesis’</a:t>
            </a:r>
            <a:endParaRPr lang="en-GB" sz="3600" dirty="0">
              <a:latin typeface="Comic Sans MS" panose="030F0702030302020204" pitchFamily="66" charset="0"/>
            </a:endParaRPr>
          </a:p>
        </p:txBody>
      </p:sp>
      <p:sp>
        <p:nvSpPr>
          <p:cNvPr id="3" name="Content Placeholder 2"/>
          <p:cNvSpPr>
            <a:spLocks noGrp="1"/>
          </p:cNvSpPr>
          <p:nvPr>
            <p:ph idx="1"/>
          </p:nvPr>
        </p:nvSpPr>
        <p:spPr>
          <a:xfrm>
            <a:off x="467544" y="2564904"/>
            <a:ext cx="8229600" cy="4896544"/>
          </a:xfrm>
        </p:spPr>
        <p:txBody>
          <a:bodyPr>
            <a:normAutofit/>
          </a:bodyPr>
          <a:lstStyle/>
          <a:p>
            <a:pPr marL="0" indent="0">
              <a:buNone/>
            </a:pPr>
            <a:endParaRPr lang="en-GB" dirty="0" smtClean="0"/>
          </a:p>
          <a:p>
            <a:endParaRPr lang="en-GB" dirty="0"/>
          </a:p>
          <a:p>
            <a:endParaRPr lang="en-GB" dirty="0"/>
          </a:p>
        </p:txBody>
      </p:sp>
      <p:sp>
        <p:nvSpPr>
          <p:cNvPr id="4" name="Rounded Rectangle 3"/>
          <p:cNvSpPr/>
          <p:nvPr/>
        </p:nvSpPr>
        <p:spPr>
          <a:xfrm rot="21387838">
            <a:off x="43117" y="860975"/>
            <a:ext cx="4624030" cy="1126348"/>
          </a:xfrm>
          <a:prstGeom prst="roundRect">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000" dirty="0" smtClean="0">
                <a:solidFill>
                  <a:schemeClr val="tx1"/>
                </a:solidFill>
                <a:latin typeface="Comic Sans MS" panose="030F0702030302020204" pitchFamily="66" charset="0"/>
              </a:rPr>
              <a:t>There is strong </a:t>
            </a:r>
            <a:r>
              <a:rPr lang="en-GB" sz="2000" b="1" dirty="0" smtClean="0">
                <a:solidFill>
                  <a:schemeClr val="tx1"/>
                </a:solidFill>
                <a:latin typeface="Comic Sans MS" panose="030F0702030302020204" pitchFamily="66" charset="0"/>
              </a:rPr>
              <a:t>empirical</a:t>
            </a:r>
            <a:r>
              <a:rPr lang="en-GB" sz="2000" dirty="0" smtClean="0">
                <a:solidFill>
                  <a:schemeClr val="tx1"/>
                </a:solidFill>
                <a:latin typeface="Comic Sans MS" panose="030F0702030302020204" pitchFamily="66" charset="0"/>
              </a:rPr>
              <a:t> support which suggests that dopamine plays an important role in </a:t>
            </a:r>
            <a:r>
              <a:rPr lang="en-GB" sz="2000" dirty="0" err="1" smtClean="0">
                <a:solidFill>
                  <a:schemeClr val="tx1"/>
                </a:solidFill>
                <a:latin typeface="Comic Sans MS" panose="030F0702030302020204" pitchFamily="66" charset="0"/>
              </a:rPr>
              <a:t>sz</a:t>
            </a:r>
            <a:r>
              <a:rPr lang="en-GB" sz="2000" dirty="0" smtClean="0">
                <a:solidFill>
                  <a:schemeClr val="tx1"/>
                </a:solidFill>
                <a:latin typeface="Comic Sans MS" panose="030F0702030302020204" pitchFamily="66" charset="0"/>
              </a:rPr>
              <a:t>.</a:t>
            </a:r>
            <a:endParaRPr lang="en-GB" sz="2000" dirty="0">
              <a:solidFill>
                <a:schemeClr val="tx1"/>
              </a:solidFill>
              <a:latin typeface="Comic Sans MS" panose="030F0702030302020204" pitchFamily="66" charset="0"/>
            </a:endParaRPr>
          </a:p>
        </p:txBody>
      </p:sp>
      <p:sp>
        <p:nvSpPr>
          <p:cNvPr id="5" name="Rounded Rectangle 4"/>
          <p:cNvSpPr/>
          <p:nvPr/>
        </p:nvSpPr>
        <p:spPr>
          <a:xfrm rot="303685">
            <a:off x="4792815" y="897501"/>
            <a:ext cx="4103199" cy="1512168"/>
          </a:xfrm>
          <a:prstGeom prst="roundRect">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000" dirty="0" smtClean="0">
                <a:solidFill>
                  <a:schemeClr val="tx1"/>
                </a:solidFill>
                <a:latin typeface="Comic Sans MS" panose="030F0702030302020204" pitchFamily="66" charset="0"/>
              </a:rPr>
              <a:t>Neuroimaging using PET scans (more precise than post-mortems) have yet to find convincing evidence.</a:t>
            </a:r>
            <a:endParaRPr lang="en-GB" sz="2000" dirty="0">
              <a:solidFill>
                <a:schemeClr val="tx1"/>
              </a:solidFill>
              <a:latin typeface="Comic Sans MS" panose="030F0702030302020204" pitchFamily="66" charset="0"/>
            </a:endParaRPr>
          </a:p>
        </p:txBody>
      </p:sp>
      <p:sp>
        <p:nvSpPr>
          <p:cNvPr id="6" name="Rounded Rectangle 5"/>
          <p:cNvSpPr/>
          <p:nvPr/>
        </p:nvSpPr>
        <p:spPr>
          <a:xfrm rot="303685">
            <a:off x="477107" y="2349570"/>
            <a:ext cx="8066873" cy="1125082"/>
          </a:xfrm>
          <a:prstGeom prst="roundRect">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000" dirty="0" smtClean="0">
                <a:solidFill>
                  <a:schemeClr val="tx1"/>
                </a:solidFill>
                <a:latin typeface="Comic Sans MS" panose="030F0702030302020204" pitchFamily="66" charset="0"/>
              </a:rPr>
              <a:t>It is not clear whether increase in dopamine are a cause or an effect. Does increased dopaminergic activity cause schizophrenia or does schizophrenia interfere with dopamine metabolism?</a:t>
            </a:r>
          </a:p>
        </p:txBody>
      </p:sp>
      <p:sp>
        <p:nvSpPr>
          <p:cNvPr id="9" name="TextBox 8"/>
          <p:cNvSpPr txBox="1"/>
          <p:nvPr/>
        </p:nvSpPr>
        <p:spPr>
          <a:xfrm>
            <a:off x="12785"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be able to EXPLAIN  the biological explanations of schizophrenia (genetics and biochemistry). </a:t>
            </a:r>
          </a:p>
          <a:p>
            <a:pPr>
              <a:defRPr/>
            </a:pPr>
            <a:r>
              <a:rPr lang="en-GB" kern="0" dirty="0">
                <a:solidFill>
                  <a:srgbClr val="FFFFFF"/>
                </a:solidFill>
                <a:latin typeface="Comic Sans MS"/>
              </a:rPr>
              <a:t>To EVALUATE the theory with evidence and limitations.</a:t>
            </a:r>
          </a:p>
        </p:txBody>
      </p:sp>
      <p:sp>
        <p:nvSpPr>
          <p:cNvPr id="11" name="Rounded Rectangle 10"/>
          <p:cNvSpPr/>
          <p:nvPr/>
        </p:nvSpPr>
        <p:spPr>
          <a:xfrm rot="303685">
            <a:off x="6899319" y="3915235"/>
            <a:ext cx="2103497" cy="566891"/>
          </a:xfrm>
          <a:prstGeom prst="roundRect">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000" dirty="0" smtClean="0">
                <a:solidFill>
                  <a:schemeClr val="tx1"/>
                </a:solidFill>
                <a:latin typeface="Comic Sans MS" panose="030F0702030302020204" pitchFamily="66" charset="0"/>
              </a:rPr>
              <a:t>Reductionist</a:t>
            </a:r>
            <a:endParaRPr lang="en-GB" sz="2000" dirty="0">
              <a:solidFill>
                <a:schemeClr val="tx1"/>
              </a:solidFill>
              <a:latin typeface="Comic Sans MS" panose="030F0702030302020204" pitchFamily="66" charset="0"/>
            </a:endParaRPr>
          </a:p>
        </p:txBody>
      </p:sp>
      <p:sp>
        <p:nvSpPr>
          <p:cNvPr id="7" name="Rounded Rectangle 6"/>
          <p:cNvSpPr/>
          <p:nvPr/>
        </p:nvSpPr>
        <p:spPr>
          <a:xfrm rot="21345720">
            <a:off x="169110" y="4060487"/>
            <a:ext cx="6931657" cy="1512168"/>
          </a:xfrm>
          <a:prstGeom prst="roundRect">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000" dirty="0" smtClean="0">
                <a:solidFill>
                  <a:schemeClr val="tx1"/>
                </a:solidFill>
                <a:latin typeface="Comic Sans MS" panose="030F0702030302020204" pitchFamily="66" charset="0"/>
              </a:rPr>
              <a:t>Drugs have varying degrees of success on sufferers. Also some alleviate positive symptoms but have little effect on negative symptoms. Suggests dopamine might be responsible for part of the illness, but not all of it.</a:t>
            </a:r>
          </a:p>
        </p:txBody>
      </p:sp>
      <p:sp>
        <p:nvSpPr>
          <p:cNvPr id="12" name="Rounded Rectangle 11"/>
          <p:cNvSpPr/>
          <p:nvPr/>
        </p:nvSpPr>
        <p:spPr>
          <a:xfrm>
            <a:off x="215763" y="3452700"/>
            <a:ext cx="4840127" cy="566891"/>
          </a:xfrm>
          <a:prstGeom prst="roundRect">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000" dirty="0" smtClean="0">
                <a:solidFill>
                  <a:schemeClr val="tx1"/>
                </a:solidFill>
                <a:latin typeface="Comic Sans MS" panose="030F0702030302020204" pitchFamily="66" charset="0"/>
              </a:rPr>
              <a:t>Aetiology fallacy – criticised for using treatment to determine cause</a:t>
            </a:r>
            <a:endParaRPr lang="en-GB" sz="2000" dirty="0">
              <a:solidFill>
                <a:schemeClr val="tx1"/>
              </a:solidFill>
              <a:latin typeface="Comic Sans MS" panose="030F0702030302020204" pitchFamily="66" charset="0"/>
            </a:endParaRPr>
          </a:p>
        </p:txBody>
      </p:sp>
      <p:sp>
        <p:nvSpPr>
          <p:cNvPr id="13" name="Rounded Rectangle 12"/>
          <p:cNvSpPr/>
          <p:nvPr/>
        </p:nvSpPr>
        <p:spPr>
          <a:xfrm>
            <a:off x="2578445" y="5459449"/>
            <a:ext cx="6445277" cy="943969"/>
          </a:xfrm>
          <a:prstGeom prst="roundRect">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000" dirty="0" smtClean="0">
                <a:solidFill>
                  <a:schemeClr val="tx1"/>
                </a:solidFill>
                <a:latin typeface="Comic Sans MS" panose="030F0702030302020204" pitchFamily="66" charset="0"/>
              </a:rPr>
              <a:t>Also evidence for problems in biological macro-structural factors in brain as well as micro. E.g. enlarged ventricles.</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6800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7"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67235"/>
            <a:ext cx="9156784" cy="4525963"/>
          </a:xfrm>
        </p:spPr>
        <p:txBody>
          <a:bodyPr/>
          <a:lstStyle/>
          <a:p>
            <a:pPr marL="0" indent="0">
              <a:buNone/>
            </a:pPr>
            <a:r>
              <a:rPr lang="en-GB" dirty="0"/>
              <a:t>T</a:t>
            </a:r>
            <a:r>
              <a:rPr lang="en-GB" dirty="0" smtClean="0"/>
              <a:t>he </a:t>
            </a:r>
            <a:r>
              <a:rPr lang="en-GB" dirty="0"/>
              <a:t>diathesis stress model can be used </a:t>
            </a:r>
            <a:r>
              <a:rPr lang="en-GB" dirty="0" smtClean="0"/>
              <a:t>to demonstrate </a:t>
            </a:r>
            <a:r>
              <a:rPr lang="en-GB" dirty="0"/>
              <a:t>the interplay of genetic and environmental </a:t>
            </a:r>
            <a:r>
              <a:rPr lang="en-GB" dirty="0" smtClean="0"/>
              <a:t>factors ( use as A02)</a:t>
            </a:r>
            <a:endParaRPr lang="en-GB" dirty="0"/>
          </a:p>
          <a:p>
            <a:endParaRPr lang="en-GB"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4857" y="2924944"/>
            <a:ext cx="4799856" cy="25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785"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be able to EXPLAIN  the biological explanations of schizophrenia (genetics and biochemistry). </a:t>
            </a:r>
          </a:p>
          <a:p>
            <a:pPr>
              <a:defRPr/>
            </a:pPr>
            <a:r>
              <a:rPr lang="en-GB" kern="0" dirty="0">
                <a:solidFill>
                  <a:srgbClr val="FFFFFF"/>
                </a:solidFill>
                <a:latin typeface="Comic Sans MS"/>
              </a:rPr>
              <a:t>To EVALUATE the theory with evidence and limitations.</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602163"/>
            <a:ext cx="1433858" cy="135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67544" y="116632"/>
            <a:ext cx="8229600" cy="868958"/>
          </a:xfrm>
          <a:prstGeom prst="rect">
            <a:avLst/>
          </a:prstGeom>
          <a:solidFill>
            <a:schemeClr val="bg1"/>
          </a:solidFill>
          <a:ln w="28575">
            <a:solidFill>
              <a:schemeClr val="tx1"/>
            </a:solidFill>
          </a:ln>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latin typeface="Comic Sans MS" panose="030F0702030302020204" pitchFamily="66" charset="0"/>
              </a:rPr>
              <a:t>Diathesis stress thought to be most </a:t>
            </a:r>
            <a:r>
              <a:rPr lang="en-GB" sz="3600" dirty="0" smtClean="0">
                <a:latin typeface="Comic Sans MS" panose="030F0702030302020204" pitchFamily="66" charset="0"/>
              </a:rPr>
              <a:t>accurate!</a:t>
            </a:r>
            <a:endParaRPr lang="en-GB" sz="3600" dirty="0">
              <a:latin typeface="Comic Sans MS" panose="030F0702030302020204" pitchFamily="66" charset="0"/>
            </a:endParaRPr>
          </a:p>
        </p:txBody>
      </p:sp>
    </p:spTree>
    <p:extLst>
      <p:ext uri="{BB962C8B-B14F-4D97-AF65-F5344CB8AC3E}">
        <p14:creationId xmlns:p14="http://schemas.microsoft.com/office/powerpoint/2010/main" val="84275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67235"/>
            <a:ext cx="9156784" cy="4525963"/>
          </a:xfrm>
        </p:spPr>
        <p:txBody>
          <a:bodyPr/>
          <a:lstStyle/>
          <a:p>
            <a:pPr marL="0" indent="0">
              <a:buNone/>
            </a:pPr>
            <a:r>
              <a:rPr lang="en-GB" dirty="0" smtClean="0"/>
              <a:t>Complete the crossword about the biological explanation of SZ.</a:t>
            </a:r>
            <a:endParaRPr lang="en-GB" dirty="0"/>
          </a:p>
          <a:p>
            <a:endParaRPr lang="en-GB" dirty="0"/>
          </a:p>
        </p:txBody>
      </p:sp>
      <p:sp>
        <p:nvSpPr>
          <p:cNvPr id="5" name="TextBox 4"/>
          <p:cNvSpPr txBox="1"/>
          <p:nvPr/>
        </p:nvSpPr>
        <p:spPr>
          <a:xfrm>
            <a:off x="12785"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be able to EXPLAIN  the biological explanations of schizophrenia (genetics and biochemistry). </a:t>
            </a:r>
          </a:p>
          <a:p>
            <a:pPr>
              <a:defRPr/>
            </a:pPr>
            <a:r>
              <a:rPr lang="en-GB" kern="0" dirty="0">
                <a:solidFill>
                  <a:srgbClr val="FFFFFF"/>
                </a:solidFill>
                <a:latin typeface="Comic Sans MS"/>
              </a:rPr>
              <a:t>To EVALUATE the theory with evidence and limitations.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602163"/>
            <a:ext cx="1433858" cy="135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67544" y="116632"/>
            <a:ext cx="8229600" cy="868958"/>
          </a:xfrm>
          <a:prstGeom prst="rect">
            <a:avLst/>
          </a:prstGeom>
          <a:solidFill>
            <a:schemeClr val="bg1"/>
          </a:solidFill>
          <a:ln w="2857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prstClr val="black"/>
                </a:solidFill>
                <a:latin typeface="Comic Sans MS" panose="030F0702030302020204" pitchFamily="66" charset="0"/>
              </a:rPr>
              <a:t>Activity</a:t>
            </a:r>
            <a:endParaRPr lang="en-GB" sz="36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2644529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719" y="985590"/>
            <a:ext cx="8229600" cy="4525963"/>
          </a:xfrm>
        </p:spPr>
        <p:txBody>
          <a:bodyPr/>
          <a:lstStyle/>
          <a:p>
            <a:pPr marL="0" indent="0">
              <a:buNone/>
            </a:pPr>
            <a:r>
              <a:rPr lang="en-GB" dirty="0" smtClean="0"/>
              <a:t>Read through the answer to the past question.</a:t>
            </a:r>
          </a:p>
          <a:p>
            <a:pPr marL="0" indent="0">
              <a:buNone/>
            </a:pPr>
            <a:endParaRPr lang="en-GB" dirty="0"/>
          </a:p>
          <a:p>
            <a:pPr marL="0" indent="0">
              <a:buNone/>
            </a:pPr>
            <a:r>
              <a:rPr lang="en-GB" dirty="0" smtClean="0"/>
              <a:t>In pairs, give the answer:</a:t>
            </a:r>
          </a:p>
          <a:p>
            <a:r>
              <a:rPr lang="en-GB" dirty="0" smtClean="0"/>
              <a:t>An A01 mark out of 8 – and reasons why.</a:t>
            </a:r>
          </a:p>
          <a:p>
            <a:r>
              <a:rPr lang="en-GB" dirty="0" smtClean="0"/>
              <a:t>An A02/3 mark out of 16 – and reasons why.</a:t>
            </a:r>
            <a:endParaRPr lang="en-GB" dirty="0"/>
          </a:p>
        </p:txBody>
      </p:sp>
      <p:sp>
        <p:nvSpPr>
          <p:cNvPr id="4" name="TextBox 3"/>
          <p:cNvSpPr txBox="1"/>
          <p:nvPr/>
        </p:nvSpPr>
        <p:spPr>
          <a:xfrm>
            <a:off x="12785"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be able to EXPLAIN  the biological explanations of schizophrenia (genetics and biochemistry). </a:t>
            </a:r>
          </a:p>
          <a:p>
            <a:pPr>
              <a:defRPr/>
            </a:pPr>
            <a:r>
              <a:rPr lang="en-GB" kern="0" dirty="0">
                <a:solidFill>
                  <a:srgbClr val="FFFFFF"/>
                </a:solidFill>
                <a:latin typeface="Comic Sans MS"/>
              </a:rPr>
              <a:t>To EVALUATE the theory with evidence and limitations.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602163"/>
            <a:ext cx="1433858" cy="135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67544" y="116632"/>
            <a:ext cx="8229600" cy="868958"/>
          </a:xfrm>
          <a:prstGeom prst="rect">
            <a:avLst/>
          </a:prstGeom>
          <a:solidFill>
            <a:schemeClr val="bg1"/>
          </a:solidFill>
          <a:ln w="2857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prstClr val="black"/>
                </a:solidFill>
                <a:latin typeface="Comic Sans MS" panose="030F0702030302020204" pitchFamily="66" charset="0"/>
              </a:rPr>
              <a:t>Past Question……</a:t>
            </a:r>
            <a:endParaRPr lang="en-GB" sz="3600" dirty="0">
              <a:solidFill>
                <a:prstClr val="black"/>
              </a:solidFill>
              <a:latin typeface="Comic Sans MS" panose="030F0702030302020204" pitchFamily="66" charset="0"/>
            </a:endParaRPr>
          </a:p>
        </p:txBody>
      </p:sp>
      <p:sp>
        <p:nvSpPr>
          <p:cNvPr id="7" name="Rectangle 6"/>
          <p:cNvSpPr/>
          <p:nvPr/>
        </p:nvSpPr>
        <p:spPr>
          <a:xfrm>
            <a:off x="275719" y="4005064"/>
            <a:ext cx="6948264" cy="1477328"/>
          </a:xfrm>
          <a:prstGeom prst="rect">
            <a:avLst/>
          </a:prstGeom>
          <a:solidFill>
            <a:srgbClr val="FFC000"/>
          </a:solidFill>
          <a:ln>
            <a:solidFill>
              <a:schemeClr val="tx1"/>
            </a:solidFill>
          </a:ln>
        </p:spPr>
        <p:txBody>
          <a:bodyPr wrap="square">
            <a:spAutoFit/>
          </a:bodyPr>
          <a:lstStyle/>
          <a:p>
            <a:r>
              <a:rPr lang="en-GB" i="1" u="sng" dirty="0">
                <a:latin typeface="Comic Sans MS" panose="030F0702030302020204" pitchFamily="66" charset="0"/>
              </a:rPr>
              <a:t>Examiner comments</a:t>
            </a:r>
          </a:p>
          <a:p>
            <a:r>
              <a:rPr lang="en-GB" b="1" dirty="0">
                <a:latin typeface="Comic Sans MS" panose="030F0702030302020204" pitchFamily="66" charset="0"/>
              </a:rPr>
              <a:t>AO1 </a:t>
            </a:r>
            <a:r>
              <a:rPr lang="en-GB" dirty="0">
                <a:latin typeface="Comic Sans MS" panose="030F0702030302020204" pitchFamily="66" charset="0"/>
              </a:rPr>
              <a:t>– 8/8 –    Breadth of theory and research covered and well explained</a:t>
            </a:r>
          </a:p>
          <a:p>
            <a:r>
              <a:rPr lang="en-GB" b="1" dirty="0">
                <a:latin typeface="Comic Sans MS" panose="030F0702030302020204" pitchFamily="66" charset="0"/>
              </a:rPr>
              <a:t>AO2/3 </a:t>
            </a:r>
            <a:r>
              <a:rPr lang="en-GB" dirty="0">
                <a:latin typeface="Comic Sans MS" panose="030F0702030302020204" pitchFamily="66" charset="0"/>
              </a:rPr>
              <a:t>– 13/16 – Effective    Good structure, IDA comments just about there, good range of evaluative comments.</a:t>
            </a:r>
          </a:p>
        </p:txBody>
      </p:sp>
    </p:spTree>
    <p:extLst>
      <p:ext uri="{BB962C8B-B14F-4D97-AF65-F5344CB8AC3E}">
        <p14:creationId xmlns:p14="http://schemas.microsoft.com/office/powerpoint/2010/main" val="120474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85" y="1122936"/>
            <a:ext cx="8229600" cy="4525963"/>
          </a:xfrm>
        </p:spPr>
        <p:txBody>
          <a:bodyPr>
            <a:normAutofit fontScale="92500" lnSpcReduction="10000"/>
          </a:bodyPr>
          <a:lstStyle/>
          <a:p>
            <a:pPr marL="0" indent="0">
              <a:buNone/>
            </a:pPr>
            <a:r>
              <a:rPr lang="en-GB" b="1" dirty="0" smtClean="0"/>
              <a:t>1. </a:t>
            </a:r>
            <a:r>
              <a:rPr lang="en-GB" dirty="0" smtClean="0"/>
              <a:t>Listen to the </a:t>
            </a:r>
            <a:r>
              <a:rPr lang="en-GB" dirty="0" smtClean="0">
                <a:hlinkClick r:id="rId2"/>
              </a:rPr>
              <a:t>podcast</a:t>
            </a:r>
            <a:r>
              <a:rPr lang="en-GB" dirty="0" smtClean="0"/>
              <a:t> by Oxford University psychiatry department.</a:t>
            </a:r>
          </a:p>
          <a:p>
            <a:pPr marL="0" indent="0">
              <a:buNone/>
            </a:pPr>
            <a:r>
              <a:rPr lang="en-GB" dirty="0" smtClean="0"/>
              <a:t>Make any notes you feel are appropriate.</a:t>
            </a:r>
          </a:p>
          <a:p>
            <a:pPr marL="0" indent="0">
              <a:buNone/>
            </a:pPr>
            <a:endParaRPr lang="en-GB" dirty="0"/>
          </a:p>
          <a:p>
            <a:pPr marL="0" indent="0">
              <a:buNone/>
            </a:pPr>
            <a:r>
              <a:rPr lang="en-GB" b="1" dirty="0" smtClean="0"/>
              <a:t>2. </a:t>
            </a:r>
            <a:r>
              <a:rPr lang="en-GB" dirty="0" smtClean="0"/>
              <a:t>Answer the following question:</a:t>
            </a:r>
          </a:p>
          <a:p>
            <a:pPr marL="0" indent="0">
              <a:buNone/>
            </a:pPr>
            <a:r>
              <a:rPr lang="en-GB" dirty="0"/>
              <a:t>Discuss psychological explanations for </a:t>
            </a:r>
            <a:r>
              <a:rPr lang="en-GB" dirty="0" smtClean="0"/>
              <a:t>schizophrenia. [8+16]     </a:t>
            </a:r>
          </a:p>
          <a:p>
            <a:pPr marL="0" indent="0">
              <a:buNone/>
            </a:pPr>
            <a:r>
              <a:rPr lang="en-GB" dirty="0" smtClean="0"/>
              <a:t>(Note the ‘s’ in explanations means more than one!!!!)</a:t>
            </a:r>
          </a:p>
          <a:p>
            <a:pPr marL="0" indent="0">
              <a:buNone/>
            </a:pPr>
            <a:endParaRPr lang="en-GB" dirty="0"/>
          </a:p>
        </p:txBody>
      </p:sp>
      <p:sp>
        <p:nvSpPr>
          <p:cNvPr id="4" name="TextBox 3"/>
          <p:cNvSpPr txBox="1"/>
          <p:nvPr/>
        </p:nvSpPr>
        <p:spPr>
          <a:xfrm>
            <a:off x="12785"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be able to EXPLAIN  the biological explanations of schizophrenia (genetics and biochemistry). </a:t>
            </a:r>
          </a:p>
          <a:p>
            <a:pPr>
              <a:defRPr/>
            </a:pPr>
            <a:r>
              <a:rPr lang="en-GB" kern="0" dirty="0">
                <a:solidFill>
                  <a:srgbClr val="FFFFFF"/>
                </a:solidFill>
                <a:latin typeface="Comic Sans MS"/>
              </a:rPr>
              <a:t>To EVALUATE the theory with evidence and limitations.</a:t>
            </a:r>
          </a:p>
        </p:txBody>
      </p:sp>
      <p:sp>
        <p:nvSpPr>
          <p:cNvPr id="5" name="Title 1"/>
          <p:cNvSpPr>
            <a:spLocks noGrp="1"/>
          </p:cNvSpPr>
          <p:nvPr>
            <p:ph type="title"/>
          </p:nvPr>
        </p:nvSpPr>
        <p:spPr>
          <a:xfrm>
            <a:off x="467544" y="116632"/>
            <a:ext cx="8229600" cy="868958"/>
          </a:xfrm>
          <a:solidFill>
            <a:schemeClr val="bg1"/>
          </a:solidFill>
          <a:ln w="28575">
            <a:solidFill>
              <a:schemeClr val="tx1"/>
            </a:solidFill>
          </a:ln>
        </p:spPr>
        <p:txBody>
          <a:bodyPr>
            <a:normAutofit/>
          </a:bodyPr>
          <a:lstStyle/>
          <a:p>
            <a:r>
              <a:rPr lang="en-GB" sz="3600" dirty="0" smtClean="0">
                <a:latin typeface="Comic Sans MS" panose="030F0702030302020204" pitchFamily="66" charset="0"/>
              </a:rPr>
              <a:t>Home learning</a:t>
            </a:r>
            <a:endParaRPr lang="en-GB" sz="3600" dirty="0">
              <a:latin typeface="Comic Sans MS" panose="030F0702030302020204" pitchFamily="66" charset="0"/>
            </a:endParaRPr>
          </a:p>
        </p:txBody>
      </p:sp>
    </p:spTree>
    <p:extLst>
      <p:ext uri="{BB962C8B-B14F-4D97-AF65-F5344CB8AC3E}">
        <p14:creationId xmlns:p14="http://schemas.microsoft.com/office/powerpoint/2010/main" val="3793073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4059" y="2442026"/>
            <a:ext cx="3312368" cy="12241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3200" dirty="0">
                <a:solidFill>
                  <a:schemeClr val="tx1"/>
                </a:solidFill>
              </a:rPr>
              <a:t>G</a:t>
            </a:r>
            <a:r>
              <a:rPr lang="en-GB" sz="3200" dirty="0" smtClean="0">
                <a:solidFill>
                  <a:schemeClr val="tx1"/>
                </a:solidFill>
              </a:rPr>
              <a:t>enetic link</a:t>
            </a:r>
            <a:endParaRPr lang="en-GB" sz="3200" dirty="0">
              <a:solidFill>
                <a:schemeClr val="tx1"/>
              </a:solidFill>
            </a:endParaRPr>
          </a:p>
        </p:txBody>
      </p:sp>
      <p:sp>
        <p:nvSpPr>
          <p:cNvPr id="5" name="Rounded Rectangle 4"/>
          <p:cNvSpPr/>
          <p:nvPr/>
        </p:nvSpPr>
        <p:spPr>
          <a:xfrm>
            <a:off x="5220072" y="2420888"/>
            <a:ext cx="3312368" cy="1224136"/>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3200" dirty="0" smtClean="0">
                <a:solidFill>
                  <a:srgbClr val="FFC000"/>
                </a:solidFill>
              </a:rPr>
              <a:t>‘The dopamine hypothesis’</a:t>
            </a:r>
            <a:endParaRPr lang="en-GB" sz="3200" dirty="0">
              <a:solidFill>
                <a:srgbClr val="FFC000"/>
              </a:solidFill>
            </a:endParaRPr>
          </a:p>
        </p:txBody>
      </p:sp>
      <p:sp>
        <p:nvSpPr>
          <p:cNvPr id="6" name="Title 1"/>
          <p:cNvSpPr txBox="1">
            <a:spLocks/>
          </p:cNvSpPr>
          <p:nvPr/>
        </p:nvSpPr>
        <p:spPr>
          <a:xfrm>
            <a:off x="401680" y="260648"/>
            <a:ext cx="7692529" cy="792088"/>
          </a:xfrm>
          <a:prstGeom prst="rect">
            <a:avLst/>
          </a:prstGeom>
          <a:solidFill>
            <a:schemeClr val="bg1"/>
          </a:solidFill>
          <a:ln w="2857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latin typeface="Comic Sans MS" panose="030F0702030302020204" pitchFamily="66" charset="0"/>
              </a:rPr>
              <a:t>There are two key parts….</a:t>
            </a:r>
            <a:endParaRPr lang="en-GB" dirty="0">
              <a:latin typeface="Comic Sans MS" panose="030F0702030302020204" pitchFamily="66" charset="0"/>
            </a:endParaRPr>
          </a:p>
        </p:txBody>
      </p:sp>
      <p:sp>
        <p:nvSpPr>
          <p:cNvPr id="7" name="TextBox 6"/>
          <p:cNvSpPr txBox="1"/>
          <p:nvPr/>
        </p:nvSpPr>
        <p:spPr>
          <a:xfrm>
            <a:off x="-55520"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r>
              <a:rPr lang="en-GB" i="1" u="sng" kern="0" dirty="0" smtClean="0">
                <a:solidFill>
                  <a:srgbClr val="FFFFFF"/>
                </a:solidFill>
                <a:latin typeface="Comic Sans MS"/>
              </a:rPr>
              <a:t>:</a:t>
            </a:r>
          </a:p>
          <a:p>
            <a:pPr>
              <a:defRPr/>
            </a:pPr>
            <a:r>
              <a:rPr lang="en-GB" kern="0" dirty="0">
                <a:solidFill>
                  <a:srgbClr val="FFFFFF"/>
                </a:solidFill>
                <a:latin typeface="Comic Sans MS"/>
              </a:rPr>
              <a:t>To be able to EXPLAIN </a:t>
            </a:r>
            <a:r>
              <a:rPr lang="en-GB" kern="0" dirty="0" smtClean="0">
                <a:solidFill>
                  <a:srgbClr val="FFFFFF"/>
                </a:solidFill>
                <a:latin typeface="Comic Sans MS"/>
              </a:rPr>
              <a:t> the biological </a:t>
            </a:r>
            <a:r>
              <a:rPr lang="en-GB" kern="0" dirty="0">
                <a:solidFill>
                  <a:srgbClr val="FFFFFF"/>
                </a:solidFill>
                <a:latin typeface="Comic Sans MS"/>
              </a:rPr>
              <a:t>explanations of </a:t>
            </a:r>
            <a:r>
              <a:rPr lang="en-GB" kern="0" dirty="0" smtClean="0">
                <a:solidFill>
                  <a:srgbClr val="FFFFFF"/>
                </a:solidFill>
                <a:latin typeface="Comic Sans MS"/>
              </a:rPr>
              <a:t>schizophrenia (genetics and biochemistry). </a:t>
            </a:r>
          </a:p>
          <a:p>
            <a:pPr>
              <a:defRPr/>
            </a:pPr>
            <a:r>
              <a:rPr lang="en-GB" kern="0" dirty="0" smtClean="0">
                <a:solidFill>
                  <a:srgbClr val="FFFFFF"/>
                </a:solidFill>
                <a:latin typeface="Comic Sans MS"/>
              </a:rPr>
              <a:t>To EVALUATE the theory with evidence and limitations.</a:t>
            </a:r>
            <a:endParaRPr lang="en-GB" kern="0" dirty="0">
              <a:solidFill>
                <a:srgbClr val="FFFFFF"/>
              </a:solidFill>
              <a:latin typeface="Comic Sans MS"/>
            </a:endParaRPr>
          </a:p>
        </p:txBody>
      </p:sp>
      <p:sp>
        <p:nvSpPr>
          <p:cNvPr id="8" name="Rectangle 7"/>
          <p:cNvSpPr/>
          <p:nvPr/>
        </p:nvSpPr>
        <p:spPr>
          <a:xfrm rot="423995">
            <a:off x="7245137" y="4108647"/>
            <a:ext cx="1777943" cy="165618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u="sng" dirty="0" smtClean="0">
                <a:solidFill>
                  <a:srgbClr val="002060"/>
                </a:solidFill>
                <a:latin typeface="Comic Sans MS" panose="030F0702030302020204" pitchFamily="66" charset="0"/>
              </a:rPr>
              <a:t>Keywords</a:t>
            </a:r>
          </a:p>
          <a:p>
            <a:pPr algn="ctr"/>
            <a:r>
              <a:rPr lang="en-GB" dirty="0" smtClean="0">
                <a:solidFill>
                  <a:srgbClr val="002060"/>
                </a:solidFill>
                <a:latin typeface="Comic Sans MS" panose="030F0702030302020204" pitchFamily="66" charset="0"/>
              </a:rPr>
              <a:t>Dopamine</a:t>
            </a:r>
          </a:p>
          <a:p>
            <a:pPr algn="ctr"/>
            <a:r>
              <a:rPr lang="en-GB" dirty="0" smtClean="0">
                <a:solidFill>
                  <a:srgbClr val="002060"/>
                </a:solidFill>
                <a:latin typeface="Comic Sans MS" panose="030F0702030302020204" pitchFamily="66" charset="0"/>
              </a:rPr>
              <a:t>Amphetamines</a:t>
            </a:r>
          </a:p>
          <a:p>
            <a:pPr algn="ctr"/>
            <a:r>
              <a:rPr lang="en-GB" dirty="0" smtClean="0">
                <a:solidFill>
                  <a:srgbClr val="002060"/>
                </a:solidFill>
                <a:latin typeface="Comic Sans MS" panose="030F0702030302020204" pitchFamily="66" charset="0"/>
              </a:rPr>
              <a:t>EE</a:t>
            </a:r>
          </a:p>
          <a:p>
            <a:pPr algn="ctr"/>
            <a:r>
              <a:rPr lang="en-GB" dirty="0" smtClean="0">
                <a:solidFill>
                  <a:srgbClr val="002060"/>
                </a:solidFill>
                <a:latin typeface="Comic Sans MS" panose="030F0702030302020204" pitchFamily="66" charset="0"/>
              </a:rPr>
              <a:t>Post-mortem</a:t>
            </a:r>
            <a:endParaRPr lang="en-GB" dirty="0">
              <a:solidFill>
                <a:srgbClr val="002060"/>
              </a:solidFill>
              <a:latin typeface="Comic Sans MS" panose="030F0702030302020204" pitchFamily="66" charset="0"/>
            </a:endParaRPr>
          </a:p>
        </p:txBody>
      </p:sp>
      <p:cxnSp>
        <p:nvCxnSpPr>
          <p:cNvPr id="10" name="Straight Arrow Connector 9"/>
          <p:cNvCxnSpPr/>
          <p:nvPr/>
        </p:nvCxnSpPr>
        <p:spPr>
          <a:xfrm flipH="1">
            <a:off x="3131840" y="1196752"/>
            <a:ext cx="720080" cy="1008112"/>
          </a:xfrm>
          <a:prstGeom prst="straightConnector1">
            <a:avLst/>
          </a:prstGeom>
          <a:ln w="825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64224" y="1272952"/>
            <a:ext cx="711696" cy="855712"/>
          </a:xfrm>
          <a:prstGeom prst="straightConnector1">
            <a:avLst/>
          </a:prstGeom>
          <a:ln w="825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18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1680" y="116632"/>
            <a:ext cx="7692529" cy="792088"/>
          </a:xfrm>
          <a:prstGeom prst="rect">
            <a:avLst/>
          </a:prstGeom>
          <a:solidFill>
            <a:schemeClr val="bg1"/>
          </a:solidFill>
          <a:ln w="2857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Comic Sans MS" panose="030F0702030302020204" pitchFamily="66" charset="0"/>
              </a:rPr>
              <a:t>Evidence for a genetic link…</a:t>
            </a:r>
            <a:endParaRPr lang="en-GB" dirty="0">
              <a:latin typeface="Comic Sans MS" panose="030F0702030302020204" pitchFamily="66" charset="0"/>
            </a:endParaRPr>
          </a:p>
        </p:txBody>
      </p:sp>
      <p:sp>
        <p:nvSpPr>
          <p:cNvPr id="7" name="TextBox 6"/>
          <p:cNvSpPr txBox="1"/>
          <p:nvPr/>
        </p:nvSpPr>
        <p:spPr>
          <a:xfrm>
            <a:off x="-55520"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r>
              <a:rPr lang="en-GB" i="1" u="sng" kern="0" dirty="0" smtClean="0">
                <a:solidFill>
                  <a:srgbClr val="FFFFFF"/>
                </a:solidFill>
                <a:latin typeface="Comic Sans MS"/>
              </a:rPr>
              <a:t>:</a:t>
            </a:r>
          </a:p>
          <a:p>
            <a:pPr>
              <a:defRPr/>
            </a:pPr>
            <a:r>
              <a:rPr lang="en-GB" kern="0" dirty="0">
                <a:solidFill>
                  <a:srgbClr val="FFFFFF"/>
                </a:solidFill>
                <a:latin typeface="Comic Sans MS"/>
              </a:rPr>
              <a:t>To be able to EXPLAIN </a:t>
            </a:r>
            <a:r>
              <a:rPr lang="en-GB" kern="0" dirty="0" smtClean="0">
                <a:solidFill>
                  <a:srgbClr val="FFFFFF"/>
                </a:solidFill>
                <a:latin typeface="Comic Sans MS"/>
              </a:rPr>
              <a:t> the biological </a:t>
            </a:r>
            <a:r>
              <a:rPr lang="en-GB" kern="0" dirty="0">
                <a:solidFill>
                  <a:srgbClr val="FFFFFF"/>
                </a:solidFill>
                <a:latin typeface="Comic Sans MS"/>
              </a:rPr>
              <a:t>explanations of </a:t>
            </a:r>
            <a:r>
              <a:rPr lang="en-GB" kern="0" dirty="0" smtClean="0">
                <a:solidFill>
                  <a:srgbClr val="FFFFFF"/>
                </a:solidFill>
                <a:latin typeface="Comic Sans MS"/>
              </a:rPr>
              <a:t>schizophrenia (genetics and biochemistry). </a:t>
            </a:r>
          </a:p>
          <a:p>
            <a:pPr>
              <a:defRPr/>
            </a:pPr>
            <a:r>
              <a:rPr lang="en-GB" kern="0" dirty="0" smtClean="0">
                <a:solidFill>
                  <a:srgbClr val="FFFFFF"/>
                </a:solidFill>
                <a:latin typeface="Comic Sans MS"/>
              </a:rPr>
              <a:t>To EVALUATE the theory with evidence and limitations.</a:t>
            </a:r>
            <a:endParaRPr lang="en-GB" kern="0" dirty="0">
              <a:solidFill>
                <a:srgbClr val="FFFFFF"/>
              </a:solidFill>
              <a:latin typeface="Comic Sans MS"/>
            </a:endParaRPr>
          </a:p>
        </p:txBody>
      </p:sp>
      <p:sp>
        <p:nvSpPr>
          <p:cNvPr id="8" name="Rectangle 7"/>
          <p:cNvSpPr/>
          <p:nvPr/>
        </p:nvSpPr>
        <p:spPr>
          <a:xfrm rot="423995">
            <a:off x="7245137" y="4108647"/>
            <a:ext cx="1777943" cy="165618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u="sng" dirty="0" smtClean="0">
                <a:solidFill>
                  <a:srgbClr val="002060"/>
                </a:solidFill>
                <a:latin typeface="Comic Sans MS" panose="030F0702030302020204" pitchFamily="66" charset="0"/>
              </a:rPr>
              <a:t>Keywords</a:t>
            </a:r>
          </a:p>
          <a:p>
            <a:pPr algn="ctr"/>
            <a:r>
              <a:rPr lang="en-GB" dirty="0" smtClean="0">
                <a:solidFill>
                  <a:srgbClr val="002060"/>
                </a:solidFill>
                <a:latin typeface="Comic Sans MS" panose="030F0702030302020204" pitchFamily="66" charset="0"/>
              </a:rPr>
              <a:t>Dopamine</a:t>
            </a:r>
          </a:p>
          <a:p>
            <a:pPr algn="ctr"/>
            <a:r>
              <a:rPr lang="en-GB" dirty="0" smtClean="0">
                <a:solidFill>
                  <a:srgbClr val="002060"/>
                </a:solidFill>
                <a:latin typeface="Comic Sans MS" panose="030F0702030302020204" pitchFamily="66" charset="0"/>
              </a:rPr>
              <a:t>Amphetamines</a:t>
            </a:r>
          </a:p>
          <a:p>
            <a:pPr algn="ctr"/>
            <a:r>
              <a:rPr lang="en-GB" dirty="0" smtClean="0">
                <a:solidFill>
                  <a:srgbClr val="002060"/>
                </a:solidFill>
                <a:latin typeface="Comic Sans MS" panose="030F0702030302020204" pitchFamily="66" charset="0"/>
              </a:rPr>
              <a:t>EE</a:t>
            </a:r>
          </a:p>
          <a:p>
            <a:pPr algn="ctr"/>
            <a:r>
              <a:rPr lang="en-GB" dirty="0" smtClean="0">
                <a:solidFill>
                  <a:srgbClr val="002060"/>
                </a:solidFill>
                <a:latin typeface="Comic Sans MS" panose="030F0702030302020204" pitchFamily="66" charset="0"/>
              </a:rPr>
              <a:t>Post-mortem</a:t>
            </a:r>
            <a:endParaRPr lang="en-GB" dirty="0">
              <a:solidFill>
                <a:srgbClr val="002060"/>
              </a:solidFill>
              <a:latin typeface="Comic Sans MS" panose="030F0702030302020204" pitchFamily="66" charset="0"/>
            </a:endParaRPr>
          </a:p>
        </p:txBody>
      </p:sp>
      <p:sp>
        <p:nvSpPr>
          <p:cNvPr id="5" name="Rectangle 4"/>
          <p:cNvSpPr/>
          <p:nvPr/>
        </p:nvSpPr>
        <p:spPr>
          <a:xfrm>
            <a:off x="6156176" y="1124744"/>
            <a:ext cx="2736304" cy="2232248"/>
          </a:xfrm>
          <a:prstGeom prst="rect">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err="1" smtClean="0">
                <a:solidFill>
                  <a:srgbClr val="002060"/>
                </a:solidFill>
                <a:latin typeface="Comic Sans MS" panose="030F0702030302020204" pitchFamily="66" charset="0"/>
              </a:rPr>
              <a:t>Gottesman</a:t>
            </a:r>
            <a:r>
              <a:rPr lang="en-GB" sz="2000" b="1" u="sng" dirty="0" smtClean="0">
                <a:solidFill>
                  <a:srgbClr val="002060"/>
                </a:solidFill>
                <a:latin typeface="Comic Sans MS" panose="030F0702030302020204" pitchFamily="66" charset="0"/>
              </a:rPr>
              <a:t> (1991) </a:t>
            </a:r>
            <a:r>
              <a:rPr lang="en-GB" sz="2000" dirty="0" smtClean="0">
                <a:solidFill>
                  <a:srgbClr val="002060"/>
                </a:solidFill>
                <a:latin typeface="Comic Sans MS" panose="030F0702030302020204" pitchFamily="66" charset="0"/>
              </a:rPr>
              <a:t>– </a:t>
            </a:r>
            <a:r>
              <a:rPr lang="en-GB" sz="2400" i="1" dirty="0" smtClean="0">
                <a:solidFill>
                  <a:srgbClr val="002060"/>
                </a:solidFill>
                <a:latin typeface="Comic Sans MS" panose="030F0702030302020204" pitchFamily="66" charset="0"/>
              </a:rPr>
              <a:t>Family study</a:t>
            </a:r>
          </a:p>
          <a:p>
            <a:pPr algn="ctr"/>
            <a:endParaRPr lang="en-GB" sz="2000" dirty="0" smtClean="0">
              <a:solidFill>
                <a:srgbClr val="002060"/>
              </a:solidFill>
              <a:latin typeface="Comic Sans MS" panose="030F0702030302020204" pitchFamily="66" charset="0"/>
            </a:endParaRPr>
          </a:p>
          <a:p>
            <a:pPr marL="285750" indent="-285750" algn="ctr">
              <a:buFont typeface="Arial" panose="020B0604020202020204" pitchFamily="34" charset="0"/>
              <a:buChar char="•"/>
            </a:pPr>
            <a:r>
              <a:rPr lang="en-GB" sz="2000" dirty="0" smtClean="0">
                <a:solidFill>
                  <a:srgbClr val="002060"/>
                </a:solidFill>
                <a:latin typeface="Comic Sans MS" panose="030F0702030302020204" pitchFamily="66" charset="0"/>
              </a:rPr>
              <a:t>Closer the relative, higher the concordance.</a:t>
            </a:r>
            <a:endParaRPr lang="en-GB" sz="2000" dirty="0">
              <a:solidFill>
                <a:srgbClr val="002060"/>
              </a:solidFill>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13753"/>
            <a:ext cx="5616624" cy="4328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11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16480" y="260648"/>
            <a:ext cx="4326742" cy="1162050"/>
          </a:xfrm>
          <a:solidFill>
            <a:schemeClr val="accent5">
              <a:lumMod val="20000"/>
              <a:lumOff val="80000"/>
            </a:schemeClr>
          </a:solidFill>
          <a:ln w="38100">
            <a:solidFill>
              <a:schemeClr val="tx1">
                <a:lumMod val="95000"/>
                <a:lumOff val="5000"/>
              </a:schemeClr>
            </a:solidFill>
            <a:miter lim="800000"/>
            <a:headEnd/>
            <a:tailEnd/>
          </a:ln>
        </p:spPr>
        <p:txBody>
          <a:bodyPr>
            <a:normAutofit fontScale="90000"/>
          </a:bodyPr>
          <a:lstStyle/>
          <a:p>
            <a:pPr eaLnBrk="1" hangingPunct="1"/>
            <a:r>
              <a:rPr lang="en-GB" sz="3200" dirty="0" err="1" smtClean="0">
                <a:latin typeface="Comic Sans MS" panose="030F0702030302020204" pitchFamily="66" charset="0"/>
              </a:rPr>
              <a:t>Gottesman</a:t>
            </a:r>
            <a:r>
              <a:rPr lang="en-GB" sz="3200" dirty="0" smtClean="0">
                <a:latin typeface="Comic Sans MS" panose="030F0702030302020204" pitchFamily="66" charset="0"/>
              </a:rPr>
              <a:t> (1991) – </a:t>
            </a:r>
            <a:r>
              <a:rPr lang="en-GB" sz="2400" dirty="0" smtClean="0">
                <a:latin typeface="Comic Sans MS" panose="030F0702030302020204" pitchFamily="66" charset="0"/>
              </a:rPr>
              <a:t>Strong support for a genetic link?</a:t>
            </a:r>
          </a:p>
        </p:txBody>
      </p:sp>
      <p:sp>
        <p:nvSpPr>
          <p:cNvPr id="8195" name="Content Placeholder 2"/>
          <p:cNvSpPr>
            <a:spLocks noGrp="1"/>
          </p:cNvSpPr>
          <p:nvPr>
            <p:ph idx="1"/>
          </p:nvPr>
        </p:nvSpPr>
        <p:spPr>
          <a:xfrm>
            <a:off x="0" y="0"/>
            <a:ext cx="4516480" cy="5657671"/>
          </a:xfrm>
          <a:ln>
            <a:noFill/>
            <a:miter lim="800000"/>
            <a:headEnd/>
            <a:tailEnd/>
          </a:ln>
        </p:spPr>
        <p:txBody>
          <a:bodyPr>
            <a:noAutofit/>
          </a:bodyPr>
          <a:lstStyle/>
          <a:p>
            <a:pPr eaLnBrk="1" hangingPunct="1">
              <a:buFont typeface="Wingdings" pitchFamily="2" charset="2"/>
              <a:buChar char="û"/>
            </a:pPr>
            <a:r>
              <a:rPr lang="en-GB" sz="2800" dirty="0" smtClean="0"/>
              <a:t>Similar family and rearing environment? (e.g. EE triggers SZ)</a:t>
            </a:r>
            <a:endParaRPr lang="en-GB" sz="2800" dirty="0"/>
          </a:p>
          <a:p>
            <a:pPr eaLnBrk="1" hangingPunct="1">
              <a:buFont typeface="Wingdings" pitchFamily="2" charset="2"/>
              <a:buChar char="û"/>
            </a:pPr>
            <a:r>
              <a:rPr lang="en-GB" sz="2800" dirty="0" smtClean="0"/>
              <a:t>Correlational study</a:t>
            </a:r>
            <a:endParaRPr lang="en-GB" sz="2800" dirty="0"/>
          </a:p>
          <a:p>
            <a:pPr eaLnBrk="1" hangingPunct="1">
              <a:buFont typeface="Wingdings" pitchFamily="2" charset="2"/>
              <a:buChar char="û"/>
            </a:pPr>
            <a:r>
              <a:rPr lang="en-GB" sz="2800" dirty="0" smtClean="0"/>
              <a:t>Retrospective</a:t>
            </a:r>
            <a:endParaRPr lang="en-GB" sz="2800" dirty="0"/>
          </a:p>
          <a:p>
            <a:pPr eaLnBrk="1" hangingPunct="1">
              <a:buFont typeface="Wingdings" pitchFamily="2" charset="2"/>
              <a:buChar char="û"/>
            </a:pPr>
            <a:r>
              <a:rPr lang="en-GB" sz="2800" dirty="0" smtClean="0"/>
              <a:t>MZ not 100%</a:t>
            </a:r>
            <a:endParaRPr lang="en-GB" sz="2800" dirty="0"/>
          </a:p>
          <a:p>
            <a:pPr eaLnBrk="1" hangingPunct="1">
              <a:buFont typeface="Wingdings" pitchFamily="2" charset="2"/>
              <a:buChar char="û"/>
            </a:pPr>
            <a:r>
              <a:rPr lang="en-GB" sz="2800" dirty="0" smtClean="0"/>
              <a:t>Low sample size</a:t>
            </a:r>
            <a:endParaRPr lang="en-GB" sz="2800" dirty="0"/>
          </a:p>
          <a:p>
            <a:pPr>
              <a:buFont typeface="Wingdings" pitchFamily="2" charset="2"/>
              <a:buChar char="û"/>
            </a:pPr>
            <a:r>
              <a:rPr lang="en-GB" sz="2800" dirty="0" smtClean="0"/>
              <a:t>Variations in findings</a:t>
            </a:r>
          </a:p>
          <a:p>
            <a:pPr lvl="1">
              <a:buFont typeface="Wingdings" pitchFamily="2" charset="2"/>
              <a:buChar char="û"/>
            </a:pPr>
            <a:r>
              <a:rPr lang="en-GB" sz="2400" dirty="0" err="1" smtClean="0"/>
              <a:t>Cardno</a:t>
            </a:r>
            <a:r>
              <a:rPr lang="en-GB" sz="2400" dirty="0" smtClean="0"/>
              <a:t> </a:t>
            </a:r>
            <a:r>
              <a:rPr lang="en-GB" sz="2400" dirty="0"/>
              <a:t>(2002) – </a:t>
            </a:r>
            <a:r>
              <a:rPr lang="en-GB" sz="2400" dirty="0" smtClean="0"/>
              <a:t>showed </a:t>
            </a:r>
            <a:r>
              <a:rPr lang="en-GB" sz="2400" dirty="0"/>
              <a:t>concordance rate of 26.5% MZ and 0% for </a:t>
            </a:r>
            <a:r>
              <a:rPr lang="en-GB" sz="2400" dirty="0" smtClean="0"/>
              <a:t>DZ</a:t>
            </a:r>
            <a:endParaRPr lang="en-GB" dirty="0"/>
          </a:p>
        </p:txBody>
      </p:sp>
      <p:sp>
        <p:nvSpPr>
          <p:cNvPr id="7" name="TextBox 6"/>
          <p:cNvSpPr txBox="1"/>
          <p:nvPr/>
        </p:nvSpPr>
        <p:spPr>
          <a:xfrm>
            <a:off x="-55520"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be able to EXPLAIN  the biological explanations of schizophrenia (genetics and biochemistry). </a:t>
            </a:r>
          </a:p>
          <a:p>
            <a:pPr>
              <a:defRPr/>
            </a:pPr>
            <a:r>
              <a:rPr lang="en-GB" kern="0" dirty="0">
                <a:solidFill>
                  <a:srgbClr val="FFFFFF"/>
                </a:solidFill>
                <a:latin typeface="Comic Sans MS"/>
              </a:rPr>
              <a:t>To EVALUATE the theory with evidence and limitations.</a:t>
            </a:r>
          </a:p>
        </p:txBody>
      </p:sp>
      <p:sp>
        <p:nvSpPr>
          <p:cNvPr id="8" name="Rectangle 7"/>
          <p:cNvSpPr/>
          <p:nvPr/>
        </p:nvSpPr>
        <p:spPr>
          <a:xfrm rot="423995">
            <a:off x="7245137" y="4108647"/>
            <a:ext cx="1777943" cy="165618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u="sng" dirty="0">
                <a:solidFill>
                  <a:srgbClr val="002060"/>
                </a:solidFill>
                <a:latin typeface="Comic Sans MS" panose="030F0702030302020204" pitchFamily="66" charset="0"/>
              </a:rPr>
              <a:t>Keywords</a:t>
            </a:r>
          </a:p>
          <a:p>
            <a:pPr algn="ctr"/>
            <a:r>
              <a:rPr lang="en-GB" dirty="0">
                <a:solidFill>
                  <a:srgbClr val="002060"/>
                </a:solidFill>
                <a:latin typeface="Comic Sans MS" panose="030F0702030302020204" pitchFamily="66" charset="0"/>
              </a:rPr>
              <a:t>Dopamine</a:t>
            </a:r>
          </a:p>
          <a:p>
            <a:pPr algn="ctr"/>
            <a:r>
              <a:rPr lang="en-GB" dirty="0">
                <a:solidFill>
                  <a:srgbClr val="002060"/>
                </a:solidFill>
                <a:latin typeface="Comic Sans MS" panose="030F0702030302020204" pitchFamily="66" charset="0"/>
              </a:rPr>
              <a:t>Amphetamines</a:t>
            </a:r>
          </a:p>
          <a:p>
            <a:pPr algn="ctr"/>
            <a:r>
              <a:rPr lang="en-GB" dirty="0">
                <a:solidFill>
                  <a:srgbClr val="002060"/>
                </a:solidFill>
                <a:latin typeface="Comic Sans MS" panose="030F0702030302020204" pitchFamily="66" charset="0"/>
              </a:rPr>
              <a:t>EE</a:t>
            </a:r>
          </a:p>
          <a:p>
            <a:pPr algn="ctr"/>
            <a:r>
              <a:rPr lang="en-GB" dirty="0">
                <a:solidFill>
                  <a:srgbClr val="002060"/>
                </a:solidFill>
                <a:latin typeface="Comic Sans MS" panose="030F0702030302020204" pitchFamily="66" charset="0"/>
              </a:rPr>
              <a:t>Post-mortem</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11593">
            <a:off x="4860032" y="1988840"/>
            <a:ext cx="2676674" cy="178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03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195">
                                            <p:txEl>
                                              <p:pRg st="6" end="6"/>
                                            </p:txEl>
                                          </p:spTgt>
                                        </p:tgtEl>
                                        <p:attrNameLst>
                                          <p:attrName>style.visibility</p:attrName>
                                        </p:attrNameLst>
                                      </p:cBhvr>
                                      <p:to>
                                        <p:strVal val="visible"/>
                                      </p:to>
                                    </p:set>
                                    <p:anim calcmode="lin" valueType="num">
                                      <p:cBhvr additive="base">
                                        <p:cTn id="41"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1680" y="116632"/>
            <a:ext cx="7692529" cy="792088"/>
          </a:xfrm>
          <a:prstGeom prst="rect">
            <a:avLst/>
          </a:prstGeom>
          <a:solidFill>
            <a:schemeClr val="bg1"/>
          </a:solidFill>
          <a:ln w="2857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prstClr val="black"/>
                </a:solidFill>
                <a:latin typeface="Comic Sans MS" panose="030F0702030302020204" pitchFamily="66" charset="0"/>
              </a:rPr>
              <a:t>Evidence for a genetic link…</a:t>
            </a:r>
            <a:endParaRPr lang="en-GB" dirty="0">
              <a:solidFill>
                <a:prstClr val="black"/>
              </a:solidFill>
              <a:latin typeface="Comic Sans MS" panose="030F0702030302020204" pitchFamily="66" charset="0"/>
            </a:endParaRPr>
          </a:p>
        </p:txBody>
      </p:sp>
      <p:sp>
        <p:nvSpPr>
          <p:cNvPr id="7" name="TextBox 6"/>
          <p:cNvSpPr txBox="1"/>
          <p:nvPr/>
        </p:nvSpPr>
        <p:spPr>
          <a:xfrm>
            <a:off x="-55520"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be able to EXPLAIN  the biological explanations of schizophrenia (genetics and biochemistry). </a:t>
            </a:r>
          </a:p>
          <a:p>
            <a:pPr>
              <a:defRPr/>
            </a:pPr>
            <a:r>
              <a:rPr lang="en-GB" kern="0" dirty="0">
                <a:solidFill>
                  <a:srgbClr val="FFFFFF"/>
                </a:solidFill>
                <a:latin typeface="Comic Sans MS"/>
              </a:rPr>
              <a:t>To EVALUATE the theory with evidence and limitations.</a:t>
            </a:r>
          </a:p>
        </p:txBody>
      </p:sp>
      <p:sp>
        <p:nvSpPr>
          <p:cNvPr id="8" name="Rectangle 7"/>
          <p:cNvSpPr/>
          <p:nvPr/>
        </p:nvSpPr>
        <p:spPr>
          <a:xfrm rot="423995">
            <a:off x="7245137" y="4108647"/>
            <a:ext cx="1777943" cy="165618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u="sng" dirty="0">
                <a:solidFill>
                  <a:srgbClr val="002060"/>
                </a:solidFill>
                <a:latin typeface="Comic Sans MS" panose="030F0702030302020204" pitchFamily="66" charset="0"/>
              </a:rPr>
              <a:t>Keywords</a:t>
            </a:r>
          </a:p>
          <a:p>
            <a:pPr algn="ctr"/>
            <a:r>
              <a:rPr lang="en-GB" dirty="0">
                <a:solidFill>
                  <a:srgbClr val="002060"/>
                </a:solidFill>
                <a:latin typeface="Comic Sans MS" panose="030F0702030302020204" pitchFamily="66" charset="0"/>
              </a:rPr>
              <a:t>Dopamine</a:t>
            </a:r>
          </a:p>
          <a:p>
            <a:pPr algn="ctr"/>
            <a:r>
              <a:rPr lang="en-GB" dirty="0">
                <a:solidFill>
                  <a:srgbClr val="002060"/>
                </a:solidFill>
                <a:latin typeface="Comic Sans MS" panose="030F0702030302020204" pitchFamily="66" charset="0"/>
              </a:rPr>
              <a:t>Amphetamines</a:t>
            </a:r>
          </a:p>
          <a:p>
            <a:pPr algn="ctr"/>
            <a:r>
              <a:rPr lang="en-GB" dirty="0">
                <a:solidFill>
                  <a:srgbClr val="002060"/>
                </a:solidFill>
                <a:latin typeface="Comic Sans MS" panose="030F0702030302020204" pitchFamily="66" charset="0"/>
              </a:rPr>
              <a:t>EE</a:t>
            </a:r>
          </a:p>
          <a:p>
            <a:pPr algn="ctr"/>
            <a:r>
              <a:rPr lang="en-GB" dirty="0">
                <a:solidFill>
                  <a:srgbClr val="002060"/>
                </a:solidFill>
                <a:latin typeface="Comic Sans MS" panose="030F0702030302020204" pitchFamily="66" charset="0"/>
              </a:rPr>
              <a:t>Post-mortem</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9616" y="2492895"/>
            <a:ext cx="1388414" cy="274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1"/>
          </p:nvPr>
        </p:nvSpPr>
        <p:spPr>
          <a:xfrm>
            <a:off x="22239" y="1124744"/>
            <a:ext cx="5399584" cy="4115816"/>
          </a:xfrm>
          <a:ln>
            <a:noFill/>
            <a:miter lim="800000"/>
            <a:headEnd/>
            <a:tailEnd/>
          </a:ln>
        </p:spPr>
        <p:txBody>
          <a:bodyPr>
            <a:normAutofit fontScale="85000" lnSpcReduction="10000"/>
          </a:bodyPr>
          <a:lstStyle/>
          <a:p>
            <a:pPr marL="0" indent="0" eaLnBrk="1" hangingPunct="1">
              <a:buNone/>
            </a:pPr>
            <a:r>
              <a:rPr lang="en-GB" sz="4000" dirty="0" smtClean="0"/>
              <a:t>164 Finnish adopted children.</a:t>
            </a:r>
          </a:p>
          <a:p>
            <a:pPr marL="0" indent="0" eaLnBrk="1" hangingPunct="1">
              <a:buNone/>
            </a:pPr>
            <a:r>
              <a:rPr lang="en-GB" sz="4000" dirty="0" smtClean="0"/>
              <a:t>Biological mothers had schizophrenia –they had a concordance of 6.7% compared to 2% in 197 adopted children without schizophrenic parents (controls).</a:t>
            </a:r>
            <a:endParaRPr lang="en-GB" sz="7200" dirty="0" smtClean="0"/>
          </a:p>
        </p:txBody>
      </p:sp>
      <p:sp>
        <p:nvSpPr>
          <p:cNvPr id="10" name="Rectangle 9"/>
          <p:cNvSpPr/>
          <p:nvPr/>
        </p:nvSpPr>
        <p:spPr>
          <a:xfrm>
            <a:off x="5421823" y="883537"/>
            <a:ext cx="3456384" cy="1296144"/>
          </a:xfrm>
          <a:prstGeom prst="rect">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err="1" smtClean="0">
                <a:solidFill>
                  <a:srgbClr val="002060"/>
                </a:solidFill>
                <a:latin typeface="Comic Sans MS" panose="030F0702030302020204" pitchFamily="66" charset="0"/>
              </a:rPr>
              <a:t>Tienari</a:t>
            </a:r>
            <a:r>
              <a:rPr lang="en-GB" sz="2800" b="1" u="sng" dirty="0" smtClean="0">
                <a:solidFill>
                  <a:srgbClr val="002060"/>
                </a:solidFill>
                <a:latin typeface="Comic Sans MS" panose="030F0702030302020204" pitchFamily="66" charset="0"/>
              </a:rPr>
              <a:t> (2000) </a:t>
            </a:r>
            <a:r>
              <a:rPr lang="en-GB" sz="2800" dirty="0" smtClean="0">
                <a:solidFill>
                  <a:srgbClr val="002060"/>
                </a:solidFill>
                <a:latin typeface="Comic Sans MS" panose="030F0702030302020204" pitchFamily="66" charset="0"/>
              </a:rPr>
              <a:t>– </a:t>
            </a:r>
            <a:r>
              <a:rPr lang="en-GB" sz="3200" i="1" dirty="0" smtClean="0">
                <a:solidFill>
                  <a:srgbClr val="002060"/>
                </a:solidFill>
                <a:latin typeface="Comic Sans MS" panose="030F0702030302020204" pitchFamily="66" charset="0"/>
              </a:rPr>
              <a:t>Adoption study</a:t>
            </a:r>
          </a:p>
          <a:p>
            <a:pPr algn="ctr"/>
            <a:endParaRPr lang="en-GB" sz="2000" dirty="0" smtClean="0">
              <a:solidFill>
                <a:srgbClr val="002060"/>
              </a:solidFill>
              <a:latin typeface="Comic Sans MS" panose="030F0702030302020204" pitchFamily="66" charset="0"/>
            </a:endParaRPr>
          </a:p>
        </p:txBody>
      </p:sp>
    </p:spTree>
    <p:extLst>
      <p:ext uri="{BB962C8B-B14F-4D97-AF65-F5344CB8AC3E}">
        <p14:creationId xmlns:p14="http://schemas.microsoft.com/office/powerpoint/2010/main" val="58019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615" y="908720"/>
            <a:ext cx="8571865" cy="4748951"/>
          </a:xfrm>
        </p:spPr>
        <p:txBody>
          <a:bodyPr>
            <a:normAutofit fontScale="70000" lnSpcReduction="20000"/>
          </a:bodyPr>
          <a:lstStyle/>
          <a:p>
            <a:pPr marL="0" indent="0">
              <a:buNone/>
            </a:pPr>
            <a:r>
              <a:rPr lang="en-GB" dirty="0" smtClean="0"/>
              <a:t>Wahlberg </a:t>
            </a:r>
            <a:r>
              <a:rPr lang="en-GB" dirty="0"/>
              <a:t>et al (2000) re-examined </a:t>
            </a:r>
            <a:r>
              <a:rPr lang="en-GB" dirty="0" err="1"/>
              <a:t>Tienari’s</a:t>
            </a:r>
            <a:r>
              <a:rPr lang="en-GB" dirty="0"/>
              <a:t> data and found a strong interaction between genetic and environmental </a:t>
            </a:r>
            <a:r>
              <a:rPr lang="en-GB" dirty="0" smtClean="0"/>
              <a:t>factors</a:t>
            </a:r>
            <a:r>
              <a:rPr lang="en-GB" dirty="0"/>
              <a:t>. </a:t>
            </a:r>
            <a:r>
              <a:rPr lang="en-GB" dirty="0" smtClean="0"/>
              <a:t>(Demonstrates rather </a:t>
            </a:r>
            <a:r>
              <a:rPr lang="en-GB" dirty="0"/>
              <a:t>less support </a:t>
            </a:r>
            <a:r>
              <a:rPr lang="en-GB" dirty="0" smtClean="0"/>
              <a:t>for genetic </a:t>
            </a:r>
            <a:r>
              <a:rPr lang="en-GB" dirty="0"/>
              <a:t>factors than the original researchers claimed</a:t>
            </a:r>
            <a:r>
              <a:rPr lang="en-GB" dirty="0" smtClean="0"/>
              <a:t>.)</a:t>
            </a:r>
          </a:p>
          <a:p>
            <a:pPr marL="0" indent="0">
              <a:buNone/>
            </a:pPr>
            <a:endParaRPr lang="en-GB" dirty="0" smtClean="0"/>
          </a:p>
          <a:p>
            <a:pPr marL="0" indent="0">
              <a:buNone/>
            </a:pPr>
            <a:r>
              <a:rPr lang="en-GB" dirty="0" smtClean="0"/>
              <a:t>Other adoption research has found only </a:t>
            </a:r>
            <a:r>
              <a:rPr lang="en-GB" dirty="0"/>
              <a:t>children adopted into families with poor communication were at increased </a:t>
            </a:r>
            <a:r>
              <a:rPr lang="en-GB" dirty="0" smtClean="0"/>
              <a:t>risk (environmental factors).</a:t>
            </a:r>
            <a:endParaRPr lang="en-GB" dirty="0"/>
          </a:p>
          <a:p>
            <a:endParaRPr lang="en-GB" dirty="0"/>
          </a:p>
          <a:p>
            <a:pPr marL="0" indent="0">
              <a:buNone/>
            </a:pPr>
            <a:r>
              <a:rPr lang="en-GB" dirty="0" smtClean="0"/>
              <a:t>Adopted children might have been adopted by a particular type of parents, as they knew.</a:t>
            </a:r>
          </a:p>
          <a:p>
            <a:pPr marL="0" indent="0">
              <a:buNone/>
            </a:pPr>
            <a:endParaRPr lang="en-GB" dirty="0"/>
          </a:p>
          <a:p>
            <a:pPr marL="0" indent="0">
              <a:buNone/>
            </a:pPr>
            <a:r>
              <a:rPr lang="en-GB" dirty="0" smtClean="0"/>
              <a:t>‘</a:t>
            </a:r>
            <a:r>
              <a:rPr lang="en-GB" dirty="0" err="1" smtClean="0"/>
              <a:t>Schizo</a:t>
            </a:r>
            <a:r>
              <a:rPr lang="en-GB" dirty="0" smtClean="0"/>
              <a:t> spectrum disorders’ participants were included in the study. A significant effect was not found if true SZ just used.</a:t>
            </a:r>
            <a:endParaRPr lang="en-GB" dirty="0"/>
          </a:p>
        </p:txBody>
      </p:sp>
      <p:sp>
        <p:nvSpPr>
          <p:cNvPr id="4" name="TextBox 3"/>
          <p:cNvSpPr txBox="1"/>
          <p:nvPr/>
        </p:nvSpPr>
        <p:spPr>
          <a:xfrm>
            <a:off x="-55520"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be able to EXPLAIN  the biological explanations of schizophrenia (genetics and biochemistry). </a:t>
            </a:r>
          </a:p>
          <a:p>
            <a:pPr>
              <a:defRPr/>
            </a:pPr>
            <a:r>
              <a:rPr lang="en-GB" kern="0" dirty="0">
                <a:solidFill>
                  <a:srgbClr val="FFFFFF"/>
                </a:solidFill>
                <a:latin typeface="Comic Sans MS"/>
              </a:rPr>
              <a:t>To EVALUATE the theory with evidence and limitations.</a:t>
            </a:r>
          </a:p>
        </p:txBody>
      </p:sp>
      <p:sp>
        <p:nvSpPr>
          <p:cNvPr id="6" name="Title 1"/>
          <p:cNvSpPr txBox="1">
            <a:spLocks/>
          </p:cNvSpPr>
          <p:nvPr/>
        </p:nvSpPr>
        <p:spPr>
          <a:xfrm>
            <a:off x="401680" y="116632"/>
            <a:ext cx="7692529" cy="792088"/>
          </a:xfrm>
          <a:prstGeom prst="rect">
            <a:avLst/>
          </a:prstGeom>
          <a:solidFill>
            <a:schemeClr val="bg1"/>
          </a:solidFill>
          <a:ln w="28575">
            <a:solidFill>
              <a:schemeClr val="tx1"/>
            </a:solidFill>
          </a:ln>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prstClr val="black"/>
                </a:solidFill>
                <a:latin typeface="Comic Sans MS" panose="030F0702030302020204" pitchFamily="66" charset="0"/>
              </a:rPr>
              <a:t>Strengths and limitations with the adoption study evidence…</a:t>
            </a:r>
            <a:endParaRPr lang="en-GB" dirty="0">
              <a:solidFill>
                <a:prstClr val="black"/>
              </a:solidFill>
              <a:latin typeface="Comic Sans MS" panose="030F0702030302020204" pitchFamily="66" charset="0"/>
            </a:endParaRPr>
          </a:p>
        </p:txBody>
      </p:sp>
      <p:sp>
        <p:nvSpPr>
          <p:cNvPr id="7" name="TextBox 6"/>
          <p:cNvSpPr txBox="1"/>
          <p:nvPr/>
        </p:nvSpPr>
        <p:spPr>
          <a:xfrm>
            <a:off x="27764" y="1172071"/>
            <a:ext cx="504056" cy="769441"/>
          </a:xfrm>
          <a:prstGeom prst="rect">
            <a:avLst/>
          </a:prstGeom>
          <a:noFill/>
        </p:spPr>
        <p:txBody>
          <a:bodyPr wrap="square" rtlCol="0">
            <a:spAutoFit/>
          </a:bodyPr>
          <a:lstStyle/>
          <a:p>
            <a:r>
              <a:rPr lang="en-GB" sz="4400" b="1" dirty="0" smtClean="0">
                <a:solidFill>
                  <a:srgbClr val="FF0000"/>
                </a:solidFill>
              </a:rPr>
              <a:t>X</a:t>
            </a:r>
            <a:endParaRPr lang="en-GB" sz="4400" b="1" dirty="0">
              <a:solidFill>
                <a:srgbClr val="FF0000"/>
              </a:solidFill>
            </a:endParaRPr>
          </a:p>
        </p:txBody>
      </p:sp>
      <p:sp>
        <p:nvSpPr>
          <p:cNvPr id="8" name="TextBox 7"/>
          <p:cNvSpPr txBox="1"/>
          <p:nvPr/>
        </p:nvSpPr>
        <p:spPr>
          <a:xfrm>
            <a:off x="-13956" y="3152601"/>
            <a:ext cx="504056" cy="769441"/>
          </a:xfrm>
          <a:prstGeom prst="rect">
            <a:avLst/>
          </a:prstGeom>
          <a:noFill/>
        </p:spPr>
        <p:txBody>
          <a:bodyPr wrap="square" rtlCol="0">
            <a:spAutoFit/>
          </a:bodyPr>
          <a:lstStyle/>
          <a:p>
            <a:r>
              <a:rPr lang="en-GB" sz="4400" b="1" dirty="0" smtClean="0">
                <a:solidFill>
                  <a:srgbClr val="FF0000"/>
                </a:solidFill>
              </a:rPr>
              <a:t>X</a:t>
            </a:r>
            <a:endParaRPr lang="en-GB" sz="4400" b="1" dirty="0">
              <a:solidFill>
                <a:srgbClr val="FF0000"/>
              </a:solidFill>
            </a:endParaRPr>
          </a:p>
        </p:txBody>
      </p:sp>
      <p:sp>
        <p:nvSpPr>
          <p:cNvPr id="9" name="TextBox 8"/>
          <p:cNvSpPr txBox="1"/>
          <p:nvPr/>
        </p:nvSpPr>
        <p:spPr>
          <a:xfrm>
            <a:off x="60560" y="2348879"/>
            <a:ext cx="296441" cy="769441"/>
          </a:xfrm>
          <a:prstGeom prst="rect">
            <a:avLst/>
          </a:prstGeom>
          <a:noFill/>
        </p:spPr>
        <p:txBody>
          <a:bodyPr wrap="square" rtlCol="0">
            <a:spAutoFit/>
          </a:bodyPr>
          <a:lstStyle/>
          <a:p>
            <a:r>
              <a:rPr lang="en-GB" sz="4400" b="1" dirty="0" smtClean="0">
                <a:solidFill>
                  <a:srgbClr val="FF0000"/>
                </a:solidFill>
              </a:rPr>
              <a:t>X</a:t>
            </a:r>
            <a:endParaRPr lang="en-GB" sz="4400" b="1" dirty="0">
              <a:solidFill>
                <a:srgbClr val="FF0000"/>
              </a:solidFill>
            </a:endParaRPr>
          </a:p>
        </p:txBody>
      </p:sp>
      <p:sp>
        <p:nvSpPr>
          <p:cNvPr id="10" name="TextBox 9"/>
          <p:cNvSpPr txBox="1"/>
          <p:nvPr/>
        </p:nvSpPr>
        <p:spPr>
          <a:xfrm>
            <a:off x="44161" y="4221088"/>
            <a:ext cx="504056" cy="769441"/>
          </a:xfrm>
          <a:prstGeom prst="rect">
            <a:avLst/>
          </a:prstGeom>
          <a:noFill/>
        </p:spPr>
        <p:txBody>
          <a:bodyPr wrap="square" rtlCol="0">
            <a:spAutoFit/>
          </a:bodyPr>
          <a:lstStyle/>
          <a:p>
            <a:r>
              <a:rPr lang="en-GB" sz="4400" b="1" dirty="0" smtClean="0">
                <a:solidFill>
                  <a:srgbClr val="FF0000"/>
                </a:solidFill>
              </a:rPr>
              <a:t>X</a:t>
            </a:r>
            <a:endParaRPr lang="en-GB" sz="4400" b="1" dirty="0">
              <a:solidFill>
                <a:srgbClr val="FF0000"/>
              </a:solidFill>
            </a:endParaRPr>
          </a:p>
        </p:txBody>
      </p:sp>
    </p:spTree>
    <p:extLst>
      <p:ext uri="{BB962C8B-B14F-4D97-AF65-F5344CB8AC3E}">
        <p14:creationId xmlns:p14="http://schemas.microsoft.com/office/powerpoint/2010/main" val="337236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1" dirty="0" smtClean="0"/>
              <a:t>How do these work?</a:t>
            </a:r>
          </a:p>
          <a:p>
            <a:pPr marL="0" indent="0">
              <a:buNone/>
            </a:pPr>
            <a:r>
              <a:rPr lang="en-GB" dirty="0" smtClean="0"/>
              <a:t>Found concordance rate of 40% for MZ twins Vs. 7.4% for DZ twins.</a:t>
            </a:r>
          </a:p>
          <a:p>
            <a:pPr marL="0" indent="0">
              <a:buNone/>
            </a:pPr>
            <a:endParaRPr lang="en-GB" dirty="0"/>
          </a:p>
        </p:txBody>
      </p:sp>
      <p:sp>
        <p:nvSpPr>
          <p:cNvPr id="4" name="Title 1"/>
          <p:cNvSpPr txBox="1">
            <a:spLocks/>
          </p:cNvSpPr>
          <p:nvPr/>
        </p:nvSpPr>
        <p:spPr>
          <a:xfrm>
            <a:off x="401680" y="116632"/>
            <a:ext cx="7692529" cy="792088"/>
          </a:xfrm>
          <a:prstGeom prst="rect">
            <a:avLst/>
          </a:prstGeom>
          <a:solidFill>
            <a:schemeClr val="bg1"/>
          </a:solidFill>
          <a:ln w="2857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prstClr val="black"/>
                </a:solidFill>
                <a:latin typeface="Comic Sans MS" panose="030F0702030302020204" pitchFamily="66" charset="0"/>
              </a:rPr>
              <a:t>Evidence for a genetic link…</a:t>
            </a:r>
            <a:endParaRPr lang="en-GB" dirty="0">
              <a:solidFill>
                <a:prstClr val="black"/>
              </a:solidFill>
              <a:latin typeface="Comic Sans MS" panose="030F0702030302020204" pitchFamily="66" charset="0"/>
            </a:endParaRPr>
          </a:p>
        </p:txBody>
      </p:sp>
      <p:sp>
        <p:nvSpPr>
          <p:cNvPr id="5" name="TextBox 4"/>
          <p:cNvSpPr txBox="1"/>
          <p:nvPr/>
        </p:nvSpPr>
        <p:spPr>
          <a:xfrm>
            <a:off x="-55520"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be able to EXPLAIN  the biological explanations of schizophrenia (genetics and biochemistry). </a:t>
            </a:r>
          </a:p>
          <a:p>
            <a:pPr>
              <a:defRPr/>
            </a:pPr>
            <a:r>
              <a:rPr lang="en-GB" kern="0" dirty="0">
                <a:solidFill>
                  <a:srgbClr val="FFFFFF"/>
                </a:solidFill>
                <a:latin typeface="Comic Sans MS"/>
              </a:rPr>
              <a:t>To EVALUATE the theory with evidence and limitations.</a:t>
            </a:r>
          </a:p>
        </p:txBody>
      </p:sp>
      <p:sp>
        <p:nvSpPr>
          <p:cNvPr id="6" name="Rectangle 5"/>
          <p:cNvSpPr/>
          <p:nvPr/>
        </p:nvSpPr>
        <p:spPr>
          <a:xfrm rot="423995">
            <a:off x="7245137" y="4108647"/>
            <a:ext cx="1777943" cy="165618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u="sng" dirty="0">
                <a:solidFill>
                  <a:srgbClr val="002060"/>
                </a:solidFill>
                <a:latin typeface="Comic Sans MS" panose="030F0702030302020204" pitchFamily="66" charset="0"/>
              </a:rPr>
              <a:t>Keywords</a:t>
            </a:r>
          </a:p>
          <a:p>
            <a:pPr algn="ctr"/>
            <a:r>
              <a:rPr lang="en-GB" dirty="0">
                <a:solidFill>
                  <a:srgbClr val="002060"/>
                </a:solidFill>
                <a:latin typeface="Comic Sans MS" panose="030F0702030302020204" pitchFamily="66" charset="0"/>
              </a:rPr>
              <a:t>Dopamine</a:t>
            </a:r>
          </a:p>
          <a:p>
            <a:pPr algn="ctr"/>
            <a:r>
              <a:rPr lang="en-GB" dirty="0">
                <a:solidFill>
                  <a:srgbClr val="002060"/>
                </a:solidFill>
                <a:latin typeface="Comic Sans MS" panose="030F0702030302020204" pitchFamily="66" charset="0"/>
              </a:rPr>
              <a:t>Amphetamines</a:t>
            </a:r>
          </a:p>
          <a:p>
            <a:pPr algn="ctr"/>
            <a:r>
              <a:rPr lang="en-GB" dirty="0">
                <a:solidFill>
                  <a:srgbClr val="002060"/>
                </a:solidFill>
                <a:latin typeface="Comic Sans MS" panose="030F0702030302020204" pitchFamily="66" charset="0"/>
              </a:rPr>
              <a:t>EE</a:t>
            </a:r>
          </a:p>
          <a:p>
            <a:pPr algn="ctr"/>
            <a:r>
              <a:rPr lang="en-GB" dirty="0">
                <a:solidFill>
                  <a:srgbClr val="002060"/>
                </a:solidFill>
                <a:latin typeface="Comic Sans MS" panose="030F0702030302020204" pitchFamily="66" charset="0"/>
              </a:rPr>
              <a:t>Post-mortem</a:t>
            </a:r>
          </a:p>
        </p:txBody>
      </p:sp>
      <p:sp>
        <p:nvSpPr>
          <p:cNvPr id="7" name="Rectangle 6"/>
          <p:cNvSpPr/>
          <p:nvPr/>
        </p:nvSpPr>
        <p:spPr>
          <a:xfrm>
            <a:off x="5421823" y="883537"/>
            <a:ext cx="3456384" cy="1296144"/>
          </a:xfrm>
          <a:prstGeom prst="rect">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smtClean="0">
                <a:solidFill>
                  <a:srgbClr val="002060"/>
                </a:solidFill>
                <a:latin typeface="Comic Sans MS" panose="030F0702030302020204" pitchFamily="66" charset="0"/>
              </a:rPr>
              <a:t>Joseph (2004) </a:t>
            </a:r>
            <a:r>
              <a:rPr lang="en-GB" sz="2800" dirty="0" smtClean="0">
                <a:solidFill>
                  <a:srgbClr val="002060"/>
                </a:solidFill>
                <a:latin typeface="Comic Sans MS" panose="030F0702030302020204" pitchFamily="66" charset="0"/>
              </a:rPr>
              <a:t>– </a:t>
            </a:r>
            <a:r>
              <a:rPr lang="en-GB" sz="3200" i="1" dirty="0" smtClean="0">
                <a:solidFill>
                  <a:srgbClr val="002060"/>
                </a:solidFill>
                <a:latin typeface="Comic Sans MS" panose="030F0702030302020204" pitchFamily="66" charset="0"/>
              </a:rPr>
              <a:t>Twin study</a:t>
            </a:r>
          </a:p>
          <a:p>
            <a:pPr algn="ctr"/>
            <a:endParaRPr lang="en-GB" sz="2000" dirty="0" smtClean="0">
              <a:solidFill>
                <a:srgbClr val="002060"/>
              </a:solidFill>
              <a:latin typeface="Comic Sans MS" panose="030F0702030302020204" pitchFamily="66" charset="0"/>
            </a:endParaRPr>
          </a:p>
        </p:txBody>
      </p:sp>
      <p:pic>
        <p:nvPicPr>
          <p:cNvPr id="8" name="Picture 4" descr="http://farm1.static.flickr.com/224/508726345_3eb37928b1_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7771">
            <a:off x="4481607" y="2895419"/>
            <a:ext cx="2755153" cy="22203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251520" y="3501008"/>
            <a:ext cx="4104456" cy="194421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000" b="1" dirty="0" smtClean="0">
                <a:solidFill>
                  <a:schemeClr val="tx1"/>
                </a:solidFill>
                <a:latin typeface="Comic Sans MS" panose="030F0702030302020204" pitchFamily="66" charset="0"/>
              </a:rPr>
              <a:t>A02</a:t>
            </a:r>
          </a:p>
          <a:p>
            <a:pPr algn="ctr"/>
            <a:r>
              <a:rPr lang="en-GB" sz="2000" dirty="0" smtClean="0">
                <a:solidFill>
                  <a:schemeClr val="tx1"/>
                </a:solidFill>
                <a:latin typeface="Comic Sans MS" panose="030F0702030302020204" pitchFamily="66" charset="0"/>
              </a:rPr>
              <a:t> - MZ twins treated more similarly, SZ could therefore be the result of a more similar environment.</a:t>
            </a:r>
          </a:p>
          <a:p>
            <a:pPr algn="ctr"/>
            <a:r>
              <a:rPr lang="en-GB" sz="2000" dirty="0" smtClean="0">
                <a:solidFill>
                  <a:schemeClr val="tx1"/>
                </a:solidFill>
                <a:latin typeface="Comic Sans MS" panose="030F0702030302020204" pitchFamily="66" charset="0"/>
              </a:rPr>
              <a:t>- Not 100% (basic).</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36035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1579" y="116632"/>
            <a:ext cx="7692529" cy="792088"/>
          </a:xfrm>
          <a:prstGeom prst="rect">
            <a:avLst/>
          </a:prstGeom>
          <a:solidFill>
            <a:schemeClr val="bg1"/>
          </a:solidFill>
          <a:ln w="2857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prstClr val="black"/>
                </a:solidFill>
                <a:latin typeface="Comic Sans MS" panose="030F0702030302020204" pitchFamily="66" charset="0"/>
              </a:rPr>
              <a:t>Theory evaluation (A02)</a:t>
            </a:r>
            <a:endParaRPr lang="en-GB" dirty="0">
              <a:solidFill>
                <a:prstClr val="black"/>
              </a:solidFill>
              <a:latin typeface="Comic Sans MS" panose="030F0702030302020204" pitchFamily="66" charset="0"/>
            </a:endParaRPr>
          </a:p>
        </p:txBody>
      </p:sp>
      <p:cxnSp>
        <p:nvCxnSpPr>
          <p:cNvPr id="9" name="Straight Arrow Connector 8"/>
          <p:cNvCxnSpPr/>
          <p:nvPr/>
        </p:nvCxnSpPr>
        <p:spPr>
          <a:xfrm flipH="1" flipV="1">
            <a:off x="7020272" y="764704"/>
            <a:ext cx="648072" cy="108012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73043" y="1161736"/>
            <a:ext cx="6775221" cy="4525963"/>
          </a:xfrm>
        </p:spPr>
        <p:txBody>
          <a:bodyPr>
            <a:normAutofit fontScale="92500" lnSpcReduction="10000"/>
          </a:bodyPr>
          <a:lstStyle/>
          <a:p>
            <a:pPr>
              <a:buFont typeface="Wingdings" panose="05000000000000000000" pitchFamily="2" charset="2"/>
              <a:buChar char="q"/>
            </a:pPr>
            <a:r>
              <a:rPr lang="en-GB" dirty="0" smtClean="0"/>
              <a:t>Research has, as of yet, </a:t>
            </a:r>
            <a:r>
              <a:rPr lang="en-GB" b="1" dirty="0" smtClean="0"/>
              <a:t>failed to identify a specific gene</a:t>
            </a:r>
            <a:r>
              <a:rPr lang="en-GB" dirty="0" smtClean="0"/>
              <a:t> or genes involved in SZ. </a:t>
            </a:r>
            <a:r>
              <a:rPr lang="en-GB" dirty="0"/>
              <a:t>Until these have been reliably identified, it is difficult </a:t>
            </a:r>
            <a:r>
              <a:rPr lang="en-GB" dirty="0" smtClean="0"/>
              <a:t>to understand </a:t>
            </a:r>
            <a:r>
              <a:rPr lang="en-GB" dirty="0"/>
              <a:t>the </a:t>
            </a:r>
            <a:r>
              <a:rPr lang="en-GB" dirty="0" smtClean="0"/>
              <a:t>precise mechanism </a:t>
            </a:r>
            <a:r>
              <a:rPr lang="en-GB" dirty="0"/>
              <a:t>of genetic </a:t>
            </a:r>
            <a:r>
              <a:rPr lang="en-GB" dirty="0" smtClean="0"/>
              <a:t>transmission.</a:t>
            </a:r>
          </a:p>
          <a:p>
            <a:pPr>
              <a:buFont typeface="Wingdings" panose="05000000000000000000" pitchFamily="2" charset="2"/>
              <a:buChar char="q"/>
            </a:pPr>
            <a:r>
              <a:rPr lang="en-GB" dirty="0"/>
              <a:t> </a:t>
            </a:r>
            <a:r>
              <a:rPr lang="en-GB" b="1" dirty="0" smtClean="0"/>
              <a:t>Reductionist.</a:t>
            </a:r>
          </a:p>
          <a:p>
            <a:pPr>
              <a:buFont typeface="Wingdings" panose="05000000000000000000" pitchFamily="2" charset="2"/>
              <a:buChar char="q"/>
            </a:pPr>
            <a:r>
              <a:rPr lang="en-GB" dirty="0" smtClean="0"/>
              <a:t>Difficulties in longitudinal studies due to </a:t>
            </a:r>
            <a:r>
              <a:rPr lang="en-GB" b="1" dirty="0" smtClean="0"/>
              <a:t>changes </a:t>
            </a:r>
            <a:r>
              <a:rPr lang="en-GB" b="1" dirty="0"/>
              <a:t>in diagnostic criteria </a:t>
            </a:r>
            <a:r>
              <a:rPr lang="en-GB" dirty="0"/>
              <a:t>for schizophrenia</a:t>
            </a:r>
            <a:endParaRPr lang="en-GB" dirty="0" smtClean="0"/>
          </a:p>
          <a:p>
            <a:pPr marL="0" indent="0">
              <a:buNone/>
            </a:pPr>
            <a:endParaRPr lang="en-GB" dirty="0"/>
          </a:p>
          <a:p>
            <a:pPr marL="0" indent="0">
              <a:buNone/>
            </a:pPr>
            <a:endParaRPr lang="en-GB" dirty="0"/>
          </a:p>
        </p:txBody>
      </p:sp>
      <p:sp>
        <p:nvSpPr>
          <p:cNvPr id="5" name="TextBox 4"/>
          <p:cNvSpPr txBox="1"/>
          <p:nvPr/>
        </p:nvSpPr>
        <p:spPr>
          <a:xfrm>
            <a:off x="-55520" y="5657671"/>
            <a:ext cx="9144000" cy="1200329"/>
          </a:xfrm>
          <a:prstGeom prst="rect">
            <a:avLst/>
          </a:prstGeom>
          <a:solidFill>
            <a:srgbClr val="001236"/>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be able to EXPLAIN  the biological explanations of schizophrenia (genetics and biochemistry). </a:t>
            </a:r>
          </a:p>
          <a:p>
            <a:pPr>
              <a:defRPr/>
            </a:pPr>
            <a:r>
              <a:rPr lang="en-GB" kern="0" dirty="0">
                <a:solidFill>
                  <a:srgbClr val="FFFFFF"/>
                </a:solidFill>
                <a:latin typeface="Comic Sans MS"/>
              </a:rPr>
              <a:t>To EVALUATE the theory with evidence and limitations.</a:t>
            </a:r>
          </a:p>
        </p:txBody>
      </p:sp>
      <p:sp>
        <p:nvSpPr>
          <p:cNvPr id="6" name="Rectangle 5"/>
          <p:cNvSpPr/>
          <p:nvPr/>
        </p:nvSpPr>
        <p:spPr>
          <a:xfrm rot="423995">
            <a:off x="7245137" y="4108647"/>
            <a:ext cx="1777943" cy="165618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u="sng" dirty="0">
                <a:solidFill>
                  <a:srgbClr val="002060"/>
                </a:solidFill>
                <a:latin typeface="Comic Sans MS" panose="030F0702030302020204" pitchFamily="66" charset="0"/>
              </a:rPr>
              <a:t>Keywords</a:t>
            </a:r>
          </a:p>
          <a:p>
            <a:pPr algn="ctr"/>
            <a:r>
              <a:rPr lang="en-GB" dirty="0">
                <a:solidFill>
                  <a:srgbClr val="002060"/>
                </a:solidFill>
                <a:latin typeface="Comic Sans MS" panose="030F0702030302020204" pitchFamily="66" charset="0"/>
              </a:rPr>
              <a:t>Dopamine</a:t>
            </a:r>
          </a:p>
          <a:p>
            <a:pPr algn="ctr"/>
            <a:r>
              <a:rPr lang="en-GB" dirty="0">
                <a:solidFill>
                  <a:srgbClr val="002060"/>
                </a:solidFill>
                <a:latin typeface="Comic Sans MS" panose="030F0702030302020204" pitchFamily="66" charset="0"/>
              </a:rPr>
              <a:t>Amphetamines</a:t>
            </a:r>
          </a:p>
          <a:p>
            <a:pPr algn="ctr"/>
            <a:r>
              <a:rPr lang="en-GB" dirty="0">
                <a:solidFill>
                  <a:srgbClr val="002060"/>
                </a:solidFill>
                <a:latin typeface="Comic Sans MS" panose="030F0702030302020204" pitchFamily="66" charset="0"/>
              </a:rPr>
              <a:t>EE</a:t>
            </a:r>
          </a:p>
          <a:p>
            <a:pPr algn="ctr"/>
            <a:r>
              <a:rPr lang="en-GB" dirty="0">
                <a:solidFill>
                  <a:srgbClr val="002060"/>
                </a:solidFill>
                <a:latin typeface="Comic Sans MS" panose="030F0702030302020204" pitchFamily="66" charset="0"/>
              </a:rPr>
              <a:t>Post-mortem</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182" y="1304764"/>
            <a:ext cx="2193851" cy="179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39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TotalTime>
  <Words>1304</Words>
  <Application>Microsoft Office PowerPoint</Application>
  <PresentationFormat>On-screen Show (4:3)</PresentationFormat>
  <Paragraphs>170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PowerPoint Presentation</vt:lpstr>
      <vt:lpstr>Home learning</vt:lpstr>
      <vt:lpstr>PowerPoint Presentation</vt:lpstr>
      <vt:lpstr>PowerPoint Presentation</vt:lpstr>
      <vt:lpstr>Gottesman (1991) – Strong support for a genetic link?</vt:lpstr>
      <vt:lpstr>PowerPoint Presentation</vt:lpstr>
      <vt:lpstr>PowerPoint Presentation</vt:lpstr>
      <vt:lpstr>PowerPoint Presentation</vt:lpstr>
      <vt:lpstr>PowerPoint Presentation</vt:lpstr>
      <vt:lpstr>Biochemical Factors – The Dopamine Hypothesis</vt:lpstr>
      <vt:lpstr>PowerPoint Presentation</vt:lpstr>
      <vt:lpstr>Evaluating ‘The Dopamine Hypothesis’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cp:lastModifiedBy>
  <cp:revision>31</cp:revision>
  <dcterms:created xsi:type="dcterms:W3CDTF">2015-01-28T19:07:05Z</dcterms:created>
  <dcterms:modified xsi:type="dcterms:W3CDTF">2016-01-31T09:19:25Z</dcterms:modified>
</cp:coreProperties>
</file>