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6" r:id="rId3"/>
    <p:sldId id="258" r:id="rId4"/>
    <p:sldId id="257" r:id="rId5"/>
    <p:sldId id="259" r:id="rId6"/>
    <p:sldId id="260" r:id="rId7"/>
    <p:sldId id="261" r:id="rId8"/>
    <p:sldId id="262" r:id="rId9"/>
    <p:sldId id="265" r:id="rId10"/>
    <p:sldId id="264" r:id="rId11"/>
    <p:sldId id="266" r:id="rId12"/>
    <p:sldId id="267" r:id="rId13"/>
    <p:sldId id="268" r:id="rId14"/>
    <p:sldId id="263"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198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4851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681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D6EC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D6EC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2C4A5B-BDBD-4846-83D6-680D0B7804A1}"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2159486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221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876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818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0831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909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4708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505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7924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1337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070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6455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2880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D6EC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D6EC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2C4A5B-BDBD-4846-83D6-680D0B7804A1}"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134169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794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16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837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917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32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121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783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6313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D3C74-367C-4CB7-B2A7-6135CD5E07EB}" type="datetimeFigureOut">
              <a:rPr lang="en-GB" smtClean="0">
                <a:solidFill>
                  <a:prstClr val="black">
                    <a:tint val="75000"/>
                  </a:prstClr>
                </a:solidFill>
              </a:rPr>
              <a:pPr/>
              <a:t>06/01/2016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8DD07-D76C-44CB-AD25-908E931B27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22105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www.wimp.com/conformityvideo/" TargetMode="External"/><Relationship Id="rId2" Type="http://schemas.openxmlformats.org/officeDocument/2006/relationships/hyperlink" Target="http://www.bbc.co.uk/programmes/p00f8mzr"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a:xfrm>
            <a:off x="6444208" y="4005064"/>
            <a:ext cx="2699792" cy="2852936"/>
          </a:xfrm>
        </p:spPr>
        <p:txBody>
          <a:bodyPr>
            <a:normAutofit/>
          </a:bodyPr>
          <a:lstStyle/>
          <a:p>
            <a:r>
              <a:rPr lang="en-GB" sz="4000" b="1" dirty="0" smtClean="0"/>
              <a:t>Paper 1: </a:t>
            </a:r>
            <a:r>
              <a:rPr lang="en-GB" sz="4000" dirty="0" smtClean="0"/>
              <a:t>Social Influence</a:t>
            </a:r>
            <a:endParaRPr lang="en-GB" sz="4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16"/>
            <a:ext cx="6444208" cy="6578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444208" y="19116"/>
            <a:ext cx="2699792" cy="378904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dirty="0">
                <a:solidFill>
                  <a:prstClr val="black"/>
                </a:solidFill>
              </a:rPr>
              <a:t>Title: </a:t>
            </a:r>
            <a:r>
              <a:rPr lang="en-GB" sz="3200" dirty="0">
                <a:solidFill>
                  <a:prstClr val="black"/>
                </a:solidFill>
                <a:latin typeface="Comic Sans MS" panose="030F0702030302020204" pitchFamily="66" charset="0"/>
              </a:rPr>
              <a:t>Why do we </a:t>
            </a:r>
            <a:r>
              <a:rPr lang="en-GB" sz="3200" b="1" i="1" dirty="0">
                <a:solidFill>
                  <a:prstClr val="black"/>
                </a:solidFill>
                <a:latin typeface="Comic Sans MS" panose="030F0702030302020204" pitchFamily="66" charset="0"/>
              </a:rPr>
              <a:t>conform</a:t>
            </a:r>
            <a:r>
              <a:rPr lang="en-GB" sz="3200" dirty="0">
                <a:solidFill>
                  <a:prstClr val="black"/>
                </a:solidFill>
                <a:latin typeface="Comic Sans MS" panose="030F0702030302020204" pitchFamily="66" charset="0"/>
              </a:rPr>
              <a:t> and go along with other people?</a:t>
            </a:r>
          </a:p>
        </p:txBody>
      </p:sp>
    </p:spTree>
    <p:extLst>
      <p:ext uri="{BB962C8B-B14F-4D97-AF65-F5344CB8AC3E}">
        <p14:creationId xmlns:p14="http://schemas.microsoft.com/office/powerpoint/2010/main" val="1890186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25" y="5749516"/>
            <a:ext cx="9144000" cy="1107996"/>
          </a:xfrm>
          <a:prstGeom prst="rect">
            <a:avLst/>
          </a:prstGeom>
          <a:solidFill>
            <a:srgbClr val="FFC000"/>
          </a:solidFill>
          <a:ln w="57150">
            <a:solidFill>
              <a:schemeClr val="accent6">
                <a:lumMod val="75000"/>
              </a:schemeClr>
            </a:solidFill>
          </a:ln>
        </p:spPr>
        <p:txBody>
          <a:bodyPr wrap="square" rtlCol="0">
            <a:spAutoFit/>
          </a:bodyPr>
          <a:lstStyle/>
          <a:p>
            <a:r>
              <a:rPr lang="en-GB" sz="1650"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KNOW the differences between types of conformity: ‘internalisation’, ‘identification’ and ‘compliance’ and UNDERSTAND the explanations for these (ISI &amp; NSI).</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DESCRIBE and EVALUATE research into types of conformity (Asch and </a:t>
            </a:r>
            <a:r>
              <a:rPr lang="en-GB" sz="1650" dirty="0" err="1">
                <a:solidFill>
                  <a:prstClr val="black"/>
                </a:solidFill>
                <a:latin typeface="Comic Sans MS" panose="030F0702030302020204" pitchFamily="66" charset="0"/>
              </a:rPr>
              <a:t>Sherif</a:t>
            </a:r>
            <a:r>
              <a:rPr lang="en-GB" sz="1650" dirty="0">
                <a:solidFill>
                  <a:prstClr val="black"/>
                </a:solidFill>
                <a:latin typeface="Comic Sans MS" panose="030F0702030302020204" pitchFamily="66" charset="0"/>
              </a:rPr>
              <a:t>).</a:t>
            </a:r>
          </a:p>
        </p:txBody>
      </p:sp>
      <p:sp>
        <p:nvSpPr>
          <p:cNvPr id="2" name="Rectangle 1"/>
          <p:cNvSpPr/>
          <p:nvPr/>
        </p:nvSpPr>
        <p:spPr>
          <a:xfrm rot="559804">
            <a:off x="4195423" y="1077550"/>
            <a:ext cx="2588849" cy="461665"/>
          </a:xfrm>
          <a:prstGeom prst="rect">
            <a:avLst/>
          </a:prstGeom>
          <a:noFill/>
        </p:spPr>
        <p:txBody>
          <a:bodyPr wrap="none" lIns="91440" tIns="45720" rIns="91440" bIns="45720">
            <a:spAutoFit/>
          </a:bodyPr>
          <a:lstStyle/>
          <a:p>
            <a:pPr algn="ctr"/>
            <a:r>
              <a:rPr lang="en-US" sz="2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E</a:t>
            </a:r>
            <a:r>
              <a:rPr lang="en-US" sz="2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cological validity?</a:t>
            </a:r>
            <a:endParaRPr lang="en-US" sz="2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rot="20839202">
            <a:off x="28063" y="2301749"/>
            <a:ext cx="5265544" cy="830997"/>
          </a:xfrm>
          <a:prstGeom prst="rect">
            <a:avLst/>
          </a:prstGeom>
          <a:noFill/>
        </p:spPr>
        <p:txBody>
          <a:bodyPr wrap="none" lIns="91440" tIns="45720" rIns="91440" bIns="45720">
            <a:spAutoFit/>
          </a:bodyPr>
          <a:lstStyle/>
          <a:p>
            <a:pPr algn="ctr"/>
            <a:r>
              <a:rPr lang="en-US" sz="4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P</a:t>
            </a:r>
            <a:r>
              <a:rPr lang="en-US" sz="48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opulation validity?</a:t>
            </a:r>
            <a:endParaRPr lang="en-US" sz="4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Rectangle 3"/>
          <p:cNvSpPr/>
          <p:nvPr/>
        </p:nvSpPr>
        <p:spPr>
          <a:xfrm>
            <a:off x="6395698" y="4950135"/>
            <a:ext cx="2198038"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a:ln/>
                <a:solidFill>
                  <a:srgbClr val="9BBB59"/>
                </a:solidFill>
              </a:rPr>
              <a:t>E</a:t>
            </a:r>
            <a:r>
              <a:rPr lang="en-US" sz="2400" b="1" dirty="0" smtClean="0">
                <a:ln/>
                <a:solidFill>
                  <a:srgbClr val="9BBB59"/>
                </a:solidFill>
              </a:rPr>
              <a:t>ra dependent?</a:t>
            </a:r>
            <a:endParaRPr lang="en-GB" sz="2400" b="1" dirty="0">
              <a:ln/>
              <a:solidFill>
                <a:srgbClr val="9BBB59"/>
              </a:solidFill>
            </a:endParaRPr>
          </a:p>
        </p:txBody>
      </p:sp>
      <p:sp>
        <p:nvSpPr>
          <p:cNvPr id="8" name="Rectangle 7"/>
          <p:cNvSpPr/>
          <p:nvPr/>
        </p:nvSpPr>
        <p:spPr>
          <a:xfrm>
            <a:off x="755576" y="1948976"/>
            <a:ext cx="1315617" cy="523220"/>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Ethical?</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1" y="0"/>
            <a:ext cx="9138675" cy="707886"/>
          </a:xfrm>
          <a:prstGeom prst="rect">
            <a:avLst/>
          </a:prstGeom>
          <a:noFill/>
        </p:spPr>
        <p:txBody>
          <a:bodyPr wrap="square" lIns="91440" tIns="45720" rIns="91440" bIns="45720">
            <a:spAutoFit/>
          </a:bodyPr>
          <a:lstStyle/>
          <a:p>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Evaluation of </a:t>
            </a:r>
            <a:r>
              <a:rPr lang="en-US" sz="4000" b="1" i="1" dirty="0" smtClean="0">
                <a:ln w="1905"/>
                <a:solidFill>
                  <a:srgbClr val="FFC000"/>
                </a:solidFill>
                <a:effectLst>
                  <a:outerShdw blurRad="38100" dist="38100" dir="2700000" algn="tl">
                    <a:srgbClr val="000000">
                      <a:alpha val="43137"/>
                    </a:srgbClr>
                  </a:outerShdw>
                </a:effectLst>
              </a:rPr>
              <a:t>Asch</a:t>
            </a:r>
            <a:r>
              <a:rPr lang="en-US" sz="4000" b="1" dirty="0" smtClean="0">
                <a:ln w="1905"/>
                <a:solidFill>
                  <a:srgbClr val="FFC000"/>
                </a:solidFill>
                <a:effectLst>
                  <a:outerShdw blurRad="38100" dist="38100" dir="2700000" algn="tl">
                    <a:srgbClr val="000000">
                      <a:alpha val="43137"/>
                    </a:srgbClr>
                  </a:outerShdw>
                </a:effectLst>
              </a:rPr>
              <a:t> </a:t>
            </a:r>
            <a:r>
              <a:rPr lang="en-US"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research…</a:t>
            </a:r>
            <a:endPar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0" name="TextBox 9"/>
          <p:cNvSpPr txBox="1"/>
          <p:nvPr/>
        </p:nvSpPr>
        <p:spPr>
          <a:xfrm>
            <a:off x="1691680" y="3144661"/>
            <a:ext cx="7308304" cy="2246769"/>
          </a:xfrm>
          <a:prstGeom prst="rect">
            <a:avLst/>
          </a:prstGeom>
          <a:noFill/>
        </p:spPr>
        <p:txBody>
          <a:bodyPr wrap="square" rtlCol="0">
            <a:spAutoFit/>
          </a:bodyPr>
          <a:lstStyle/>
          <a:p>
            <a:r>
              <a:rPr lang="en-GB" sz="2000" dirty="0" smtClean="0">
                <a:solidFill>
                  <a:schemeClr val="bg1"/>
                </a:solidFill>
              </a:rPr>
              <a:t>Original study had a </a:t>
            </a:r>
            <a:r>
              <a:rPr lang="en-GB" sz="2000" b="1" dirty="0" smtClean="0">
                <a:solidFill>
                  <a:schemeClr val="bg1"/>
                </a:solidFill>
              </a:rPr>
              <a:t>biased sample - only US males</a:t>
            </a:r>
            <a:r>
              <a:rPr lang="en-GB" sz="2000" dirty="0" smtClean="0">
                <a:solidFill>
                  <a:schemeClr val="bg1"/>
                </a:solidFill>
              </a:rPr>
              <a:t>. Therefore it is </a:t>
            </a:r>
            <a:r>
              <a:rPr lang="en-GB" sz="2000" b="1" dirty="0" smtClean="0">
                <a:solidFill>
                  <a:schemeClr val="bg1"/>
                </a:solidFill>
              </a:rPr>
              <a:t>difficult to generalise the results across cultures </a:t>
            </a:r>
            <a:r>
              <a:rPr lang="en-GB" sz="2000" dirty="0" smtClean="0">
                <a:solidFill>
                  <a:schemeClr val="bg1"/>
                </a:solidFill>
              </a:rPr>
              <a:t>(backed up by research which shows cultural differences between collectivist and individualist cultures). It also </a:t>
            </a:r>
            <a:r>
              <a:rPr lang="en-GB" sz="2000" b="1" dirty="0" smtClean="0">
                <a:solidFill>
                  <a:schemeClr val="bg1"/>
                </a:solidFill>
              </a:rPr>
              <a:t>difficult to generalise the results to women</a:t>
            </a:r>
            <a:r>
              <a:rPr lang="en-GB" sz="2000" dirty="0" smtClean="0">
                <a:solidFill>
                  <a:schemeClr val="bg1"/>
                </a:solidFill>
              </a:rPr>
              <a:t>, as it possible that their differing socialisation and genetics may lead to differing results (backed up by research demonstrating women are more conformist).</a:t>
            </a:r>
            <a:endParaRPr lang="en-GB" sz="2000" dirty="0">
              <a:solidFill>
                <a:schemeClr val="bg1"/>
              </a:solidFill>
            </a:endParaRPr>
          </a:p>
        </p:txBody>
      </p:sp>
    </p:spTree>
    <p:extLst>
      <p:ext uri="{BB962C8B-B14F-4D97-AF65-F5344CB8AC3E}">
        <p14:creationId xmlns:p14="http://schemas.microsoft.com/office/powerpoint/2010/main" val="1558647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25" y="5749516"/>
            <a:ext cx="9144000" cy="1107996"/>
          </a:xfrm>
          <a:prstGeom prst="rect">
            <a:avLst/>
          </a:prstGeom>
          <a:solidFill>
            <a:srgbClr val="FFC000"/>
          </a:solidFill>
          <a:ln w="57150">
            <a:solidFill>
              <a:schemeClr val="accent6">
                <a:lumMod val="75000"/>
              </a:schemeClr>
            </a:solidFill>
          </a:ln>
        </p:spPr>
        <p:txBody>
          <a:bodyPr wrap="square" rtlCol="0">
            <a:spAutoFit/>
          </a:bodyPr>
          <a:lstStyle/>
          <a:p>
            <a:r>
              <a:rPr lang="en-GB" sz="1650"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KNOW the differences between types of conformity: ‘internalisation’, ‘identification’ and ‘compliance’ and UNDERSTAND the explanations for these (ISI &amp; NSI).</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DESCRIBE and EVALUATE research into types of conformity (Asch and </a:t>
            </a:r>
            <a:r>
              <a:rPr lang="en-GB" sz="1650" dirty="0" err="1">
                <a:solidFill>
                  <a:prstClr val="black"/>
                </a:solidFill>
                <a:latin typeface="Comic Sans MS" panose="030F0702030302020204" pitchFamily="66" charset="0"/>
              </a:rPr>
              <a:t>Sherif</a:t>
            </a:r>
            <a:r>
              <a:rPr lang="en-GB" sz="1650" dirty="0">
                <a:solidFill>
                  <a:prstClr val="black"/>
                </a:solidFill>
                <a:latin typeface="Comic Sans MS" panose="030F0702030302020204" pitchFamily="66" charset="0"/>
              </a:rPr>
              <a:t>).</a:t>
            </a:r>
          </a:p>
        </p:txBody>
      </p:sp>
      <p:sp>
        <p:nvSpPr>
          <p:cNvPr id="2" name="Rectangle 1"/>
          <p:cNvSpPr/>
          <p:nvPr/>
        </p:nvSpPr>
        <p:spPr>
          <a:xfrm rot="559804">
            <a:off x="4025973" y="1515183"/>
            <a:ext cx="2588849" cy="461665"/>
          </a:xfrm>
          <a:prstGeom prst="rect">
            <a:avLst/>
          </a:prstGeom>
          <a:noFill/>
        </p:spPr>
        <p:txBody>
          <a:bodyPr wrap="none" lIns="91440" tIns="45720" rIns="91440" bIns="45720">
            <a:spAutoFit/>
          </a:bodyPr>
          <a:lstStyle/>
          <a:p>
            <a:pPr algn="ctr"/>
            <a:r>
              <a:rPr lang="en-US" sz="2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E</a:t>
            </a:r>
            <a:r>
              <a:rPr lang="en-US" sz="2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cological validity?</a:t>
            </a:r>
            <a:endParaRPr lang="en-US" sz="2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rot="21086112">
            <a:off x="3297250" y="3228618"/>
            <a:ext cx="3150286" cy="523220"/>
          </a:xfrm>
          <a:prstGeom prst="rect">
            <a:avLst/>
          </a:prstGeom>
          <a:noFill/>
        </p:spPr>
        <p:txBody>
          <a:bodyPr wrap="none" lIns="91440" tIns="45720" rIns="91440" bIns="45720">
            <a:spAutoFit/>
          </a:bodyPr>
          <a:lstStyle/>
          <a:p>
            <a:pPr algn="ctr"/>
            <a:r>
              <a:rPr lang="en-US" sz="2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P</a:t>
            </a:r>
            <a:r>
              <a:rPr lang="en-US" sz="28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opulation validity?</a:t>
            </a:r>
            <a:endParaRPr lang="en-US" sz="2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Rectangle 3"/>
          <p:cNvSpPr/>
          <p:nvPr/>
        </p:nvSpPr>
        <p:spPr>
          <a:xfrm>
            <a:off x="4357367" y="4437112"/>
            <a:ext cx="2864887"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a:ln/>
                <a:solidFill>
                  <a:srgbClr val="9BBB59"/>
                </a:solidFill>
              </a:rPr>
              <a:t>E</a:t>
            </a:r>
            <a:r>
              <a:rPr lang="en-US" sz="3200" b="1" dirty="0" smtClean="0">
                <a:ln/>
                <a:solidFill>
                  <a:srgbClr val="9BBB59"/>
                </a:solidFill>
              </a:rPr>
              <a:t>ra dependent?</a:t>
            </a:r>
            <a:endParaRPr lang="en-GB" sz="3200" b="1" dirty="0">
              <a:ln/>
              <a:solidFill>
                <a:srgbClr val="9BBB59"/>
              </a:solidFill>
            </a:endParaRPr>
          </a:p>
        </p:txBody>
      </p:sp>
      <p:sp>
        <p:nvSpPr>
          <p:cNvPr id="8" name="Rectangle 7"/>
          <p:cNvSpPr/>
          <p:nvPr/>
        </p:nvSpPr>
        <p:spPr>
          <a:xfrm>
            <a:off x="247831" y="1566079"/>
            <a:ext cx="2413096"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Ethical?</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1" y="0"/>
            <a:ext cx="9138675" cy="707886"/>
          </a:xfrm>
          <a:prstGeom prst="rect">
            <a:avLst/>
          </a:prstGeom>
          <a:noFill/>
        </p:spPr>
        <p:txBody>
          <a:bodyPr wrap="square" lIns="91440" tIns="45720" rIns="91440" bIns="45720">
            <a:spAutoFit/>
          </a:bodyPr>
          <a:lstStyle/>
          <a:p>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Evaluation of </a:t>
            </a:r>
            <a:r>
              <a:rPr lang="en-US" sz="4000" b="1" i="1" dirty="0" smtClean="0">
                <a:ln w="1905"/>
                <a:solidFill>
                  <a:srgbClr val="FFC000"/>
                </a:solidFill>
                <a:effectLst>
                  <a:outerShdw blurRad="38100" dist="38100" dir="2700000" algn="tl">
                    <a:srgbClr val="000000">
                      <a:alpha val="43137"/>
                    </a:srgbClr>
                  </a:outerShdw>
                </a:effectLst>
              </a:rPr>
              <a:t>Asch</a:t>
            </a:r>
            <a:r>
              <a:rPr lang="en-US" sz="4000" b="1" dirty="0" smtClean="0">
                <a:ln w="1905"/>
                <a:solidFill>
                  <a:srgbClr val="FFC000"/>
                </a:solidFill>
                <a:effectLst>
                  <a:outerShdw blurRad="38100" dist="38100" dir="2700000" algn="tl">
                    <a:srgbClr val="000000">
                      <a:alpha val="43137"/>
                    </a:srgbClr>
                  </a:outerShdw>
                </a:effectLst>
              </a:rPr>
              <a:t> </a:t>
            </a:r>
            <a:r>
              <a:rPr lang="en-US"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research…</a:t>
            </a:r>
            <a:endPar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0" name="TextBox 9"/>
          <p:cNvSpPr txBox="1"/>
          <p:nvPr/>
        </p:nvSpPr>
        <p:spPr>
          <a:xfrm>
            <a:off x="10166" y="2247240"/>
            <a:ext cx="3769746" cy="3170099"/>
          </a:xfrm>
          <a:prstGeom prst="rect">
            <a:avLst/>
          </a:prstGeom>
          <a:noFill/>
        </p:spPr>
        <p:txBody>
          <a:bodyPr wrap="square" rtlCol="0">
            <a:spAutoFit/>
          </a:bodyPr>
          <a:lstStyle/>
          <a:p>
            <a:r>
              <a:rPr lang="en-GB" sz="2000" b="1" dirty="0" smtClean="0">
                <a:solidFill>
                  <a:schemeClr val="bg1"/>
                </a:solidFill>
              </a:rPr>
              <a:t>Deceived</a:t>
            </a:r>
            <a:r>
              <a:rPr lang="en-GB" sz="2000" dirty="0" smtClean="0">
                <a:solidFill>
                  <a:schemeClr val="bg1"/>
                </a:solidFill>
              </a:rPr>
              <a:t> participants (unethical). </a:t>
            </a:r>
          </a:p>
          <a:p>
            <a:r>
              <a:rPr lang="en-GB" sz="2000" dirty="0" smtClean="0">
                <a:solidFill>
                  <a:schemeClr val="bg1"/>
                </a:solidFill>
              </a:rPr>
              <a:t>However, could be argued that this was acceptable as the knowledge gained has </a:t>
            </a:r>
            <a:r>
              <a:rPr lang="en-GB" sz="2000" b="1" dirty="0" smtClean="0">
                <a:solidFill>
                  <a:schemeClr val="bg1"/>
                </a:solidFill>
              </a:rPr>
              <a:t>valuable implications to society.</a:t>
            </a:r>
          </a:p>
          <a:p>
            <a:r>
              <a:rPr lang="en-GB" sz="2000" dirty="0" err="1" smtClean="0">
                <a:solidFill>
                  <a:schemeClr val="bg1"/>
                </a:solidFill>
              </a:rPr>
              <a:t>Ppts</a:t>
            </a:r>
            <a:r>
              <a:rPr lang="en-GB" sz="2000" dirty="0" smtClean="0">
                <a:solidFill>
                  <a:schemeClr val="bg1"/>
                </a:solidFill>
              </a:rPr>
              <a:t> were also offered a proper </a:t>
            </a:r>
            <a:r>
              <a:rPr lang="en-GB" sz="2000" b="1" dirty="0" smtClean="0">
                <a:solidFill>
                  <a:schemeClr val="bg1"/>
                </a:solidFill>
              </a:rPr>
              <a:t>debrief</a:t>
            </a:r>
            <a:r>
              <a:rPr lang="en-GB" sz="2000" dirty="0" smtClean="0">
                <a:solidFill>
                  <a:schemeClr val="bg1"/>
                </a:solidFill>
              </a:rPr>
              <a:t> after, and the option to have their results removed. </a:t>
            </a:r>
            <a:r>
              <a:rPr lang="en-GB" sz="2000" b="1" dirty="0" smtClean="0">
                <a:solidFill>
                  <a:schemeClr val="bg1"/>
                </a:solidFill>
              </a:rPr>
              <a:t>This minimises the issues</a:t>
            </a:r>
            <a:r>
              <a:rPr lang="en-GB" sz="2000" dirty="0" smtClean="0">
                <a:solidFill>
                  <a:schemeClr val="bg1"/>
                </a:solidFill>
              </a:rPr>
              <a:t> surrounding deception.</a:t>
            </a:r>
            <a:endParaRPr lang="en-GB" sz="2000" dirty="0">
              <a:solidFill>
                <a:schemeClr val="bg1"/>
              </a:solidFill>
            </a:endParaRPr>
          </a:p>
        </p:txBody>
      </p:sp>
    </p:spTree>
    <p:extLst>
      <p:ext uri="{BB962C8B-B14F-4D97-AF65-F5344CB8AC3E}">
        <p14:creationId xmlns:p14="http://schemas.microsoft.com/office/powerpoint/2010/main" val="1558647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25" y="5749516"/>
            <a:ext cx="9144000" cy="1107996"/>
          </a:xfrm>
          <a:prstGeom prst="rect">
            <a:avLst/>
          </a:prstGeom>
          <a:solidFill>
            <a:srgbClr val="FFC000"/>
          </a:solidFill>
          <a:ln w="57150">
            <a:solidFill>
              <a:schemeClr val="accent6">
                <a:lumMod val="75000"/>
              </a:schemeClr>
            </a:solidFill>
          </a:ln>
        </p:spPr>
        <p:txBody>
          <a:bodyPr wrap="square" rtlCol="0">
            <a:spAutoFit/>
          </a:bodyPr>
          <a:lstStyle/>
          <a:p>
            <a:r>
              <a:rPr lang="en-GB" sz="1650"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KNOW the differences between types of conformity: ‘internalisation’, ‘identification’ and ‘compliance’ and UNDERSTAND the explanations for these (ISI &amp; NSI).</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DESCRIBE and EVALUATE research into types of conformity (Asch and </a:t>
            </a:r>
            <a:r>
              <a:rPr lang="en-GB" sz="1650" dirty="0" err="1">
                <a:solidFill>
                  <a:prstClr val="black"/>
                </a:solidFill>
                <a:latin typeface="Comic Sans MS" panose="030F0702030302020204" pitchFamily="66" charset="0"/>
              </a:rPr>
              <a:t>Sherif</a:t>
            </a:r>
            <a:r>
              <a:rPr lang="en-GB" sz="1650" dirty="0">
                <a:solidFill>
                  <a:prstClr val="black"/>
                </a:solidFill>
                <a:latin typeface="Comic Sans MS" panose="030F0702030302020204" pitchFamily="66" charset="0"/>
              </a:rPr>
              <a:t>).</a:t>
            </a:r>
          </a:p>
        </p:txBody>
      </p:sp>
      <p:sp>
        <p:nvSpPr>
          <p:cNvPr id="9" name="Rectangle 8"/>
          <p:cNvSpPr/>
          <p:nvPr/>
        </p:nvSpPr>
        <p:spPr>
          <a:xfrm>
            <a:off x="-1" y="0"/>
            <a:ext cx="9138675" cy="707886"/>
          </a:xfrm>
          <a:prstGeom prst="rect">
            <a:avLst/>
          </a:prstGeom>
          <a:noFill/>
        </p:spPr>
        <p:txBody>
          <a:bodyPr wrap="square" lIns="91440" tIns="45720" rIns="91440" bIns="45720">
            <a:spAutoFit/>
          </a:bodyPr>
          <a:lstStyle/>
          <a:p>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Evaluation of </a:t>
            </a:r>
            <a:r>
              <a:rPr lang="en-US" sz="4000" b="1" i="1" dirty="0" smtClean="0">
                <a:ln w="1905"/>
                <a:solidFill>
                  <a:srgbClr val="FFC000"/>
                </a:solidFill>
                <a:effectLst>
                  <a:outerShdw blurRad="38100" dist="38100" dir="2700000" algn="tl">
                    <a:srgbClr val="000000">
                      <a:alpha val="43137"/>
                    </a:srgbClr>
                  </a:outerShdw>
                </a:effectLst>
              </a:rPr>
              <a:t>Asch</a:t>
            </a:r>
            <a:r>
              <a:rPr lang="en-US" sz="4000" b="1" dirty="0" smtClean="0">
                <a:ln w="1905"/>
                <a:solidFill>
                  <a:srgbClr val="FFC000"/>
                </a:solidFill>
                <a:effectLst>
                  <a:outerShdw blurRad="38100" dist="38100" dir="2700000" algn="tl">
                    <a:srgbClr val="000000">
                      <a:alpha val="43137"/>
                    </a:srgbClr>
                  </a:outerShdw>
                </a:effectLst>
              </a:rPr>
              <a:t> </a:t>
            </a:r>
            <a:r>
              <a:rPr lang="en-US"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research…</a:t>
            </a:r>
            <a:endPar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6" name="TextBox 5"/>
          <p:cNvSpPr txBox="1"/>
          <p:nvPr/>
        </p:nvSpPr>
        <p:spPr>
          <a:xfrm>
            <a:off x="1619672" y="1124744"/>
            <a:ext cx="5904656" cy="3539430"/>
          </a:xfrm>
          <a:prstGeom prst="rect">
            <a:avLst/>
          </a:prstGeom>
          <a:noFill/>
        </p:spPr>
        <p:txBody>
          <a:bodyPr wrap="square" rtlCol="0">
            <a:spAutoFit/>
          </a:bodyPr>
          <a:lstStyle/>
          <a:p>
            <a:r>
              <a:rPr lang="en-GB" sz="3200" dirty="0" smtClean="0">
                <a:solidFill>
                  <a:schemeClr val="bg1"/>
                </a:solidFill>
              </a:rPr>
              <a:t>Finally, </a:t>
            </a:r>
            <a:r>
              <a:rPr lang="en-GB" sz="3200" b="1" dirty="0" smtClean="0">
                <a:solidFill>
                  <a:schemeClr val="bg1"/>
                </a:solidFill>
              </a:rPr>
              <a:t>two-thirds</a:t>
            </a:r>
            <a:r>
              <a:rPr lang="en-GB" sz="3200" dirty="0" smtClean="0">
                <a:solidFill>
                  <a:schemeClr val="bg1"/>
                </a:solidFill>
              </a:rPr>
              <a:t> of participants did </a:t>
            </a:r>
            <a:r>
              <a:rPr lang="en-GB" sz="3200" b="1" u="sng" dirty="0" smtClean="0">
                <a:solidFill>
                  <a:schemeClr val="bg1"/>
                </a:solidFill>
              </a:rPr>
              <a:t>NOT</a:t>
            </a:r>
            <a:r>
              <a:rPr lang="en-GB" sz="3200" dirty="0" smtClean="0">
                <a:solidFill>
                  <a:schemeClr val="bg1"/>
                </a:solidFill>
              </a:rPr>
              <a:t> conform!!!!!! </a:t>
            </a:r>
          </a:p>
          <a:p>
            <a:endParaRPr lang="en-GB" sz="3200" dirty="0" smtClean="0">
              <a:solidFill>
                <a:schemeClr val="bg1"/>
              </a:solidFill>
            </a:endParaRPr>
          </a:p>
          <a:p>
            <a:r>
              <a:rPr lang="en-GB" sz="3200" dirty="0" smtClean="0">
                <a:solidFill>
                  <a:schemeClr val="bg1"/>
                </a:solidFill>
              </a:rPr>
              <a:t>Do Asch’s results therefore actually show that the majority of people resist conformity?! Is 37% actually a significant percentage?</a:t>
            </a:r>
            <a:endParaRPr lang="en-GB" sz="3200" dirty="0">
              <a:solidFill>
                <a:schemeClr val="bg1"/>
              </a:solidFill>
            </a:endParaRPr>
          </a:p>
        </p:txBody>
      </p:sp>
    </p:spTree>
    <p:extLst>
      <p:ext uri="{BB962C8B-B14F-4D97-AF65-F5344CB8AC3E}">
        <p14:creationId xmlns:p14="http://schemas.microsoft.com/office/powerpoint/2010/main" val="2024117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25" y="5749516"/>
            <a:ext cx="9144000" cy="1107996"/>
          </a:xfrm>
          <a:prstGeom prst="rect">
            <a:avLst/>
          </a:prstGeom>
          <a:solidFill>
            <a:srgbClr val="FFC000"/>
          </a:solidFill>
          <a:ln w="57150">
            <a:solidFill>
              <a:schemeClr val="accent6">
                <a:lumMod val="75000"/>
              </a:schemeClr>
            </a:solidFill>
          </a:ln>
        </p:spPr>
        <p:txBody>
          <a:bodyPr wrap="square" rtlCol="0">
            <a:spAutoFit/>
          </a:bodyPr>
          <a:lstStyle/>
          <a:p>
            <a:r>
              <a:rPr lang="en-GB" sz="1650"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KNOW the differences between types of conformity: ‘internalisation’, ‘identification’ and ‘compliance’ and UNDERSTAND the explanations for these (ISI &amp; NSI).</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DESCRIBE and EVALUATE research into types of conformity (Asch and </a:t>
            </a:r>
            <a:r>
              <a:rPr lang="en-GB" sz="1650" dirty="0" err="1">
                <a:solidFill>
                  <a:prstClr val="black"/>
                </a:solidFill>
                <a:latin typeface="Comic Sans MS" panose="030F0702030302020204" pitchFamily="66" charset="0"/>
              </a:rPr>
              <a:t>Sherif</a:t>
            </a:r>
            <a:r>
              <a:rPr lang="en-GB" sz="1650" dirty="0">
                <a:solidFill>
                  <a:prstClr val="black"/>
                </a:solidFill>
                <a:latin typeface="Comic Sans MS" panose="030F0702030302020204" pitchFamily="66" charset="0"/>
              </a:rPr>
              <a:t>).</a:t>
            </a:r>
          </a:p>
        </p:txBody>
      </p:sp>
      <p:sp>
        <p:nvSpPr>
          <p:cNvPr id="7" name="Rectangle 6"/>
          <p:cNvSpPr/>
          <p:nvPr/>
        </p:nvSpPr>
        <p:spPr>
          <a:xfrm>
            <a:off x="-1" y="0"/>
            <a:ext cx="9138675" cy="646331"/>
          </a:xfrm>
          <a:prstGeom prst="rect">
            <a:avLst/>
          </a:prstGeom>
          <a:noFill/>
        </p:spPr>
        <p:txBody>
          <a:bodyPr wrap="square" lIns="91440" tIns="45720" rIns="91440" bIns="45720">
            <a:spAutoFit/>
          </a:bodyPr>
          <a:lstStyle/>
          <a:p>
            <a:r>
              <a:rPr lang="en-US"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Evaluation of ‘two process’ theory (A02)….</a:t>
            </a:r>
            <a:endPar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6" name="Rounded Rectangle 5"/>
          <p:cNvSpPr/>
          <p:nvPr/>
        </p:nvSpPr>
        <p:spPr>
          <a:xfrm rot="481491">
            <a:off x="3953217" y="815504"/>
            <a:ext cx="4905828" cy="471445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smtClean="0">
                <a:latin typeface="Comic Sans MS" panose="030F0702030302020204" pitchFamily="66" charset="0"/>
              </a:rPr>
              <a:t>Research shows that NSI </a:t>
            </a:r>
            <a:r>
              <a:rPr lang="en-GB" b="1" dirty="0" smtClean="0">
                <a:latin typeface="Comic Sans MS" panose="030F0702030302020204" pitchFamily="66" charset="0"/>
              </a:rPr>
              <a:t>does not affect everyone’s behaviour in the same way </a:t>
            </a:r>
            <a:r>
              <a:rPr lang="en-GB" dirty="0" smtClean="0">
                <a:latin typeface="Comic Sans MS" panose="030F0702030302020204" pitchFamily="66" charset="0"/>
              </a:rPr>
              <a:t>(individual differences). </a:t>
            </a:r>
          </a:p>
          <a:p>
            <a:pPr marL="285750" indent="-285750" algn="ctr">
              <a:buFont typeface="Arial" panose="020B0604020202020204" pitchFamily="34" charset="0"/>
              <a:buChar char="•"/>
            </a:pPr>
            <a:r>
              <a:rPr lang="en-GB" dirty="0" smtClean="0">
                <a:latin typeface="Comic Sans MS" panose="030F0702030302020204" pitchFamily="66" charset="0"/>
              </a:rPr>
              <a:t>People who have a </a:t>
            </a:r>
            <a:r>
              <a:rPr lang="en-GB" b="1" dirty="0" smtClean="0">
                <a:latin typeface="Comic Sans MS" panose="030F0702030302020204" pitchFamily="66" charset="0"/>
              </a:rPr>
              <a:t>greater need to be liked</a:t>
            </a:r>
            <a:r>
              <a:rPr lang="en-GB" dirty="0" smtClean="0">
                <a:latin typeface="Comic Sans MS" panose="030F0702030302020204" pitchFamily="66" charset="0"/>
              </a:rPr>
              <a:t> are </a:t>
            </a:r>
            <a:r>
              <a:rPr lang="en-GB" b="1" dirty="0" smtClean="0">
                <a:latin typeface="Comic Sans MS" panose="030F0702030302020204" pitchFamily="66" charset="0"/>
              </a:rPr>
              <a:t>more</a:t>
            </a:r>
            <a:r>
              <a:rPr lang="en-GB" dirty="0" smtClean="0">
                <a:latin typeface="Comic Sans MS" panose="030F0702030302020204" pitchFamily="66" charset="0"/>
              </a:rPr>
              <a:t> likely to conform due to NSI.</a:t>
            </a:r>
          </a:p>
          <a:p>
            <a:pPr marL="285750" indent="-285750" algn="ctr">
              <a:buFont typeface="Arial" panose="020B0604020202020204" pitchFamily="34" charset="0"/>
              <a:buChar char="•"/>
            </a:pPr>
            <a:r>
              <a:rPr lang="en-GB" dirty="0" smtClean="0">
                <a:latin typeface="Comic Sans MS" panose="030F0702030302020204" pitchFamily="66" charset="0"/>
              </a:rPr>
              <a:t>Asch also found that </a:t>
            </a:r>
            <a:r>
              <a:rPr lang="en-GB" b="1" dirty="0" smtClean="0">
                <a:latin typeface="Comic Sans MS" panose="030F0702030302020204" pitchFamily="66" charset="0"/>
              </a:rPr>
              <a:t>some groups of people </a:t>
            </a:r>
            <a:r>
              <a:rPr lang="en-GB" dirty="0" smtClean="0">
                <a:latin typeface="Comic Sans MS" panose="030F0702030302020204" pitchFamily="66" charset="0"/>
              </a:rPr>
              <a:t>(for example students) are </a:t>
            </a:r>
            <a:r>
              <a:rPr lang="en-GB" b="1" dirty="0" smtClean="0">
                <a:latin typeface="Comic Sans MS" panose="030F0702030302020204" pitchFamily="66" charset="0"/>
              </a:rPr>
              <a:t>less likely to conform</a:t>
            </a:r>
            <a:r>
              <a:rPr lang="en-GB" dirty="0" smtClean="0">
                <a:latin typeface="Comic Sans MS" panose="030F0702030302020204" pitchFamily="66" charset="0"/>
              </a:rPr>
              <a:t> than others.</a:t>
            </a:r>
          </a:p>
          <a:p>
            <a:pPr marL="285750" indent="-285750" algn="ctr">
              <a:buFont typeface="Arial" panose="020B0604020202020204" pitchFamily="34" charset="0"/>
              <a:buChar char="•"/>
            </a:pPr>
            <a:r>
              <a:rPr lang="en-GB" dirty="0" smtClean="0">
                <a:latin typeface="Comic Sans MS" panose="030F0702030302020204" pitchFamily="66" charset="0"/>
              </a:rPr>
              <a:t>Some research has also suggested that </a:t>
            </a:r>
            <a:r>
              <a:rPr lang="en-GB" b="1" dirty="0" smtClean="0">
                <a:latin typeface="Comic Sans MS" panose="030F0702030302020204" pitchFamily="66" charset="0"/>
              </a:rPr>
              <a:t>women have also been found to comply more than men</a:t>
            </a:r>
            <a:r>
              <a:rPr lang="en-GB" dirty="0" smtClean="0">
                <a:latin typeface="Comic Sans MS" panose="030F0702030302020204" pitchFamily="66" charset="0"/>
              </a:rPr>
              <a:t>. However, this has criticised as it likely that women were merely less confident in the laboratory experiment tasks used.</a:t>
            </a:r>
            <a:endParaRPr lang="en-GB" dirty="0">
              <a:latin typeface="Comic Sans MS" panose="030F0702030302020204" pitchFamily="66" charset="0"/>
            </a:endParaRPr>
          </a:p>
        </p:txBody>
      </p:sp>
      <p:sp>
        <p:nvSpPr>
          <p:cNvPr id="11" name="Rounded Rectangle 10"/>
          <p:cNvSpPr/>
          <p:nvPr/>
        </p:nvSpPr>
        <p:spPr>
          <a:xfrm rot="21027528">
            <a:off x="229562" y="935462"/>
            <a:ext cx="3698157" cy="194421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latin typeface="Comic Sans MS" panose="030F0702030302020204" pitchFamily="66" charset="0"/>
              </a:rPr>
              <a:t>‘Two process’ idea suggest that conformity in a situation is </a:t>
            </a:r>
            <a:r>
              <a:rPr lang="en-GB" i="1" u="sng" dirty="0" smtClean="0">
                <a:latin typeface="Comic Sans MS" panose="030F0702030302020204" pitchFamily="66" charset="0"/>
              </a:rPr>
              <a:t>either</a:t>
            </a:r>
            <a:r>
              <a:rPr lang="en-GB" dirty="0" smtClean="0">
                <a:latin typeface="Comic Sans MS" panose="030F0702030302020204" pitchFamily="66" charset="0"/>
              </a:rPr>
              <a:t> due to NSI or ISI. However,  more likely that in most situations </a:t>
            </a:r>
            <a:r>
              <a:rPr lang="en-GB" b="1" dirty="0" smtClean="0">
                <a:latin typeface="Comic Sans MS" panose="030F0702030302020204" pitchFamily="66" charset="0"/>
              </a:rPr>
              <a:t>both are happening at the same time </a:t>
            </a:r>
            <a:r>
              <a:rPr lang="en-GB" dirty="0" smtClean="0">
                <a:latin typeface="Comic Sans MS" panose="030F0702030302020204" pitchFamily="66" charset="0"/>
              </a:rPr>
              <a:t>to some degree.</a:t>
            </a:r>
            <a:endParaRPr lang="en-GB" dirty="0">
              <a:latin typeface="Comic Sans MS" panose="030F0702030302020204" pitchFamily="66" charset="0"/>
            </a:endParaRPr>
          </a:p>
        </p:txBody>
      </p:sp>
      <p:sp>
        <p:nvSpPr>
          <p:cNvPr id="9" name="Rounded Rectangle 8"/>
          <p:cNvSpPr/>
          <p:nvPr/>
        </p:nvSpPr>
        <p:spPr>
          <a:xfrm>
            <a:off x="323528" y="3218803"/>
            <a:ext cx="3753244" cy="241650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latin typeface="Comic Sans MS" panose="030F0702030302020204" pitchFamily="66" charset="0"/>
              </a:rPr>
              <a:t>Bond and Smith (1998) </a:t>
            </a:r>
            <a:r>
              <a:rPr lang="en-GB" sz="2000" dirty="0" smtClean="0">
                <a:latin typeface="Comic Sans MS" panose="030F0702030302020204" pitchFamily="66" charset="0"/>
              </a:rPr>
              <a:t>conducted a </a:t>
            </a:r>
            <a:r>
              <a:rPr lang="en-GB" sz="2000" b="1" dirty="0" smtClean="0">
                <a:latin typeface="Comic Sans MS" panose="030F0702030302020204" pitchFamily="66" charset="0"/>
              </a:rPr>
              <a:t>meta-analysis</a:t>
            </a:r>
            <a:r>
              <a:rPr lang="en-GB" sz="2000" dirty="0" smtClean="0">
                <a:latin typeface="Comic Sans MS" panose="030F0702030302020204" pitchFamily="66" charset="0"/>
              </a:rPr>
              <a:t> of conformity studies and found that </a:t>
            </a:r>
            <a:r>
              <a:rPr lang="en-GB" sz="2000" b="1" dirty="0" smtClean="0">
                <a:latin typeface="Comic Sans MS" panose="030F0702030302020204" pitchFamily="66" charset="0"/>
              </a:rPr>
              <a:t>individualistic cultures showed lower rates of conformity than collectivist</a:t>
            </a:r>
            <a:r>
              <a:rPr lang="en-GB" sz="2000" dirty="0" smtClean="0">
                <a:latin typeface="Comic Sans MS" panose="030F0702030302020204" pitchFamily="66" charset="0"/>
              </a:rPr>
              <a:t> cultures.</a:t>
            </a:r>
            <a:endParaRPr lang="en-GB" sz="2000" dirty="0">
              <a:latin typeface="Comic Sans MS" panose="030F0702030302020204" pitchFamily="66" charset="0"/>
            </a:endParaRPr>
          </a:p>
        </p:txBody>
      </p:sp>
      <p:sp>
        <p:nvSpPr>
          <p:cNvPr id="8" name="Rounded Rectangle 7"/>
          <p:cNvSpPr/>
          <p:nvPr/>
        </p:nvSpPr>
        <p:spPr>
          <a:xfrm>
            <a:off x="4246562" y="5305099"/>
            <a:ext cx="4501902" cy="1552413"/>
          </a:xfrm>
          <a:prstGeom prst="roundRect">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000" b="1" dirty="0" err="1" smtClean="0">
                <a:solidFill>
                  <a:prstClr val="white"/>
                </a:solidFill>
                <a:latin typeface="Comic Sans MS" panose="030F0702030302020204" pitchFamily="66" charset="0"/>
              </a:rPr>
              <a:t>Berns</a:t>
            </a:r>
            <a:r>
              <a:rPr lang="en-GB" sz="2000" b="1" dirty="0" smtClean="0">
                <a:solidFill>
                  <a:prstClr val="white"/>
                </a:solidFill>
                <a:latin typeface="Comic Sans MS" panose="030F0702030302020204" pitchFamily="66" charset="0"/>
              </a:rPr>
              <a:t> (2005) </a:t>
            </a:r>
            <a:r>
              <a:rPr lang="en-GB" sz="2000" dirty="0" smtClean="0">
                <a:solidFill>
                  <a:prstClr val="white"/>
                </a:solidFill>
                <a:latin typeface="Comic Sans MS" panose="030F0702030302020204" pitchFamily="66" charset="0"/>
              </a:rPr>
              <a:t>used MRI scans to confirm that the part of the brain responsible for judgements when engaged in a conformity task</a:t>
            </a:r>
          </a:p>
        </p:txBody>
      </p:sp>
    </p:spTree>
    <p:extLst>
      <p:ext uri="{BB962C8B-B14F-4D97-AF65-F5344CB8AC3E}">
        <p14:creationId xmlns:p14="http://schemas.microsoft.com/office/powerpoint/2010/main" val="192469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01" y="1015663"/>
            <a:ext cx="9131098" cy="4069521"/>
          </a:xfrm>
        </p:spPr>
        <p:txBody>
          <a:bodyPr>
            <a:normAutofit fontScale="70000" lnSpcReduction="20000"/>
          </a:bodyPr>
          <a:lstStyle/>
          <a:p>
            <a:pPr marL="0" indent="0">
              <a:buNone/>
            </a:pPr>
            <a:r>
              <a:rPr lang="en-GB" b="1" dirty="0" smtClean="0">
                <a:solidFill>
                  <a:schemeClr val="bg1"/>
                </a:solidFill>
                <a:latin typeface="Comic Sans MS" panose="030F0702030302020204" pitchFamily="66" charset="0"/>
              </a:rPr>
              <a:t>1. Listen </a:t>
            </a:r>
            <a:r>
              <a:rPr lang="en-GB" b="1" dirty="0">
                <a:solidFill>
                  <a:schemeClr val="bg1"/>
                </a:solidFill>
                <a:latin typeface="Comic Sans MS" panose="030F0702030302020204" pitchFamily="66" charset="0"/>
              </a:rPr>
              <a:t>to the ‘mind changer’s podcast at:</a:t>
            </a:r>
          </a:p>
          <a:p>
            <a:pPr marL="0" indent="0">
              <a:buNone/>
            </a:pPr>
            <a:r>
              <a:rPr lang="en-GB" dirty="0">
                <a:solidFill>
                  <a:schemeClr val="bg1"/>
                </a:solidFill>
                <a:latin typeface="Comic Sans MS" panose="030F0702030302020204" pitchFamily="66" charset="0"/>
                <a:hlinkClick r:id="rId2"/>
              </a:rPr>
              <a:t>http://</a:t>
            </a:r>
            <a:r>
              <a:rPr lang="en-GB" dirty="0" smtClean="0">
                <a:solidFill>
                  <a:schemeClr val="bg1"/>
                </a:solidFill>
                <a:latin typeface="Comic Sans MS" panose="030F0702030302020204" pitchFamily="66" charset="0"/>
                <a:hlinkClick r:id="rId2"/>
              </a:rPr>
              <a:t>www.bbc.co.uk/programmes/p00f8mzr</a:t>
            </a:r>
            <a:r>
              <a:rPr lang="en-GB" dirty="0" smtClean="0">
                <a:solidFill>
                  <a:schemeClr val="bg1"/>
                </a:solidFill>
                <a:latin typeface="Comic Sans MS" panose="030F0702030302020204" pitchFamily="66" charset="0"/>
              </a:rPr>
              <a:t>  (or on the </a:t>
            </a:r>
            <a:r>
              <a:rPr lang="en-GB" dirty="0" err="1" smtClean="0">
                <a:solidFill>
                  <a:schemeClr val="bg1"/>
                </a:solidFill>
                <a:latin typeface="Comic Sans MS" panose="030F0702030302020204" pitchFamily="66" charset="0"/>
              </a:rPr>
              <a:t>moodle</a:t>
            </a:r>
            <a:r>
              <a:rPr lang="en-GB" dirty="0" smtClean="0">
                <a:solidFill>
                  <a:schemeClr val="bg1"/>
                </a:solidFill>
                <a:latin typeface="Comic Sans MS" panose="030F0702030302020204" pitchFamily="66" charset="0"/>
              </a:rPr>
              <a:t>)</a:t>
            </a:r>
            <a:endParaRPr lang="en-GB" dirty="0">
              <a:solidFill>
                <a:schemeClr val="bg1"/>
              </a:solidFill>
              <a:latin typeface="Comic Sans MS" panose="030F0702030302020204" pitchFamily="66" charset="0"/>
            </a:endParaRPr>
          </a:p>
          <a:p>
            <a:pPr marL="0" indent="0">
              <a:buNone/>
            </a:pPr>
            <a:endParaRPr lang="en-GB" dirty="0">
              <a:solidFill>
                <a:schemeClr val="bg1"/>
              </a:solidFill>
              <a:latin typeface="Comic Sans MS" panose="030F0702030302020204" pitchFamily="66" charset="0"/>
            </a:endParaRPr>
          </a:p>
          <a:p>
            <a:pPr marL="0" indent="0">
              <a:buNone/>
            </a:pPr>
            <a:r>
              <a:rPr lang="en-GB" dirty="0">
                <a:solidFill>
                  <a:schemeClr val="bg1"/>
                </a:solidFill>
                <a:latin typeface="Comic Sans MS" panose="030F0702030302020204" pitchFamily="66" charset="0"/>
              </a:rPr>
              <a:t>This looks at Solomon Asch’s classic social psychological research, his findings and whether the research is likely to be valid today.</a:t>
            </a:r>
          </a:p>
          <a:p>
            <a:pPr marL="0" indent="0">
              <a:buNone/>
            </a:pPr>
            <a:endParaRPr lang="en-GB" dirty="0">
              <a:solidFill>
                <a:schemeClr val="bg1"/>
              </a:solidFill>
              <a:latin typeface="Comic Sans MS" panose="030F0702030302020204" pitchFamily="66" charset="0"/>
            </a:endParaRPr>
          </a:p>
          <a:p>
            <a:pPr marL="0" indent="0">
              <a:buNone/>
            </a:pPr>
            <a:endParaRPr lang="en-GB" b="1" dirty="0" smtClean="0">
              <a:solidFill>
                <a:schemeClr val="bg1"/>
              </a:solidFill>
              <a:latin typeface="Comic Sans MS" panose="030F0702030302020204" pitchFamily="66" charset="0"/>
            </a:endParaRPr>
          </a:p>
          <a:p>
            <a:pPr marL="0" indent="0">
              <a:buNone/>
            </a:pPr>
            <a:endParaRPr lang="en-GB" b="1" dirty="0">
              <a:solidFill>
                <a:schemeClr val="bg1"/>
              </a:solidFill>
              <a:latin typeface="Comic Sans MS" panose="030F0702030302020204" pitchFamily="66" charset="0"/>
            </a:endParaRPr>
          </a:p>
          <a:p>
            <a:pPr marL="0" indent="0">
              <a:buNone/>
            </a:pPr>
            <a:r>
              <a:rPr lang="en-GB" b="1" dirty="0" smtClean="0">
                <a:solidFill>
                  <a:schemeClr val="bg1"/>
                </a:solidFill>
                <a:latin typeface="Comic Sans MS" panose="030F0702030302020204" pitchFamily="66" charset="0"/>
              </a:rPr>
              <a:t>2. Watch the video at:</a:t>
            </a:r>
          </a:p>
          <a:p>
            <a:pPr marL="0" indent="0">
              <a:buNone/>
            </a:pPr>
            <a:r>
              <a:rPr lang="en-GB" b="1" dirty="0">
                <a:solidFill>
                  <a:schemeClr val="bg1"/>
                </a:solidFill>
                <a:latin typeface="Comic Sans MS" panose="030F0702030302020204" pitchFamily="66" charset="0"/>
                <a:hlinkClick r:id="rId3"/>
              </a:rPr>
              <a:t>http://www.wimp.com/conformityvideo</a:t>
            </a:r>
            <a:r>
              <a:rPr lang="en-GB" b="1" dirty="0" smtClean="0">
                <a:solidFill>
                  <a:schemeClr val="bg1"/>
                </a:solidFill>
                <a:latin typeface="Comic Sans MS" panose="030F0702030302020204" pitchFamily="66" charset="0"/>
                <a:hlinkClick r:id="rId3"/>
              </a:rPr>
              <a:t>/</a:t>
            </a:r>
            <a:endParaRPr lang="en-GB" b="1" dirty="0" smtClean="0">
              <a:solidFill>
                <a:schemeClr val="bg1"/>
              </a:solidFill>
              <a:latin typeface="Comic Sans MS" panose="030F0702030302020204" pitchFamily="66" charset="0"/>
            </a:endParaRPr>
          </a:p>
          <a:p>
            <a:pPr marL="0" indent="0">
              <a:buNone/>
            </a:pPr>
            <a:endParaRPr lang="en-GB" b="1" dirty="0">
              <a:solidFill>
                <a:schemeClr val="bg1"/>
              </a:solidFill>
              <a:latin typeface="Comic Sans MS" panose="030F0702030302020204" pitchFamily="66" charset="0"/>
            </a:endParaRPr>
          </a:p>
          <a:p>
            <a:pPr marL="0" indent="0">
              <a:buNone/>
            </a:pPr>
            <a:r>
              <a:rPr lang="en-GB" b="1" dirty="0">
                <a:solidFill>
                  <a:schemeClr val="bg1"/>
                </a:solidFill>
                <a:latin typeface="Comic Sans MS" panose="030F0702030302020204" pitchFamily="66" charset="0"/>
              </a:rPr>
              <a:t>Make appropriate key notes from the </a:t>
            </a:r>
            <a:r>
              <a:rPr lang="en-GB" b="1" dirty="0" smtClean="0">
                <a:solidFill>
                  <a:schemeClr val="bg1"/>
                </a:solidFill>
                <a:latin typeface="Comic Sans MS" panose="030F0702030302020204" pitchFamily="66" charset="0"/>
              </a:rPr>
              <a:t>video.</a:t>
            </a:r>
            <a:endParaRPr lang="en-GB" b="1" dirty="0">
              <a:solidFill>
                <a:schemeClr val="bg1"/>
              </a:solidFill>
              <a:latin typeface="Comic Sans MS" panose="030F0702030302020204" pitchFamily="66" charset="0"/>
            </a:endParaRPr>
          </a:p>
          <a:p>
            <a:pPr marL="0" indent="0">
              <a:buNone/>
            </a:pPr>
            <a:endParaRPr lang="en-GB" dirty="0">
              <a:solidFill>
                <a:schemeClr val="bg1"/>
              </a:solidFill>
              <a:latin typeface="Comic Sans MS" panose="030F0702030302020204" pitchFamily="66" charset="0"/>
            </a:endParaRPr>
          </a:p>
          <a:p>
            <a:pPr marL="0" indent="0">
              <a:buNone/>
            </a:pPr>
            <a:endParaRPr lang="en-GB" dirty="0">
              <a:solidFill>
                <a:schemeClr val="bg1"/>
              </a:solidFill>
            </a:endParaRPr>
          </a:p>
        </p:txBody>
      </p:sp>
      <p:sp>
        <p:nvSpPr>
          <p:cNvPr id="5" name="Rectangle 4"/>
          <p:cNvSpPr/>
          <p:nvPr/>
        </p:nvSpPr>
        <p:spPr>
          <a:xfrm>
            <a:off x="0" y="0"/>
            <a:ext cx="9143999" cy="1015663"/>
          </a:xfrm>
          <a:prstGeom prst="rect">
            <a:avLst/>
          </a:prstGeom>
          <a:noFill/>
        </p:spPr>
        <p:txBody>
          <a:bodyPr wrap="square" lIns="91440" tIns="45720" rIns="91440" bIns="45720">
            <a:spAutoFit/>
          </a:bodyPr>
          <a:lstStyle/>
          <a:p>
            <a:pPr algn="ct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Home Learning</a:t>
            </a:r>
          </a:p>
        </p:txBody>
      </p:sp>
      <p:sp>
        <p:nvSpPr>
          <p:cNvPr id="7" name="TextBox 6"/>
          <p:cNvSpPr txBox="1"/>
          <p:nvPr/>
        </p:nvSpPr>
        <p:spPr>
          <a:xfrm>
            <a:off x="-5325" y="5749516"/>
            <a:ext cx="9144000" cy="1107996"/>
          </a:xfrm>
          <a:prstGeom prst="rect">
            <a:avLst/>
          </a:prstGeom>
          <a:solidFill>
            <a:srgbClr val="FFC000"/>
          </a:solidFill>
          <a:ln w="57150">
            <a:solidFill>
              <a:schemeClr val="accent6">
                <a:lumMod val="75000"/>
              </a:schemeClr>
            </a:solidFill>
          </a:ln>
        </p:spPr>
        <p:txBody>
          <a:bodyPr wrap="square" rtlCol="0">
            <a:spAutoFit/>
          </a:bodyPr>
          <a:lstStyle/>
          <a:p>
            <a:r>
              <a:rPr lang="en-GB" sz="1650"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KNOW the differences between types of conformity: ‘internalisation’, ‘identification’ and ‘compliance’ and UNDERSTAND the explanations for these (ISI &amp; NSI).</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DESCRIBE and EVALUATE research into types of conformity (Asch and </a:t>
            </a:r>
            <a:r>
              <a:rPr lang="en-GB" sz="1650" dirty="0" err="1">
                <a:solidFill>
                  <a:prstClr val="black"/>
                </a:solidFill>
                <a:latin typeface="Comic Sans MS" panose="030F0702030302020204" pitchFamily="66" charset="0"/>
              </a:rPr>
              <a:t>Sherif</a:t>
            </a:r>
            <a:r>
              <a:rPr lang="en-GB" sz="1650" dirty="0">
                <a:solidFill>
                  <a:prstClr val="black"/>
                </a:solidFill>
                <a:latin typeface="Comic Sans MS" panose="030F0702030302020204" pitchFamily="66" charset="0"/>
              </a:rPr>
              <a:t>).</a:t>
            </a:r>
          </a:p>
        </p:txBody>
      </p:sp>
    </p:spTree>
    <p:extLst>
      <p:ext uri="{BB962C8B-B14F-4D97-AF65-F5344CB8AC3E}">
        <p14:creationId xmlns:p14="http://schemas.microsoft.com/office/powerpoint/2010/main" val="1958002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229600" cy="4525963"/>
          </a:xfrm>
        </p:spPr>
        <p:txBody>
          <a:bodyPr/>
          <a:lstStyle/>
          <a:p>
            <a:pPr marL="0" indent="0">
              <a:buNone/>
            </a:pPr>
            <a:r>
              <a:rPr lang="en-GB" dirty="0" smtClean="0">
                <a:solidFill>
                  <a:schemeClr val="bg1"/>
                </a:solidFill>
              </a:rPr>
              <a:t>Many of our everyday decisions and behaviours are influenced by </a:t>
            </a:r>
            <a:r>
              <a:rPr lang="en-GB" b="1" i="1" dirty="0" smtClean="0">
                <a:solidFill>
                  <a:schemeClr val="bg1"/>
                </a:solidFill>
              </a:rPr>
              <a:t>social pressures to conform </a:t>
            </a:r>
            <a:r>
              <a:rPr lang="en-GB" dirty="0" smtClean="0">
                <a:solidFill>
                  <a:schemeClr val="bg1"/>
                </a:solidFill>
              </a:rPr>
              <a:t>to the opinions and behaviours of others.</a:t>
            </a:r>
            <a:endParaRPr lang="en-GB" dirty="0">
              <a:solidFill>
                <a:schemeClr val="bg1"/>
              </a:solidFill>
            </a:endParaRPr>
          </a:p>
        </p:txBody>
      </p:sp>
      <p:sp>
        <p:nvSpPr>
          <p:cNvPr id="4" name="TextBox 3"/>
          <p:cNvSpPr txBox="1"/>
          <p:nvPr/>
        </p:nvSpPr>
        <p:spPr>
          <a:xfrm>
            <a:off x="-5325" y="5749516"/>
            <a:ext cx="9144000" cy="1107996"/>
          </a:xfrm>
          <a:prstGeom prst="rect">
            <a:avLst/>
          </a:prstGeom>
          <a:solidFill>
            <a:srgbClr val="FFC000"/>
          </a:solidFill>
          <a:ln w="57150">
            <a:solidFill>
              <a:schemeClr val="accent6">
                <a:lumMod val="75000"/>
              </a:schemeClr>
            </a:solidFill>
          </a:ln>
        </p:spPr>
        <p:txBody>
          <a:bodyPr wrap="square" rtlCol="0">
            <a:spAutoFit/>
          </a:bodyPr>
          <a:lstStyle/>
          <a:p>
            <a:r>
              <a:rPr lang="en-GB" sz="1650"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KNOW the </a:t>
            </a:r>
            <a:r>
              <a:rPr lang="en-GB" sz="1650" dirty="0" smtClean="0">
                <a:solidFill>
                  <a:prstClr val="black"/>
                </a:solidFill>
                <a:latin typeface="Comic Sans MS" panose="030F0702030302020204" pitchFamily="66" charset="0"/>
              </a:rPr>
              <a:t>differences between types </a:t>
            </a:r>
            <a:r>
              <a:rPr lang="en-GB" sz="1650" dirty="0">
                <a:solidFill>
                  <a:prstClr val="black"/>
                </a:solidFill>
                <a:latin typeface="Comic Sans MS" panose="030F0702030302020204" pitchFamily="66" charset="0"/>
              </a:rPr>
              <a:t>of conformity: </a:t>
            </a:r>
            <a:r>
              <a:rPr lang="en-GB" sz="1650" dirty="0" smtClean="0">
                <a:solidFill>
                  <a:prstClr val="black"/>
                </a:solidFill>
                <a:latin typeface="Comic Sans MS" panose="030F0702030302020204" pitchFamily="66" charset="0"/>
              </a:rPr>
              <a:t>‘internalisation’, ‘identification’ </a:t>
            </a:r>
            <a:r>
              <a:rPr lang="en-GB" sz="1650" dirty="0">
                <a:solidFill>
                  <a:prstClr val="black"/>
                </a:solidFill>
                <a:latin typeface="Comic Sans MS" panose="030F0702030302020204" pitchFamily="66" charset="0"/>
              </a:rPr>
              <a:t>and </a:t>
            </a:r>
            <a:r>
              <a:rPr lang="en-GB" sz="1650" dirty="0" smtClean="0">
                <a:solidFill>
                  <a:prstClr val="black"/>
                </a:solidFill>
                <a:latin typeface="Comic Sans MS" panose="030F0702030302020204" pitchFamily="66" charset="0"/>
              </a:rPr>
              <a:t>‘compliance’ and UNDERSTAND the explanations for these (ISI &amp; NSI).</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a:t>
            </a:r>
            <a:r>
              <a:rPr lang="en-GB" sz="1650" dirty="0">
                <a:solidFill>
                  <a:prstClr val="black"/>
                </a:solidFill>
                <a:latin typeface="Comic Sans MS" panose="030F0702030302020204" pitchFamily="66" charset="0"/>
              </a:rPr>
              <a:t>DESCRIBE </a:t>
            </a:r>
            <a:r>
              <a:rPr lang="en-GB" sz="1650" dirty="0" smtClean="0">
                <a:solidFill>
                  <a:prstClr val="black"/>
                </a:solidFill>
                <a:latin typeface="Comic Sans MS" panose="030F0702030302020204" pitchFamily="66" charset="0"/>
              </a:rPr>
              <a:t>and EVALUATE research into types of conformity (Asch and </a:t>
            </a:r>
            <a:r>
              <a:rPr lang="en-GB" sz="1650" dirty="0" err="1" smtClean="0">
                <a:solidFill>
                  <a:prstClr val="black"/>
                </a:solidFill>
                <a:latin typeface="Comic Sans MS" panose="030F0702030302020204" pitchFamily="66" charset="0"/>
              </a:rPr>
              <a:t>Sherif</a:t>
            </a:r>
            <a:r>
              <a:rPr lang="en-GB" sz="1650" dirty="0" smtClean="0">
                <a:solidFill>
                  <a:prstClr val="black"/>
                </a:solidFill>
                <a:latin typeface="Comic Sans MS" panose="030F0702030302020204" pitchFamily="66" charset="0"/>
              </a:rPr>
              <a:t>).</a:t>
            </a:r>
            <a:endParaRPr lang="en-GB" sz="165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565737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25" y="5749516"/>
            <a:ext cx="9144000" cy="1107996"/>
          </a:xfrm>
          <a:prstGeom prst="rect">
            <a:avLst/>
          </a:prstGeom>
          <a:solidFill>
            <a:srgbClr val="FFC000"/>
          </a:solidFill>
          <a:ln w="57150">
            <a:solidFill>
              <a:schemeClr val="accent6">
                <a:lumMod val="75000"/>
              </a:schemeClr>
            </a:solidFill>
          </a:ln>
        </p:spPr>
        <p:txBody>
          <a:bodyPr wrap="square" rtlCol="0">
            <a:spAutoFit/>
          </a:bodyPr>
          <a:lstStyle/>
          <a:p>
            <a:r>
              <a:rPr lang="en-GB" sz="1650"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KNOW the </a:t>
            </a:r>
            <a:r>
              <a:rPr lang="en-GB" sz="1650" dirty="0" smtClean="0">
                <a:solidFill>
                  <a:prstClr val="black"/>
                </a:solidFill>
                <a:latin typeface="Comic Sans MS" panose="030F0702030302020204" pitchFamily="66" charset="0"/>
              </a:rPr>
              <a:t>differences between types </a:t>
            </a:r>
            <a:r>
              <a:rPr lang="en-GB" sz="1650" dirty="0">
                <a:solidFill>
                  <a:prstClr val="black"/>
                </a:solidFill>
                <a:latin typeface="Comic Sans MS" panose="030F0702030302020204" pitchFamily="66" charset="0"/>
              </a:rPr>
              <a:t>of conformity: </a:t>
            </a:r>
            <a:r>
              <a:rPr lang="en-GB" sz="1650" dirty="0" smtClean="0">
                <a:solidFill>
                  <a:prstClr val="black"/>
                </a:solidFill>
                <a:latin typeface="Comic Sans MS" panose="030F0702030302020204" pitchFamily="66" charset="0"/>
              </a:rPr>
              <a:t>‘internalisation’, ‘identification’ </a:t>
            </a:r>
            <a:r>
              <a:rPr lang="en-GB" sz="1650" dirty="0">
                <a:solidFill>
                  <a:prstClr val="black"/>
                </a:solidFill>
                <a:latin typeface="Comic Sans MS" panose="030F0702030302020204" pitchFamily="66" charset="0"/>
              </a:rPr>
              <a:t>and </a:t>
            </a:r>
            <a:r>
              <a:rPr lang="en-GB" sz="1650" dirty="0" smtClean="0">
                <a:solidFill>
                  <a:prstClr val="black"/>
                </a:solidFill>
                <a:latin typeface="Comic Sans MS" panose="030F0702030302020204" pitchFamily="66" charset="0"/>
              </a:rPr>
              <a:t>‘compliance’ and UNDERSTAND the explanations for these (ISI &amp; NSI).</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a:t>
            </a:r>
            <a:r>
              <a:rPr lang="en-GB" sz="1650" dirty="0">
                <a:solidFill>
                  <a:prstClr val="black"/>
                </a:solidFill>
                <a:latin typeface="Comic Sans MS" panose="030F0702030302020204" pitchFamily="66" charset="0"/>
              </a:rPr>
              <a:t>DESCRIBE </a:t>
            </a:r>
            <a:r>
              <a:rPr lang="en-GB" sz="1650" dirty="0" smtClean="0">
                <a:solidFill>
                  <a:prstClr val="black"/>
                </a:solidFill>
                <a:latin typeface="Comic Sans MS" panose="030F0702030302020204" pitchFamily="66" charset="0"/>
              </a:rPr>
              <a:t>and EVALUATE research into types of conformity (Asch and </a:t>
            </a:r>
            <a:r>
              <a:rPr lang="en-GB" sz="1650" dirty="0" err="1" smtClean="0">
                <a:solidFill>
                  <a:prstClr val="black"/>
                </a:solidFill>
                <a:latin typeface="Comic Sans MS" panose="030F0702030302020204" pitchFamily="66" charset="0"/>
              </a:rPr>
              <a:t>Sherif</a:t>
            </a:r>
            <a:r>
              <a:rPr lang="en-GB" sz="1650" dirty="0" smtClean="0">
                <a:solidFill>
                  <a:prstClr val="black"/>
                </a:solidFill>
                <a:latin typeface="Comic Sans MS" panose="030F0702030302020204" pitchFamily="66" charset="0"/>
              </a:rPr>
              <a:t>).</a:t>
            </a:r>
            <a:endParaRPr lang="en-GB" sz="1650" dirty="0">
              <a:solidFill>
                <a:prstClr val="black"/>
              </a:solidFill>
              <a:latin typeface="Comic Sans MS" panose="030F0702030302020204" pitchFamily="66" charset="0"/>
            </a:endParaRPr>
          </a:p>
        </p:txBody>
      </p:sp>
      <p:sp>
        <p:nvSpPr>
          <p:cNvPr id="6146" name="Rectangle 2"/>
          <p:cNvSpPr>
            <a:spLocks noGrp="1" noChangeArrowheads="1"/>
          </p:cNvSpPr>
          <p:nvPr>
            <p:ph type="title"/>
          </p:nvPr>
        </p:nvSpPr>
        <p:spPr/>
        <p:txBody>
          <a:bodyPr/>
          <a:lstStyle/>
          <a:p>
            <a:pPr eaLnBrk="1" hangingPunct="1"/>
            <a:r>
              <a:rPr lang="en-GB" smtClean="0"/>
              <a:t>Conformity</a:t>
            </a:r>
          </a:p>
        </p:txBody>
      </p:sp>
      <p:sp>
        <p:nvSpPr>
          <p:cNvPr id="50179" name="Rectangle 3"/>
          <p:cNvSpPr>
            <a:spLocks noGrp="1" noChangeArrowheads="1"/>
          </p:cNvSpPr>
          <p:nvPr>
            <p:ph idx="1"/>
          </p:nvPr>
        </p:nvSpPr>
        <p:spPr>
          <a:xfrm>
            <a:off x="312827" y="1446550"/>
            <a:ext cx="8229600" cy="4525963"/>
          </a:xfrm>
        </p:spPr>
        <p:txBody>
          <a:bodyPr>
            <a:normAutofit/>
          </a:bodyPr>
          <a:lstStyle/>
          <a:p>
            <a:pPr eaLnBrk="1" hangingPunct="1">
              <a:lnSpc>
                <a:spcPct val="90000"/>
              </a:lnSpc>
              <a:buFontTx/>
              <a:buNone/>
            </a:pPr>
            <a:r>
              <a:rPr lang="en-GB" sz="3200" dirty="0" smtClean="0">
                <a:solidFill>
                  <a:schemeClr val="bg1"/>
                </a:solidFill>
              </a:rPr>
              <a:t>“	Tendency for people to adopt the behaviour, attitudes and values of other members of a reference group, as a result of real or imagined pressure from that group to do so”</a:t>
            </a:r>
          </a:p>
          <a:p>
            <a:pPr algn="r" eaLnBrk="1" hangingPunct="1">
              <a:lnSpc>
                <a:spcPct val="90000"/>
              </a:lnSpc>
              <a:buFontTx/>
              <a:buNone/>
            </a:pPr>
            <a:r>
              <a:rPr lang="en-GB" sz="3200" dirty="0" smtClean="0">
                <a:solidFill>
                  <a:schemeClr val="bg1"/>
                </a:solidFill>
              </a:rPr>
              <a:t>Zimbardo </a:t>
            </a:r>
            <a:r>
              <a:rPr lang="en-GB" sz="3200" i="1" dirty="0" smtClean="0">
                <a:solidFill>
                  <a:schemeClr val="bg1"/>
                </a:solidFill>
              </a:rPr>
              <a:t>et al</a:t>
            </a:r>
            <a:r>
              <a:rPr lang="en-GB" sz="3200" dirty="0" smtClean="0">
                <a:solidFill>
                  <a:schemeClr val="bg1"/>
                </a:solidFill>
              </a:rPr>
              <a:t> (1995)</a:t>
            </a:r>
          </a:p>
        </p:txBody>
      </p:sp>
      <p:sp>
        <p:nvSpPr>
          <p:cNvPr id="2" name="Rectangle 1"/>
          <p:cNvSpPr/>
          <p:nvPr/>
        </p:nvSpPr>
        <p:spPr>
          <a:xfrm>
            <a:off x="611560" y="0"/>
            <a:ext cx="7920879" cy="1446550"/>
          </a:xfrm>
          <a:prstGeom prst="rect">
            <a:avLst/>
          </a:prstGeom>
          <a:noFill/>
        </p:spPr>
        <p:txBody>
          <a:bodyPr wrap="square" lIns="91440" tIns="45720" rIns="91440" bIns="45720">
            <a:spAutoFit/>
          </a:bodyPr>
          <a:lstStyle/>
          <a:p>
            <a:pPr algn="ctr"/>
            <a:r>
              <a:rPr lang="en-US"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What is conformity? </a:t>
            </a:r>
          </a:p>
          <a:p>
            <a:pPr algn="ctr"/>
            <a:r>
              <a:rPr lang="en-US"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(A.K.A ‘majority influence’)</a:t>
            </a:r>
          </a:p>
        </p:txBody>
      </p:sp>
      <p:sp>
        <p:nvSpPr>
          <p:cNvPr id="4" name="Rounded Rectangle 3"/>
          <p:cNvSpPr/>
          <p:nvPr/>
        </p:nvSpPr>
        <p:spPr>
          <a:xfrm rot="21235750">
            <a:off x="316276" y="3635280"/>
            <a:ext cx="3240360" cy="1728192"/>
          </a:xfrm>
          <a:prstGeom prst="roundRect">
            <a:avLst>
              <a:gd name="adj" fmla="val 2287"/>
            </a:avLst>
          </a:prstGeom>
          <a:solidFill>
            <a:srgbClr val="00206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solidFill>
                  <a:prstClr val="white"/>
                </a:solidFill>
                <a:latin typeface="Comic Sans MS" panose="030F0702030302020204" pitchFamily="66" charset="0"/>
              </a:rPr>
              <a:t>We tend to ‘</a:t>
            </a:r>
            <a:r>
              <a:rPr lang="en-GB" i="1" dirty="0">
                <a:solidFill>
                  <a:prstClr val="white"/>
                </a:solidFill>
                <a:latin typeface="Comic Sans MS" panose="030F0702030302020204" pitchFamily="66" charset="0"/>
              </a:rPr>
              <a:t>conform</a:t>
            </a:r>
            <a:r>
              <a:rPr lang="en-GB" dirty="0">
                <a:solidFill>
                  <a:prstClr val="white"/>
                </a:solidFill>
                <a:latin typeface="Comic Sans MS" panose="030F0702030302020204" pitchFamily="66" charset="0"/>
              </a:rPr>
              <a:t>’ and change our own opinion when </a:t>
            </a:r>
            <a:r>
              <a:rPr lang="en-GB" b="1" dirty="0">
                <a:solidFill>
                  <a:prstClr val="white"/>
                </a:solidFill>
                <a:latin typeface="Comic Sans MS" panose="030F0702030302020204" pitchFamily="66" charset="0"/>
              </a:rPr>
              <a:t>a certain course of action is favoured by the majority</a:t>
            </a:r>
            <a:r>
              <a:rPr lang="en-GB" dirty="0">
                <a:solidFill>
                  <a:prstClr val="white"/>
                </a:solidFill>
                <a:latin typeface="Comic Sans MS" panose="030F0702030302020204" pitchFamily="66" charset="0"/>
              </a:rPr>
              <a:t>… </a:t>
            </a:r>
          </a:p>
        </p:txBody>
      </p:sp>
      <p:sp>
        <p:nvSpPr>
          <p:cNvPr id="9" name="Rounded Rectangle 8"/>
          <p:cNvSpPr/>
          <p:nvPr/>
        </p:nvSpPr>
        <p:spPr>
          <a:xfrm rot="421948">
            <a:off x="4948577" y="4052908"/>
            <a:ext cx="3240360" cy="1728192"/>
          </a:xfrm>
          <a:prstGeom prst="roundRect">
            <a:avLst/>
          </a:prstGeom>
          <a:solidFill>
            <a:srgbClr val="00206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solidFill>
                  <a:prstClr val="white"/>
                </a:solidFill>
                <a:latin typeface="Comic Sans MS" panose="030F0702030302020204" pitchFamily="66" charset="0"/>
              </a:rPr>
              <a:t>Or when something is </a:t>
            </a:r>
            <a:r>
              <a:rPr lang="en-GB" b="1" dirty="0">
                <a:solidFill>
                  <a:prstClr val="white"/>
                </a:solidFill>
                <a:latin typeface="Comic Sans MS" panose="030F0702030302020204" pitchFamily="66" charset="0"/>
              </a:rPr>
              <a:t>more socially acceptable.</a:t>
            </a:r>
          </a:p>
        </p:txBody>
      </p:sp>
    </p:spTree>
    <p:extLst>
      <p:ext uri="{BB962C8B-B14F-4D97-AF65-F5344CB8AC3E}">
        <p14:creationId xmlns:p14="http://schemas.microsoft.com/office/powerpoint/2010/main" val="3205676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5" y="5749516"/>
            <a:ext cx="9144000" cy="1107996"/>
          </a:xfrm>
          <a:prstGeom prst="rect">
            <a:avLst/>
          </a:prstGeom>
          <a:solidFill>
            <a:srgbClr val="FFC000"/>
          </a:solidFill>
          <a:ln w="57150">
            <a:solidFill>
              <a:schemeClr val="accent6">
                <a:lumMod val="75000"/>
              </a:schemeClr>
            </a:solidFill>
          </a:ln>
        </p:spPr>
        <p:txBody>
          <a:bodyPr wrap="square" rtlCol="0">
            <a:spAutoFit/>
          </a:bodyPr>
          <a:lstStyle/>
          <a:p>
            <a:r>
              <a:rPr lang="en-GB" sz="1650"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KNOW the differences between types of conformity: ‘internalisation’, ‘identification’ and ‘compliance’ and UNDERSTAND the explanations for these (ISI &amp; NSI).</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DESCRIBE and EVALUATE research into types of conformity (Asch and </a:t>
            </a:r>
            <a:r>
              <a:rPr lang="en-GB" sz="1650" dirty="0" err="1">
                <a:solidFill>
                  <a:prstClr val="black"/>
                </a:solidFill>
                <a:latin typeface="Comic Sans MS" panose="030F0702030302020204" pitchFamily="66" charset="0"/>
              </a:rPr>
              <a:t>Sherif</a:t>
            </a:r>
            <a:r>
              <a:rPr lang="en-GB" sz="1650" dirty="0">
                <a:solidFill>
                  <a:prstClr val="black"/>
                </a:solidFill>
                <a:latin typeface="Comic Sans MS" panose="030F0702030302020204" pitchFamily="66" charset="0"/>
              </a:rPr>
              <a:t>).</a:t>
            </a:r>
          </a:p>
        </p:txBody>
      </p:sp>
      <p:sp>
        <p:nvSpPr>
          <p:cNvPr id="8" name="Rectangle 7"/>
          <p:cNvSpPr/>
          <p:nvPr/>
        </p:nvSpPr>
        <p:spPr>
          <a:xfrm>
            <a:off x="0" y="0"/>
            <a:ext cx="6588224" cy="954107"/>
          </a:xfrm>
          <a:prstGeom prst="rect">
            <a:avLst/>
          </a:prstGeom>
          <a:noFill/>
        </p:spPr>
        <p:txBody>
          <a:bodyPr wrap="square" lIns="91440" tIns="45720" rIns="91440" bIns="45720">
            <a:spAutoFit/>
          </a:bodyPr>
          <a:lstStyle/>
          <a:p>
            <a:pPr algn="ctr"/>
            <a:r>
              <a:rPr lang="en-US" sz="2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There are 3 ways in which people conform to the opinions and behaviors of others….</a:t>
            </a:r>
            <a:endParaRPr lang="en-US"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84685"/>
            <a:ext cx="1861245" cy="133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sz="quarter" idx="1"/>
          </p:nvPr>
        </p:nvSpPr>
        <p:spPr>
          <a:xfrm>
            <a:off x="105802" y="1268760"/>
            <a:ext cx="7643813" cy="4873625"/>
          </a:xfrm>
        </p:spPr>
        <p:txBody>
          <a:bodyPr>
            <a:normAutofit/>
          </a:bodyPr>
          <a:lstStyle/>
          <a:p>
            <a:pPr marL="457200" indent="-457200" eaLnBrk="1" hangingPunct="1">
              <a:buFont typeface="Wingdings" pitchFamily="2" charset="2"/>
              <a:buNone/>
            </a:pPr>
            <a:r>
              <a:rPr lang="en-GB" dirty="0" smtClean="0">
                <a:solidFill>
                  <a:srgbClr val="FFC000"/>
                </a:solidFill>
                <a:latin typeface="Comic Sans MS" panose="030F0702030302020204" pitchFamily="66" charset="0"/>
                <a:ea typeface="Miriam"/>
                <a:cs typeface="Miriam"/>
              </a:rPr>
              <a:t>These three are differing </a:t>
            </a:r>
            <a:r>
              <a:rPr lang="en-GB" i="1" dirty="0" smtClean="0">
                <a:solidFill>
                  <a:srgbClr val="FFC000"/>
                </a:solidFill>
                <a:latin typeface="Comic Sans MS" panose="030F0702030302020204" pitchFamily="66" charset="0"/>
                <a:ea typeface="Miriam"/>
                <a:cs typeface="Miriam"/>
              </a:rPr>
              <a:t>levels</a:t>
            </a:r>
            <a:r>
              <a:rPr lang="en-GB" dirty="0" smtClean="0">
                <a:solidFill>
                  <a:srgbClr val="FFC000"/>
                </a:solidFill>
                <a:latin typeface="Comic Sans MS" panose="030F0702030302020204" pitchFamily="66" charset="0"/>
                <a:ea typeface="Miriam"/>
                <a:cs typeface="Miriam"/>
              </a:rPr>
              <a:t> of conformity.</a:t>
            </a:r>
            <a:endParaRPr lang="en-GB" dirty="0" smtClean="0">
              <a:solidFill>
                <a:srgbClr val="3668C4"/>
              </a:solidFill>
              <a:latin typeface="Segoe Print"/>
              <a:ea typeface="Miriam"/>
              <a:cs typeface="Miriam"/>
            </a:endParaRPr>
          </a:p>
          <a:p>
            <a:pPr marL="0" indent="0" eaLnBrk="1" hangingPunct="1">
              <a:buNone/>
            </a:pPr>
            <a:endParaRPr lang="en-GB" dirty="0">
              <a:solidFill>
                <a:srgbClr val="3668C4"/>
              </a:solidFill>
              <a:latin typeface="Segoe Print"/>
              <a:ea typeface="Miriam"/>
              <a:cs typeface="Miriam"/>
            </a:endParaRPr>
          </a:p>
          <a:p>
            <a:pPr marL="0" indent="0" eaLnBrk="1" hangingPunct="1">
              <a:buNone/>
            </a:pPr>
            <a:r>
              <a:rPr lang="en-GB" sz="3200" i="1" dirty="0" smtClean="0">
                <a:solidFill>
                  <a:srgbClr val="3668C4"/>
                </a:solidFill>
                <a:latin typeface="Segoe Print"/>
                <a:ea typeface="Miriam"/>
                <a:cs typeface="Miriam"/>
              </a:rPr>
              <a:t>Compliance</a:t>
            </a:r>
          </a:p>
          <a:p>
            <a:pPr marL="0" indent="0" eaLnBrk="1" hangingPunct="1">
              <a:buNone/>
            </a:pPr>
            <a:endParaRPr lang="en-GB" sz="3200" i="1" dirty="0">
              <a:solidFill>
                <a:srgbClr val="3668C4"/>
              </a:solidFill>
              <a:latin typeface="Segoe Print"/>
              <a:ea typeface="Miriam"/>
              <a:cs typeface="Miriam"/>
            </a:endParaRPr>
          </a:p>
          <a:p>
            <a:pPr marL="0" indent="0" eaLnBrk="1" hangingPunct="1">
              <a:buNone/>
            </a:pPr>
            <a:r>
              <a:rPr lang="en-GB" sz="3200" i="1" dirty="0" smtClean="0">
                <a:solidFill>
                  <a:srgbClr val="3668C4"/>
                </a:solidFill>
                <a:latin typeface="Segoe Print"/>
                <a:ea typeface="Miriam"/>
                <a:cs typeface="Miriam"/>
              </a:rPr>
              <a:t>Identification</a:t>
            </a:r>
          </a:p>
          <a:p>
            <a:pPr marL="0" indent="0" eaLnBrk="1" hangingPunct="1">
              <a:buNone/>
            </a:pPr>
            <a:endParaRPr lang="en-GB" sz="3200" i="1" dirty="0" smtClean="0">
              <a:solidFill>
                <a:srgbClr val="3668C4"/>
              </a:solidFill>
              <a:latin typeface="Segoe Print"/>
              <a:ea typeface="Miriam"/>
              <a:cs typeface="Miriam"/>
            </a:endParaRPr>
          </a:p>
          <a:p>
            <a:pPr marL="0" indent="0" eaLnBrk="1" hangingPunct="1">
              <a:buNone/>
            </a:pPr>
            <a:r>
              <a:rPr lang="en-GB" sz="3200" i="1" dirty="0" smtClean="0">
                <a:solidFill>
                  <a:srgbClr val="3668C4"/>
                </a:solidFill>
                <a:latin typeface="Segoe Print"/>
                <a:ea typeface="Miriam"/>
                <a:cs typeface="Miriam"/>
              </a:rPr>
              <a:t>Internalisation</a:t>
            </a:r>
          </a:p>
          <a:p>
            <a:pPr marL="457200" indent="-457200" eaLnBrk="1" hangingPunct="1">
              <a:buFont typeface="Wingdings" pitchFamily="2" charset="2"/>
              <a:buNone/>
            </a:pPr>
            <a:endParaRPr lang="en-GB" sz="2600" dirty="0" smtClean="0">
              <a:latin typeface="Miriam"/>
              <a:ea typeface="Miriam"/>
              <a:cs typeface="Miriam"/>
            </a:endParaRPr>
          </a:p>
          <a:p>
            <a:pPr marL="457200" indent="-457200" eaLnBrk="1" hangingPunct="1">
              <a:buFont typeface="Wingdings" pitchFamily="2" charset="2"/>
              <a:buNone/>
            </a:pPr>
            <a:endParaRPr lang="en-GB" dirty="0" smtClean="0"/>
          </a:p>
        </p:txBody>
      </p:sp>
      <p:sp>
        <p:nvSpPr>
          <p:cNvPr id="12" name="Up-Down Arrow 11"/>
          <p:cNvSpPr/>
          <p:nvPr/>
        </p:nvSpPr>
        <p:spPr>
          <a:xfrm>
            <a:off x="3635921" y="2452415"/>
            <a:ext cx="1008062" cy="3096344"/>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 name="TextBox 5"/>
          <p:cNvSpPr txBox="1">
            <a:spLocks noChangeArrowheads="1"/>
          </p:cNvSpPr>
          <p:nvPr/>
        </p:nvSpPr>
        <p:spPr bwMode="auto">
          <a:xfrm>
            <a:off x="4932040" y="2708920"/>
            <a:ext cx="3949477" cy="584775"/>
          </a:xfrm>
          <a:prstGeom prst="rect">
            <a:avLst/>
          </a:prstGeom>
          <a:noFill/>
          <a:ln w="9525">
            <a:noFill/>
            <a:miter lim="800000"/>
            <a:headEnd/>
            <a:tailEnd/>
          </a:ln>
        </p:spPr>
        <p:txBody>
          <a:bodyPr wrap="square">
            <a:spAutoFit/>
          </a:bodyPr>
          <a:lstStyle/>
          <a:p>
            <a:pPr fontAlgn="base">
              <a:spcBef>
                <a:spcPct val="0"/>
              </a:spcBef>
              <a:spcAft>
                <a:spcPct val="0"/>
              </a:spcAft>
            </a:pPr>
            <a:r>
              <a:rPr lang="en-GB" sz="3200" dirty="0" smtClean="0">
                <a:solidFill>
                  <a:prstClr val="white"/>
                </a:solidFill>
                <a:latin typeface="Segoe Print"/>
              </a:rPr>
              <a:t>Shallowest </a:t>
            </a:r>
            <a:r>
              <a:rPr lang="en-GB" sz="3200" dirty="0">
                <a:solidFill>
                  <a:prstClr val="white"/>
                </a:solidFill>
                <a:latin typeface="Segoe Print"/>
              </a:rPr>
              <a:t>Level</a:t>
            </a:r>
          </a:p>
        </p:txBody>
      </p:sp>
      <p:sp>
        <p:nvSpPr>
          <p:cNvPr id="14" name="TextBox 6"/>
          <p:cNvSpPr txBox="1">
            <a:spLocks noChangeArrowheads="1"/>
          </p:cNvSpPr>
          <p:nvPr/>
        </p:nvSpPr>
        <p:spPr bwMode="auto">
          <a:xfrm>
            <a:off x="5041022" y="4869160"/>
            <a:ext cx="3707442" cy="584775"/>
          </a:xfrm>
          <a:prstGeom prst="rect">
            <a:avLst/>
          </a:prstGeom>
          <a:noFill/>
          <a:ln w="9525">
            <a:noFill/>
            <a:miter lim="800000"/>
            <a:headEnd/>
            <a:tailEnd/>
          </a:ln>
        </p:spPr>
        <p:txBody>
          <a:bodyPr wrap="square">
            <a:spAutoFit/>
          </a:bodyPr>
          <a:lstStyle/>
          <a:p>
            <a:pPr fontAlgn="base">
              <a:spcBef>
                <a:spcPct val="0"/>
              </a:spcBef>
              <a:spcAft>
                <a:spcPct val="0"/>
              </a:spcAft>
            </a:pPr>
            <a:r>
              <a:rPr lang="en-GB" sz="3200" dirty="0" smtClean="0">
                <a:solidFill>
                  <a:prstClr val="white"/>
                </a:solidFill>
                <a:latin typeface="Segoe Print"/>
              </a:rPr>
              <a:t>Deepest </a:t>
            </a:r>
            <a:r>
              <a:rPr lang="en-GB" sz="3200" dirty="0">
                <a:solidFill>
                  <a:prstClr val="white"/>
                </a:solidFill>
                <a:latin typeface="Segoe Print"/>
              </a:rPr>
              <a:t>Level</a:t>
            </a:r>
          </a:p>
        </p:txBody>
      </p:sp>
    </p:spTree>
    <p:extLst>
      <p:ext uri="{BB962C8B-B14F-4D97-AF65-F5344CB8AC3E}">
        <p14:creationId xmlns:p14="http://schemas.microsoft.com/office/powerpoint/2010/main" val="396925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25" y="5749516"/>
            <a:ext cx="9144000" cy="1107996"/>
          </a:xfrm>
          <a:prstGeom prst="rect">
            <a:avLst/>
          </a:prstGeom>
          <a:solidFill>
            <a:srgbClr val="FFC000"/>
          </a:solidFill>
          <a:ln w="57150">
            <a:solidFill>
              <a:schemeClr val="accent6">
                <a:lumMod val="75000"/>
              </a:schemeClr>
            </a:solidFill>
          </a:ln>
        </p:spPr>
        <p:txBody>
          <a:bodyPr wrap="square" rtlCol="0">
            <a:spAutoFit/>
          </a:bodyPr>
          <a:lstStyle/>
          <a:p>
            <a:r>
              <a:rPr lang="en-GB" sz="1650"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KNOW the differences between types of conformity: ‘internalisation’, ‘identification’ and ‘compliance’ and UNDERSTAND the explanations for these (ISI &amp; NSI).</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DESCRIBE and EVALUATE research into types of conformity (Asch and </a:t>
            </a:r>
            <a:r>
              <a:rPr lang="en-GB" sz="1650" dirty="0" err="1">
                <a:solidFill>
                  <a:prstClr val="black"/>
                </a:solidFill>
                <a:latin typeface="Comic Sans MS" panose="030F0702030302020204" pitchFamily="66" charset="0"/>
              </a:rPr>
              <a:t>Sherif</a:t>
            </a:r>
            <a:r>
              <a:rPr lang="en-GB" sz="1650" dirty="0">
                <a:solidFill>
                  <a:prstClr val="black"/>
                </a:solidFill>
                <a:latin typeface="Comic Sans MS" panose="030F0702030302020204" pitchFamily="66" charset="0"/>
              </a:rPr>
              <a:t>).</a:t>
            </a:r>
          </a:p>
        </p:txBody>
      </p:sp>
      <p:sp>
        <p:nvSpPr>
          <p:cNvPr id="6" name="Rectangle 5"/>
          <p:cNvSpPr/>
          <p:nvPr/>
        </p:nvSpPr>
        <p:spPr>
          <a:xfrm>
            <a:off x="0" y="0"/>
            <a:ext cx="6588224" cy="954107"/>
          </a:xfrm>
          <a:prstGeom prst="rect">
            <a:avLst/>
          </a:prstGeom>
          <a:noFill/>
        </p:spPr>
        <p:txBody>
          <a:bodyPr wrap="square" lIns="91440" tIns="45720" rIns="91440" bIns="45720">
            <a:spAutoFit/>
          </a:bodyPr>
          <a:lstStyle/>
          <a:p>
            <a:pPr algn="ctr"/>
            <a:r>
              <a:rPr lang="en-US" sz="2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There are 3 ways in which people conform to the opinions and behaviors of others….</a:t>
            </a:r>
            <a:endParaRPr lang="en-US"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3" y="81271"/>
            <a:ext cx="1573213" cy="113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02998" y="2636912"/>
            <a:ext cx="8708900" cy="1450748"/>
          </a:xfrm>
          <a:prstGeom prst="round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i="1" u="sng" dirty="0" smtClean="0">
                <a:solidFill>
                  <a:schemeClr val="tx1"/>
                </a:solidFill>
                <a:effectLst>
                  <a:outerShdw blurRad="38100" dist="38100" dir="2700000" algn="tl">
                    <a:srgbClr val="000000">
                      <a:alpha val="43137"/>
                    </a:srgbClr>
                  </a:outerShdw>
                </a:effectLst>
                <a:latin typeface="Arial Black" panose="020B0A04020102020204" pitchFamily="34" charset="0"/>
              </a:rPr>
              <a:t>Identification</a:t>
            </a:r>
            <a:r>
              <a:rPr lang="en-GB" sz="1600" dirty="0" smtClean="0">
                <a:solidFill>
                  <a:schemeClr val="tx1"/>
                </a:solidFill>
                <a:latin typeface="Arial Black" panose="020B0A04020102020204" pitchFamily="34" charset="0"/>
              </a:rPr>
              <a:t>- </a:t>
            </a:r>
            <a:r>
              <a:rPr lang="en-GB" sz="1600" i="1" dirty="0" smtClean="0">
                <a:solidFill>
                  <a:schemeClr val="tx1"/>
                </a:solidFill>
                <a:latin typeface="Arial Black" panose="020B0A04020102020204" pitchFamily="34" charset="0"/>
              </a:rPr>
              <a:t>Moderately conforming to the group because we value it. </a:t>
            </a:r>
          </a:p>
          <a:p>
            <a:pPr algn="ctr"/>
            <a:r>
              <a:rPr lang="en-GB" sz="1600" dirty="0" smtClean="0">
                <a:solidFill>
                  <a:schemeClr val="tx1"/>
                </a:solidFill>
                <a:latin typeface="Arial Black" panose="020B0A04020102020204" pitchFamily="34" charset="0"/>
              </a:rPr>
              <a:t>Prepared to change opinions and behaviours because we identify with the group and want to be part of it. This may mean we publically change our behaviours and opinions to achieve our goal, even if we do not privately agree with everything the group stand for.</a:t>
            </a:r>
            <a:endParaRPr lang="en-GB" sz="1600" dirty="0">
              <a:solidFill>
                <a:schemeClr val="tx1"/>
              </a:solidFill>
            </a:endParaRPr>
          </a:p>
        </p:txBody>
      </p:sp>
      <p:sp>
        <p:nvSpPr>
          <p:cNvPr id="10" name="Rounded Rectangle 9"/>
          <p:cNvSpPr/>
          <p:nvPr/>
        </p:nvSpPr>
        <p:spPr>
          <a:xfrm>
            <a:off x="213761" y="4231676"/>
            <a:ext cx="8664066" cy="1402079"/>
          </a:xfrm>
          <a:prstGeom prst="roundRect">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i="1" u="sng" dirty="0" smtClean="0">
                <a:solidFill>
                  <a:schemeClr val="tx1"/>
                </a:solidFill>
                <a:effectLst>
                  <a:outerShdw blurRad="38100" dist="38100" dir="2700000" algn="tl">
                    <a:srgbClr val="000000">
                      <a:alpha val="43137"/>
                    </a:srgbClr>
                  </a:outerShdw>
                </a:effectLst>
                <a:latin typeface="Arial Black" panose="020B0A04020102020204" pitchFamily="34" charset="0"/>
              </a:rPr>
              <a:t>Internalisation – </a:t>
            </a:r>
            <a:r>
              <a:rPr lang="en-GB" sz="1600" i="1" dirty="0" smtClean="0">
                <a:solidFill>
                  <a:schemeClr val="tx1"/>
                </a:solidFill>
                <a:latin typeface="Arial Black" panose="020B0A04020102020204" pitchFamily="34" charset="0"/>
              </a:rPr>
              <a:t>Deeply conforming  with the group because we accept its norms.</a:t>
            </a:r>
          </a:p>
          <a:p>
            <a:pPr algn="ctr"/>
            <a:r>
              <a:rPr lang="en-GB" sz="1600" dirty="0" smtClean="0">
                <a:solidFill>
                  <a:schemeClr val="tx1"/>
                </a:solidFill>
                <a:latin typeface="Arial Black" panose="020B0A04020102020204" pitchFamily="34" charset="0"/>
              </a:rPr>
              <a:t>Agreeing with a group both publically and privately. This form of conformity is therefore permanent, and continues even in the absence of the group, because attitudes have been internalised</a:t>
            </a:r>
            <a:endParaRPr lang="en-GB" sz="1600" dirty="0">
              <a:solidFill>
                <a:schemeClr val="tx1"/>
              </a:solidFill>
            </a:endParaRPr>
          </a:p>
        </p:txBody>
      </p:sp>
      <p:sp>
        <p:nvSpPr>
          <p:cNvPr id="11" name="Rounded Rectangle 10"/>
          <p:cNvSpPr/>
          <p:nvPr/>
        </p:nvSpPr>
        <p:spPr>
          <a:xfrm>
            <a:off x="202998" y="1315779"/>
            <a:ext cx="8674829" cy="117711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000" i="1" u="sng" dirty="0">
                <a:solidFill>
                  <a:prstClr val="black"/>
                </a:solidFill>
                <a:effectLst>
                  <a:outerShdw blurRad="38100" dist="38100" dir="2700000" algn="tl">
                    <a:srgbClr val="000000">
                      <a:alpha val="43137"/>
                    </a:srgbClr>
                  </a:outerShdw>
                </a:effectLst>
                <a:latin typeface="Arial Black" panose="020B0A04020102020204" pitchFamily="34" charset="0"/>
              </a:rPr>
              <a:t>Compliance</a:t>
            </a:r>
            <a:r>
              <a:rPr lang="en-GB" sz="2000" dirty="0">
                <a:solidFill>
                  <a:prstClr val="black"/>
                </a:solidFill>
                <a:effectLst>
                  <a:outerShdw blurRad="38100" dist="38100" dir="2700000" algn="tl">
                    <a:srgbClr val="000000">
                      <a:alpha val="43137"/>
                    </a:srgbClr>
                  </a:outerShdw>
                </a:effectLst>
                <a:latin typeface="Arial Black" panose="020B0A04020102020204" pitchFamily="34" charset="0"/>
              </a:rPr>
              <a:t> </a:t>
            </a:r>
            <a:r>
              <a:rPr lang="en-GB" sz="1600" dirty="0">
                <a:solidFill>
                  <a:prstClr val="black"/>
                </a:solidFill>
                <a:latin typeface="Arial Black" panose="020B0A04020102020204" pitchFamily="34" charset="0"/>
              </a:rPr>
              <a:t>- </a:t>
            </a:r>
            <a:r>
              <a:rPr lang="en-GB" sz="1600" i="1" dirty="0">
                <a:solidFill>
                  <a:prstClr val="black"/>
                </a:solidFill>
                <a:latin typeface="Arial Black" panose="020B0A04020102020204" pitchFamily="34" charset="0"/>
              </a:rPr>
              <a:t>Superficial agreement with the group. </a:t>
            </a:r>
          </a:p>
          <a:p>
            <a:pPr algn="ctr"/>
            <a:r>
              <a:rPr lang="en-GB" sz="1600" dirty="0">
                <a:solidFill>
                  <a:prstClr val="black"/>
                </a:solidFill>
                <a:latin typeface="Arial Black" panose="020B0A04020102020204" pitchFamily="34" charset="0"/>
              </a:rPr>
              <a:t>Going along with the group publicly, </a:t>
            </a:r>
            <a:r>
              <a:rPr lang="en-GB" sz="1600" dirty="0" smtClean="0">
                <a:solidFill>
                  <a:prstClr val="black"/>
                </a:solidFill>
                <a:latin typeface="Arial Black" panose="020B0A04020102020204" pitchFamily="34" charset="0"/>
              </a:rPr>
              <a:t>because we don’t want to be rejected, but </a:t>
            </a:r>
            <a:r>
              <a:rPr lang="en-GB" sz="1600" dirty="0">
                <a:solidFill>
                  <a:prstClr val="black"/>
                </a:solidFill>
                <a:latin typeface="Arial Black" panose="020B0A04020102020204" pitchFamily="34" charset="0"/>
              </a:rPr>
              <a:t>holding a different view privately. This means that the conformed behaviour or opinion stops as soon as the group pressure stops</a:t>
            </a:r>
            <a:r>
              <a:rPr lang="en-GB" sz="1600" dirty="0">
                <a:solidFill>
                  <a:prstClr val="black"/>
                </a:solidFill>
              </a:rPr>
              <a:t>.</a:t>
            </a:r>
          </a:p>
        </p:txBody>
      </p:sp>
    </p:spTree>
    <p:extLst>
      <p:ext uri="{BB962C8B-B14F-4D97-AF65-F5344CB8AC3E}">
        <p14:creationId xmlns:p14="http://schemas.microsoft.com/office/powerpoint/2010/main" val="1566932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25" y="5749516"/>
            <a:ext cx="9144000" cy="1107996"/>
          </a:xfrm>
          <a:prstGeom prst="rect">
            <a:avLst/>
          </a:prstGeom>
          <a:solidFill>
            <a:srgbClr val="FFC000"/>
          </a:solidFill>
          <a:ln w="57150">
            <a:solidFill>
              <a:schemeClr val="accent6">
                <a:lumMod val="75000"/>
              </a:schemeClr>
            </a:solidFill>
          </a:ln>
        </p:spPr>
        <p:txBody>
          <a:bodyPr wrap="square" rtlCol="0">
            <a:spAutoFit/>
          </a:bodyPr>
          <a:lstStyle/>
          <a:p>
            <a:r>
              <a:rPr lang="en-GB" sz="1650"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KNOW the differences between types of conformity: ‘internalisation’, ‘identification’ and ‘compliance’ and UNDERSTAND the explanations for these (ISI &amp; NSI).</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DESCRIBE and EVALUATE research into types of conformity (Asch and </a:t>
            </a:r>
            <a:r>
              <a:rPr lang="en-GB" sz="1650" dirty="0" err="1">
                <a:solidFill>
                  <a:prstClr val="black"/>
                </a:solidFill>
                <a:latin typeface="Comic Sans MS" panose="030F0702030302020204" pitchFamily="66" charset="0"/>
              </a:rPr>
              <a:t>Sherif</a:t>
            </a:r>
            <a:r>
              <a:rPr lang="en-GB" sz="1650" dirty="0">
                <a:solidFill>
                  <a:prstClr val="black"/>
                </a:solidFill>
                <a:latin typeface="Comic Sans MS" panose="030F0702030302020204" pitchFamily="66" charset="0"/>
              </a:rPr>
              <a:t>).</a:t>
            </a:r>
          </a:p>
        </p:txBody>
      </p:sp>
      <p:sp>
        <p:nvSpPr>
          <p:cNvPr id="6" name="Rectangle 5"/>
          <p:cNvSpPr/>
          <p:nvPr/>
        </p:nvSpPr>
        <p:spPr>
          <a:xfrm>
            <a:off x="1979712" y="2308324"/>
            <a:ext cx="5521034" cy="1077218"/>
          </a:xfrm>
          <a:prstGeom prst="rect">
            <a:avLst/>
          </a:prstGeom>
          <a:noFill/>
          <a:ln w="38100">
            <a:solidFill>
              <a:schemeClr val="accent6">
                <a:lumMod val="75000"/>
              </a:schemeClr>
            </a:solidFill>
          </a:ln>
        </p:spPr>
        <p:txBody>
          <a:bodyPr wrap="square" lIns="91440" tIns="45720" rIns="91440" bIns="45720">
            <a:spAutoFit/>
          </a:bodyPr>
          <a:lstStyle/>
          <a:p>
            <a:pPr algn="ct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The </a:t>
            </a:r>
            <a:r>
              <a:rPr lang="en-US" sz="32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‘two process</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theory explains WHY people conform. </a:t>
            </a:r>
            <a:endPar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7" name="Rectangle 6"/>
          <p:cNvSpPr/>
          <p:nvPr/>
        </p:nvSpPr>
        <p:spPr>
          <a:xfrm>
            <a:off x="5292080" y="3490258"/>
            <a:ext cx="3643630" cy="16561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i="1" dirty="0" smtClean="0">
                <a:solidFill>
                  <a:schemeClr val="tx1"/>
                </a:solidFill>
                <a:latin typeface="Comic Sans MS" panose="030F0702030302020204" pitchFamily="66" charset="0"/>
              </a:rPr>
              <a:t>Or we conform due to</a:t>
            </a:r>
            <a:r>
              <a:rPr lang="en-GB" sz="2400" dirty="0" smtClean="0">
                <a:solidFill>
                  <a:schemeClr val="tx1"/>
                </a:solidFill>
                <a:latin typeface="Comic Sans MS" panose="030F0702030302020204" pitchFamily="66" charset="0"/>
              </a:rPr>
              <a:t>: </a:t>
            </a:r>
            <a:r>
              <a:rPr lang="en-GB" sz="2400" b="1" dirty="0" smtClean="0">
                <a:solidFill>
                  <a:schemeClr val="accent5">
                    <a:lumMod val="20000"/>
                    <a:lumOff val="80000"/>
                  </a:schemeClr>
                </a:solidFill>
                <a:latin typeface="Comic Sans MS" panose="030F0702030302020204" pitchFamily="66" charset="0"/>
              </a:rPr>
              <a:t>Informational Social Influence (ISI) </a:t>
            </a:r>
            <a:r>
              <a:rPr lang="en-GB" sz="2400" dirty="0" smtClean="0">
                <a:solidFill>
                  <a:schemeClr val="tx1"/>
                </a:solidFill>
                <a:latin typeface="Comic Sans MS" panose="030F0702030302020204" pitchFamily="66" charset="0"/>
              </a:rPr>
              <a:t>– The need to be ‘right’</a:t>
            </a:r>
            <a:endParaRPr lang="en-GB" sz="2400" dirty="0">
              <a:solidFill>
                <a:schemeClr val="tx1"/>
              </a:solidFill>
              <a:latin typeface="Comic Sans MS" panose="030F0702030302020204" pitchFamily="66" charset="0"/>
            </a:endParaRPr>
          </a:p>
        </p:txBody>
      </p:sp>
      <p:sp>
        <p:nvSpPr>
          <p:cNvPr id="8" name="Rectangle 7"/>
          <p:cNvSpPr/>
          <p:nvPr/>
        </p:nvSpPr>
        <p:spPr>
          <a:xfrm>
            <a:off x="222742" y="188640"/>
            <a:ext cx="3629178" cy="172819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400" i="1" dirty="0" smtClean="0">
                <a:solidFill>
                  <a:schemeClr val="tx1"/>
                </a:solidFill>
                <a:latin typeface="Comic Sans MS" panose="030F0702030302020204" pitchFamily="66" charset="0"/>
              </a:rPr>
              <a:t>Either we conform due to: </a:t>
            </a:r>
            <a:r>
              <a:rPr lang="en-GB" sz="2400" b="1" dirty="0" smtClean="0">
                <a:solidFill>
                  <a:schemeClr val="bg1"/>
                </a:solidFill>
                <a:latin typeface="Comic Sans MS" panose="030F0702030302020204" pitchFamily="66" charset="0"/>
              </a:rPr>
              <a:t>Normative Social Influence (NSI) </a:t>
            </a:r>
            <a:r>
              <a:rPr lang="en-GB" sz="2400" dirty="0" smtClean="0">
                <a:solidFill>
                  <a:schemeClr val="tx1"/>
                </a:solidFill>
                <a:latin typeface="Comic Sans MS" panose="030F0702030302020204" pitchFamily="66" charset="0"/>
              </a:rPr>
              <a:t>– The need to be liked.</a:t>
            </a:r>
            <a:endParaRPr lang="en-GB" dirty="0"/>
          </a:p>
        </p:txBody>
      </p:sp>
      <p:sp>
        <p:nvSpPr>
          <p:cNvPr id="9" name="TextBox 8"/>
          <p:cNvSpPr txBox="1"/>
          <p:nvPr/>
        </p:nvSpPr>
        <p:spPr>
          <a:xfrm>
            <a:off x="3858450" y="0"/>
            <a:ext cx="5286754" cy="2308324"/>
          </a:xfrm>
          <a:prstGeom prst="rect">
            <a:avLst/>
          </a:prstGeom>
          <a:noFill/>
        </p:spPr>
        <p:txBody>
          <a:bodyPr wrap="square" rtlCol="0">
            <a:spAutoFit/>
          </a:bodyPr>
          <a:lstStyle/>
          <a:p>
            <a:r>
              <a:rPr lang="en-GB" dirty="0" smtClean="0">
                <a:solidFill>
                  <a:schemeClr val="bg1"/>
                </a:solidFill>
              </a:rPr>
              <a:t>We conform to the ‘</a:t>
            </a:r>
            <a:r>
              <a:rPr lang="en-GB" b="1" dirty="0" smtClean="0">
                <a:solidFill>
                  <a:schemeClr val="bg1"/>
                </a:solidFill>
              </a:rPr>
              <a:t>norms</a:t>
            </a:r>
            <a:r>
              <a:rPr lang="en-GB" dirty="0" smtClean="0">
                <a:solidFill>
                  <a:schemeClr val="bg1"/>
                </a:solidFill>
              </a:rPr>
              <a:t>’ of the group, as we do not want to be ‘the odd one out’ and rejected by the group. We </a:t>
            </a:r>
            <a:r>
              <a:rPr lang="en-GB" b="1" dirty="0" smtClean="0">
                <a:solidFill>
                  <a:schemeClr val="bg1"/>
                </a:solidFill>
              </a:rPr>
              <a:t>seek social approval</a:t>
            </a:r>
            <a:r>
              <a:rPr lang="en-GB" dirty="0" smtClean="0">
                <a:solidFill>
                  <a:schemeClr val="bg1"/>
                </a:solidFill>
              </a:rPr>
              <a:t>, and this is one way to gain it. NSI is therefore an </a:t>
            </a:r>
            <a:r>
              <a:rPr lang="en-GB" i="1" dirty="0" smtClean="0">
                <a:solidFill>
                  <a:schemeClr val="bg1"/>
                </a:solidFill>
              </a:rPr>
              <a:t>emotional</a:t>
            </a:r>
            <a:r>
              <a:rPr lang="en-GB" dirty="0" smtClean="0">
                <a:solidFill>
                  <a:schemeClr val="bg1"/>
                </a:solidFill>
              </a:rPr>
              <a:t> process rather than a cognitive process.</a:t>
            </a:r>
          </a:p>
          <a:p>
            <a:r>
              <a:rPr lang="en-GB" dirty="0" smtClean="0">
                <a:solidFill>
                  <a:schemeClr val="bg1"/>
                </a:solidFill>
              </a:rPr>
              <a:t>It is </a:t>
            </a:r>
            <a:r>
              <a:rPr lang="en-GB" b="1" dirty="0" smtClean="0">
                <a:solidFill>
                  <a:schemeClr val="bg1"/>
                </a:solidFill>
              </a:rPr>
              <a:t>more likely to occur with people you know </a:t>
            </a:r>
            <a:r>
              <a:rPr lang="en-GB" dirty="0" smtClean="0">
                <a:solidFill>
                  <a:schemeClr val="bg1"/>
                </a:solidFill>
              </a:rPr>
              <a:t>(as you seek their approval more) and/or in situations where you need social support.</a:t>
            </a:r>
            <a:endParaRPr lang="en-GB" dirty="0">
              <a:solidFill>
                <a:schemeClr val="bg1"/>
              </a:solidFill>
            </a:endParaRPr>
          </a:p>
        </p:txBody>
      </p:sp>
      <p:sp>
        <p:nvSpPr>
          <p:cNvPr id="10" name="TextBox 9"/>
          <p:cNvSpPr txBox="1"/>
          <p:nvPr/>
        </p:nvSpPr>
        <p:spPr>
          <a:xfrm>
            <a:off x="-5328" y="3529461"/>
            <a:ext cx="5297405" cy="2031325"/>
          </a:xfrm>
          <a:prstGeom prst="rect">
            <a:avLst/>
          </a:prstGeom>
          <a:noFill/>
        </p:spPr>
        <p:txBody>
          <a:bodyPr wrap="square" rtlCol="0">
            <a:spAutoFit/>
          </a:bodyPr>
          <a:lstStyle/>
          <a:p>
            <a:r>
              <a:rPr lang="en-GB" dirty="0" smtClean="0">
                <a:solidFill>
                  <a:schemeClr val="bg1"/>
                </a:solidFill>
              </a:rPr>
              <a:t>In situations where you are </a:t>
            </a:r>
            <a:r>
              <a:rPr lang="en-GB" b="1" dirty="0" smtClean="0">
                <a:solidFill>
                  <a:schemeClr val="bg1"/>
                </a:solidFill>
              </a:rPr>
              <a:t>unsure</a:t>
            </a:r>
            <a:r>
              <a:rPr lang="en-GB" dirty="0" smtClean="0">
                <a:solidFill>
                  <a:schemeClr val="bg1"/>
                </a:solidFill>
              </a:rPr>
              <a:t> whether your behaviours and opinions are </a:t>
            </a:r>
            <a:r>
              <a:rPr lang="en-GB" b="1" dirty="0" smtClean="0">
                <a:solidFill>
                  <a:schemeClr val="bg1"/>
                </a:solidFill>
              </a:rPr>
              <a:t>right or wrong </a:t>
            </a:r>
            <a:r>
              <a:rPr lang="en-GB" dirty="0" smtClean="0">
                <a:solidFill>
                  <a:schemeClr val="bg1"/>
                </a:solidFill>
              </a:rPr>
              <a:t>you go along with the group because you assume they are ‘right’, and </a:t>
            </a:r>
            <a:r>
              <a:rPr lang="en-GB" b="1" dirty="0" smtClean="0">
                <a:solidFill>
                  <a:schemeClr val="bg1"/>
                </a:solidFill>
              </a:rPr>
              <a:t>you too want to be ‘right</a:t>
            </a:r>
            <a:r>
              <a:rPr lang="en-GB" dirty="0" smtClean="0">
                <a:solidFill>
                  <a:schemeClr val="bg1"/>
                </a:solidFill>
              </a:rPr>
              <a:t>’. NSI is therefore a </a:t>
            </a:r>
            <a:r>
              <a:rPr lang="en-GB" i="1" dirty="0" smtClean="0">
                <a:solidFill>
                  <a:schemeClr val="bg1"/>
                </a:solidFill>
              </a:rPr>
              <a:t>cognitive</a:t>
            </a:r>
            <a:r>
              <a:rPr lang="en-GB" dirty="0" smtClean="0">
                <a:solidFill>
                  <a:schemeClr val="bg1"/>
                </a:solidFill>
              </a:rPr>
              <a:t> process, and is more likely to occur in new situations, and </a:t>
            </a:r>
            <a:r>
              <a:rPr lang="en-GB" b="1" dirty="0" smtClean="0">
                <a:solidFill>
                  <a:schemeClr val="bg1"/>
                </a:solidFill>
              </a:rPr>
              <a:t>with people you don’t know</a:t>
            </a:r>
            <a:r>
              <a:rPr lang="en-GB" dirty="0" smtClean="0">
                <a:solidFill>
                  <a:schemeClr val="bg1"/>
                </a:solidFill>
              </a:rPr>
              <a:t>, as you’re unsure as to what the ‘right’ way to act or think is.</a:t>
            </a:r>
          </a:p>
        </p:txBody>
      </p:sp>
      <p:sp>
        <p:nvSpPr>
          <p:cNvPr id="11" name="TextBox 10"/>
          <p:cNvSpPr txBox="1"/>
          <p:nvPr/>
        </p:nvSpPr>
        <p:spPr>
          <a:xfrm>
            <a:off x="107504" y="1916832"/>
            <a:ext cx="3750946" cy="646331"/>
          </a:xfrm>
          <a:prstGeom prst="rect">
            <a:avLst/>
          </a:prstGeom>
          <a:noFill/>
        </p:spPr>
        <p:txBody>
          <a:bodyPr wrap="square" rtlCol="0">
            <a:spAutoFit/>
          </a:bodyPr>
          <a:lstStyle/>
          <a:p>
            <a:r>
              <a:rPr lang="en-GB" dirty="0" smtClean="0">
                <a:solidFill>
                  <a:srgbClr val="C00000"/>
                </a:solidFill>
                <a:latin typeface="Comic Sans MS" panose="030F0702030302020204" pitchFamily="66" charset="0"/>
              </a:rPr>
              <a:t>More likely to lead to: COMPLIANCE.</a:t>
            </a:r>
            <a:endParaRPr lang="en-GB" dirty="0">
              <a:solidFill>
                <a:srgbClr val="C00000"/>
              </a:solidFill>
              <a:latin typeface="Comic Sans MS" panose="030F0702030302020204" pitchFamily="66" charset="0"/>
            </a:endParaRPr>
          </a:p>
        </p:txBody>
      </p:sp>
      <p:sp>
        <p:nvSpPr>
          <p:cNvPr id="12" name="TextBox 11"/>
          <p:cNvSpPr txBox="1"/>
          <p:nvPr/>
        </p:nvSpPr>
        <p:spPr>
          <a:xfrm>
            <a:off x="5276913" y="5142441"/>
            <a:ext cx="3750946" cy="646331"/>
          </a:xfrm>
          <a:prstGeom prst="rect">
            <a:avLst/>
          </a:prstGeom>
          <a:noFill/>
        </p:spPr>
        <p:txBody>
          <a:bodyPr wrap="square" rtlCol="0">
            <a:spAutoFit/>
          </a:bodyPr>
          <a:lstStyle/>
          <a:p>
            <a:r>
              <a:rPr lang="en-GB" dirty="0" smtClean="0">
                <a:solidFill>
                  <a:srgbClr val="C00000"/>
                </a:solidFill>
                <a:latin typeface="Comic Sans MS" panose="030F0702030302020204" pitchFamily="66" charset="0"/>
              </a:rPr>
              <a:t>More likely to lead to: INTERNALISATION.</a:t>
            </a:r>
            <a:endParaRPr lang="en-GB"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938769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3291308"/>
            <a:ext cx="6375519" cy="2458208"/>
          </a:xfrm>
        </p:spPr>
        <p:txBody>
          <a:bodyPr>
            <a:normAutofit fontScale="85000" lnSpcReduction="20000"/>
          </a:bodyPr>
          <a:lstStyle/>
          <a:p>
            <a:pPr marL="0" indent="0">
              <a:buNone/>
            </a:pPr>
            <a:r>
              <a:rPr lang="en-GB" sz="3000" b="1" dirty="0" smtClean="0">
                <a:solidFill>
                  <a:schemeClr val="tx2">
                    <a:lumMod val="20000"/>
                    <a:lumOff val="80000"/>
                  </a:schemeClr>
                </a:solidFill>
                <a:effectLst>
                  <a:outerShdw blurRad="38100" dist="38100" dir="2700000" algn="tl">
                    <a:srgbClr val="000000">
                      <a:alpha val="43137"/>
                    </a:srgbClr>
                  </a:outerShdw>
                </a:effectLst>
              </a:rPr>
              <a:t>Lucas et al (2006) </a:t>
            </a:r>
            <a:r>
              <a:rPr lang="en-GB" dirty="0" smtClean="0">
                <a:solidFill>
                  <a:schemeClr val="tx2">
                    <a:lumMod val="20000"/>
                    <a:lumOff val="80000"/>
                  </a:schemeClr>
                </a:solidFill>
              </a:rPr>
              <a:t>– asked students to give answers to </a:t>
            </a:r>
            <a:r>
              <a:rPr lang="en-GB" i="1" dirty="0" smtClean="0">
                <a:solidFill>
                  <a:schemeClr val="tx2">
                    <a:lumMod val="20000"/>
                    <a:lumOff val="80000"/>
                  </a:schemeClr>
                </a:solidFill>
              </a:rPr>
              <a:t>maths problems</a:t>
            </a:r>
            <a:r>
              <a:rPr lang="en-GB" dirty="0" smtClean="0">
                <a:solidFill>
                  <a:schemeClr val="tx2">
                    <a:lumMod val="20000"/>
                    <a:lumOff val="80000"/>
                  </a:schemeClr>
                </a:solidFill>
              </a:rPr>
              <a:t> on a scale of </a:t>
            </a:r>
            <a:r>
              <a:rPr lang="en-GB" i="1" dirty="0" smtClean="0">
                <a:solidFill>
                  <a:schemeClr val="tx2">
                    <a:lumMod val="20000"/>
                    <a:lumOff val="80000"/>
                  </a:schemeClr>
                </a:solidFill>
              </a:rPr>
              <a:t>difficulty</a:t>
            </a:r>
            <a:r>
              <a:rPr lang="en-GB" dirty="0" smtClean="0">
                <a:solidFill>
                  <a:schemeClr val="tx2">
                    <a:lumMod val="20000"/>
                    <a:lumOff val="80000"/>
                  </a:schemeClr>
                </a:solidFill>
              </a:rPr>
              <a:t>. There was </a:t>
            </a:r>
            <a:r>
              <a:rPr lang="en-GB" dirty="0">
                <a:solidFill>
                  <a:schemeClr val="tx2">
                    <a:lumMod val="20000"/>
                    <a:lumOff val="80000"/>
                  </a:schemeClr>
                </a:solidFill>
              </a:rPr>
              <a:t>greater conformity to </a:t>
            </a:r>
            <a:r>
              <a:rPr lang="en-GB" dirty="0" smtClean="0">
                <a:solidFill>
                  <a:schemeClr val="tx2">
                    <a:lumMod val="20000"/>
                    <a:lumOff val="80000"/>
                  </a:schemeClr>
                </a:solidFill>
              </a:rPr>
              <a:t>the </a:t>
            </a:r>
            <a:r>
              <a:rPr lang="en-GB" dirty="0">
                <a:solidFill>
                  <a:schemeClr val="tx2">
                    <a:lumMod val="20000"/>
                    <a:lumOff val="80000"/>
                  </a:schemeClr>
                </a:solidFill>
              </a:rPr>
              <a:t>wrong answers of others on the hard </a:t>
            </a:r>
            <a:r>
              <a:rPr lang="en-GB" dirty="0" smtClean="0">
                <a:solidFill>
                  <a:schemeClr val="tx2">
                    <a:lumMod val="20000"/>
                    <a:lumOff val="80000"/>
                  </a:schemeClr>
                </a:solidFill>
              </a:rPr>
              <a:t>problems, </a:t>
            </a:r>
            <a:r>
              <a:rPr lang="en-GB" dirty="0">
                <a:solidFill>
                  <a:schemeClr val="tx2">
                    <a:lumMod val="20000"/>
                    <a:lumOff val="80000"/>
                  </a:schemeClr>
                </a:solidFill>
              </a:rPr>
              <a:t>than the easy ones. This was especially marked among the students who doubted their mathematical </a:t>
            </a:r>
            <a:r>
              <a:rPr lang="en-GB" dirty="0" smtClean="0">
                <a:solidFill>
                  <a:schemeClr val="tx2">
                    <a:lumMod val="20000"/>
                    <a:lumOff val="80000"/>
                  </a:schemeClr>
                </a:solidFill>
              </a:rPr>
              <a:t>ability (and therefore were less likely to know if they were ‘right’).</a:t>
            </a:r>
            <a:endParaRPr lang="en-GB" dirty="0">
              <a:solidFill>
                <a:schemeClr val="tx2">
                  <a:lumMod val="20000"/>
                  <a:lumOff val="80000"/>
                </a:schemeClr>
              </a:solidFill>
            </a:endParaRPr>
          </a:p>
        </p:txBody>
      </p:sp>
      <p:sp>
        <p:nvSpPr>
          <p:cNvPr id="5" name="TextBox 4"/>
          <p:cNvSpPr txBox="1"/>
          <p:nvPr/>
        </p:nvSpPr>
        <p:spPr>
          <a:xfrm>
            <a:off x="-5325" y="5749516"/>
            <a:ext cx="9144000" cy="1107996"/>
          </a:xfrm>
          <a:prstGeom prst="rect">
            <a:avLst/>
          </a:prstGeom>
          <a:solidFill>
            <a:srgbClr val="FFC000"/>
          </a:solidFill>
          <a:ln w="57150">
            <a:solidFill>
              <a:schemeClr val="accent6">
                <a:lumMod val="75000"/>
              </a:schemeClr>
            </a:solidFill>
          </a:ln>
        </p:spPr>
        <p:txBody>
          <a:bodyPr wrap="square" rtlCol="0">
            <a:spAutoFit/>
          </a:bodyPr>
          <a:lstStyle/>
          <a:p>
            <a:r>
              <a:rPr lang="en-GB" sz="1650"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KNOW the differences between types of conformity: ‘internalisation’, ‘identification’ and ‘compliance’ and UNDERSTAND the explanations for these (ISI &amp; NSI).</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DESCRIBE and EVALUATE research into types of conformity (Asch and </a:t>
            </a:r>
            <a:r>
              <a:rPr lang="en-GB" sz="1650" dirty="0" err="1">
                <a:solidFill>
                  <a:prstClr val="black"/>
                </a:solidFill>
                <a:latin typeface="Comic Sans MS" panose="030F0702030302020204" pitchFamily="66" charset="0"/>
              </a:rPr>
              <a:t>Sherif</a:t>
            </a:r>
            <a:r>
              <a:rPr lang="en-GB" sz="1650" dirty="0">
                <a:solidFill>
                  <a:prstClr val="black"/>
                </a:solidFill>
                <a:latin typeface="Comic Sans MS" panose="030F0702030302020204" pitchFamily="66" charset="0"/>
              </a:rPr>
              <a:t>).</a:t>
            </a:r>
          </a:p>
        </p:txBody>
      </p:sp>
      <p:sp>
        <p:nvSpPr>
          <p:cNvPr id="7" name="Rectangle 6"/>
          <p:cNvSpPr/>
          <p:nvPr/>
        </p:nvSpPr>
        <p:spPr>
          <a:xfrm>
            <a:off x="0" y="0"/>
            <a:ext cx="6588224" cy="646331"/>
          </a:xfrm>
          <a:prstGeom prst="rect">
            <a:avLst/>
          </a:prstGeom>
          <a:noFill/>
        </p:spPr>
        <p:txBody>
          <a:bodyPr wrap="square" lIns="91440" tIns="45720" rIns="91440" bIns="45720">
            <a:spAutoFit/>
          </a:bodyPr>
          <a:lstStyle/>
          <a:p>
            <a:r>
              <a:rPr lang="en-US"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Evidence for </a:t>
            </a:r>
            <a:r>
              <a:rPr lang="en-US" sz="36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NSI</a:t>
            </a:r>
            <a:r>
              <a:rPr lang="en-US"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a:t>
            </a:r>
            <a:endPar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8" name="Rectangle 7"/>
          <p:cNvSpPr/>
          <p:nvPr/>
        </p:nvSpPr>
        <p:spPr>
          <a:xfrm>
            <a:off x="0" y="2644977"/>
            <a:ext cx="6588224" cy="646331"/>
          </a:xfrm>
          <a:prstGeom prst="rect">
            <a:avLst/>
          </a:prstGeom>
          <a:noFill/>
        </p:spPr>
        <p:txBody>
          <a:bodyPr wrap="square" lIns="91440" tIns="45720" rIns="91440" bIns="45720">
            <a:spAutoFit/>
          </a:bodyPr>
          <a:lstStyle/>
          <a:p>
            <a:r>
              <a:rPr lang="en-US"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Evidence for </a:t>
            </a:r>
            <a:r>
              <a:rPr lang="en-US" sz="36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ISI</a:t>
            </a:r>
            <a:r>
              <a:rPr lang="en-US"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a:t>
            </a:r>
            <a:endPar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1827">
            <a:off x="6228184" y="3573016"/>
            <a:ext cx="2640293"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Content Placeholder 2"/>
          <p:cNvSpPr>
            <a:spLocks noGrp="1"/>
          </p:cNvSpPr>
          <p:nvPr>
            <p:ph sz="half" idx="1"/>
          </p:nvPr>
        </p:nvSpPr>
        <p:spPr>
          <a:xfrm>
            <a:off x="1967346" y="464425"/>
            <a:ext cx="7171330" cy="2503717"/>
          </a:xfrm>
        </p:spPr>
        <p:txBody>
          <a:bodyPr>
            <a:normAutofit fontScale="77500" lnSpcReduction="20000"/>
          </a:bodyPr>
          <a:lstStyle/>
          <a:p>
            <a:pPr marL="0" indent="0">
              <a:buNone/>
            </a:pPr>
            <a:r>
              <a:rPr lang="en-GB" sz="3000" b="1" dirty="0" smtClean="0">
                <a:solidFill>
                  <a:srgbClr val="F4FC92"/>
                </a:solidFill>
                <a:effectLst>
                  <a:outerShdw blurRad="38100" dist="38100" dir="2700000" algn="tl">
                    <a:srgbClr val="000000">
                      <a:alpha val="43137"/>
                    </a:srgbClr>
                  </a:outerShdw>
                </a:effectLst>
              </a:rPr>
              <a:t>Asch (1952)</a:t>
            </a:r>
            <a:r>
              <a:rPr lang="en-GB" dirty="0" smtClean="0">
                <a:solidFill>
                  <a:srgbClr val="F4FC92"/>
                </a:solidFill>
              </a:rPr>
              <a:t>– In the ‘</a:t>
            </a:r>
            <a:r>
              <a:rPr lang="en-GB" i="1" dirty="0" smtClean="0">
                <a:solidFill>
                  <a:srgbClr val="F4FC92"/>
                </a:solidFill>
              </a:rPr>
              <a:t>line experiment</a:t>
            </a:r>
            <a:r>
              <a:rPr lang="en-GB" dirty="0" smtClean="0">
                <a:solidFill>
                  <a:srgbClr val="F4FC92"/>
                </a:solidFill>
              </a:rPr>
              <a:t>’, found that many </a:t>
            </a:r>
            <a:r>
              <a:rPr lang="en-GB" dirty="0" err="1" smtClean="0">
                <a:solidFill>
                  <a:srgbClr val="F4FC92"/>
                </a:solidFill>
              </a:rPr>
              <a:t>ppts</a:t>
            </a:r>
            <a:r>
              <a:rPr lang="en-GB" dirty="0" smtClean="0">
                <a:solidFill>
                  <a:srgbClr val="F4FC92"/>
                </a:solidFill>
              </a:rPr>
              <a:t> went along with the confederate group majority. After interviewing them to ask why they did this, he found that for most </a:t>
            </a:r>
            <a:r>
              <a:rPr lang="en-GB" i="1" dirty="0" smtClean="0">
                <a:solidFill>
                  <a:srgbClr val="F4FC92"/>
                </a:solidFill>
              </a:rPr>
              <a:t>it was just because they did not want to be the only one giving a different answer, and feared disproval </a:t>
            </a:r>
            <a:r>
              <a:rPr lang="en-GB" dirty="0" smtClean="0">
                <a:solidFill>
                  <a:srgbClr val="F4FC92"/>
                </a:solidFill>
              </a:rPr>
              <a:t>from the group. This is illustrated by the fact that in a variation of the experiment where </a:t>
            </a:r>
            <a:r>
              <a:rPr lang="en-GB" dirty="0" err="1" smtClean="0">
                <a:solidFill>
                  <a:srgbClr val="F4FC92"/>
                </a:solidFill>
              </a:rPr>
              <a:t>ppts</a:t>
            </a:r>
            <a:r>
              <a:rPr lang="en-GB" dirty="0" smtClean="0">
                <a:solidFill>
                  <a:srgbClr val="F4FC92"/>
                </a:solidFill>
              </a:rPr>
              <a:t> were asked to write down their answer instead, conformity fell dramatically.</a:t>
            </a:r>
            <a:endParaRPr lang="en-GB" dirty="0">
              <a:solidFill>
                <a:srgbClr val="F4FC92"/>
              </a:solidFill>
            </a:endParaRPr>
          </a:p>
        </p:txBody>
      </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69" t="9876" r="12375" b="8677"/>
          <a:stretch/>
        </p:blipFill>
        <p:spPr bwMode="auto">
          <a:xfrm>
            <a:off x="0" y="687894"/>
            <a:ext cx="1967345" cy="163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201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25" y="5749516"/>
            <a:ext cx="9144000" cy="1107996"/>
          </a:xfrm>
          <a:prstGeom prst="rect">
            <a:avLst/>
          </a:prstGeom>
          <a:solidFill>
            <a:srgbClr val="FFC000"/>
          </a:solidFill>
          <a:ln w="57150">
            <a:solidFill>
              <a:schemeClr val="accent6">
                <a:lumMod val="75000"/>
              </a:schemeClr>
            </a:solidFill>
          </a:ln>
        </p:spPr>
        <p:txBody>
          <a:bodyPr wrap="square" rtlCol="0">
            <a:spAutoFit/>
          </a:bodyPr>
          <a:lstStyle/>
          <a:p>
            <a:r>
              <a:rPr lang="en-GB" sz="1650"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KNOW the differences between types of conformity: ‘internalisation’, ‘identification’ and ‘compliance’ and UNDERSTAND the explanations for these (ISI &amp; NSI).</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DESCRIBE and EVALUATE research into types of conformity (Asch and </a:t>
            </a:r>
            <a:r>
              <a:rPr lang="en-GB" sz="1650" dirty="0" err="1">
                <a:solidFill>
                  <a:prstClr val="black"/>
                </a:solidFill>
                <a:latin typeface="Comic Sans MS" panose="030F0702030302020204" pitchFamily="66" charset="0"/>
              </a:rPr>
              <a:t>Sherif</a:t>
            </a:r>
            <a:r>
              <a:rPr lang="en-GB" sz="1650" dirty="0">
                <a:solidFill>
                  <a:prstClr val="black"/>
                </a:solidFill>
                <a:latin typeface="Comic Sans MS" panose="030F0702030302020204" pitchFamily="66" charset="0"/>
              </a:rPr>
              <a:t>).</a:t>
            </a:r>
          </a:p>
        </p:txBody>
      </p:sp>
      <p:sp>
        <p:nvSpPr>
          <p:cNvPr id="7" name="Rectangle 6"/>
          <p:cNvSpPr/>
          <p:nvPr/>
        </p:nvSpPr>
        <p:spPr>
          <a:xfrm>
            <a:off x="-1" y="0"/>
            <a:ext cx="9138675" cy="707886"/>
          </a:xfrm>
          <a:prstGeom prst="rect">
            <a:avLst/>
          </a:prstGeom>
          <a:noFill/>
        </p:spPr>
        <p:txBody>
          <a:bodyPr wrap="square" lIns="91440" tIns="45720" rIns="91440" bIns="45720">
            <a:spAutoFit/>
          </a:bodyPr>
          <a:lstStyle/>
          <a:p>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Evaluation of </a:t>
            </a:r>
            <a:r>
              <a:rPr lang="en-US" sz="4000" b="1" i="1" dirty="0" smtClean="0">
                <a:ln w="1905"/>
                <a:solidFill>
                  <a:srgbClr val="FFC000"/>
                </a:solidFill>
                <a:effectLst>
                  <a:outerShdw blurRad="38100" dist="38100" dir="2700000" algn="tl">
                    <a:srgbClr val="000000">
                      <a:alpha val="43137"/>
                    </a:srgbClr>
                  </a:outerShdw>
                </a:effectLst>
              </a:rPr>
              <a:t>Asch</a:t>
            </a:r>
            <a:r>
              <a:rPr lang="en-US" sz="4000" b="1" dirty="0" smtClean="0">
                <a:ln w="1905"/>
                <a:solidFill>
                  <a:srgbClr val="FFC000"/>
                </a:solidFill>
                <a:effectLst>
                  <a:outerShdw blurRad="38100" dist="38100" dir="2700000" algn="tl">
                    <a:srgbClr val="000000">
                      <a:alpha val="43137"/>
                    </a:srgbClr>
                  </a:outerShdw>
                </a:effectLst>
              </a:rPr>
              <a:t> </a:t>
            </a:r>
            <a:r>
              <a:rPr lang="en-US"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research…</a:t>
            </a:r>
            <a:endPar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2" name="Rectangle 1"/>
          <p:cNvSpPr/>
          <p:nvPr/>
        </p:nvSpPr>
        <p:spPr>
          <a:xfrm rot="559804">
            <a:off x="2521588" y="801583"/>
            <a:ext cx="5597623" cy="923330"/>
          </a:xfrm>
          <a:prstGeom prst="rect">
            <a:avLst/>
          </a:prstGeom>
          <a:noFill/>
        </p:spPr>
        <p:txBody>
          <a:bodyPr wrap="none" lIns="91440" tIns="45720" rIns="91440" bIns="45720">
            <a:spAutoFit/>
          </a:bodyPr>
          <a:lstStyle/>
          <a:p>
            <a:pPr algn="ct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E</a:t>
            </a:r>
            <a:r>
              <a:rPr lang="en-US" sz="5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cological validity?</a:t>
            </a:r>
            <a:endPar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rot="20417236">
            <a:off x="401534" y="4586307"/>
            <a:ext cx="2725939" cy="461665"/>
          </a:xfrm>
          <a:prstGeom prst="rect">
            <a:avLst/>
          </a:prstGeom>
          <a:noFill/>
        </p:spPr>
        <p:txBody>
          <a:bodyPr wrap="none" lIns="91440" tIns="45720" rIns="91440" bIns="45720">
            <a:spAutoFit/>
          </a:bodyPr>
          <a:lstStyle/>
          <a:p>
            <a:pPr algn="ctr"/>
            <a:r>
              <a:rPr lang="en-US" sz="2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P</a:t>
            </a:r>
            <a:r>
              <a:rPr lang="en-US" sz="24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opulation validity?</a:t>
            </a:r>
            <a:endParaRPr lang="en-US" sz="2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Rectangle 3"/>
          <p:cNvSpPr/>
          <p:nvPr/>
        </p:nvSpPr>
        <p:spPr>
          <a:xfrm>
            <a:off x="4543902" y="4970960"/>
            <a:ext cx="2533066"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a:ln/>
                <a:solidFill>
                  <a:srgbClr val="9BBB59"/>
                </a:solidFill>
              </a:rPr>
              <a:t>E</a:t>
            </a:r>
            <a:r>
              <a:rPr lang="en-US" sz="2800" b="1" dirty="0" smtClean="0">
                <a:ln/>
                <a:solidFill>
                  <a:srgbClr val="9BBB59"/>
                </a:solidFill>
              </a:rPr>
              <a:t>ra dependent?</a:t>
            </a:r>
            <a:endParaRPr lang="en-GB" sz="2800" b="1" dirty="0">
              <a:ln/>
              <a:solidFill>
                <a:srgbClr val="9BBB59"/>
              </a:solidFill>
            </a:endParaRPr>
          </a:p>
        </p:txBody>
      </p:sp>
      <p:sp>
        <p:nvSpPr>
          <p:cNvPr id="8" name="Rectangle 7"/>
          <p:cNvSpPr/>
          <p:nvPr/>
        </p:nvSpPr>
        <p:spPr>
          <a:xfrm>
            <a:off x="403550" y="2234109"/>
            <a:ext cx="1154740" cy="461665"/>
          </a:xfrm>
          <a:prstGeom prst="rect">
            <a:avLst/>
          </a:prstGeom>
          <a:noFill/>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Ethical?</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rot="529841">
            <a:off x="1882386" y="1484691"/>
            <a:ext cx="6876027" cy="3170099"/>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solidFill>
                  <a:schemeClr val="bg1"/>
                </a:solidFill>
              </a:rPr>
              <a:t>Not a realistic task or setting (laboratory study). Therefore </a:t>
            </a:r>
            <a:r>
              <a:rPr lang="en-GB" sz="2000" b="1" dirty="0" smtClean="0">
                <a:solidFill>
                  <a:schemeClr val="bg1"/>
                </a:solidFill>
              </a:rPr>
              <a:t>lacks ecological validity</a:t>
            </a:r>
            <a:r>
              <a:rPr lang="en-GB" sz="2000" dirty="0" smtClean="0">
                <a:solidFill>
                  <a:schemeClr val="bg1"/>
                </a:solidFill>
              </a:rPr>
              <a:t>. This means </a:t>
            </a:r>
            <a:r>
              <a:rPr lang="en-GB" sz="2000" b="1" dirty="0" smtClean="0">
                <a:solidFill>
                  <a:schemeClr val="bg1"/>
                </a:solidFill>
              </a:rPr>
              <a:t>difficult to generalise findings to different settings</a:t>
            </a:r>
            <a:r>
              <a:rPr lang="en-GB" sz="2000" dirty="0" smtClean="0">
                <a:solidFill>
                  <a:schemeClr val="bg1"/>
                </a:solidFill>
              </a:rPr>
              <a:t>, as it might just be that particular setting/task that yielded the behaviours found.</a:t>
            </a:r>
          </a:p>
          <a:p>
            <a:pPr marL="342900" indent="-342900">
              <a:buFont typeface="Arial" panose="020B0604020202020204" pitchFamily="34" charset="0"/>
              <a:buChar char="•"/>
            </a:pPr>
            <a:r>
              <a:rPr lang="en-GB" sz="2000" dirty="0" smtClean="0">
                <a:solidFill>
                  <a:schemeClr val="bg1"/>
                </a:solidFill>
              </a:rPr>
              <a:t>Also possible that participants </a:t>
            </a:r>
            <a:r>
              <a:rPr lang="en-GB" sz="2000" b="1" dirty="0" smtClean="0">
                <a:solidFill>
                  <a:schemeClr val="bg1"/>
                </a:solidFill>
              </a:rPr>
              <a:t>knew</a:t>
            </a:r>
            <a:r>
              <a:rPr lang="en-GB" sz="2000" dirty="0" smtClean="0">
                <a:solidFill>
                  <a:schemeClr val="bg1"/>
                </a:solidFill>
              </a:rPr>
              <a:t> what they were really being tested for, and acted according. It is therefore possible that </a:t>
            </a:r>
            <a:r>
              <a:rPr lang="en-GB" sz="2000" b="1" dirty="0" smtClean="0">
                <a:solidFill>
                  <a:schemeClr val="bg1"/>
                </a:solidFill>
              </a:rPr>
              <a:t>demand characteristics contributed to the findings</a:t>
            </a:r>
            <a:r>
              <a:rPr lang="en-GB" sz="2000" b="1" dirty="0" smtClean="0">
                <a:solidFill>
                  <a:schemeClr val="bg1"/>
                </a:solidFill>
              </a:rPr>
              <a:t>.</a:t>
            </a:r>
          </a:p>
          <a:p>
            <a:pPr marL="342900" indent="-342900">
              <a:buFont typeface="Arial" panose="020B0604020202020204" pitchFamily="34" charset="0"/>
              <a:buChar char="•"/>
            </a:pPr>
            <a:r>
              <a:rPr lang="en-GB" sz="2000" b="1" dirty="0" smtClean="0">
                <a:solidFill>
                  <a:schemeClr val="bg1"/>
                </a:solidFill>
              </a:rPr>
              <a:t>HOWEVER, subsequent research (Mori </a:t>
            </a:r>
            <a:r>
              <a:rPr lang="en-GB" sz="2000" b="1" smtClean="0">
                <a:solidFill>
                  <a:schemeClr val="bg1"/>
                </a:solidFill>
              </a:rPr>
              <a:t>and Arai</a:t>
            </a:r>
            <a:r>
              <a:rPr lang="en-GB" sz="2000" b="1" smtClean="0">
                <a:solidFill>
                  <a:schemeClr val="bg1"/>
                </a:solidFill>
              </a:rPr>
              <a:t> </a:t>
            </a:r>
            <a:r>
              <a:rPr lang="en-GB" sz="2000" b="1" dirty="0" smtClean="0">
                <a:solidFill>
                  <a:schemeClr val="bg1"/>
                </a:solidFill>
              </a:rPr>
              <a:t>(2010) </a:t>
            </a:r>
            <a:r>
              <a:rPr lang="en-GB" sz="2000" dirty="0" smtClean="0">
                <a:solidFill>
                  <a:schemeClr val="bg1"/>
                </a:solidFill>
              </a:rPr>
              <a:t>that has minimised this issue, by using a more realistic task in a more realistic setting has</a:t>
            </a:r>
            <a:r>
              <a:rPr lang="en-GB" sz="2000" b="1" dirty="0" smtClean="0">
                <a:solidFill>
                  <a:schemeClr val="bg1"/>
                </a:solidFill>
              </a:rPr>
              <a:t> found similar results.</a:t>
            </a:r>
            <a:endParaRPr lang="en-GB" sz="2000" b="1" dirty="0">
              <a:solidFill>
                <a:schemeClr val="bg1"/>
              </a:solidFill>
            </a:endParaRPr>
          </a:p>
        </p:txBody>
      </p:sp>
    </p:spTree>
    <p:extLst>
      <p:ext uri="{BB962C8B-B14F-4D97-AF65-F5344CB8AC3E}">
        <p14:creationId xmlns:p14="http://schemas.microsoft.com/office/powerpoint/2010/main" val="3083031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25" y="5749516"/>
            <a:ext cx="9144000" cy="1107996"/>
          </a:xfrm>
          <a:prstGeom prst="rect">
            <a:avLst/>
          </a:prstGeom>
          <a:solidFill>
            <a:srgbClr val="FFC000"/>
          </a:solidFill>
          <a:ln w="57150">
            <a:solidFill>
              <a:schemeClr val="accent6">
                <a:lumMod val="75000"/>
              </a:schemeClr>
            </a:solidFill>
          </a:ln>
        </p:spPr>
        <p:txBody>
          <a:bodyPr wrap="square" rtlCol="0">
            <a:spAutoFit/>
          </a:bodyPr>
          <a:lstStyle/>
          <a:p>
            <a:r>
              <a:rPr lang="en-GB" sz="1650" b="1" i="1" u="sng" dirty="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KNOW the differences between types of conformity: ‘internalisation’, ‘identification’ and ‘compliance’ and UNDERSTAND the explanations for these (ISI &amp; NSI).</a:t>
            </a:r>
          </a:p>
          <a:p>
            <a:pPr marL="285750" indent="-285750">
              <a:buFont typeface="Arial" panose="020B0604020202020204" pitchFamily="34" charset="0"/>
              <a:buChar char="•"/>
            </a:pPr>
            <a:r>
              <a:rPr lang="en-GB" sz="1650" dirty="0">
                <a:solidFill>
                  <a:prstClr val="black"/>
                </a:solidFill>
                <a:latin typeface="Comic Sans MS" panose="030F0702030302020204" pitchFamily="66" charset="0"/>
              </a:rPr>
              <a:t>To DESCRIBE and EVALUATE research into types of conformity (Asch and </a:t>
            </a:r>
            <a:r>
              <a:rPr lang="en-GB" sz="1650" dirty="0" err="1">
                <a:solidFill>
                  <a:prstClr val="black"/>
                </a:solidFill>
                <a:latin typeface="Comic Sans MS" panose="030F0702030302020204" pitchFamily="66" charset="0"/>
              </a:rPr>
              <a:t>Sherif</a:t>
            </a:r>
            <a:r>
              <a:rPr lang="en-GB" sz="1650" dirty="0">
                <a:solidFill>
                  <a:prstClr val="black"/>
                </a:solidFill>
                <a:latin typeface="Comic Sans MS" panose="030F0702030302020204" pitchFamily="66" charset="0"/>
              </a:rPr>
              <a:t>).</a:t>
            </a:r>
          </a:p>
        </p:txBody>
      </p:sp>
      <p:sp>
        <p:nvSpPr>
          <p:cNvPr id="2" name="Rectangle 1"/>
          <p:cNvSpPr/>
          <p:nvPr/>
        </p:nvSpPr>
        <p:spPr>
          <a:xfrm rot="559804">
            <a:off x="4232259" y="1077550"/>
            <a:ext cx="2588849" cy="461665"/>
          </a:xfrm>
          <a:prstGeom prst="rect">
            <a:avLst/>
          </a:prstGeom>
          <a:noFill/>
        </p:spPr>
        <p:txBody>
          <a:bodyPr wrap="none" lIns="91440" tIns="45720" rIns="91440" bIns="45720">
            <a:spAutoFit/>
          </a:bodyPr>
          <a:lstStyle/>
          <a:p>
            <a:pPr algn="ctr"/>
            <a:r>
              <a:rPr lang="en-US"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a:t>
            </a:r>
            <a:r>
              <a:rPr lang="en-US" sz="2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cological validity?</a:t>
            </a:r>
            <a:endParaRPr lang="en-US"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Rectangle 2"/>
          <p:cNvSpPr/>
          <p:nvPr/>
        </p:nvSpPr>
        <p:spPr>
          <a:xfrm rot="20417236">
            <a:off x="1277914" y="3020977"/>
            <a:ext cx="2725939" cy="461665"/>
          </a:xfrm>
          <a:prstGeom prst="rect">
            <a:avLst/>
          </a:prstGeom>
          <a:noFill/>
        </p:spPr>
        <p:txBody>
          <a:bodyPr wrap="none" lIns="91440" tIns="45720" rIns="91440" bIns="45720">
            <a:spAutoFit/>
          </a:bodyPr>
          <a:lstStyle/>
          <a:p>
            <a:pPr algn="ct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t>
            </a:r>
            <a:r>
              <a:rPr lang="en-US" sz="2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opulation validity?</a:t>
            </a:r>
            <a:endParaRPr lang="en-US" sz="2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Rectangle 3"/>
          <p:cNvSpPr/>
          <p:nvPr/>
        </p:nvSpPr>
        <p:spPr>
          <a:xfrm>
            <a:off x="3707904" y="3251810"/>
            <a:ext cx="471077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E</a:t>
            </a:r>
            <a:r>
              <a:rPr lang="en-US" sz="5400" b="1" cap="none" spc="0" dirty="0" smtClean="0">
                <a:ln/>
                <a:solidFill>
                  <a:schemeClr val="accent3"/>
                </a:solidFill>
                <a:effectLst/>
              </a:rPr>
              <a:t>ra dependent?</a:t>
            </a:r>
            <a:endParaRPr lang="en-GB" sz="5400" b="1" cap="none" spc="0" dirty="0">
              <a:ln/>
              <a:solidFill>
                <a:schemeClr val="accent3"/>
              </a:solidFill>
              <a:effectLst/>
            </a:endParaRPr>
          </a:p>
        </p:txBody>
      </p:sp>
      <p:sp>
        <p:nvSpPr>
          <p:cNvPr id="8" name="Rectangle 7"/>
          <p:cNvSpPr/>
          <p:nvPr/>
        </p:nvSpPr>
        <p:spPr>
          <a:xfrm>
            <a:off x="539552" y="1974704"/>
            <a:ext cx="1315617" cy="523220"/>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Ethical?</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1" y="0"/>
            <a:ext cx="9138675" cy="707886"/>
          </a:xfrm>
          <a:prstGeom prst="rect">
            <a:avLst/>
          </a:prstGeom>
          <a:noFill/>
        </p:spPr>
        <p:txBody>
          <a:bodyPr wrap="square" lIns="91440" tIns="45720" rIns="91440" bIns="45720">
            <a:spAutoFit/>
          </a:bodyPr>
          <a:lstStyle/>
          <a:p>
            <a:r>
              <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Evaluation of </a:t>
            </a:r>
            <a:r>
              <a:rPr lang="en-US" sz="4000" b="1" i="1" dirty="0" smtClean="0">
                <a:ln w="1905"/>
                <a:solidFill>
                  <a:srgbClr val="FFC000"/>
                </a:solidFill>
                <a:effectLst>
                  <a:outerShdw blurRad="38100" dist="38100" dir="2700000" algn="tl">
                    <a:srgbClr val="000000">
                      <a:alpha val="43137"/>
                    </a:srgbClr>
                  </a:outerShdw>
                </a:effectLst>
              </a:rPr>
              <a:t>Asch</a:t>
            </a:r>
            <a:r>
              <a:rPr lang="en-US" sz="4000" b="1" dirty="0" smtClean="0">
                <a:ln w="1905"/>
                <a:solidFill>
                  <a:srgbClr val="FFC000"/>
                </a:solidFill>
                <a:effectLst>
                  <a:outerShdw blurRad="38100" dist="38100" dir="2700000" algn="tl">
                    <a:srgbClr val="000000">
                      <a:alpha val="43137"/>
                    </a:srgbClr>
                  </a:outerShdw>
                </a:effectLst>
              </a:rPr>
              <a:t> </a:t>
            </a:r>
            <a:r>
              <a:rPr lang="en-US"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research…</a:t>
            </a:r>
            <a:endParaRPr 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6" name="TextBox 5"/>
          <p:cNvSpPr txBox="1"/>
          <p:nvPr/>
        </p:nvSpPr>
        <p:spPr>
          <a:xfrm>
            <a:off x="0" y="4029392"/>
            <a:ext cx="9138674" cy="1631216"/>
          </a:xfrm>
          <a:prstGeom prst="rect">
            <a:avLst/>
          </a:prstGeom>
          <a:noFill/>
        </p:spPr>
        <p:txBody>
          <a:bodyPr wrap="square" rtlCol="0">
            <a:spAutoFit/>
          </a:bodyPr>
          <a:lstStyle/>
          <a:p>
            <a:r>
              <a:rPr lang="en-GB" sz="2000" dirty="0" smtClean="0">
                <a:solidFill>
                  <a:schemeClr val="bg1"/>
                </a:solidFill>
              </a:rPr>
              <a:t>Asch’s experiment has been criticised for being a </a:t>
            </a:r>
            <a:r>
              <a:rPr lang="en-GB" sz="2000" b="1" dirty="0" smtClean="0">
                <a:solidFill>
                  <a:schemeClr val="bg1"/>
                </a:solidFill>
              </a:rPr>
              <a:t>“child of it’s time”. </a:t>
            </a:r>
            <a:r>
              <a:rPr lang="en-GB" sz="2000" dirty="0" smtClean="0">
                <a:solidFill>
                  <a:schemeClr val="bg1"/>
                </a:solidFill>
              </a:rPr>
              <a:t>This is because </a:t>
            </a:r>
            <a:r>
              <a:rPr lang="en-GB" sz="2000" b="1" dirty="0" smtClean="0">
                <a:solidFill>
                  <a:schemeClr val="bg1"/>
                </a:solidFill>
              </a:rPr>
              <a:t>Perrin and Spencer </a:t>
            </a:r>
            <a:r>
              <a:rPr lang="en-GB" sz="2000" dirty="0" smtClean="0">
                <a:solidFill>
                  <a:schemeClr val="bg1"/>
                </a:solidFill>
              </a:rPr>
              <a:t>(1980) replicated Asch’s experiment and found very little conformity. It was suggested that this was because the 1950s (when Asch’s original research was carried out) was a time of </a:t>
            </a:r>
            <a:r>
              <a:rPr lang="en-GB" sz="2000" b="1" dirty="0" smtClean="0">
                <a:solidFill>
                  <a:schemeClr val="bg1"/>
                </a:solidFill>
              </a:rPr>
              <a:t>unusually high conformity culturally </a:t>
            </a:r>
            <a:r>
              <a:rPr lang="en-GB" sz="2000" dirty="0" smtClean="0">
                <a:solidFill>
                  <a:schemeClr val="bg1"/>
                </a:solidFill>
              </a:rPr>
              <a:t>in the US due to historical reasons. By the 1980s this cultural conformity had decreased.</a:t>
            </a:r>
            <a:endParaRPr lang="en-GB" sz="2000" dirty="0">
              <a:solidFill>
                <a:schemeClr val="bg1"/>
              </a:solidFill>
            </a:endParaRPr>
          </a:p>
        </p:txBody>
      </p:sp>
    </p:spTree>
    <p:extLst>
      <p:ext uri="{BB962C8B-B14F-4D97-AF65-F5344CB8AC3E}">
        <p14:creationId xmlns:p14="http://schemas.microsoft.com/office/powerpoint/2010/main" val="730603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1938</Words>
  <Application>Microsoft Office PowerPoint</Application>
  <PresentationFormat>On-screen Show (4:3)</PresentationFormat>
  <Paragraphs>130</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1_Office Theme</vt:lpstr>
      <vt:lpstr>2_Office Theme</vt:lpstr>
      <vt:lpstr>PowerPoint Presentation</vt:lpstr>
      <vt:lpstr>PowerPoint Presentation</vt:lpstr>
      <vt:lpstr>Conformity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28</cp:revision>
  <dcterms:created xsi:type="dcterms:W3CDTF">2015-05-20T09:29:55Z</dcterms:created>
  <dcterms:modified xsi:type="dcterms:W3CDTF">2016-01-06T13:51:29Z</dcterms:modified>
</cp:coreProperties>
</file>