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19" r:id="rId3"/>
  </p:sldMasterIdLst>
  <p:notesMasterIdLst>
    <p:notesMasterId r:id="rId12"/>
  </p:notesMasterIdLst>
  <p:handoutMasterIdLst>
    <p:handoutMasterId r:id="rId13"/>
  </p:handoutMasterIdLst>
  <p:sldIdLst>
    <p:sldId id="347" r:id="rId4"/>
    <p:sldId id="348" r:id="rId5"/>
    <p:sldId id="349" r:id="rId6"/>
    <p:sldId id="351" r:id="rId7"/>
    <p:sldId id="352" r:id="rId8"/>
    <p:sldId id="350" r:id="rId9"/>
    <p:sldId id="353" r:id="rId10"/>
    <p:sldId id="354" r:id="rId11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408" cy="501015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147" y="0"/>
            <a:ext cx="2985408" cy="501015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pPr>
              <a:defRPr/>
            </a:pPr>
            <a:fld id="{22C75E03-24C5-45EB-A4E3-89A9B4597166}" type="datetimeFigureOut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680"/>
            <a:ext cx="2985408" cy="50101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147" y="9517680"/>
            <a:ext cx="2985408" cy="50101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pPr>
              <a:defRPr/>
            </a:pPr>
            <a:fld id="{F1628511-FECB-4A9F-8F27-1E4BBA469B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9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147" y="0"/>
            <a:ext cx="2985408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680"/>
            <a:ext cx="2985408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147" y="9517680"/>
            <a:ext cx="2985408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48CD87-0A85-4262-AED3-D8DA4971E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5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57FAF-D825-429E-9813-C412AA0BFC4B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755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48CD87-0A85-4262-AED3-D8DA4971EE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11924-FBD7-44E2-8FF3-EE697F949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D160-B49A-4BB7-B921-D0919B04F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262B-0AC1-46C7-9F4C-D123AF08A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7E11-482B-4CB8-856A-F7DF4CBAC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1F25-7A4F-475E-8BC2-39DB6D403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79CB-19D1-4022-B0C9-5F61CD3D63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09FC9-B87C-47CF-A939-5B88067B27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BDCBF-2F74-4B9E-8104-DC46F9B10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DEA2-A86D-4050-9303-6CC0CBECC8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7A9A-AC1B-4B15-9BD6-595C8F44CD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1CA8-C6D2-4D3D-9509-753C8C322F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1A74-E704-435E-821C-0C02B10D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02CC-161E-42E7-A122-A90DCE0AD2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3B644-D4FF-4B3A-A321-AFE809BB6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861C-9CCF-4A0C-A0F6-5423332E1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F11924-FBD7-44E2-8FF3-EE697F9494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561A74-E704-435E-821C-0C02B10D0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E837EB-82BC-4047-BB51-AE79971EB0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39BB3B-0F4C-4DBC-A19B-485377928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AA91E-33FA-4F3C-BF33-53BA207EDF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27664C-605E-41ED-BAC2-8FE1702E57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D49A27-B0B7-40AB-9660-3A58BF805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837EB-82BC-4047-BB51-AE79971EB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989F6-7C85-4C30-A40C-35996F058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BA1C72-9453-4AAF-8EC1-1F074DAC5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C3D160-B49A-4BB7-B921-D0919B04F3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3A262B-0AC1-46C7-9F4C-D123AF08A2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BB3B-0F4C-4DBC-A19B-485377928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A91E-33FA-4F3C-BF33-53BA207ED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664C-605E-41ED-BAC2-8FE1702E5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49A27-B0B7-40AB-9660-3A58BF805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89F6-7C85-4C30-A40C-35996F05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1C72-9453-4AAF-8EC1-1F074DAC5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5D0417-3D2F-49D4-8FD9-581319D8A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KES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7C0946-0BF5-48CB-873E-B93A6595A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5D0417-3D2F-49D4-8FD9-581319D8AF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thinkeconomic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92243" cy="2835746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ECONOMICS AT UNIVERSITY AND BEYOND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600200"/>
          </a:xfrm>
        </p:spPr>
        <p:txBody>
          <a:bodyPr/>
          <a:lstStyle/>
          <a:p>
            <a:pPr algn="ctr"/>
            <a:r>
              <a:rPr lang="en-GB" sz="2800" dirty="0" smtClean="0"/>
              <a:t>Dr Paul Gower</a:t>
            </a:r>
          </a:p>
          <a:p>
            <a:pPr algn="ctr"/>
            <a:r>
              <a:rPr lang="en-GB" sz="2800" dirty="0" smtClean="0"/>
              <a:t>ab0350@coventry.ac.uk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March 2016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KES 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8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Recent financial crisis caused considerable ‘soul searching’ in University Economics departments</a:t>
            </a:r>
          </a:p>
          <a:p>
            <a:pPr lvl="1"/>
            <a:r>
              <a:rPr lang="en-GB" dirty="0" smtClean="0"/>
              <a:t>Post crash economics group at Manchester</a:t>
            </a:r>
          </a:p>
          <a:p>
            <a:pPr lvl="1"/>
            <a:r>
              <a:rPr lang="en-GB" dirty="0" smtClean="0"/>
              <a:t>Rethinking Economics Network</a:t>
            </a:r>
          </a:p>
          <a:p>
            <a:pPr lvl="2"/>
            <a:r>
              <a:rPr lang="en-GB" dirty="0">
                <a:hlinkClick r:id="rId3"/>
              </a:rPr>
              <a:t>http://www.rethinkeconomics.org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LSE, UCL, Bristol, Leeds, Nottingham, Sheffield</a:t>
            </a:r>
          </a:p>
          <a:p>
            <a:r>
              <a:rPr lang="en-GB" dirty="0" smtClean="0"/>
              <a:t>Development of </a:t>
            </a:r>
            <a:r>
              <a:rPr lang="en-GB" dirty="0" smtClean="0"/>
              <a:t>new (more ‘intuitive’?) </a:t>
            </a:r>
            <a:r>
              <a:rPr lang="en-GB" dirty="0" smtClean="0"/>
              <a:t>economics curriculum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conomic history</a:t>
            </a:r>
          </a:p>
          <a:p>
            <a:pPr lvl="1"/>
            <a:r>
              <a:rPr lang="en-GB" dirty="0" smtClean="0"/>
              <a:t>Role of financial markets</a:t>
            </a:r>
          </a:p>
          <a:p>
            <a:pPr lvl="1"/>
            <a:r>
              <a:rPr lang="en-GB" dirty="0" smtClean="0"/>
              <a:t>Impact of </a:t>
            </a:r>
            <a:r>
              <a:rPr lang="en-GB" dirty="0" smtClean="0"/>
              <a:t>technology</a:t>
            </a:r>
          </a:p>
          <a:p>
            <a:pPr lvl="1"/>
            <a:r>
              <a:rPr lang="en-GB" dirty="0" smtClean="0"/>
              <a:t>Sustainability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Economics at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5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Wingdings 2" charset="2"/>
              <a:buChar char=""/>
            </a:pPr>
            <a:r>
              <a:rPr lang="en-US" altLang="en-US" dirty="0">
                <a:ea typeface="ＭＳ Ｐゴシック" charset="-128"/>
              </a:rPr>
              <a:t>Principles of Economics 1</a:t>
            </a:r>
          </a:p>
          <a:p>
            <a:pPr marL="273050" lvl="1" indent="0">
              <a:lnSpc>
                <a:spcPct val="110000"/>
              </a:lnSpc>
              <a:buNone/>
            </a:pPr>
            <a:r>
              <a:rPr lang="en-US" altLang="en-US" sz="1900" dirty="0">
                <a:ea typeface="ＭＳ Ｐゴシック" charset="-128"/>
              </a:rPr>
              <a:t>	(Microeconomics and Macroeconomics) </a:t>
            </a:r>
          </a:p>
          <a:p>
            <a:pPr>
              <a:lnSpc>
                <a:spcPct val="110000"/>
              </a:lnSpc>
              <a:buFont typeface="Wingdings 2" charset="2"/>
              <a:buChar char=""/>
            </a:pPr>
            <a:r>
              <a:rPr lang="en-US" altLang="en-US" dirty="0">
                <a:ea typeface="ＭＳ Ｐゴシック" charset="-128"/>
              </a:rPr>
              <a:t>Principles of Economics 2</a:t>
            </a:r>
          </a:p>
          <a:p>
            <a:pPr marL="27305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1900" dirty="0">
                <a:ea typeface="ＭＳ Ｐゴシック" charset="-128"/>
              </a:rPr>
              <a:t>	(Microeconomics and Macroeconomics) </a:t>
            </a:r>
            <a:endParaRPr lang="en-US" altLang="en-US" dirty="0">
              <a:ea typeface="ＭＳ Ｐゴシック" charset="-128"/>
            </a:endParaRPr>
          </a:p>
          <a:p>
            <a:pPr>
              <a:lnSpc>
                <a:spcPct val="110000"/>
              </a:lnSpc>
              <a:buFont typeface="Wingdings 2" charset="2"/>
              <a:buChar char=""/>
            </a:pPr>
            <a:r>
              <a:rPr lang="en-US" altLang="en-US" dirty="0">
                <a:ea typeface="ＭＳ Ｐゴシック" charset="-128"/>
              </a:rPr>
              <a:t>Economic Statistics and Computing </a:t>
            </a:r>
          </a:p>
          <a:p>
            <a:pPr>
              <a:lnSpc>
                <a:spcPct val="110000"/>
              </a:lnSpc>
              <a:buFont typeface="Wingdings 2" charset="2"/>
              <a:buChar char=""/>
            </a:pPr>
            <a:r>
              <a:rPr lang="en-US" altLang="en-US" dirty="0">
                <a:ea typeface="ＭＳ Ｐゴシック" charset="-128"/>
              </a:rPr>
              <a:t>Mathematical Techniques for Economists</a:t>
            </a:r>
          </a:p>
          <a:p>
            <a:pPr>
              <a:lnSpc>
                <a:spcPct val="110000"/>
              </a:lnSpc>
              <a:buFont typeface="Wingdings 2" charset="2"/>
              <a:buChar char=""/>
            </a:pPr>
            <a:r>
              <a:rPr lang="en-US" altLang="en-US" dirty="0">
                <a:ea typeface="ＭＳ Ｐゴシック" charset="-128"/>
              </a:rPr>
              <a:t>Current Economic Issues 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taught in year 1?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6200" b="1" dirty="0" smtClean="0"/>
              <a:t>Macroeconomics</a:t>
            </a:r>
            <a:endParaRPr lang="en-GB" sz="6200" b="1" dirty="0"/>
          </a:p>
          <a:p>
            <a:r>
              <a:rPr lang="en-GB" sz="6200" dirty="0" smtClean="0"/>
              <a:t>Macroeconomic </a:t>
            </a:r>
            <a:r>
              <a:rPr lang="en-GB" sz="6200" dirty="0"/>
              <a:t>policy instruments and </a:t>
            </a:r>
            <a:r>
              <a:rPr lang="en-GB" sz="6200" dirty="0" smtClean="0"/>
              <a:t>objectives, </a:t>
            </a:r>
            <a:r>
              <a:rPr lang="en-GB" sz="6200" dirty="0"/>
              <a:t>h</a:t>
            </a:r>
            <a:r>
              <a:rPr lang="en-GB" sz="6200" dirty="0" smtClean="0"/>
              <a:t>istorical </a:t>
            </a:r>
            <a:r>
              <a:rPr lang="en-GB" sz="6200" dirty="0"/>
              <a:t>development of </a:t>
            </a:r>
            <a:r>
              <a:rPr lang="en-GB" sz="6200" dirty="0" smtClean="0"/>
              <a:t>Macroeconomics</a:t>
            </a:r>
            <a:endParaRPr lang="en-GB" sz="6200" dirty="0"/>
          </a:p>
          <a:p>
            <a:r>
              <a:rPr lang="en-GB" sz="6200" dirty="0" smtClean="0"/>
              <a:t>Consumption </a:t>
            </a:r>
            <a:r>
              <a:rPr lang="en-GB" sz="6200" dirty="0"/>
              <a:t>and </a:t>
            </a:r>
            <a:r>
              <a:rPr lang="en-GB" sz="6200" dirty="0" smtClean="0"/>
              <a:t>investment</a:t>
            </a:r>
            <a:r>
              <a:rPr lang="en-GB" sz="6200" dirty="0"/>
              <a:t>, </a:t>
            </a:r>
            <a:r>
              <a:rPr lang="en-GB" sz="6200" dirty="0" smtClean="0"/>
              <a:t>equilibrium/disequilibrium</a:t>
            </a:r>
            <a:r>
              <a:rPr lang="en-GB" sz="6200" dirty="0"/>
              <a:t>, </a:t>
            </a:r>
            <a:r>
              <a:rPr lang="en-GB" sz="6200" dirty="0"/>
              <a:t>m</a:t>
            </a:r>
            <a:r>
              <a:rPr lang="en-GB" sz="6200" dirty="0" smtClean="0"/>
              <a:t>ultipliers, policy </a:t>
            </a:r>
            <a:r>
              <a:rPr lang="en-GB" sz="6200" dirty="0"/>
              <a:t>a</a:t>
            </a:r>
            <a:r>
              <a:rPr lang="en-GB" sz="6200" dirty="0" smtClean="0"/>
              <a:t>nalysis</a:t>
            </a:r>
            <a:endParaRPr lang="en-GB" sz="6200" dirty="0"/>
          </a:p>
          <a:p>
            <a:r>
              <a:rPr lang="en-GB" sz="6200" dirty="0"/>
              <a:t>Demand for and supply of </a:t>
            </a:r>
            <a:r>
              <a:rPr lang="en-GB" sz="6200" dirty="0" smtClean="0"/>
              <a:t>money</a:t>
            </a:r>
            <a:r>
              <a:rPr lang="en-GB" sz="6200" dirty="0"/>
              <a:t>, </a:t>
            </a:r>
            <a:r>
              <a:rPr lang="en-GB" sz="6200" dirty="0" smtClean="0"/>
              <a:t>banking </a:t>
            </a:r>
            <a:r>
              <a:rPr lang="en-GB" sz="6200" dirty="0"/>
              <a:t>s</a:t>
            </a:r>
            <a:r>
              <a:rPr lang="en-GB" sz="6200" dirty="0" smtClean="0"/>
              <a:t>ystem</a:t>
            </a:r>
            <a:r>
              <a:rPr lang="en-GB" sz="6200" dirty="0"/>
              <a:t>, </a:t>
            </a:r>
            <a:r>
              <a:rPr lang="en-GB" sz="6200" dirty="0" smtClean="0"/>
              <a:t>monetary </a:t>
            </a:r>
            <a:r>
              <a:rPr lang="en-GB" sz="6200" dirty="0"/>
              <a:t>p</a:t>
            </a:r>
            <a:r>
              <a:rPr lang="en-GB" sz="6200" dirty="0" smtClean="0"/>
              <a:t>olicy</a:t>
            </a:r>
          </a:p>
          <a:p>
            <a:r>
              <a:rPr lang="en-GB" sz="6200" dirty="0"/>
              <a:t>Derivation of the IS and LM </a:t>
            </a:r>
            <a:r>
              <a:rPr lang="en-GB" sz="6200" dirty="0" smtClean="0"/>
              <a:t>curves, use </a:t>
            </a:r>
            <a:r>
              <a:rPr lang="en-GB" sz="6200" dirty="0"/>
              <a:t>of IS/LM to show policy </a:t>
            </a:r>
            <a:r>
              <a:rPr lang="en-GB" sz="6200" dirty="0" smtClean="0"/>
              <a:t>effectiveness</a:t>
            </a:r>
            <a:endParaRPr lang="en-GB" sz="6200" dirty="0"/>
          </a:p>
          <a:p>
            <a:r>
              <a:rPr lang="en-GB" sz="6200" dirty="0"/>
              <a:t>Derivation of the </a:t>
            </a:r>
            <a:r>
              <a:rPr lang="en-GB" sz="6200" dirty="0" smtClean="0"/>
              <a:t>AD curve, the AS curve </a:t>
            </a:r>
            <a:r>
              <a:rPr lang="en-GB" sz="6200" dirty="0"/>
              <a:t>under different schools of </a:t>
            </a:r>
            <a:r>
              <a:rPr lang="en-GB" sz="6200" dirty="0" smtClean="0"/>
              <a:t>thought, policy implications</a:t>
            </a:r>
            <a:endParaRPr lang="en-GB" sz="6200" dirty="0"/>
          </a:p>
          <a:p>
            <a:r>
              <a:rPr lang="en-GB" sz="6200" dirty="0"/>
              <a:t>Different causes and policies to combat </a:t>
            </a:r>
            <a:r>
              <a:rPr lang="en-GB" sz="6200" dirty="0" smtClean="0"/>
              <a:t>inflation and unemployment</a:t>
            </a:r>
            <a:endParaRPr lang="en-GB" sz="6200" dirty="0"/>
          </a:p>
          <a:p>
            <a:r>
              <a:rPr lang="en-GB" sz="6200" dirty="0"/>
              <a:t>Balance of p</a:t>
            </a:r>
            <a:r>
              <a:rPr lang="en-GB" sz="6200" dirty="0" smtClean="0"/>
              <a:t>ayments, </a:t>
            </a:r>
            <a:r>
              <a:rPr lang="en-GB" sz="6200" dirty="0"/>
              <a:t>f</a:t>
            </a:r>
            <a:r>
              <a:rPr lang="en-GB" sz="6200" dirty="0" smtClean="0"/>
              <a:t>oreign trade</a:t>
            </a:r>
            <a:r>
              <a:rPr lang="en-GB" sz="6200" dirty="0"/>
              <a:t>, </a:t>
            </a:r>
            <a:r>
              <a:rPr lang="en-GB" sz="6200" dirty="0" smtClean="0"/>
              <a:t>foreign exchange markets, policy </a:t>
            </a:r>
            <a:r>
              <a:rPr lang="en-GB" sz="6200" dirty="0"/>
              <a:t>effectiveness under different exchange rate </a:t>
            </a:r>
            <a:r>
              <a:rPr lang="en-GB" sz="6200" dirty="0" smtClean="0"/>
              <a:t>regimes</a:t>
            </a:r>
            <a:endParaRPr lang="en-GB" sz="6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Principles of Economics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89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3385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GB" sz="4400" dirty="0"/>
          </a:p>
          <a:p>
            <a:r>
              <a:rPr lang="en-GB" sz="8000" b="1" dirty="0" smtClean="0"/>
              <a:t>Microeconomics</a:t>
            </a:r>
            <a:endParaRPr lang="en-GB" sz="8000" b="1" dirty="0"/>
          </a:p>
          <a:p>
            <a:r>
              <a:rPr lang="en-GB" sz="8000" dirty="0"/>
              <a:t>C</a:t>
            </a:r>
            <a:r>
              <a:rPr lang="en-GB" sz="8000" dirty="0" smtClean="0"/>
              <a:t>onsumer rationality, </a:t>
            </a:r>
            <a:r>
              <a:rPr lang="en-GB" sz="8000" dirty="0"/>
              <a:t>opportunity </a:t>
            </a:r>
            <a:r>
              <a:rPr lang="en-GB" sz="8000" dirty="0" smtClean="0"/>
              <a:t>cost</a:t>
            </a:r>
          </a:p>
          <a:p>
            <a:r>
              <a:rPr lang="en-GB" sz="8000" dirty="0"/>
              <a:t>The operation of markets, equilibrium, elasticities of demand and </a:t>
            </a:r>
            <a:r>
              <a:rPr lang="en-GB" sz="8000" dirty="0" smtClean="0"/>
              <a:t>supply</a:t>
            </a:r>
          </a:p>
          <a:p>
            <a:r>
              <a:rPr lang="en-GB" sz="8000" dirty="0"/>
              <a:t>Optimal choice and demand, marginal utility theory, indifference curves, budget constraints, deriving the demand curve, demand under conditions of risk and </a:t>
            </a:r>
            <a:r>
              <a:rPr lang="en-GB" sz="8000" dirty="0" smtClean="0"/>
              <a:t>uncertainty</a:t>
            </a:r>
            <a:endParaRPr lang="en-GB" sz="8000" dirty="0"/>
          </a:p>
          <a:p>
            <a:r>
              <a:rPr lang="en-GB" sz="8000" dirty="0" smtClean="0"/>
              <a:t>Cost functions, </a:t>
            </a:r>
            <a:r>
              <a:rPr lang="en-GB" sz="8000" dirty="0"/>
              <a:t>increasing and decreasing marginal </a:t>
            </a:r>
            <a:r>
              <a:rPr lang="en-GB" sz="8000" dirty="0" smtClean="0"/>
              <a:t>returns, explaining </a:t>
            </a:r>
            <a:r>
              <a:rPr lang="en-GB" sz="8000" dirty="0"/>
              <a:t>the shape of short run and long run </a:t>
            </a:r>
            <a:r>
              <a:rPr lang="en-GB" sz="8000" dirty="0" smtClean="0"/>
              <a:t>cost curves</a:t>
            </a:r>
            <a:endParaRPr lang="en-GB" sz="8000" dirty="0" smtClean="0"/>
          </a:p>
          <a:p>
            <a:r>
              <a:rPr lang="en-GB" sz="8000" dirty="0" smtClean="0"/>
              <a:t>Perfect </a:t>
            </a:r>
            <a:r>
              <a:rPr lang="en-GB" sz="8000" dirty="0"/>
              <a:t>competition, </a:t>
            </a:r>
            <a:r>
              <a:rPr lang="en-GB" sz="8000" dirty="0" smtClean="0"/>
              <a:t> monopoly, monopolistic competition</a:t>
            </a:r>
            <a:r>
              <a:rPr lang="en-GB" sz="8000" dirty="0"/>
              <a:t>,</a:t>
            </a:r>
            <a:r>
              <a:rPr lang="en-GB" sz="8000" dirty="0" smtClean="0"/>
              <a:t> </a:t>
            </a:r>
            <a:r>
              <a:rPr lang="en-GB" sz="8000" dirty="0"/>
              <a:t>oligopoly and the interdependence of </a:t>
            </a:r>
            <a:r>
              <a:rPr lang="en-GB" sz="8000" dirty="0" smtClean="0"/>
              <a:t>firms, collusion, </a:t>
            </a:r>
            <a:r>
              <a:rPr lang="en-GB" sz="8000" dirty="0"/>
              <a:t>price </a:t>
            </a:r>
            <a:r>
              <a:rPr lang="en-GB" sz="8000" dirty="0" smtClean="0"/>
              <a:t>leadership, </a:t>
            </a:r>
            <a:r>
              <a:rPr lang="en-GB" sz="8000" dirty="0"/>
              <a:t>game theory and strategic </a:t>
            </a:r>
            <a:r>
              <a:rPr lang="en-GB" sz="8000" dirty="0" smtClean="0"/>
              <a:t>behaviour, credible </a:t>
            </a:r>
            <a:r>
              <a:rPr lang="en-GB" sz="8000" dirty="0" smtClean="0"/>
              <a:t>threats</a:t>
            </a:r>
            <a:endParaRPr lang="en-GB" sz="8000" dirty="0"/>
          </a:p>
          <a:p>
            <a:r>
              <a:rPr lang="en-GB" sz="8000" dirty="0"/>
              <a:t>Short and </a:t>
            </a:r>
            <a:r>
              <a:rPr lang="en-GB" sz="8000" dirty="0" smtClean="0"/>
              <a:t>long-run labour demand and supply </a:t>
            </a:r>
            <a:r>
              <a:rPr lang="en-GB" sz="8000" dirty="0"/>
              <a:t>wages and </a:t>
            </a:r>
            <a:r>
              <a:rPr lang="en-GB" sz="8000" dirty="0" smtClean="0"/>
              <a:t>employment, </a:t>
            </a:r>
            <a:r>
              <a:rPr lang="en-GB" sz="8000" dirty="0"/>
              <a:t>minimum </a:t>
            </a:r>
            <a:r>
              <a:rPr lang="en-GB" sz="8000" dirty="0" smtClean="0"/>
              <a:t>wage</a:t>
            </a:r>
            <a:endParaRPr lang="en-GB" sz="8000" dirty="0"/>
          </a:p>
          <a:p>
            <a:r>
              <a:rPr lang="en-GB" sz="8000" dirty="0"/>
              <a:t>Externalities and public </a:t>
            </a:r>
            <a:r>
              <a:rPr lang="en-GB" sz="8000" dirty="0" smtClean="0"/>
              <a:t>goods, </a:t>
            </a:r>
            <a:r>
              <a:rPr lang="en-GB" sz="8000" dirty="0"/>
              <a:t>marginal social </a:t>
            </a:r>
            <a:r>
              <a:rPr lang="en-GB" sz="8000" dirty="0" smtClean="0"/>
              <a:t>benefit/cost, the </a:t>
            </a:r>
            <a:r>
              <a:rPr lang="en-GB" sz="8000" dirty="0"/>
              <a:t>free-rider problem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Year 1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44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Advanced Macro and Micro</a:t>
            </a:r>
          </a:p>
          <a:p>
            <a:r>
              <a:rPr lang="en-GB" dirty="0" smtClean="0"/>
              <a:t>Econometrics</a:t>
            </a:r>
          </a:p>
          <a:p>
            <a:r>
              <a:rPr lang="en-GB" dirty="0" smtClean="0"/>
              <a:t>International Trade</a:t>
            </a:r>
          </a:p>
          <a:p>
            <a:r>
              <a:rPr lang="en-GB" dirty="0" smtClean="0"/>
              <a:t>Development Economics</a:t>
            </a:r>
          </a:p>
          <a:p>
            <a:r>
              <a:rPr lang="en-GB" dirty="0" smtClean="0"/>
              <a:t>Labour economics</a:t>
            </a:r>
          </a:p>
          <a:p>
            <a:r>
              <a:rPr lang="en-GB" dirty="0" smtClean="0"/>
              <a:t>Health Economics</a:t>
            </a:r>
          </a:p>
          <a:p>
            <a:r>
              <a:rPr lang="en-GB" dirty="0" smtClean="0"/>
              <a:t>Environmental Economics</a:t>
            </a:r>
          </a:p>
          <a:p>
            <a:r>
              <a:rPr lang="en-GB" dirty="0" smtClean="0"/>
              <a:t>Managerial Economics</a:t>
            </a:r>
          </a:p>
          <a:p>
            <a:r>
              <a:rPr lang="en-GB" dirty="0" smtClean="0"/>
              <a:t>Economics of Banking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Later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96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Professional Economists work in both Macro and Micro</a:t>
            </a:r>
          </a:p>
          <a:p>
            <a:r>
              <a:rPr lang="en-GB" dirty="0" smtClean="0"/>
              <a:t>Corporate world</a:t>
            </a:r>
          </a:p>
          <a:p>
            <a:pPr lvl="1"/>
            <a:r>
              <a:rPr lang="en-GB" dirty="0" smtClean="0"/>
              <a:t>Trading and investment strategies</a:t>
            </a:r>
          </a:p>
          <a:p>
            <a:pPr lvl="1"/>
            <a:r>
              <a:rPr lang="en-GB" dirty="0" smtClean="0"/>
              <a:t>Risk assessment</a:t>
            </a:r>
          </a:p>
          <a:p>
            <a:r>
              <a:rPr lang="en-GB" dirty="0" smtClean="0"/>
              <a:t>Government/Regulators</a:t>
            </a:r>
          </a:p>
          <a:p>
            <a:pPr lvl="1"/>
            <a:r>
              <a:rPr lang="en-GB" dirty="0" smtClean="0"/>
              <a:t>Mainly Micro apart from HMT</a:t>
            </a:r>
          </a:p>
          <a:p>
            <a:pPr lvl="1"/>
            <a:r>
              <a:rPr lang="en-GB" dirty="0" smtClean="0"/>
              <a:t>Impact assessments of policy recommendations</a:t>
            </a:r>
          </a:p>
          <a:p>
            <a:r>
              <a:rPr lang="en-GB" dirty="0" smtClean="0"/>
              <a:t>Consultancy</a:t>
            </a:r>
          </a:p>
          <a:p>
            <a:pPr lvl="1"/>
            <a:r>
              <a:rPr lang="en-GB" dirty="0" smtClean="0"/>
              <a:t>Mainly Micro</a:t>
            </a:r>
          </a:p>
          <a:p>
            <a:pPr lvl="1"/>
            <a:r>
              <a:rPr lang="en-GB" dirty="0" smtClean="0"/>
              <a:t>Demand forecasting</a:t>
            </a:r>
          </a:p>
          <a:p>
            <a:pPr lvl="1"/>
            <a:r>
              <a:rPr lang="en-GB" dirty="0" smtClean="0"/>
              <a:t>Developments in market structure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after all that…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79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100" dirty="0"/>
              <a:t>The economic benefits of retailer own brands – European Retail Round Table</a:t>
            </a:r>
          </a:p>
          <a:p>
            <a:r>
              <a:rPr lang="en-GB" sz="3100" dirty="0"/>
              <a:t>The use of gender in insurance pricing: analysing the impact of a potential ban on the use of gender as a rating factor – Association of British Insurers</a:t>
            </a:r>
          </a:p>
          <a:p>
            <a:r>
              <a:rPr lang="en-GB" sz="3100" dirty="0"/>
              <a:t>An economic assessment of BIS’s proposals for credit card regulation – Department of Business, Innovation and Skills</a:t>
            </a:r>
          </a:p>
          <a:p>
            <a:r>
              <a:rPr lang="en-GB" sz="3100" dirty="0"/>
              <a:t>The impact of mortgage lending reforms – Financial Services Authority</a:t>
            </a:r>
          </a:p>
          <a:p>
            <a:r>
              <a:rPr lang="en-GB" sz="3100" dirty="0"/>
              <a:t>Should aid be granted to firms in difficulty? A study on counterfactual scenarios in restructuring state aid – European Commission</a:t>
            </a:r>
          </a:p>
          <a:p>
            <a:r>
              <a:rPr lang="en-GB" sz="3100" dirty="0"/>
              <a:t>Quantifying anti-trust damages: towards non-binding guidance for courts – European Commission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KES Presentation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consultancy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70774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500</Words>
  <Application>Microsoft Office PowerPoint</Application>
  <PresentationFormat>On-screen Show (4:3)</PresentationFormat>
  <Paragraphs>88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Lucida Sans Unicode</vt:lpstr>
      <vt:lpstr>Verdana</vt:lpstr>
      <vt:lpstr>Wingdings 2</vt:lpstr>
      <vt:lpstr>Wingdings 3</vt:lpstr>
      <vt:lpstr>Default Design</vt:lpstr>
      <vt:lpstr>Custom Design</vt:lpstr>
      <vt:lpstr>Concourse</vt:lpstr>
      <vt:lpstr>ECONOMICS AT UNIVERSITY AND BEYOND</vt:lpstr>
      <vt:lpstr>Economics at University</vt:lpstr>
      <vt:lpstr>What is taught in year 1?</vt:lpstr>
      <vt:lpstr>Year 1 Principles of Economics</vt:lpstr>
      <vt:lpstr>More Year 1 Principles</vt:lpstr>
      <vt:lpstr>Later years</vt:lpstr>
      <vt:lpstr>And after all that…</vt:lpstr>
      <vt:lpstr>Economic consultancy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404 INTERNATIONAL BANKING</dc:title>
  <dc:creator>Gower</dc:creator>
  <cp:lastModifiedBy>Paul Gower</cp:lastModifiedBy>
  <cp:revision>181</cp:revision>
  <cp:lastPrinted>2016-03-14T10:05:28Z</cp:lastPrinted>
  <dcterms:created xsi:type="dcterms:W3CDTF">2008-01-10T17:15:54Z</dcterms:created>
  <dcterms:modified xsi:type="dcterms:W3CDTF">2016-03-14T10:07:12Z</dcterms:modified>
</cp:coreProperties>
</file>