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5" d="100"/>
          <a:sy n="115" d="100"/>
        </p:scale>
        <p:origin x="43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6BC4438-8510-44E9-8E55-70CF8CD69727}"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107968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BC4438-8510-44E9-8E55-70CF8CD69727}"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89681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BC4438-8510-44E9-8E55-70CF8CD69727}"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356254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BC4438-8510-44E9-8E55-70CF8CD69727}"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175061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BC4438-8510-44E9-8E55-70CF8CD69727}"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150966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6BC4438-8510-44E9-8E55-70CF8CD69727}"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165444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6BC4438-8510-44E9-8E55-70CF8CD69727}" type="datetimeFigureOut">
              <a:rPr lang="en-GB" smtClean="0"/>
              <a:t>09/09/2020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2201830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6BC4438-8510-44E9-8E55-70CF8CD69727}" type="datetimeFigureOut">
              <a:rPr lang="en-GB" smtClean="0"/>
              <a:t>09/09/2020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356636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C4438-8510-44E9-8E55-70CF8CD69727}" type="datetimeFigureOut">
              <a:rPr lang="en-GB" smtClean="0"/>
              <a:t>09/09/2020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3537328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BC4438-8510-44E9-8E55-70CF8CD69727}"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3124297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BC4438-8510-44E9-8E55-70CF8CD69727}"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510812-708B-43A3-98D0-7BA3DD7E131E}" type="slidenum">
              <a:rPr lang="en-GB" smtClean="0"/>
              <a:t>‹#›</a:t>
            </a:fld>
            <a:endParaRPr lang="en-GB"/>
          </a:p>
        </p:txBody>
      </p:sp>
    </p:spTree>
    <p:extLst>
      <p:ext uri="{BB962C8B-B14F-4D97-AF65-F5344CB8AC3E}">
        <p14:creationId xmlns:p14="http://schemas.microsoft.com/office/powerpoint/2010/main" val="255438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C4438-8510-44E9-8E55-70CF8CD69727}" type="datetimeFigureOut">
              <a:rPr lang="en-GB" smtClean="0"/>
              <a:t>09/09/2020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10812-708B-43A3-98D0-7BA3DD7E131E}" type="slidenum">
              <a:rPr lang="en-GB" smtClean="0"/>
              <a:t>‹#›</a:t>
            </a:fld>
            <a:endParaRPr lang="en-GB"/>
          </a:p>
        </p:txBody>
      </p:sp>
    </p:spTree>
    <p:extLst>
      <p:ext uri="{BB962C8B-B14F-4D97-AF65-F5344CB8AC3E}">
        <p14:creationId xmlns:p14="http://schemas.microsoft.com/office/powerpoint/2010/main" val="2603387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interest.co.uk/devnicely/drawing-development/" TargetMode="External"/><Relationship Id="rId2" Type="http://schemas.openxmlformats.org/officeDocument/2006/relationships/hyperlink" Target="http://st-peters.bournemouth.sch.uk/tlplus/wp-content/uploads/2014/02/drawingdev.jpg"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en.wikipedia.org/wiki/Cubital_foss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ate.org.uk/tate-etc/issue-19-summer-2010/through-eyes-child" TargetMode="External"/><Relationship Id="rId7" Type="http://schemas.openxmlformats.org/officeDocument/2006/relationships/hyperlink" Target="http://www.nsead.org/resources/tea/Drawing_to_Learn.pdf" TargetMode="External"/><Relationship Id="rId2" Type="http://schemas.openxmlformats.org/officeDocument/2006/relationships/hyperlink" Target="http://www.smithsonianmag.com/history/journey-oldest-cave-paintings-world-180957685/" TargetMode="External"/><Relationship Id="rId1" Type="http://schemas.openxmlformats.org/officeDocument/2006/relationships/slideLayout" Target="../slideLayouts/slideLayout2.xml"/><Relationship Id="rId6" Type="http://schemas.openxmlformats.org/officeDocument/2006/relationships/hyperlink" Target="https://www.theguardian.com/artanddesign/2016/nov/30/cy-twombly-review-centre-pompidou-paris" TargetMode="External"/><Relationship Id="rId5" Type="http://schemas.openxmlformats.org/officeDocument/2006/relationships/hyperlink" Target="https://www.theguardian.com/artanddesign/2012/nov/12/a-bigger-splash-painting-performance" TargetMode="External"/><Relationship Id="rId4" Type="http://schemas.openxmlformats.org/officeDocument/2006/relationships/hyperlink" Target="http://www.tate.org.uk/context-comment/articles/deliberate-accident-ar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6154189" y="6436678"/>
            <a:ext cx="9144000" cy="1655762"/>
          </a:xfrm>
        </p:spPr>
        <p:txBody>
          <a:bodyPr/>
          <a:lstStyle/>
          <a:p>
            <a:r>
              <a:rPr lang="en-GB" dirty="0" smtClean="0"/>
              <a:t>www.artpedagogy.com</a:t>
            </a:r>
            <a:endParaRPr lang="en-GB" dirty="0"/>
          </a:p>
        </p:txBody>
      </p:sp>
      <p:pic>
        <p:nvPicPr>
          <p:cNvPr id="4" name="Picture 3"/>
          <p:cNvPicPr>
            <a:picLocks noChangeAspect="1"/>
          </p:cNvPicPr>
          <p:nvPr/>
        </p:nvPicPr>
        <p:blipFill rotWithShape="1">
          <a:blip r:embed="rId2"/>
          <a:srcRect l="13431" t="-3488" r="13899" b="3488"/>
          <a:stretch/>
        </p:blipFill>
        <p:spPr>
          <a:xfrm>
            <a:off x="332510" y="0"/>
            <a:ext cx="8811490" cy="6820535"/>
          </a:xfrm>
          <a:prstGeom prst="rect">
            <a:avLst/>
          </a:prstGeom>
        </p:spPr>
      </p:pic>
    </p:spTree>
    <p:extLst>
      <p:ext uri="{BB962C8B-B14F-4D97-AF65-F5344CB8AC3E}">
        <p14:creationId xmlns:p14="http://schemas.microsoft.com/office/powerpoint/2010/main" val="2312787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08399" y="0"/>
            <a:ext cx="12192000" cy="6858000"/>
          </a:xfrm>
          <a:prstGeom prst="rect">
            <a:avLst/>
          </a:prstGeom>
        </p:spPr>
      </p:pic>
      <p:pic>
        <p:nvPicPr>
          <p:cNvPr id="5" name="Picture 4"/>
          <p:cNvPicPr>
            <a:picLocks noChangeAspect="1"/>
          </p:cNvPicPr>
          <p:nvPr/>
        </p:nvPicPr>
        <p:blipFill>
          <a:blip r:embed="rId3"/>
          <a:stretch>
            <a:fillRect/>
          </a:stretch>
        </p:blipFill>
        <p:spPr>
          <a:xfrm>
            <a:off x="7201926" y="3990109"/>
            <a:ext cx="5098473" cy="2867891"/>
          </a:xfrm>
          <a:prstGeom prst="rect">
            <a:avLst/>
          </a:prstGeom>
        </p:spPr>
      </p:pic>
    </p:spTree>
    <p:extLst>
      <p:ext uri="{BB962C8B-B14F-4D97-AF65-F5344CB8AC3E}">
        <p14:creationId xmlns:p14="http://schemas.microsoft.com/office/powerpoint/2010/main" val="41920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85000" lnSpcReduction="20000"/>
          </a:bodyPr>
          <a:lstStyle/>
          <a:p>
            <a:r>
              <a:rPr lang="en-GB" b="1" dirty="0" smtClean="0"/>
              <a:t>Oodles </a:t>
            </a:r>
            <a:r>
              <a:rPr lang="en-GB" b="1" dirty="0"/>
              <a:t>of Noodles</a:t>
            </a:r>
            <a:r>
              <a:rPr lang="en-GB" dirty="0" smtClean="0"/>
              <a:t/>
            </a:r>
            <a:br>
              <a:rPr lang="en-GB" dirty="0" smtClean="0"/>
            </a:br>
            <a:r>
              <a:rPr lang="en-GB" dirty="0"/>
              <a:t>Imagine trying to draw a plate of spaghetti or noodles, or a tangled ball of wool or string. Daunting? Or liberating, perhaps? Any attempt at accurate representation might seem futile; a less constrained approach might be considered an opportunity to respond more expressively... </a:t>
            </a:r>
            <a:r>
              <a:rPr lang="en-GB" dirty="0" smtClean="0"/>
              <a:t/>
            </a:r>
            <a:br>
              <a:rPr lang="en-GB" dirty="0" smtClean="0"/>
            </a:br>
            <a:r>
              <a:rPr lang="en-GB" dirty="0" smtClean="0"/>
              <a:t/>
            </a:r>
            <a:br>
              <a:rPr lang="en-GB" dirty="0" smtClean="0"/>
            </a:br>
            <a:r>
              <a:rPr lang="en-GB" dirty="0"/>
              <a:t>This exercise is a great way to get you thinking about ways of mark making, the purposes of drawing, and how best to employ the visual/formal elements of line, tone, texture, shape, colour, pattern, form, space. Here's a suggested </a:t>
            </a:r>
            <a:r>
              <a:rPr lang="en-GB" dirty="0" err="1"/>
              <a:t>sequence:Prepare</a:t>
            </a:r>
            <a:r>
              <a:rPr lang="en-GB" dirty="0"/>
              <a:t> your tangled lines - cook some spaghetti; tangle a ball of string; </a:t>
            </a:r>
            <a:r>
              <a:rPr lang="en-GB" dirty="0" err="1"/>
              <a:t>confoodle</a:t>
            </a:r>
            <a:r>
              <a:rPr lang="en-GB" dirty="0"/>
              <a:t> your noodles...</a:t>
            </a:r>
          </a:p>
          <a:p>
            <a:r>
              <a:rPr lang="en-GB" dirty="0"/>
              <a:t>Produce a series of observational studies using a range of media (pencil, pens, brushes, dip pens, sticks, ink, chalk, charcoal etc.) working at a range of scales (highly intricate pencil studies; experiments larger-than-a-small-house, for example).</a:t>
            </a:r>
          </a:p>
          <a:p>
            <a:pPr marL="0" indent="0">
              <a:buNone/>
            </a:pPr>
            <a:endParaRPr lang="en-GB" dirty="0"/>
          </a:p>
        </p:txBody>
      </p:sp>
    </p:spTree>
    <p:extLst>
      <p:ext uri="{BB962C8B-B14F-4D97-AF65-F5344CB8AC3E}">
        <p14:creationId xmlns:p14="http://schemas.microsoft.com/office/powerpoint/2010/main" val="59907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1595" t="16502" r="19196" b="23703"/>
          <a:stretch/>
        </p:blipFill>
        <p:spPr>
          <a:xfrm>
            <a:off x="174566" y="0"/>
            <a:ext cx="11853949" cy="6733728"/>
          </a:xfrm>
          <a:prstGeom prst="rect">
            <a:avLst/>
          </a:prstGeom>
        </p:spPr>
      </p:pic>
    </p:spTree>
    <p:extLst>
      <p:ext uri="{BB962C8B-B14F-4D97-AF65-F5344CB8AC3E}">
        <p14:creationId xmlns:p14="http://schemas.microsoft.com/office/powerpoint/2010/main" val="601126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574" y="163080"/>
            <a:ext cx="11206941" cy="4300855"/>
          </a:xfrm>
        </p:spPr>
        <p:txBody>
          <a:bodyPr>
            <a:normAutofit/>
          </a:bodyPr>
          <a:lstStyle/>
          <a:p>
            <a:r>
              <a:rPr lang="en-GB" sz="1200" b="1" dirty="0"/>
              <a:t>Drawing Timelines</a:t>
            </a:r>
            <a:r>
              <a:rPr lang="en-GB" sz="1200" dirty="0" smtClean="0"/>
              <a:t/>
            </a:r>
            <a:br>
              <a:rPr lang="en-GB" sz="1200" dirty="0" smtClean="0"/>
            </a:br>
            <a:r>
              <a:rPr lang="en-GB" sz="1200" dirty="0"/>
              <a:t>As we learn to make marks there are various stages of learning that we pass through, often without too much thought. Consider your own experiences - from early playful scribbles or grappling with perspective, to the frustrations and pressures of drawing accurately.</a:t>
            </a:r>
            <a:r>
              <a:rPr lang="en-GB" sz="1200" dirty="0" smtClean="0"/>
              <a:t/>
            </a:r>
            <a:br>
              <a:rPr lang="en-GB" sz="1200" dirty="0" smtClean="0"/>
            </a:br>
            <a:r>
              <a:rPr lang="en-GB" sz="1200" dirty="0"/>
              <a:t>﻿This link - a </a:t>
            </a:r>
            <a:r>
              <a:rPr lang="en-GB" sz="1200" dirty="0">
                <a:hlinkClick r:id="rId2"/>
              </a:rPr>
              <a:t>timeline of drawing development</a:t>
            </a:r>
            <a:r>
              <a:rPr lang="en-GB" sz="1200" dirty="0"/>
              <a:t> - will shed light on these stages of learning and assist with the task below:</a:t>
            </a:r>
            <a:r>
              <a:rPr lang="en-GB" sz="1200" dirty="0" smtClean="0"/>
              <a:t/>
            </a:r>
            <a:br>
              <a:rPr lang="en-GB" sz="1200" dirty="0" smtClean="0"/>
            </a:br>
            <a:r>
              <a:rPr lang="en-GB" sz="1200" dirty="0"/>
              <a:t/>
            </a:r>
            <a:br>
              <a:rPr lang="en-GB" sz="1200" dirty="0"/>
            </a:br>
            <a:r>
              <a:rPr lang="en-GB" sz="1200" i="1" dirty="0"/>
              <a:t>Produce a series of self-portraits, one for each stage of the drawing timeline. </a:t>
            </a:r>
            <a:r>
              <a:rPr lang="en-GB" sz="1200" dirty="0"/>
              <a:t>You can employ a variety of strategies for this:</a:t>
            </a:r>
            <a:r>
              <a:rPr lang="en-GB" sz="1200" dirty="0" smtClean="0"/>
              <a:t/>
            </a:r>
            <a:br>
              <a:rPr lang="en-GB" sz="1200" dirty="0" smtClean="0"/>
            </a:br>
            <a:r>
              <a:rPr lang="en-GB" sz="1200" dirty="0"/>
              <a:t>﻿</a:t>
            </a:r>
            <a:r>
              <a:rPr lang="en-GB" sz="1200" dirty="0">
                <a:hlinkClick r:id="rId3"/>
              </a:rPr>
              <a:t>The Scribbling Stage</a:t>
            </a:r>
            <a:r>
              <a:rPr lang="en-GB" sz="1200" dirty="0"/>
              <a:t>﻿: Use your mouth or your </a:t>
            </a:r>
            <a:r>
              <a:rPr lang="en-GB" sz="1200" dirty="0">
                <a:hlinkClick r:id="rId4"/>
              </a:rPr>
              <a:t>cubital fossa </a:t>
            </a:r>
            <a:r>
              <a:rPr lang="en-GB" sz="1200" dirty="0"/>
              <a:t>(yep, I looked that up) to hold your pen or pencil.</a:t>
            </a:r>
            <a:br>
              <a:rPr lang="en-GB" sz="1200" dirty="0"/>
            </a:br>
            <a:endParaRPr lang="en-GB" sz="1200" dirty="0"/>
          </a:p>
          <a:p>
            <a:r>
              <a:rPr lang="en-GB" sz="1200" dirty="0">
                <a:hlinkClick r:id="rId3"/>
              </a:rPr>
              <a:t>The Schematic Stage</a:t>
            </a:r>
            <a:r>
              <a:rPr lang="en-GB" sz="1200" dirty="0"/>
              <a:t>: Use your non-writing hand to grip your pen in fist - use basic, flat shapes and lines only with no suggestion of form.</a:t>
            </a:r>
            <a:br>
              <a:rPr lang="en-GB" sz="1200" dirty="0"/>
            </a:br>
            <a:endParaRPr lang="en-GB" sz="1200" dirty="0"/>
          </a:p>
          <a:p>
            <a:r>
              <a:rPr lang="en-GB" sz="1200" dirty="0">
                <a:hlinkClick r:id="rId3"/>
              </a:rPr>
              <a:t>The Dawning Realism</a:t>
            </a:r>
            <a:r>
              <a:rPr lang="en-GB" sz="1200" dirty="0"/>
              <a:t>: Develop a more controlled, detailed version of your Schematic Stage self-portrait. Use your usual hand, but pay attention to the finer and more decorative details - textures for hair, patterns on clothes, freckles, shoe laces, teeth...</a:t>
            </a:r>
            <a:br>
              <a:rPr lang="en-GB" sz="1200" dirty="0"/>
            </a:br>
            <a:endParaRPr lang="en-GB" sz="1200" dirty="0"/>
          </a:p>
          <a:p>
            <a:r>
              <a:rPr lang="en-GB" sz="1200" dirty="0">
                <a:hlinkClick r:id="rId3"/>
              </a:rPr>
              <a:t>The Pseudo-Naturalistic Stage</a:t>
            </a:r>
            <a:r>
              <a:rPr lang="en-GB" sz="1200" dirty="0"/>
              <a:t>: Remember those first attempts at one-point perspective, or smudging your pencil in an attempt to make a drawing look 'more real'? Try to recreate these attempts. They are often a little more heavy-handed in line quality with key features overly-outlined.</a:t>
            </a:r>
          </a:p>
          <a:p>
            <a:pPr marL="0" indent="0">
              <a:buNone/>
            </a:pPr>
            <a:endParaRPr lang="en-GB" sz="1200" dirty="0"/>
          </a:p>
        </p:txBody>
      </p:sp>
      <p:pic>
        <p:nvPicPr>
          <p:cNvPr id="4" name="Picture 3"/>
          <p:cNvPicPr>
            <a:picLocks noChangeAspect="1"/>
          </p:cNvPicPr>
          <p:nvPr/>
        </p:nvPicPr>
        <p:blipFill>
          <a:blip r:embed="rId5"/>
          <a:stretch>
            <a:fillRect/>
          </a:stretch>
        </p:blipFill>
        <p:spPr>
          <a:xfrm>
            <a:off x="3175461" y="3093952"/>
            <a:ext cx="6029931" cy="3697547"/>
          </a:xfrm>
          <a:prstGeom prst="rect">
            <a:avLst/>
          </a:prstGeom>
        </p:spPr>
      </p:pic>
    </p:spTree>
    <p:extLst>
      <p:ext uri="{BB962C8B-B14F-4D97-AF65-F5344CB8AC3E}">
        <p14:creationId xmlns:p14="http://schemas.microsoft.com/office/powerpoint/2010/main" val="3101423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GB" b="1" cap="all" dirty="0"/>
              <a:t>FURTHER READING</a:t>
            </a:r>
            <a:br>
              <a:rPr lang="en-GB" b="1" cap="all" dirty="0"/>
            </a:br>
            <a:endParaRPr lang="en-GB" b="1" cap="all" dirty="0"/>
          </a:p>
          <a:p>
            <a:r>
              <a:rPr lang="en-GB" dirty="0"/>
              <a:t>The following texts have been chosen to promote wider contextual study. Students should consider the author's intentions, their chosen writing style, and how the texts combine research and historical facts alongside personal insights and opinions.</a:t>
            </a:r>
            <a:br>
              <a:rPr lang="en-GB" dirty="0"/>
            </a:br>
            <a:endParaRPr lang="en-GB" dirty="0"/>
          </a:p>
          <a:p>
            <a:r>
              <a:rPr lang="en-GB" dirty="0">
                <a:hlinkClick r:id="rId2"/>
              </a:rPr>
              <a:t>A Journey to the Oldest Cave Paintings in the World</a:t>
            </a:r>
            <a:r>
              <a:rPr lang="en-GB" dirty="0"/>
              <a:t>, Jo Merchant, Smithsonian Magazine, 2016</a:t>
            </a:r>
          </a:p>
          <a:p>
            <a:r>
              <a:rPr lang="en-GB" dirty="0">
                <a:hlinkClick r:id="rId3"/>
              </a:rPr>
              <a:t>Through the eyes of a child</a:t>
            </a:r>
            <a:r>
              <a:rPr lang="en-GB" dirty="0"/>
              <a:t> Christopher Turner, Tate Etc., 2010</a:t>
            </a:r>
          </a:p>
          <a:p>
            <a:r>
              <a:rPr lang="en-GB" dirty="0">
                <a:hlinkClick r:id="rId4"/>
              </a:rPr>
              <a:t>The deliberate accident in art </a:t>
            </a:r>
            <a:r>
              <a:rPr lang="en-GB" dirty="0"/>
              <a:t>Christopher Turner, Tate Etc., 2011</a:t>
            </a:r>
          </a:p>
          <a:p>
            <a:r>
              <a:rPr lang="en-GB" dirty="0">
                <a:hlinkClick r:id="rId5"/>
              </a:rPr>
              <a:t>A Bigger Splash: did performance art change painting? </a:t>
            </a:r>
            <a:r>
              <a:rPr lang="en-GB" dirty="0"/>
              <a:t>Adrian Searle, The Guardian, 2012</a:t>
            </a:r>
          </a:p>
          <a:p>
            <a:r>
              <a:rPr lang="en-GB" dirty="0">
                <a:hlinkClick r:id="rId6"/>
              </a:rPr>
              <a:t>Cy </a:t>
            </a:r>
            <a:r>
              <a:rPr lang="en-GB" dirty="0" err="1">
                <a:hlinkClick r:id="rId6"/>
              </a:rPr>
              <a:t>Twombly</a:t>
            </a:r>
            <a:r>
              <a:rPr lang="en-GB" dirty="0">
                <a:hlinkClick r:id="rId6"/>
              </a:rPr>
              <a:t> - blood-soaked coronation for a misunderstood master</a:t>
            </a:r>
            <a:r>
              <a:rPr lang="en-GB" dirty="0"/>
              <a:t> Jonathan Jones, The Guardian, 2016</a:t>
            </a:r>
          </a:p>
          <a:p>
            <a:r>
              <a:rPr lang="en-GB" dirty="0">
                <a:hlinkClick r:id="rId7"/>
              </a:rPr>
              <a:t>Drawing to learn, learning to draw</a:t>
            </a:r>
            <a:r>
              <a:rPr lang="en-GB" dirty="0"/>
              <a:t>, </a:t>
            </a:r>
            <a:r>
              <a:rPr lang="en-GB" dirty="0" err="1"/>
              <a:t>Eilleen</a:t>
            </a:r>
            <a:r>
              <a:rPr lang="en-GB" dirty="0"/>
              <a:t> Adams, NSEAD resources, 2013</a:t>
            </a:r>
          </a:p>
          <a:p>
            <a:r>
              <a:rPr lang="en-GB" dirty="0"/>
              <a:t>​</a:t>
            </a:r>
          </a:p>
          <a:p>
            <a:r>
              <a:rPr lang="en-GB" dirty="0"/>
              <a:t/>
            </a:r>
            <a:br>
              <a:rPr lang="en-GB" dirty="0"/>
            </a:br>
            <a:endParaRPr lang="en-GB" dirty="0"/>
          </a:p>
        </p:txBody>
      </p:sp>
    </p:spTree>
    <p:extLst>
      <p:ext uri="{BB962C8B-B14F-4D97-AF65-F5344CB8AC3E}">
        <p14:creationId xmlns:p14="http://schemas.microsoft.com/office/powerpoint/2010/main" val="251379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Drawing – mark making</a:t>
            </a:r>
            <a:endParaRPr lang="en-GB" b="1" dirty="0"/>
          </a:p>
        </p:txBody>
      </p:sp>
      <p:sp>
        <p:nvSpPr>
          <p:cNvPr id="3" name="Content Placeholder 2"/>
          <p:cNvSpPr>
            <a:spLocks noGrp="1"/>
          </p:cNvSpPr>
          <p:nvPr>
            <p:ph idx="1"/>
          </p:nvPr>
        </p:nvSpPr>
        <p:spPr/>
        <p:txBody>
          <a:bodyPr>
            <a:normAutofit fontScale="55000" lnSpcReduction="20000"/>
          </a:bodyPr>
          <a:lstStyle/>
          <a:p>
            <a:r>
              <a:rPr lang="en-GB" b="1" dirty="0"/>
              <a:t>The definition of mark making is not fixed or limited to the materials that you find in the art cupboard.</a:t>
            </a:r>
            <a:r>
              <a:rPr lang="en-GB" dirty="0"/>
              <a:t> Marks - lines, dots, scratches, scribbles, patterns, textures, rubs, bumps, brushstrokes, pixels etc. - can be made in all sorts of ways, with an infinite amount of tools and techniques.</a:t>
            </a:r>
            <a:br>
              <a:rPr lang="en-GB" dirty="0"/>
            </a:br>
            <a:r>
              <a:rPr lang="en-GB" dirty="0"/>
              <a:t/>
            </a:r>
            <a:br>
              <a:rPr lang="en-GB" dirty="0"/>
            </a:br>
            <a:endParaRPr lang="en-GB" dirty="0"/>
          </a:p>
          <a:p>
            <a:r>
              <a:rPr lang="en-GB" dirty="0"/>
              <a:t>When it comes to creating art, students can overly worry about the marks that they make. </a:t>
            </a:r>
            <a:r>
              <a:rPr lang="en-GB" b="1" dirty="0"/>
              <a:t>Art - making </a:t>
            </a:r>
            <a:r>
              <a:rPr lang="en-GB" b="1" dirty="0" err="1"/>
              <a:t>making</a:t>
            </a:r>
            <a:r>
              <a:rPr lang="en-GB" b="1" dirty="0"/>
              <a:t> - doesn't have to be a precious exercise.</a:t>
            </a:r>
            <a:r>
              <a:rPr lang="en-GB" dirty="0"/>
              <a:t> Marks can be used to produce hyper-realistic drawings (and this is fine), but they can also be more expressive, experimental, accidental, playful, abstract, energetic, symbolic, disruptive, misleading...</a:t>
            </a:r>
            <a:br>
              <a:rPr lang="en-GB" dirty="0"/>
            </a:br>
            <a:r>
              <a:rPr lang="en-GB" dirty="0"/>
              <a:t/>
            </a:r>
            <a:br>
              <a:rPr lang="en-GB" dirty="0"/>
            </a:br>
            <a:endParaRPr lang="en-GB" dirty="0"/>
          </a:p>
          <a:p>
            <a:r>
              <a:rPr lang="en-GB" dirty="0"/>
              <a:t>One of the challenges for new art students is this: to </a:t>
            </a:r>
            <a:r>
              <a:rPr lang="en-GB" b="1" dirty="0"/>
              <a:t>worry less about creating impressive marks</a:t>
            </a:r>
            <a:r>
              <a:rPr lang="en-GB" dirty="0"/>
              <a:t> and to </a:t>
            </a:r>
            <a:r>
              <a:rPr lang="en-GB" b="1" dirty="0"/>
              <a:t>pay more attention to the qualities and subtleties of mark making. Think carefully, observe sensitively, and question often.</a:t>
            </a:r>
            <a:r>
              <a:rPr lang="en-GB" dirty="0"/>
              <a:t> </a:t>
            </a:r>
            <a:r>
              <a:rPr lang="en-GB" i="1" dirty="0"/>
              <a:t>How is this line weighted? How does this ink flow differently to that paint? How might that texture be re-created? What happens when I create marks without overly thinking, or without looking, even? What happens if I'm listening to music? Do marks have to be visual - for example, could a sound or a smell be considered as a type of mark?</a:t>
            </a:r>
            <a:r>
              <a:rPr lang="en-GB" dirty="0"/>
              <a:t/>
            </a:r>
            <a:br>
              <a:rPr lang="en-GB" dirty="0"/>
            </a:br>
            <a:r>
              <a:rPr lang="en-GB" dirty="0"/>
              <a:t/>
            </a:r>
            <a:br>
              <a:rPr lang="en-GB" dirty="0"/>
            </a:br>
            <a:endParaRPr lang="en-GB" dirty="0"/>
          </a:p>
          <a:p>
            <a:r>
              <a:rPr lang="en-GB" b="1" dirty="0"/>
              <a:t>The meanings of marks are not fixed and are open to interpretation by individual viewers.</a:t>
            </a:r>
            <a:r>
              <a:rPr lang="en-GB" dirty="0"/>
              <a:t> </a:t>
            </a:r>
            <a:r>
              <a:rPr lang="en-GB" b="1" dirty="0"/>
              <a:t>How we read and interpret marks is shaped by our experiences , knowledge, understanding and intuition.</a:t>
            </a:r>
            <a:r>
              <a:rPr lang="en-GB" dirty="0"/>
              <a:t> Marks can be combined in infinite ways to draw our attention, with each addition having the potential to remind, provoke, suggest, challenge, express, celebrate, portray... Understanding the histories of art will improve your visual literacy.</a:t>
            </a:r>
          </a:p>
          <a:p>
            <a:pPr marL="0" indent="0">
              <a:buNone/>
            </a:pPr>
            <a:endParaRPr lang="en-GB" dirty="0"/>
          </a:p>
        </p:txBody>
      </p:sp>
    </p:spTree>
    <p:extLst>
      <p:ext uri="{BB962C8B-B14F-4D97-AF65-F5344CB8AC3E}">
        <p14:creationId xmlns:p14="http://schemas.microsoft.com/office/powerpoint/2010/main" val="604215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601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681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0" y="58189"/>
            <a:ext cx="12192000" cy="6858000"/>
          </a:xfrm>
          <a:prstGeom prst="rect">
            <a:avLst/>
          </a:prstGeom>
        </p:spPr>
      </p:pic>
    </p:spTree>
    <p:extLst>
      <p:ext uri="{BB962C8B-B14F-4D97-AF65-F5344CB8AC3E}">
        <p14:creationId xmlns:p14="http://schemas.microsoft.com/office/powerpoint/2010/main" val="4205216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 y="-69678"/>
            <a:ext cx="12079419" cy="6794673"/>
          </a:xfrm>
          <a:prstGeom prst="rect">
            <a:avLst/>
          </a:prstGeom>
        </p:spPr>
      </p:pic>
    </p:spTree>
    <p:extLst>
      <p:ext uri="{BB962C8B-B14F-4D97-AF65-F5344CB8AC3E}">
        <p14:creationId xmlns:p14="http://schemas.microsoft.com/office/powerpoint/2010/main" val="379698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58522" y="0"/>
            <a:ext cx="12192000" cy="6858000"/>
          </a:xfrm>
          <a:prstGeom prst="rect">
            <a:avLst/>
          </a:prstGeom>
        </p:spPr>
      </p:pic>
    </p:spTree>
    <p:extLst>
      <p:ext uri="{BB962C8B-B14F-4D97-AF65-F5344CB8AC3E}">
        <p14:creationId xmlns:p14="http://schemas.microsoft.com/office/powerpoint/2010/main" val="291364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 y="0"/>
            <a:ext cx="12327467" cy="6934200"/>
          </a:xfrm>
          <a:prstGeom prst="rect">
            <a:avLst/>
          </a:prstGeom>
        </p:spPr>
      </p:pic>
      <p:pic>
        <p:nvPicPr>
          <p:cNvPr id="5" name="Picture 4"/>
          <p:cNvPicPr>
            <a:picLocks noChangeAspect="1"/>
          </p:cNvPicPr>
          <p:nvPr/>
        </p:nvPicPr>
        <p:blipFill>
          <a:blip r:embed="rId3"/>
          <a:stretch>
            <a:fillRect/>
          </a:stretch>
        </p:blipFill>
        <p:spPr>
          <a:xfrm>
            <a:off x="7741305" y="4430684"/>
            <a:ext cx="4450695" cy="2503516"/>
          </a:xfrm>
          <a:prstGeom prst="rect">
            <a:avLst/>
          </a:prstGeom>
        </p:spPr>
      </p:pic>
    </p:spTree>
    <p:extLst>
      <p:ext uri="{BB962C8B-B14F-4D97-AF65-F5344CB8AC3E}">
        <p14:creationId xmlns:p14="http://schemas.microsoft.com/office/powerpoint/2010/main" val="393201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stretch>
            <a:fillRect/>
          </a:stretch>
        </p:blipFill>
        <p:spPr>
          <a:xfrm>
            <a:off x="0" y="-70909"/>
            <a:ext cx="12192000" cy="6858000"/>
          </a:xfrm>
          <a:prstGeom prst="rect">
            <a:avLst/>
          </a:prstGeom>
        </p:spPr>
      </p:pic>
      <p:pic>
        <p:nvPicPr>
          <p:cNvPr id="5" name="Picture 4"/>
          <p:cNvPicPr>
            <a:picLocks noChangeAspect="1"/>
          </p:cNvPicPr>
          <p:nvPr/>
        </p:nvPicPr>
        <p:blipFill>
          <a:blip r:embed="rId3"/>
          <a:stretch>
            <a:fillRect/>
          </a:stretch>
        </p:blipFill>
        <p:spPr>
          <a:xfrm>
            <a:off x="8661862" y="4872298"/>
            <a:ext cx="3530138" cy="1985702"/>
          </a:xfrm>
          <a:prstGeom prst="rect">
            <a:avLst/>
          </a:prstGeom>
        </p:spPr>
      </p:pic>
    </p:spTree>
    <p:extLst>
      <p:ext uri="{BB962C8B-B14F-4D97-AF65-F5344CB8AC3E}">
        <p14:creationId xmlns:p14="http://schemas.microsoft.com/office/powerpoint/2010/main" val="1587783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922</Words>
  <Application>Microsoft Office PowerPoint</Application>
  <PresentationFormat>Widescreen</PresentationFormat>
  <Paragraphs>22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Drawing – mark 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Westmore</dc:creator>
  <cp:lastModifiedBy>Alex Westmore</cp:lastModifiedBy>
  <cp:revision>2</cp:revision>
  <dcterms:created xsi:type="dcterms:W3CDTF">2020-09-09T07:20:58Z</dcterms:created>
  <dcterms:modified xsi:type="dcterms:W3CDTF">2020-09-09T07:25:45Z</dcterms:modified>
</cp:coreProperties>
</file>