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75" r:id="rId3"/>
    <p:sldId id="276" r:id="rId4"/>
    <p:sldId id="277" r:id="rId5"/>
    <p:sldId id="278" r:id="rId6"/>
    <p:sldId id="263" r:id="rId7"/>
    <p:sldId id="269" r:id="rId8"/>
    <p:sldId id="270" r:id="rId9"/>
    <p:sldId id="271" r:id="rId10"/>
    <p:sldId id="272" r:id="rId11"/>
    <p:sldId id="273"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02634D-BFC1-44A9-B31D-D051F5423FD0}" type="datetimeFigureOut">
              <a:rPr lang="en-GB" smtClean="0"/>
              <a:t>29/04/2020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40B78C-CF53-460E-9F95-18BF335EB305}" type="slidenum">
              <a:rPr lang="en-GB" smtClean="0"/>
              <a:t>‹#›</a:t>
            </a:fld>
            <a:endParaRPr lang="en-GB"/>
          </a:p>
        </p:txBody>
      </p:sp>
    </p:spTree>
    <p:extLst>
      <p:ext uri="{BB962C8B-B14F-4D97-AF65-F5344CB8AC3E}">
        <p14:creationId xmlns:p14="http://schemas.microsoft.com/office/powerpoint/2010/main" val="4176558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a:t>
            </a:r>
            <a:endParaRPr lang="en-GB" dirty="0"/>
          </a:p>
        </p:txBody>
      </p:sp>
      <p:sp>
        <p:nvSpPr>
          <p:cNvPr id="4" name="Slide Number Placeholder 3"/>
          <p:cNvSpPr>
            <a:spLocks noGrp="1"/>
          </p:cNvSpPr>
          <p:nvPr>
            <p:ph type="sldNum" sz="quarter" idx="10"/>
          </p:nvPr>
        </p:nvSpPr>
        <p:spPr/>
        <p:txBody>
          <a:bodyPr/>
          <a:lstStyle/>
          <a:p>
            <a:fld id="{962F7657-E591-41B7-8A96-50054C5A52C5}" type="slidenum">
              <a:rPr lang="en-GB" smtClean="0"/>
              <a:t>3</a:t>
            </a:fld>
            <a:endParaRPr lang="en-GB"/>
          </a:p>
        </p:txBody>
      </p:sp>
    </p:spTree>
    <p:extLst>
      <p:ext uri="{BB962C8B-B14F-4D97-AF65-F5344CB8AC3E}">
        <p14:creationId xmlns:p14="http://schemas.microsoft.com/office/powerpoint/2010/main" val="2113907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CD6D021-A334-4805-8D19-DA8989339C63}" type="datetimeFigureOut">
              <a:rPr lang="en-GB" smtClean="0"/>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685159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D6D021-A334-4805-8D19-DA8989339C63}" type="datetimeFigureOut">
              <a:rPr lang="en-GB" smtClean="0"/>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1380457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D6D021-A334-4805-8D19-DA8989339C63}" type="datetimeFigureOut">
              <a:rPr lang="en-GB" smtClean="0"/>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2973085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D6D021-A334-4805-8D19-DA8989339C63}" type="datetimeFigureOut">
              <a:rPr lang="en-GB" smtClean="0"/>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3991499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D6D021-A334-4805-8D19-DA8989339C63}" type="datetimeFigureOut">
              <a:rPr lang="en-GB" smtClean="0"/>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321591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CD6D021-A334-4805-8D19-DA8989339C63}" type="datetimeFigureOut">
              <a:rPr lang="en-GB" smtClean="0"/>
              <a:t>29/04/2020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80723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CD6D021-A334-4805-8D19-DA8989339C63}" type="datetimeFigureOut">
              <a:rPr lang="en-GB" smtClean="0"/>
              <a:t>29/04/2020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347540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D6D021-A334-4805-8D19-DA8989339C63}" type="datetimeFigureOut">
              <a:rPr lang="en-GB" smtClean="0"/>
              <a:t>29/04/2020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210755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6D021-A334-4805-8D19-DA8989339C63}" type="datetimeFigureOut">
              <a:rPr lang="en-GB" smtClean="0"/>
              <a:t>29/04/2020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253382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D6D021-A334-4805-8D19-DA8989339C63}" type="datetimeFigureOut">
              <a:rPr lang="en-GB" smtClean="0"/>
              <a:t>29/04/2020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565452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D6D021-A334-4805-8D19-DA8989339C63}" type="datetimeFigureOut">
              <a:rPr lang="en-GB" smtClean="0"/>
              <a:t>29/04/2020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C0F2BF-EE8E-4C74-8E09-060D07079F00}" type="slidenum">
              <a:rPr lang="en-GB" smtClean="0"/>
              <a:t>‹#›</a:t>
            </a:fld>
            <a:endParaRPr lang="en-GB"/>
          </a:p>
        </p:txBody>
      </p:sp>
    </p:spTree>
    <p:extLst>
      <p:ext uri="{BB962C8B-B14F-4D97-AF65-F5344CB8AC3E}">
        <p14:creationId xmlns:p14="http://schemas.microsoft.com/office/powerpoint/2010/main" val="1319456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6D021-A334-4805-8D19-DA8989339C63}" type="datetimeFigureOut">
              <a:rPr lang="en-GB" smtClean="0"/>
              <a:t>29/04/2020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0F2BF-EE8E-4C74-8E09-060D07079F00}" type="slidenum">
              <a:rPr lang="en-GB" smtClean="0"/>
              <a:t>‹#›</a:t>
            </a:fld>
            <a:endParaRPr lang="en-GB"/>
          </a:p>
        </p:txBody>
      </p:sp>
    </p:spTree>
    <p:extLst>
      <p:ext uri="{BB962C8B-B14F-4D97-AF65-F5344CB8AC3E}">
        <p14:creationId xmlns:p14="http://schemas.microsoft.com/office/powerpoint/2010/main" val="120801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jD6PGa5pXNAhXoD8AKHRUkCPEQjRwIBw&amp;url=http://nobaproject.com/modules/hormones-behavior&amp;bvm=bv.123664746,d.ZGg&amp;psig=AFQjCNF3csQX5Rb1YqjMWp04eJ5zUvjFYQ&amp;ust=1465384812190731" TargetMode="Externa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uk/url?sa=i&amp;rct=j&amp;q=&amp;esrc=s&amp;source=images&amp;cd=&amp;cad=rja&amp;uact=8&amp;ved=&amp;url=https://behejsrdcem.com/clanky/3-skvele-ucinky-koprivy-pro-sportovce-o-kterych-se-nemluvi/&amp;psig=AFQjCNFtDyU1SILax2PuC53jHG_XPJyITg&amp;ust=1465382423802534"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Recap.. MWB quick check..</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What is the limbic system comprised of?</a:t>
            </a:r>
          </a:p>
          <a:p>
            <a:pPr marL="514350" indent="-514350">
              <a:buFont typeface="+mj-lt"/>
              <a:buAutoNum type="arabicPeriod"/>
            </a:pPr>
            <a:r>
              <a:rPr lang="en-GB" dirty="0" smtClean="0"/>
              <a:t>Describe the limbic systems role in aggression</a:t>
            </a:r>
          </a:p>
          <a:p>
            <a:pPr marL="514350" indent="-514350">
              <a:buFont typeface="+mj-lt"/>
              <a:buAutoNum type="arabicPeriod"/>
            </a:pPr>
            <a:r>
              <a:rPr lang="en-GB" dirty="0" smtClean="0"/>
              <a:t>What role does serotonin play in aggression?</a:t>
            </a:r>
          </a:p>
          <a:p>
            <a:pPr marL="0" indent="0">
              <a:buNone/>
            </a:pPr>
            <a:endParaRPr lang="en-GB" dirty="0" smtClean="0"/>
          </a:p>
          <a:p>
            <a:pPr marL="514350" indent="-514350">
              <a:buFont typeface="+mj-lt"/>
              <a:buAutoNum type="arabicPeriod"/>
            </a:pPr>
            <a:endParaRPr lang="en-GB" dirty="0"/>
          </a:p>
        </p:txBody>
      </p:sp>
    </p:spTree>
    <p:extLst>
      <p:ext uri="{BB962C8B-B14F-4D97-AF65-F5344CB8AC3E}">
        <p14:creationId xmlns:p14="http://schemas.microsoft.com/office/powerpoint/2010/main" val="3580290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mtClean="0"/>
              <a:t>IDA </a:t>
            </a:r>
          </a:p>
        </p:txBody>
      </p:sp>
      <p:sp>
        <p:nvSpPr>
          <p:cNvPr id="9219" name="Content Placeholder 2"/>
          <p:cNvSpPr>
            <a:spLocks noGrp="1"/>
          </p:cNvSpPr>
          <p:nvPr>
            <p:ph idx="1"/>
          </p:nvPr>
        </p:nvSpPr>
        <p:spPr/>
        <p:txBody>
          <a:bodyPr>
            <a:normAutofit fontScale="92500"/>
          </a:bodyPr>
          <a:lstStyle/>
          <a:p>
            <a:pPr>
              <a:buFont typeface="Arial" panose="020B0604020202020204" pitchFamily="34" charset="0"/>
              <a:buNone/>
            </a:pPr>
            <a:r>
              <a:rPr lang="en-GB" altLang="en-US" sz="2400" dirty="0" smtClean="0"/>
              <a:t>Although the relationship between hormones and aggression can be tested using animals, this has limited application to humans due to complexity of human behaviour. Due to obvious ethical issues we can not induce aggressive behaviour in humans and although we can’t deny there is a link, and research has identified correlations, we cannot assume cause and effect. Therefore the </a:t>
            </a:r>
            <a:r>
              <a:rPr lang="en-GB" altLang="en-US" sz="2400" dirty="0" smtClean="0">
                <a:solidFill>
                  <a:srgbClr val="FF0000"/>
                </a:solidFill>
              </a:rPr>
              <a:t>biological is reductionist </a:t>
            </a:r>
            <a:r>
              <a:rPr lang="en-GB" altLang="en-US" sz="2400" dirty="0" smtClean="0"/>
              <a:t>and in trying to reduce aggressive behaviour due to hormones and we must consider the wider social influences.  </a:t>
            </a:r>
          </a:p>
          <a:p>
            <a:pPr>
              <a:buFont typeface="Arial" panose="020B0604020202020204" pitchFamily="34" charset="0"/>
              <a:buNone/>
            </a:pPr>
            <a:endParaRPr lang="en-GB" altLang="en-US" sz="2400" dirty="0" smtClean="0"/>
          </a:p>
          <a:p>
            <a:pPr>
              <a:buFont typeface="Arial" panose="020B0604020202020204" pitchFamily="34" charset="0"/>
              <a:buNone/>
            </a:pPr>
            <a:r>
              <a:rPr lang="en-GB" altLang="en-US" sz="2400" dirty="0" smtClean="0"/>
              <a:t>Research- types of aggression (violent, verbal) – generalised? </a:t>
            </a:r>
          </a:p>
          <a:p>
            <a:pPr>
              <a:buFont typeface="Arial" panose="020B0604020202020204" pitchFamily="34" charset="0"/>
              <a:buNone/>
            </a:pPr>
            <a:endParaRPr lang="en-GB" altLang="en-US" sz="2400" dirty="0"/>
          </a:p>
          <a:p>
            <a:pPr>
              <a:buFont typeface="Arial" panose="020B0604020202020204" pitchFamily="34" charset="0"/>
              <a:buNone/>
            </a:pPr>
            <a:r>
              <a:rPr lang="en-GB" altLang="en-US" sz="2400" b="1" dirty="0" smtClean="0">
                <a:solidFill>
                  <a:srgbClr val="FF0000"/>
                </a:solidFill>
              </a:rPr>
              <a:t>Implications for biological explanations – labelling, accountability. </a:t>
            </a:r>
          </a:p>
        </p:txBody>
      </p:sp>
    </p:spTree>
    <p:extLst>
      <p:ext uri="{BB962C8B-B14F-4D97-AF65-F5344CB8AC3E}">
        <p14:creationId xmlns:p14="http://schemas.microsoft.com/office/powerpoint/2010/main" val="1161072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fontScale="90000"/>
          </a:bodyPr>
          <a:lstStyle/>
          <a:p>
            <a:r>
              <a:rPr lang="en-GB" dirty="0" smtClean="0"/>
              <a:t>Taboo </a:t>
            </a:r>
            <a:endParaRPr lang="en-GB" dirty="0"/>
          </a:p>
        </p:txBody>
      </p:sp>
      <p:sp>
        <p:nvSpPr>
          <p:cNvPr id="3" name="Content Placeholder 2"/>
          <p:cNvSpPr>
            <a:spLocks noGrp="1"/>
          </p:cNvSpPr>
          <p:nvPr>
            <p:ph idx="1"/>
          </p:nvPr>
        </p:nvSpPr>
        <p:spPr>
          <a:xfrm>
            <a:off x="0" y="764704"/>
            <a:ext cx="4283968" cy="6093296"/>
          </a:xfrm>
        </p:spPr>
        <p:txBody>
          <a:bodyPr>
            <a:normAutofit fontScale="92500" lnSpcReduction="10000"/>
          </a:bodyPr>
          <a:lstStyle/>
          <a:p>
            <a:r>
              <a:rPr lang="en-GB" dirty="0" err="1" smtClean="0"/>
              <a:t>Coccaro</a:t>
            </a:r>
            <a:endParaRPr lang="en-GB" dirty="0" smtClean="0"/>
          </a:p>
          <a:p>
            <a:r>
              <a:rPr lang="en-GB" dirty="0" smtClean="0"/>
              <a:t>Limbic system </a:t>
            </a:r>
          </a:p>
          <a:p>
            <a:r>
              <a:rPr lang="en-GB" dirty="0" smtClean="0"/>
              <a:t>Serotonin </a:t>
            </a:r>
          </a:p>
          <a:p>
            <a:r>
              <a:rPr lang="en-GB" dirty="0" smtClean="0"/>
              <a:t>Raleigh </a:t>
            </a:r>
          </a:p>
          <a:p>
            <a:r>
              <a:rPr lang="en-GB" dirty="0" smtClean="0"/>
              <a:t>Testosterone </a:t>
            </a:r>
          </a:p>
          <a:p>
            <a:r>
              <a:rPr lang="en-GB" dirty="0" smtClean="0"/>
              <a:t>Correlation </a:t>
            </a:r>
          </a:p>
          <a:p>
            <a:r>
              <a:rPr lang="en-GB" dirty="0" smtClean="0"/>
              <a:t>Amygdala </a:t>
            </a:r>
          </a:p>
          <a:p>
            <a:r>
              <a:rPr lang="en-GB" dirty="0" smtClean="0"/>
              <a:t>Berman </a:t>
            </a:r>
          </a:p>
          <a:p>
            <a:r>
              <a:rPr lang="en-GB" dirty="0" smtClean="0"/>
              <a:t>Orbital frontal Cortex</a:t>
            </a:r>
          </a:p>
          <a:p>
            <a:r>
              <a:rPr lang="en-GB" dirty="0" smtClean="0"/>
              <a:t>Paroxetine </a:t>
            </a:r>
          </a:p>
          <a:p>
            <a:r>
              <a:rPr lang="en-GB" dirty="0" smtClean="0"/>
              <a:t>Inhibition </a:t>
            </a:r>
          </a:p>
          <a:p>
            <a:r>
              <a:rPr lang="en-GB" dirty="0" smtClean="0"/>
              <a:t>Tryptophan</a:t>
            </a:r>
          </a:p>
          <a:p>
            <a:endParaRPr lang="en-GB" dirty="0"/>
          </a:p>
        </p:txBody>
      </p:sp>
    </p:spTree>
    <p:extLst>
      <p:ext uri="{BB962C8B-B14F-4D97-AF65-F5344CB8AC3E}">
        <p14:creationId xmlns:p14="http://schemas.microsoft.com/office/powerpoint/2010/main" val="226346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Essay questions  </a:t>
            </a:r>
            <a:endParaRPr lang="en-GB" dirty="0"/>
          </a:p>
        </p:txBody>
      </p:sp>
      <p:sp>
        <p:nvSpPr>
          <p:cNvPr id="3" name="Content Placeholder 2"/>
          <p:cNvSpPr>
            <a:spLocks noGrp="1"/>
          </p:cNvSpPr>
          <p:nvPr>
            <p:ph idx="1"/>
          </p:nvPr>
        </p:nvSpPr>
        <p:spPr/>
        <p:txBody>
          <a:bodyPr/>
          <a:lstStyle/>
          <a:p>
            <a:r>
              <a:rPr lang="en-GB" dirty="0" smtClean="0"/>
              <a:t>Discuss the role of testosterone in causing aggression</a:t>
            </a:r>
          </a:p>
          <a:p>
            <a:endParaRPr lang="en-GB" dirty="0"/>
          </a:p>
          <a:p>
            <a:endParaRPr lang="en-GB" dirty="0" smtClean="0"/>
          </a:p>
          <a:p>
            <a:r>
              <a:rPr lang="en-GB" dirty="0" smtClean="0"/>
              <a:t>Discuss the hormonal and neural explanations of aggression </a:t>
            </a:r>
            <a:r>
              <a:rPr lang="en-GB" dirty="0" smtClean="0">
                <a:solidFill>
                  <a:srgbClr val="FF0000"/>
                </a:solidFill>
              </a:rPr>
              <a:t>(remember for this question to combine AO3 points that overlap)</a:t>
            </a:r>
            <a:endParaRPr lang="en-GB" dirty="0">
              <a:solidFill>
                <a:srgbClr val="FF0000"/>
              </a:solidFill>
            </a:endParaRPr>
          </a:p>
        </p:txBody>
      </p:sp>
    </p:spTree>
    <p:extLst>
      <p:ext uri="{BB962C8B-B14F-4D97-AF65-F5344CB8AC3E}">
        <p14:creationId xmlns:p14="http://schemas.microsoft.com/office/powerpoint/2010/main" val="3572656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13"/>
            <a:ext cx="9144000" cy="1143000"/>
          </a:xfrm>
        </p:spPr>
        <p:txBody>
          <a:bodyPr/>
          <a:lstStyle/>
          <a:p>
            <a:r>
              <a:rPr lang="en-GB" dirty="0" smtClean="0"/>
              <a:t>Neural and hormonal influences</a:t>
            </a:r>
            <a:endParaRPr lang="en-GB" dirty="0"/>
          </a:p>
        </p:txBody>
      </p:sp>
      <p:pic>
        <p:nvPicPr>
          <p:cNvPr id="9218" name="Picture 2" descr="http://nobaproject.com/images/shared/images/000/001/678/original.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8264" y="1044380"/>
            <a:ext cx="2244761" cy="224060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810616" y="1405379"/>
            <a:ext cx="1656184" cy="1754326"/>
          </a:xfrm>
          <a:prstGeom prst="rect">
            <a:avLst/>
          </a:prstGeom>
          <a:noFill/>
          <a:ln>
            <a:solidFill>
              <a:schemeClr val="tx1"/>
            </a:solidFill>
          </a:ln>
        </p:spPr>
        <p:txBody>
          <a:bodyPr wrap="square" rtlCol="0">
            <a:spAutoFit/>
          </a:bodyPr>
          <a:lstStyle/>
          <a:p>
            <a:r>
              <a:rPr lang="en-GB" b="1" u="sng" dirty="0" smtClean="0"/>
              <a:t>Literacy Objective:</a:t>
            </a:r>
          </a:p>
          <a:p>
            <a:pPr marL="285750" indent="-285750">
              <a:buFont typeface="Arial" pitchFamily="34" charset="0"/>
              <a:buChar char="•"/>
            </a:pPr>
            <a:r>
              <a:rPr lang="en-GB" dirty="0" smtClean="0"/>
              <a:t>Limbic system</a:t>
            </a:r>
          </a:p>
          <a:p>
            <a:pPr marL="285750" indent="-285750">
              <a:buFont typeface="Arial" pitchFamily="34" charset="0"/>
              <a:buChar char="•"/>
            </a:pPr>
            <a:r>
              <a:rPr lang="en-GB" dirty="0" smtClean="0"/>
              <a:t>Serotonin</a:t>
            </a:r>
          </a:p>
          <a:p>
            <a:pPr marL="285750" indent="-285750">
              <a:buFont typeface="Arial" pitchFamily="34" charset="0"/>
              <a:buChar char="•"/>
            </a:pPr>
            <a:r>
              <a:rPr lang="en-GB" dirty="0" smtClean="0"/>
              <a:t>testosterone</a:t>
            </a:r>
            <a:endParaRPr lang="en-GB" dirty="0"/>
          </a:p>
        </p:txBody>
      </p:sp>
      <p:pic>
        <p:nvPicPr>
          <p:cNvPr id="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29445" t="25984" r="14413" b="46678"/>
          <a:stretch/>
        </p:blipFill>
        <p:spPr bwMode="auto">
          <a:xfrm>
            <a:off x="181822" y="3645024"/>
            <a:ext cx="8780355" cy="26722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Frame 6"/>
          <p:cNvSpPr/>
          <p:nvPr/>
        </p:nvSpPr>
        <p:spPr>
          <a:xfrm>
            <a:off x="112646" y="4049102"/>
            <a:ext cx="8918706" cy="532026"/>
          </a:xfrm>
          <a:prstGeom prst="frame">
            <a:avLst>
              <a:gd name="adj1" fmla="val 1313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Content Placeholder 2"/>
          <p:cNvSpPr txBox="1">
            <a:spLocks/>
          </p:cNvSpPr>
          <p:nvPr/>
        </p:nvSpPr>
        <p:spPr>
          <a:xfrm>
            <a:off x="181822" y="1364733"/>
            <a:ext cx="4176464" cy="1713730"/>
          </a:xfrm>
          <a:prstGeom prst="rect">
            <a:avLst/>
          </a:prstGeom>
          <a:ln>
            <a:solidFill>
              <a:srgbClr val="92D050"/>
            </a:solidFill>
          </a:ln>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L.O - To </a:t>
            </a:r>
            <a:r>
              <a:rPr lang="en-GB" dirty="0" smtClean="0"/>
              <a:t>outline and evaluate hormonal </a:t>
            </a:r>
            <a:r>
              <a:rPr lang="en-GB" dirty="0" smtClean="0"/>
              <a:t>influences </a:t>
            </a:r>
            <a:r>
              <a:rPr lang="en-GB" dirty="0" smtClean="0"/>
              <a:t>in aggression </a:t>
            </a:r>
            <a:endParaRPr lang="en-GB" dirty="0" smtClean="0"/>
          </a:p>
        </p:txBody>
      </p:sp>
    </p:spTree>
    <p:custDataLst>
      <p:tags r:id="rId1"/>
    </p:custDataLst>
    <p:extLst>
      <p:ext uri="{BB962C8B-B14F-4D97-AF65-F5344CB8AC3E}">
        <p14:creationId xmlns:p14="http://schemas.microsoft.com/office/powerpoint/2010/main" val="1396221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547664" y="188640"/>
            <a:ext cx="5832648" cy="1368152"/>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Comic Sans MS" panose="030F0702030302020204" pitchFamily="66" charset="0"/>
              </a:rPr>
              <a:t>Biological explanations of aggression</a:t>
            </a:r>
            <a:endParaRPr lang="en-GB" sz="3200" dirty="0">
              <a:latin typeface="Comic Sans MS" panose="030F0702030302020204" pitchFamily="66" charset="0"/>
            </a:endParaRPr>
          </a:p>
        </p:txBody>
      </p:sp>
      <p:sp>
        <p:nvSpPr>
          <p:cNvPr id="5" name="Rounded Rectangle 4"/>
          <p:cNvSpPr/>
          <p:nvPr/>
        </p:nvSpPr>
        <p:spPr>
          <a:xfrm>
            <a:off x="1187624" y="1772816"/>
            <a:ext cx="2736304" cy="1296144"/>
          </a:xfrm>
          <a:prstGeom prst="round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Comic Sans MS" panose="030F0702030302020204" pitchFamily="66" charset="0"/>
              </a:rPr>
              <a:t>Neural and hormonal</a:t>
            </a:r>
            <a:endParaRPr lang="en-GB" dirty="0">
              <a:latin typeface="Comic Sans MS" panose="030F0702030302020204" pitchFamily="66" charset="0"/>
            </a:endParaRPr>
          </a:p>
        </p:txBody>
      </p:sp>
      <p:sp>
        <p:nvSpPr>
          <p:cNvPr id="6" name="Rounded Rectangle 5"/>
          <p:cNvSpPr/>
          <p:nvPr/>
        </p:nvSpPr>
        <p:spPr>
          <a:xfrm>
            <a:off x="5436096" y="1761930"/>
            <a:ext cx="2736304" cy="1296144"/>
          </a:xfrm>
          <a:prstGeom prst="round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B050"/>
                </a:solidFill>
                <a:latin typeface="Comic Sans MS" panose="030F0702030302020204" pitchFamily="66" charset="0"/>
              </a:rPr>
              <a:t>Genetic</a:t>
            </a:r>
            <a:endParaRPr lang="en-GB" dirty="0">
              <a:solidFill>
                <a:srgbClr val="00B050"/>
              </a:solidFill>
              <a:latin typeface="Comic Sans MS" panose="030F0702030302020204" pitchFamily="66" charset="0"/>
            </a:endParaRPr>
          </a:p>
        </p:txBody>
      </p:sp>
      <p:sp>
        <p:nvSpPr>
          <p:cNvPr id="7" name="Rounded Rectangle 6"/>
          <p:cNvSpPr/>
          <p:nvPr/>
        </p:nvSpPr>
        <p:spPr>
          <a:xfrm>
            <a:off x="179512" y="3645024"/>
            <a:ext cx="1512168" cy="1656184"/>
          </a:xfrm>
          <a:prstGeom prst="roundRect">
            <a:avLst/>
          </a:prstGeom>
          <a:solidFill>
            <a:schemeClr val="accent1">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dirty="0" smtClean="0">
                <a:latin typeface="Comic Sans MS" panose="030F0702030302020204" pitchFamily="66" charset="0"/>
              </a:rPr>
              <a:t>The limbic system *</a:t>
            </a:r>
          </a:p>
          <a:p>
            <a:pPr algn="ctr"/>
            <a:r>
              <a:rPr lang="en-GB" sz="1500" dirty="0" smtClean="0">
                <a:latin typeface="Comic Sans MS" panose="030F0702030302020204" pitchFamily="66" charset="0"/>
              </a:rPr>
              <a:t>(Amygdala, hippocampus)</a:t>
            </a:r>
            <a:endParaRPr lang="en-GB" sz="1500" dirty="0">
              <a:latin typeface="Comic Sans MS" panose="030F0702030302020204" pitchFamily="66" charset="0"/>
            </a:endParaRPr>
          </a:p>
        </p:txBody>
      </p:sp>
      <p:sp>
        <p:nvSpPr>
          <p:cNvPr id="8" name="Rounded Rectangle 7"/>
          <p:cNvSpPr/>
          <p:nvPr/>
        </p:nvSpPr>
        <p:spPr>
          <a:xfrm>
            <a:off x="3384780" y="3669972"/>
            <a:ext cx="1691275" cy="1662945"/>
          </a:xfrm>
          <a:prstGeom prst="round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latin typeface="Comic Sans MS" panose="030F0702030302020204" pitchFamily="66" charset="0"/>
              </a:rPr>
              <a:t>Testosterone*</a:t>
            </a:r>
            <a:endParaRPr lang="en-GB" sz="2400" dirty="0">
              <a:solidFill>
                <a:schemeClr val="tx1"/>
              </a:solidFill>
              <a:latin typeface="Comic Sans MS" panose="030F0702030302020204" pitchFamily="66" charset="0"/>
            </a:endParaRPr>
          </a:p>
        </p:txBody>
      </p:sp>
      <p:sp>
        <p:nvSpPr>
          <p:cNvPr id="9" name="Rounded Rectangle 8"/>
          <p:cNvSpPr/>
          <p:nvPr/>
        </p:nvSpPr>
        <p:spPr>
          <a:xfrm>
            <a:off x="1763688" y="3669973"/>
            <a:ext cx="1512168" cy="1662945"/>
          </a:xfrm>
          <a:prstGeom prst="roundRect">
            <a:avLst/>
          </a:prstGeom>
          <a:solidFill>
            <a:schemeClr val="accent1">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Comic Sans MS" panose="030F0702030302020204" pitchFamily="66" charset="0"/>
              </a:rPr>
              <a:t>Serotonin *</a:t>
            </a:r>
            <a:endParaRPr lang="en-GB" sz="1600" dirty="0">
              <a:latin typeface="Comic Sans MS" panose="030F0702030302020204" pitchFamily="66" charset="0"/>
            </a:endParaRPr>
          </a:p>
        </p:txBody>
      </p:sp>
      <p:sp>
        <p:nvSpPr>
          <p:cNvPr id="10" name="Rounded Rectangle 9"/>
          <p:cNvSpPr/>
          <p:nvPr/>
        </p:nvSpPr>
        <p:spPr>
          <a:xfrm>
            <a:off x="5436096" y="3686606"/>
            <a:ext cx="1512168" cy="1662945"/>
          </a:xfrm>
          <a:prstGeom prst="round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rgbClr val="00B050"/>
                </a:solidFill>
                <a:latin typeface="Comic Sans MS" panose="030F0702030302020204" pitchFamily="66" charset="0"/>
              </a:rPr>
              <a:t>Research on genetic factors</a:t>
            </a:r>
            <a:endParaRPr lang="en-GB" sz="1600" dirty="0">
              <a:solidFill>
                <a:srgbClr val="00B050"/>
              </a:solidFill>
              <a:latin typeface="Comic Sans MS" panose="030F0702030302020204" pitchFamily="66" charset="0"/>
            </a:endParaRPr>
          </a:p>
        </p:txBody>
      </p:sp>
      <p:sp>
        <p:nvSpPr>
          <p:cNvPr id="11" name="Rounded Rectangle 10"/>
          <p:cNvSpPr/>
          <p:nvPr/>
        </p:nvSpPr>
        <p:spPr>
          <a:xfrm>
            <a:off x="7164288" y="3703373"/>
            <a:ext cx="1656184" cy="1662945"/>
          </a:xfrm>
          <a:prstGeom prst="round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rgbClr val="00B050"/>
                </a:solidFill>
                <a:latin typeface="Comic Sans MS" panose="030F0702030302020204" pitchFamily="66" charset="0"/>
              </a:rPr>
              <a:t>MAOA gene *</a:t>
            </a:r>
            <a:endParaRPr lang="en-GB" sz="1600" dirty="0">
              <a:solidFill>
                <a:srgbClr val="00B050"/>
              </a:solidFill>
              <a:latin typeface="Comic Sans MS" panose="030F0702030302020204" pitchFamily="66" charset="0"/>
            </a:endParaRPr>
          </a:p>
        </p:txBody>
      </p:sp>
      <p:sp>
        <p:nvSpPr>
          <p:cNvPr id="12" name="Rectangle 11"/>
          <p:cNvSpPr/>
          <p:nvPr/>
        </p:nvSpPr>
        <p:spPr>
          <a:xfrm>
            <a:off x="1187624" y="5721357"/>
            <a:ext cx="6840760" cy="864096"/>
          </a:xfrm>
          <a:prstGeom prst="rect">
            <a:avLst/>
          </a:prstGeom>
          <a:solidFill>
            <a:schemeClr val="accent5"/>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latin typeface="Comic Sans MS" panose="030F0702030302020204" pitchFamily="66" charset="0"/>
              </a:rPr>
              <a:t>* You can be directly questioned on these</a:t>
            </a:r>
            <a:endParaRPr lang="en-GB" sz="2800" dirty="0">
              <a:latin typeface="Comic Sans MS" panose="030F0702030302020204" pitchFamily="66" charset="0"/>
            </a:endParaRPr>
          </a:p>
        </p:txBody>
      </p:sp>
      <p:cxnSp>
        <p:nvCxnSpPr>
          <p:cNvPr id="14" name="Straight Arrow Connector 13"/>
          <p:cNvCxnSpPr>
            <a:stCxn id="4" idx="4"/>
            <a:endCxn id="5" idx="0"/>
          </p:cNvCxnSpPr>
          <p:nvPr/>
        </p:nvCxnSpPr>
        <p:spPr>
          <a:xfrm flipH="1">
            <a:off x="2555776" y="1556792"/>
            <a:ext cx="1908212" cy="21602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 idx="4"/>
            <a:endCxn id="6" idx="0"/>
          </p:cNvCxnSpPr>
          <p:nvPr/>
        </p:nvCxnSpPr>
        <p:spPr>
          <a:xfrm>
            <a:off x="4463988" y="1556792"/>
            <a:ext cx="2340260" cy="20513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7" idx="0"/>
          </p:cNvCxnSpPr>
          <p:nvPr/>
        </p:nvCxnSpPr>
        <p:spPr>
          <a:xfrm flipH="1">
            <a:off x="935596" y="2564904"/>
            <a:ext cx="828092" cy="1080120"/>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9" idx="0"/>
          </p:cNvCxnSpPr>
          <p:nvPr/>
        </p:nvCxnSpPr>
        <p:spPr>
          <a:xfrm>
            <a:off x="1763688" y="2564904"/>
            <a:ext cx="756084" cy="1105069"/>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8" idx="0"/>
          </p:cNvCxnSpPr>
          <p:nvPr/>
        </p:nvCxnSpPr>
        <p:spPr>
          <a:xfrm>
            <a:off x="3131840" y="2564904"/>
            <a:ext cx="1098578" cy="110506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10" idx="0"/>
          </p:cNvCxnSpPr>
          <p:nvPr/>
        </p:nvCxnSpPr>
        <p:spPr>
          <a:xfrm flipH="1">
            <a:off x="6192180" y="2564904"/>
            <a:ext cx="612068" cy="1121702"/>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endCxn id="11" idx="0"/>
          </p:cNvCxnSpPr>
          <p:nvPr/>
        </p:nvCxnSpPr>
        <p:spPr>
          <a:xfrm>
            <a:off x="6804248" y="2564904"/>
            <a:ext cx="1188132" cy="1138469"/>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3905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fade">
                                      <p:cBhvr>
                                        <p:cTn id="26" dur="500"/>
                                        <p:tgtEl>
                                          <p:spTgt spid="2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500"/>
                                        <p:tgtEl>
                                          <p:spTgt spid="24"/>
                                        </p:tgtEl>
                                      </p:cBhvr>
                                    </p:animEffect>
                                  </p:childTnLst>
                                </p:cTn>
                              </p:par>
                              <p:par>
                                <p:cTn id="40" presetID="10" presetClass="entr" presetSubtype="0" fill="hold"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500"/>
                                        <p:tgtEl>
                                          <p:spTgt spid="2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500"/>
                                        <p:tgtEl>
                                          <p:spTgt spid="10"/>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95"/>
            <a:ext cx="9144000" cy="776199"/>
          </a:xfrm>
        </p:spPr>
        <p:txBody>
          <a:bodyPr/>
          <a:lstStyle/>
          <a:p>
            <a:pPr algn="l"/>
            <a:r>
              <a:rPr lang="en-GB" dirty="0" smtClean="0"/>
              <a:t>Hormonal influences</a:t>
            </a:r>
            <a:endParaRPr lang="en-GB" dirty="0"/>
          </a:p>
        </p:txBody>
      </p:sp>
      <p:pic>
        <p:nvPicPr>
          <p:cNvPr id="7170" name="Picture 2" descr="https://behejsrdcem.com/wp-content/uploads/2016/03/testosteron-vzorec.jpg">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1927"/>
          <a:stretch/>
        </p:blipFill>
        <p:spPr bwMode="auto">
          <a:xfrm>
            <a:off x="2231232" y="764704"/>
            <a:ext cx="6912768" cy="5112568"/>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107504" y="1196752"/>
            <a:ext cx="3384376" cy="5256584"/>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Hormones are chemical messengers that are secreted directly into the blood, which carries them to organs and tissues of the body to exert their functions. There are many types of hormones that act on different aspects of bodily functions and processes. </a:t>
            </a:r>
            <a:endParaRPr lang="en-GB" sz="2400" dirty="0"/>
          </a:p>
        </p:txBody>
      </p:sp>
    </p:spTree>
    <p:custDataLst>
      <p:tags r:id="rId1"/>
    </p:custDataLst>
    <p:extLst>
      <p:ext uri="{BB962C8B-B14F-4D97-AF65-F5344CB8AC3E}">
        <p14:creationId xmlns:p14="http://schemas.microsoft.com/office/powerpoint/2010/main" val="992537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440" y="35476"/>
            <a:ext cx="8229600" cy="634082"/>
          </a:xfrm>
        </p:spPr>
        <p:txBody>
          <a:bodyPr>
            <a:normAutofit fontScale="90000"/>
          </a:bodyPr>
          <a:lstStyle/>
          <a:p>
            <a:r>
              <a:rPr lang="en-GB" dirty="0" smtClean="0"/>
              <a:t>Testosterone AO1 </a:t>
            </a:r>
            <a:endParaRPr lang="en-GB" dirty="0"/>
          </a:p>
        </p:txBody>
      </p:sp>
      <p:sp>
        <p:nvSpPr>
          <p:cNvPr id="4" name="Rectangle 3"/>
          <p:cNvSpPr/>
          <p:nvPr/>
        </p:nvSpPr>
        <p:spPr>
          <a:xfrm>
            <a:off x="20568" y="669558"/>
            <a:ext cx="9123432" cy="3416320"/>
          </a:xfrm>
          <a:prstGeom prst="rect">
            <a:avLst/>
          </a:prstGeom>
        </p:spPr>
        <p:txBody>
          <a:bodyPr wrap="square">
            <a:spAutoFit/>
          </a:bodyPr>
          <a:lstStyle/>
          <a:p>
            <a:pPr algn="ctr"/>
            <a:r>
              <a:rPr lang="en-GB" sz="2400" dirty="0" smtClean="0"/>
              <a:t>Testosterone is linked with aggressive behaviour. Observations have generally found males are more violent then females. Therefore, different levels of testosterone can be considered a cause. </a:t>
            </a:r>
          </a:p>
          <a:p>
            <a:pPr algn="ctr"/>
            <a:r>
              <a:rPr lang="en-GB" sz="2400" dirty="0" smtClean="0"/>
              <a:t>Also testosterone is highest ages (21-35), this is when we see increased male on male aggression.</a:t>
            </a:r>
          </a:p>
          <a:p>
            <a:pPr algn="ctr"/>
            <a:endParaRPr lang="en-GB" sz="2400" dirty="0"/>
          </a:p>
          <a:p>
            <a:pPr algn="ctr"/>
            <a:r>
              <a:rPr lang="en-GB" sz="2400" dirty="0" smtClean="0"/>
              <a:t>Testosterone is know for developing masculine features, but it also has a role in regulating aggression by its influence on certain areas of the brain.  </a:t>
            </a:r>
            <a:endParaRPr lang="en-GB" sz="2400" dirty="0"/>
          </a:p>
        </p:txBody>
      </p:sp>
      <p:sp>
        <p:nvSpPr>
          <p:cNvPr id="7" name="Rectangle 6"/>
          <p:cNvSpPr/>
          <p:nvPr/>
        </p:nvSpPr>
        <p:spPr>
          <a:xfrm>
            <a:off x="38884" y="4293096"/>
            <a:ext cx="3816424" cy="2308324"/>
          </a:xfrm>
          <a:prstGeom prst="rect">
            <a:avLst/>
          </a:prstGeom>
          <a:solidFill>
            <a:srgbClr val="FFFF00"/>
          </a:solidFill>
        </p:spPr>
        <p:txBody>
          <a:bodyPr wrap="square">
            <a:spAutoFit/>
          </a:bodyPr>
          <a:lstStyle/>
          <a:p>
            <a:pPr algn="ctr"/>
            <a:r>
              <a:rPr lang="en-GB" sz="2400" dirty="0" smtClean="0"/>
              <a:t>Research has shown a positive correlation in testosterone levels and aggressive behaviours in 60 male offenders in UK security hospitals. </a:t>
            </a:r>
            <a:endParaRPr lang="en-GB" sz="2400" dirty="0"/>
          </a:p>
        </p:txBody>
      </p:sp>
      <p:sp>
        <p:nvSpPr>
          <p:cNvPr id="9" name="Rectangle 8"/>
          <p:cNvSpPr/>
          <p:nvPr/>
        </p:nvSpPr>
        <p:spPr>
          <a:xfrm>
            <a:off x="4550296" y="4686836"/>
            <a:ext cx="3816424" cy="1200329"/>
          </a:xfrm>
          <a:prstGeom prst="rect">
            <a:avLst/>
          </a:prstGeom>
          <a:solidFill>
            <a:srgbClr val="FFFF00"/>
          </a:solidFill>
        </p:spPr>
        <p:txBody>
          <a:bodyPr wrap="square">
            <a:spAutoFit/>
          </a:bodyPr>
          <a:lstStyle/>
          <a:p>
            <a:pPr algn="ctr"/>
            <a:r>
              <a:rPr lang="en-GB" sz="2400" dirty="0" smtClean="0"/>
              <a:t>Castration leads to a decrease in aggression in most animals</a:t>
            </a:r>
            <a:endParaRPr lang="en-GB" sz="2400" dirty="0"/>
          </a:p>
        </p:txBody>
      </p:sp>
    </p:spTree>
    <p:custDataLst>
      <p:tags r:id="rId1"/>
    </p:custDataLst>
    <p:extLst>
      <p:ext uri="{BB962C8B-B14F-4D97-AF65-F5344CB8AC3E}">
        <p14:creationId xmlns:p14="http://schemas.microsoft.com/office/powerpoint/2010/main" val="3707607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1"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1"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P spid="9" grpId="0" animBg="1"/>
      <p:bldP spid="9"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132" y="123816"/>
            <a:ext cx="8229600" cy="490066"/>
          </a:xfrm>
        </p:spPr>
        <p:txBody>
          <a:bodyPr>
            <a:normAutofit fontScale="90000"/>
          </a:bodyPr>
          <a:lstStyle/>
          <a:p>
            <a:r>
              <a:rPr lang="en-GB" dirty="0" smtClean="0"/>
              <a:t>Evaluation - FAMDA </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764717632"/>
              </p:ext>
            </p:extLst>
          </p:nvPr>
        </p:nvGraphicFramePr>
        <p:xfrm>
          <a:off x="733516" y="836712"/>
          <a:ext cx="7859216" cy="3474720"/>
        </p:xfrm>
        <a:graphic>
          <a:graphicData uri="http://schemas.openxmlformats.org/drawingml/2006/table">
            <a:tbl>
              <a:tblPr firstRow="1" bandRow="1">
                <a:tableStyleId>{5C22544A-7EE6-4342-B048-85BDC9FD1C3A}</a:tableStyleId>
              </a:tblPr>
              <a:tblGrid>
                <a:gridCol w="3929608">
                  <a:extLst>
                    <a:ext uri="{9D8B030D-6E8A-4147-A177-3AD203B41FA5}">
                      <a16:colId xmlns:a16="http://schemas.microsoft.com/office/drawing/2014/main" val="20000"/>
                    </a:ext>
                  </a:extLst>
                </a:gridCol>
                <a:gridCol w="3929608">
                  <a:extLst>
                    <a:ext uri="{9D8B030D-6E8A-4147-A177-3AD203B41FA5}">
                      <a16:colId xmlns:a16="http://schemas.microsoft.com/office/drawing/2014/main" val="20001"/>
                    </a:ext>
                  </a:extLst>
                </a:gridCol>
              </a:tblGrid>
              <a:tr h="370840">
                <a:tc>
                  <a:txBody>
                    <a:bodyPr/>
                    <a:lstStyle/>
                    <a:p>
                      <a:r>
                        <a:rPr lang="en-GB" sz="2000" dirty="0" smtClean="0"/>
                        <a:t>Neural Explanations</a:t>
                      </a:r>
                      <a:endParaRPr lang="en-GB" sz="2000" dirty="0"/>
                    </a:p>
                  </a:txBody>
                  <a:tcPr/>
                </a:tc>
                <a:tc>
                  <a:txBody>
                    <a:bodyPr/>
                    <a:lstStyle/>
                    <a:p>
                      <a:r>
                        <a:rPr lang="en-GB" sz="2000" dirty="0" smtClean="0"/>
                        <a:t>Hormonal </a:t>
                      </a:r>
                      <a:r>
                        <a:rPr lang="en-GB" sz="2000" dirty="0" smtClean="0"/>
                        <a:t>Explanations</a:t>
                      </a:r>
                      <a:endParaRPr lang="en-GB" sz="2000" dirty="0"/>
                    </a:p>
                  </a:txBody>
                  <a:tcPr/>
                </a:tc>
                <a:extLst>
                  <a:ext uri="{0D108BD9-81ED-4DB2-BD59-A6C34878D82A}">
                    <a16:rowId xmlns:a16="http://schemas.microsoft.com/office/drawing/2014/main" val="10000"/>
                  </a:ext>
                </a:extLst>
              </a:tr>
              <a:tr h="370840">
                <a:tc>
                  <a:txBody>
                    <a:bodyPr/>
                    <a:lstStyle/>
                    <a:p>
                      <a:r>
                        <a:rPr lang="en-GB" sz="2000" dirty="0" smtClean="0"/>
                        <a:t>AO3 – Other brain structures</a:t>
                      </a:r>
                      <a:endParaRPr lang="en-GB" sz="2000" dirty="0"/>
                    </a:p>
                  </a:txBody>
                  <a:tcPr/>
                </a:tc>
                <a:tc>
                  <a:txBody>
                    <a:bodyPr/>
                    <a:lstStyle/>
                    <a:p>
                      <a:r>
                        <a:rPr lang="en-GB" sz="2000" dirty="0" smtClean="0"/>
                        <a:t>AO3- Biosocial model</a:t>
                      </a:r>
                      <a:r>
                        <a:rPr lang="en-GB" sz="1800" i="1" dirty="0" smtClean="0"/>
                        <a:t> </a:t>
                      </a:r>
                      <a:r>
                        <a:rPr lang="en-GB" sz="1600" i="1" dirty="0" smtClean="0">
                          <a:solidFill>
                            <a:srgbClr val="FF0000"/>
                          </a:solidFill>
                        </a:rPr>
                        <a:t>(Alternative</a:t>
                      </a:r>
                      <a:r>
                        <a:rPr lang="en-GB" sz="1600" i="1" baseline="0" dirty="0" smtClean="0">
                          <a:solidFill>
                            <a:srgbClr val="FF0000"/>
                          </a:solidFill>
                        </a:rPr>
                        <a:t>) </a:t>
                      </a:r>
                      <a:r>
                        <a:rPr lang="en-GB" sz="1600" i="0" baseline="0" dirty="0" smtClean="0">
                          <a:solidFill>
                            <a:schemeClr val="accent6">
                              <a:lumMod val="75000"/>
                            </a:schemeClr>
                          </a:solidFill>
                        </a:rPr>
                        <a:t>optional   </a:t>
                      </a:r>
                      <a:endParaRPr lang="en-GB" sz="1800" i="0" dirty="0">
                        <a:solidFill>
                          <a:schemeClr val="accent6">
                            <a:lumMod val="75000"/>
                          </a:schemeClr>
                        </a:solidFill>
                      </a:endParaRPr>
                    </a:p>
                  </a:txBody>
                  <a:tcPr/>
                </a:tc>
                <a:extLst>
                  <a:ext uri="{0D108BD9-81ED-4DB2-BD59-A6C34878D82A}">
                    <a16:rowId xmlns:a16="http://schemas.microsoft.com/office/drawing/2014/main" val="10001"/>
                  </a:ext>
                </a:extLst>
              </a:tr>
              <a:tr h="370840">
                <a:tc>
                  <a:txBody>
                    <a:bodyPr/>
                    <a:lstStyle/>
                    <a:p>
                      <a:r>
                        <a:rPr lang="en-GB" sz="2000" dirty="0" smtClean="0"/>
                        <a:t>AO3 – Drugs and serotonin   </a:t>
                      </a:r>
                      <a:endParaRPr lang="en-GB" sz="2000" dirty="0"/>
                    </a:p>
                  </a:txBody>
                  <a:tcPr/>
                </a:tc>
                <a:tc>
                  <a:txBody>
                    <a:bodyPr/>
                    <a:lstStyle/>
                    <a:p>
                      <a:r>
                        <a:rPr lang="en-GB" sz="2000" dirty="0" smtClean="0"/>
                        <a:t>Ao3 – Gender Bias </a:t>
                      </a:r>
                      <a:r>
                        <a:rPr lang="en-GB" sz="1600" i="1" dirty="0" smtClean="0">
                          <a:solidFill>
                            <a:srgbClr val="FF0000"/>
                          </a:solidFill>
                        </a:rPr>
                        <a:t>(Research</a:t>
                      </a:r>
                      <a:r>
                        <a:rPr lang="en-GB" sz="1600" i="1" baseline="0" dirty="0" smtClean="0">
                          <a:solidFill>
                            <a:srgbClr val="FF0000"/>
                          </a:solidFill>
                        </a:rPr>
                        <a:t> / debate)</a:t>
                      </a:r>
                      <a:endParaRPr lang="en-GB" sz="1600" i="1" dirty="0">
                        <a:solidFill>
                          <a:srgbClr val="FF0000"/>
                        </a:solidFill>
                      </a:endParaRPr>
                    </a:p>
                  </a:txBody>
                  <a:tcPr/>
                </a:tc>
                <a:extLst>
                  <a:ext uri="{0D108BD9-81ED-4DB2-BD59-A6C34878D82A}">
                    <a16:rowId xmlns:a16="http://schemas.microsoft.com/office/drawing/2014/main" val="10002"/>
                  </a:ext>
                </a:extLst>
              </a:tr>
              <a:tr h="370840">
                <a:tc>
                  <a:txBody>
                    <a:bodyPr/>
                    <a:lstStyle/>
                    <a:p>
                      <a:r>
                        <a:rPr lang="en-GB" sz="2000" dirty="0" smtClean="0"/>
                        <a:t>AO3 – Raleigh monkeys  </a:t>
                      </a:r>
                      <a:endParaRPr lang="en-GB" sz="2000" dirty="0"/>
                    </a:p>
                  </a:txBody>
                  <a:tcPr/>
                </a:tc>
                <a:tc>
                  <a:txBody>
                    <a:bodyPr/>
                    <a:lstStyle/>
                    <a:p>
                      <a:r>
                        <a:rPr lang="en-GB" sz="2000" dirty="0" smtClean="0"/>
                        <a:t>AO3</a:t>
                      </a:r>
                      <a:r>
                        <a:rPr lang="en-GB" sz="2000" baseline="0" dirty="0" smtClean="0"/>
                        <a:t> – Dual hormone explanation </a:t>
                      </a:r>
                      <a:r>
                        <a:rPr lang="en-GB" sz="1600" i="1" baseline="0" dirty="0" smtClean="0">
                          <a:solidFill>
                            <a:srgbClr val="FF0000"/>
                          </a:solidFill>
                        </a:rPr>
                        <a:t>(Alternative)</a:t>
                      </a:r>
                      <a:endParaRPr lang="en-GB" sz="1600" i="1" dirty="0">
                        <a:solidFill>
                          <a:srgbClr val="FF0000"/>
                        </a:solidFill>
                      </a:endParaRPr>
                    </a:p>
                  </a:txBody>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t>AO3</a:t>
                      </a:r>
                      <a:r>
                        <a:rPr lang="en-GB" sz="2000" baseline="0" dirty="0" smtClean="0"/>
                        <a:t> – Correlation and Causation </a:t>
                      </a:r>
                      <a:endParaRPr lang="en-GB" sz="2000" dirty="0" smtClean="0"/>
                    </a:p>
                    <a:p>
                      <a:endParaRPr lang="en-GB"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t>AO3</a:t>
                      </a:r>
                      <a:r>
                        <a:rPr lang="en-GB" sz="2000" baseline="0" dirty="0" smtClean="0"/>
                        <a:t> – Correlation and Causation </a:t>
                      </a:r>
                      <a:r>
                        <a:rPr lang="en-GB" sz="1600" i="1" baseline="0" dirty="0" smtClean="0">
                          <a:solidFill>
                            <a:srgbClr val="FF0000"/>
                          </a:solidFill>
                        </a:rPr>
                        <a:t>(Debate)</a:t>
                      </a:r>
                      <a:endParaRPr lang="en-GB" sz="1600" i="1" dirty="0" smtClean="0">
                        <a:solidFill>
                          <a:srgbClr val="FF0000"/>
                        </a:solidFill>
                      </a:endParaRPr>
                    </a:p>
                  </a:txBody>
                  <a:tcPr/>
                </a:tc>
                <a:extLst>
                  <a:ext uri="{0D108BD9-81ED-4DB2-BD59-A6C34878D82A}">
                    <a16:rowId xmlns:a16="http://schemas.microsoft.com/office/drawing/2014/main" val="10004"/>
                  </a:ext>
                </a:extLst>
              </a:tr>
              <a:tr h="370840">
                <a:tc>
                  <a:txBody>
                    <a:bodyPr/>
                    <a:lstStyle/>
                    <a:p>
                      <a:r>
                        <a:rPr lang="en-GB" sz="2000" dirty="0" smtClean="0"/>
                        <a:t>AO3 – Implication? Can we be held accountable? </a:t>
                      </a:r>
                      <a:endParaRPr lang="en-GB" sz="2000" dirty="0"/>
                    </a:p>
                  </a:txBody>
                  <a:tcPr/>
                </a:tc>
                <a:tc>
                  <a:txBody>
                    <a:bodyPr/>
                    <a:lstStyle/>
                    <a:p>
                      <a:r>
                        <a:rPr lang="en-GB" sz="2000" dirty="0" smtClean="0"/>
                        <a:t>AO3 – Implication? Can we be held accountable? </a:t>
                      </a:r>
                      <a:r>
                        <a:rPr lang="en-GB" sz="1600" i="1" dirty="0" smtClean="0">
                          <a:solidFill>
                            <a:srgbClr val="FF0000"/>
                          </a:solidFill>
                        </a:rPr>
                        <a:t>(Applications)</a:t>
                      </a:r>
                      <a:endParaRPr lang="en-GB" sz="1600" i="1" dirty="0">
                        <a:solidFill>
                          <a:srgbClr val="FF0000"/>
                        </a:solidFill>
                      </a:endParaRPr>
                    </a:p>
                  </a:txBody>
                  <a:tcPr/>
                </a:tc>
                <a:extLst>
                  <a:ext uri="{0D108BD9-81ED-4DB2-BD59-A6C34878D82A}">
                    <a16:rowId xmlns:a16="http://schemas.microsoft.com/office/drawing/2014/main" val="10005"/>
                  </a:ext>
                </a:extLst>
              </a:tr>
            </a:tbl>
          </a:graphicData>
        </a:graphic>
      </p:graphicFrame>
      <p:sp>
        <p:nvSpPr>
          <p:cNvPr id="5" name="TextBox 4"/>
          <p:cNvSpPr txBox="1"/>
          <p:nvPr/>
        </p:nvSpPr>
        <p:spPr>
          <a:xfrm>
            <a:off x="907798" y="4797152"/>
            <a:ext cx="7787208" cy="830997"/>
          </a:xfrm>
          <a:prstGeom prst="rect">
            <a:avLst/>
          </a:prstGeom>
          <a:solidFill>
            <a:srgbClr val="FFFF00"/>
          </a:solidFill>
        </p:spPr>
        <p:txBody>
          <a:bodyPr wrap="square" rtlCol="0">
            <a:spAutoFit/>
          </a:bodyPr>
          <a:lstStyle/>
          <a:p>
            <a:pPr algn="ctr"/>
            <a:r>
              <a:rPr lang="en-GB" sz="2400" dirty="0" smtClean="0"/>
              <a:t>Can we compare neural and hormonal? </a:t>
            </a:r>
          </a:p>
          <a:p>
            <a:pPr algn="ctr"/>
            <a:r>
              <a:rPr lang="en-GB" sz="2400" dirty="0" smtClean="0"/>
              <a:t>Consider the gender differences found in Bandura’s study?  </a:t>
            </a:r>
            <a:endParaRPr lang="en-GB" sz="2400" dirty="0"/>
          </a:p>
        </p:txBody>
      </p:sp>
      <p:sp>
        <p:nvSpPr>
          <p:cNvPr id="3" name="TextBox 2"/>
          <p:cNvSpPr txBox="1"/>
          <p:nvPr/>
        </p:nvSpPr>
        <p:spPr>
          <a:xfrm>
            <a:off x="805524" y="4761803"/>
            <a:ext cx="7787208" cy="1477328"/>
          </a:xfrm>
          <a:prstGeom prst="rect">
            <a:avLst/>
          </a:prstGeom>
          <a:solidFill>
            <a:schemeClr val="accent3">
              <a:lumMod val="40000"/>
              <a:lumOff val="60000"/>
            </a:schemeClr>
          </a:solidFill>
        </p:spPr>
        <p:txBody>
          <a:bodyPr wrap="square" rtlCol="0">
            <a:spAutoFit/>
          </a:bodyPr>
          <a:lstStyle/>
          <a:p>
            <a:r>
              <a:rPr lang="en-GB" dirty="0" smtClean="0"/>
              <a:t>AO3 **Comparison </a:t>
            </a:r>
            <a:r>
              <a:rPr lang="en-GB" dirty="0" smtClean="0"/>
              <a:t>– Hormonal can explain the different levels of aggression found in Bandura’s study. Despite having the same experience and modelling boys still behaved more aggressively than girls. This can’t be explained by the limbic or SLT. However varying levels of testosterone can explain this variation between genders. </a:t>
            </a:r>
            <a:endParaRPr lang="en-GB" dirty="0"/>
          </a:p>
        </p:txBody>
      </p:sp>
    </p:spTree>
    <p:extLst>
      <p:ext uri="{BB962C8B-B14F-4D97-AF65-F5344CB8AC3E}">
        <p14:creationId xmlns:p14="http://schemas.microsoft.com/office/powerpoint/2010/main" val="3892066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480" y="0"/>
            <a:ext cx="8229600" cy="764704"/>
          </a:xfrm>
        </p:spPr>
        <p:txBody>
          <a:bodyPr/>
          <a:lstStyle/>
          <a:p>
            <a:r>
              <a:rPr lang="en-GB" dirty="0" smtClean="0"/>
              <a:t>Evaluating Hormonal Influences</a:t>
            </a:r>
            <a:endParaRPr lang="en-GB" dirty="0"/>
          </a:p>
        </p:txBody>
      </p:sp>
      <p:sp>
        <p:nvSpPr>
          <p:cNvPr id="3" name="Content Placeholder 2"/>
          <p:cNvSpPr>
            <a:spLocks noGrp="1"/>
          </p:cNvSpPr>
          <p:nvPr>
            <p:ph idx="1"/>
          </p:nvPr>
        </p:nvSpPr>
        <p:spPr>
          <a:xfrm>
            <a:off x="0" y="767016"/>
            <a:ext cx="9144000" cy="5974352"/>
          </a:xfrm>
        </p:spPr>
        <p:txBody>
          <a:bodyPr>
            <a:normAutofit fontScale="70000" lnSpcReduction="20000"/>
          </a:bodyPr>
          <a:lstStyle/>
          <a:p>
            <a:pPr marL="0" indent="0">
              <a:buNone/>
            </a:pPr>
            <a:r>
              <a:rPr lang="en-GB" dirty="0" smtClean="0"/>
              <a:t>Support for testosterone – however an alternative model</a:t>
            </a:r>
          </a:p>
          <a:p>
            <a:pPr marL="0" indent="0">
              <a:buNone/>
            </a:pPr>
            <a:r>
              <a:rPr lang="en-GB" dirty="0" smtClean="0"/>
              <a:t>Biosocial model (</a:t>
            </a:r>
            <a:r>
              <a:rPr lang="en-GB" dirty="0" err="1" smtClean="0"/>
              <a:t>BMoS</a:t>
            </a:r>
            <a:r>
              <a:rPr lang="en-GB" dirty="0" smtClean="0"/>
              <a:t>) aims to explain the link with testosterone and aggression. </a:t>
            </a:r>
            <a:r>
              <a:rPr lang="en-GB" dirty="0" smtClean="0"/>
              <a:t>Testosterone </a:t>
            </a:r>
            <a:r>
              <a:rPr lang="en-GB" dirty="0" smtClean="0"/>
              <a:t>levels change throughout the day and after a change in status. </a:t>
            </a:r>
            <a:r>
              <a:rPr lang="en-GB" b="1" dirty="0" smtClean="0">
                <a:solidFill>
                  <a:srgbClr val="FF0000"/>
                </a:solidFill>
              </a:rPr>
              <a:t>Josephs</a:t>
            </a:r>
            <a:r>
              <a:rPr lang="en-GB" dirty="0" smtClean="0"/>
              <a:t> </a:t>
            </a:r>
            <a:r>
              <a:rPr lang="en-GB" dirty="0" smtClean="0"/>
              <a:t>et al look at testosterone levels both before and after a change in status. </a:t>
            </a:r>
            <a:endParaRPr lang="en-GB" dirty="0" smtClean="0"/>
          </a:p>
          <a:p>
            <a:endParaRPr lang="en-GB" dirty="0" smtClean="0"/>
          </a:p>
          <a:p>
            <a:pPr marL="0" indent="0">
              <a:buNone/>
            </a:pPr>
            <a:r>
              <a:rPr lang="en-GB" dirty="0" smtClean="0"/>
              <a:t>Method - </a:t>
            </a:r>
            <a:r>
              <a:rPr lang="en-US" dirty="0" smtClean="0"/>
              <a:t>levels </a:t>
            </a:r>
            <a:r>
              <a:rPr lang="en-US" dirty="0"/>
              <a:t>of </a:t>
            </a:r>
            <a:r>
              <a:rPr lang="en-US" dirty="0" smtClean="0"/>
              <a:t>testosterone were measured </a:t>
            </a:r>
            <a:r>
              <a:rPr lang="en-US" dirty="0"/>
              <a:t>before and after males completed a competitive game. In which all the males lost. They were then offered the chance to challenge their competitor again (aggressive task) or take part in an unrelated task (non-aggressive). 77% of males whose testosterone had increased after losing the task were more likely to challenge again (the aggressive task). Whereas only 23% of males who testosterone decreased after the task chose to challenge the competitor again. </a:t>
            </a:r>
            <a:endParaRPr lang="en-GB" dirty="0"/>
          </a:p>
          <a:p>
            <a:endParaRPr lang="en-GB" dirty="0" smtClean="0"/>
          </a:p>
          <a:p>
            <a:pPr marL="0" indent="0">
              <a:buNone/>
            </a:pPr>
            <a:r>
              <a:rPr lang="en-GB" dirty="0" smtClean="0"/>
              <a:t>Summary - Only </a:t>
            </a:r>
            <a:r>
              <a:rPr lang="en-GB" dirty="0" smtClean="0"/>
              <a:t>those with an increase in testosterone levels after the competition chose to re-challenge. Those who saw a reduction in testosterone chose an alternative activity. </a:t>
            </a:r>
          </a:p>
          <a:p>
            <a:endParaRPr lang="en-GB" dirty="0"/>
          </a:p>
          <a:p>
            <a:r>
              <a:rPr lang="en-GB" i="1" dirty="0" smtClean="0">
                <a:solidFill>
                  <a:srgbClr val="FF0000"/>
                </a:solidFill>
              </a:rPr>
              <a:t>What does this suggest? </a:t>
            </a:r>
            <a:r>
              <a:rPr lang="en-GB" i="1" dirty="0" smtClean="0">
                <a:solidFill>
                  <a:srgbClr val="FF0000"/>
                </a:solidFill>
              </a:rPr>
              <a:t>Is it just testosterone? </a:t>
            </a:r>
            <a:endParaRPr lang="en-GB" i="1" dirty="0">
              <a:solidFill>
                <a:srgbClr val="FF0000"/>
              </a:solidFill>
            </a:endParaRPr>
          </a:p>
        </p:txBody>
      </p:sp>
    </p:spTree>
    <p:extLst>
      <p:ext uri="{BB962C8B-B14F-4D97-AF65-F5344CB8AC3E}">
        <p14:creationId xmlns:p14="http://schemas.microsoft.com/office/powerpoint/2010/main" val="2032305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762" y="0"/>
            <a:ext cx="8229600" cy="548680"/>
          </a:xfrm>
        </p:spPr>
        <p:txBody>
          <a:bodyPr>
            <a:normAutofit fontScale="90000"/>
          </a:bodyPr>
          <a:lstStyle/>
          <a:p>
            <a:r>
              <a:rPr lang="en-GB" dirty="0" smtClean="0"/>
              <a:t>Level 4  - </a:t>
            </a:r>
            <a:r>
              <a:rPr lang="en-GB" dirty="0" smtClean="0"/>
              <a:t>Gender </a:t>
            </a:r>
            <a:r>
              <a:rPr lang="en-GB" dirty="0" smtClean="0"/>
              <a:t>bias </a:t>
            </a:r>
            <a:endParaRPr lang="en-GB" dirty="0"/>
          </a:p>
        </p:txBody>
      </p:sp>
      <p:sp>
        <p:nvSpPr>
          <p:cNvPr id="3" name="Content Placeholder 2"/>
          <p:cNvSpPr>
            <a:spLocks noGrp="1"/>
          </p:cNvSpPr>
          <p:nvPr>
            <p:ph idx="1"/>
          </p:nvPr>
        </p:nvSpPr>
        <p:spPr>
          <a:xfrm>
            <a:off x="0" y="764704"/>
            <a:ext cx="9144000" cy="5472608"/>
          </a:xfrm>
        </p:spPr>
        <p:txBody>
          <a:bodyPr>
            <a:normAutofit fontScale="70000" lnSpcReduction="20000"/>
          </a:bodyPr>
          <a:lstStyle/>
          <a:p>
            <a:r>
              <a:rPr lang="en-GB" dirty="0" smtClean="0"/>
              <a:t>Although it can explain why boys are more aggressive than girls, in studies such as Bandura’s SLT study with a Bobo doll…..</a:t>
            </a:r>
          </a:p>
          <a:p>
            <a:endParaRPr lang="en-GB" dirty="0"/>
          </a:p>
          <a:p>
            <a:endParaRPr lang="en-GB" dirty="0" smtClean="0"/>
          </a:p>
          <a:p>
            <a:r>
              <a:rPr lang="en-GB" dirty="0" err="1" smtClean="0"/>
              <a:t>Eisenegger</a:t>
            </a:r>
            <a:r>
              <a:rPr lang="en-GB" dirty="0" smtClean="0"/>
              <a:t> criticises explanations for being too simplistic and </a:t>
            </a:r>
            <a:r>
              <a:rPr lang="en-GB" b="1" dirty="0" smtClean="0">
                <a:solidFill>
                  <a:srgbClr val="FF0000"/>
                </a:solidFill>
              </a:rPr>
              <a:t>beta bias </a:t>
            </a:r>
            <a:r>
              <a:rPr lang="en-GB" b="1" dirty="0" smtClean="0"/>
              <a:t>(</a:t>
            </a:r>
            <a:r>
              <a:rPr lang="en-GB" dirty="0" smtClean="0"/>
              <a:t>ignoring differences between the genders). </a:t>
            </a:r>
          </a:p>
          <a:p>
            <a:r>
              <a:rPr lang="en-GB" dirty="0" smtClean="0"/>
              <a:t>For example, testosterone has been found to make women act ‘nicer’ rather than more aggressively depending on the situation. </a:t>
            </a:r>
          </a:p>
          <a:p>
            <a:r>
              <a:rPr lang="en-GB" dirty="0" smtClean="0"/>
              <a:t>It has also been suggested that rather than testosterone  directly increasing aggression, it can promote other behaviours, such as status seeking behaviour. </a:t>
            </a:r>
          </a:p>
          <a:p>
            <a:r>
              <a:rPr lang="en-GB" dirty="0" smtClean="0"/>
              <a:t>Therefore different forms and more subtle versions of </a:t>
            </a:r>
            <a:r>
              <a:rPr lang="en-GB" dirty="0" smtClean="0"/>
              <a:t>aggression that the biological explanation is not considering.</a:t>
            </a:r>
            <a:endParaRPr lang="en-GB" dirty="0" smtClean="0"/>
          </a:p>
          <a:p>
            <a:endParaRPr lang="en-GB" dirty="0" smtClean="0"/>
          </a:p>
          <a:p>
            <a:r>
              <a:rPr lang="en-GB" i="1" dirty="0" smtClean="0">
                <a:solidFill>
                  <a:srgbClr val="FF0000"/>
                </a:solidFill>
              </a:rPr>
              <a:t>Correlational findings are too simplistic. Also questions what is ‘aggression’ – does research consider the different forms&gt; </a:t>
            </a:r>
            <a:endParaRPr lang="en-GB" i="1" dirty="0">
              <a:solidFill>
                <a:srgbClr val="FF0000"/>
              </a:solidFill>
            </a:endParaRPr>
          </a:p>
        </p:txBody>
      </p:sp>
    </p:spTree>
    <p:extLst>
      <p:ext uri="{BB962C8B-B14F-4D97-AF65-F5344CB8AC3E}">
        <p14:creationId xmlns:p14="http://schemas.microsoft.com/office/powerpoint/2010/main" val="47957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856"/>
            <a:ext cx="9144000" cy="1143000"/>
          </a:xfrm>
        </p:spPr>
        <p:txBody>
          <a:bodyPr>
            <a:noAutofit/>
          </a:bodyPr>
          <a:lstStyle/>
          <a:p>
            <a:r>
              <a:rPr lang="en-GB" sz="3200" dirty="0" smtClean="0"/>
              <a:t>Wider </a:t>
            </a:r>
            <a:r>
              <a:rPr lang="en-GB" sz="3200" dirty="0" smtClean="0"/>
              <a:t>research – can explain individual differences  </a:t>
            </a:r>
            <a:br>
              <a:rPr lang="en-GB" sz="3200" dirty="0" smtClean="0"/>
            </a:br>
            <a:r>
              <a:rPr lang="en-GB" sz="3200" dirty="0" smtClean="0"/>
              <a:t>Dual Hormone explanation </a:t>
            </a:r>
            <a:endParaRPr lang="en-GB" sz="3200" dirty="0"/>
          </a:p>
        </p:txBody>
      </p:sp>
      <p:sp>
        <p:nvSpPr>
          <p:cNvPr id="3" name="Content Placeholder 2"/>
          <p:cNvSpPr>
            <a:spLocks noGrp="1"/>
          </p:cNvSpPr>
          <p:nvPr>
            <p:ph idx="1"/>
          </p:nvPr>
        </p:nvSpPr>
        <p:spPr>
          <a:xfrm>
            <a:off x="251520" y="1556792"/>
            <a:ext cx="8712968" cy="4525963"/>
          </a:xfrm>
        </p:spPr>
        <p:txBody>
          <a:bodyPr>
            <a:normAutofit fontScale="92500" lnSpcReduction="20000"/>
          </a:bodyPr>
          <a:lstStyle/>
          <a:p>
            <a:r>
              <a:rPr lang="en-GB" dirty="0" smtClean="0"/>
              <a:t>Research into other </a:t>
            </a:r>
            <a:r>
              <a:rPr lang="en-GB" dirty="0" smtClean="0"/>
              <a:t>hormones such as </a:t>
            </a:r>
            <a:r>
              <a:rPr lang="en-GB" dirty="0" smtClean="0"/>
              <a:t>cortisol, have shown to also have an influence on aggression. </a:t>
            </a:r>
            <a:endParaRPr lang="en-GB" dirty="0" smtClean="0"/>
          </a:p>
          <a:p>
            <a:r>
              <a:rPr lang="en-GB" dirty="0" smtClean="0"/>
              <a:t>Research </a:t>
            </a:r>
            <a:r>
              <a:rPr lang="en-GB" dirty="0" smtClean="0"/>
              <a:t>has suggested a d</a:t>
            </a:r>
            <a:r>
              <a:rPr lang="en-GB" dirty="0" smtClean="0"/>
              <a:t>ual </a:t>
            </a:r>
            <a:r>
              <a:rPr lang="en-GB" dirty="0" smtClean="0"/>
              <a:t>hormone hypothesis – which might explain inconsistencies in findings.</a:t>
            </a:r>
          </a:p>
          <a:p>
            <a:r>
              <a:rPr lang="en-GB" dirty="0" smtClean="0"/>
              <a:t>Aggression is only seen when testosterone is high and cortisol is low. Cortisol is a hormone involved in the stress response. </a:t>
            </a:r>
          </a:p>
          <a:p>
            <a:r>
              <a:rPr lang="en-GB" dirty="0" smtClean="0"/>
              <a:t>When cortisol is high testosterone blocked.  </a:t>
            </a:r>
            <a:endParaRPr lang="en-GB" dirty="0" smtClean="0"/>
          </a:p>
          <a:p>
            <a:r>
              <a:rPr lang="en-GB" dirty="0" smtClean="0"/>
              <a:t>Therefore the hormonal explanation is more </a:t>
            </a:r>
            <a:r>
              <a:rPr lang="en-GB" dirty="0"/>
              <a:t>c</a:t>
            </a:r>
            <a:r>
              <a:rPr lang="en-GB" dirty="0" smtClean="0"/>
              <a:t>omplex than previously thought and there are other hormones involved in aggression. </a:t>
            </a:r>
            <a:endParaRPr lang="en-GB" dirty="0"/>
          </a:p>
        </p:txBody>
      </p:sp>
    </p:spTree>
    <p:extLst>
      <p:ext uri="{BB962C8B-B14F-4D97-AF65-F5344CB8AC3E}">
        <p14:creationId xmlns:p14="http://schemas.microsoft.com/office/powerpoint/2010/main" val="362622952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TotalTime>
  <Words>957</Words>
  <Application>Microsoft Office PowerPoint</Application>
  <PresentationFormat>On-screen Show (4:3)</PresentationFormat>
  <Paragraphs>96</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Comic Sans MS</vt:lpstr>
      <vt:lpstr>Office Theme</vt:lpstr>
      <vt:lpstr>Recap.. MWB quick check..</vt:lpstr>
      <vt:lpstr>Neural and hormonal influences</vt:lpstr>
      <vt:lpstr>PowerPoint Presentation</vt:lpstr>
      <vt:lpstr>Hormonal influences</vt:lpstr>
      <vt:lpstr>Testosterone AO1 </vt:lpstr>
      <vt:lpstr>Evaluation - FAMDA </vt:lpstr>
      <vt:lpstr>Evaluating Hormonal Influences</vt:lpstr>
      <vt:lpstr>Level 4  - Gender bias </vt:lpstr>
      <vt:lpstr>Wider research – can explain individual differences   Dual Hormone explanation </vt:lpstr>
      <vt:lpstr>IDA </vt:lpstr>
      <vt:lpstr>Taboo </vt:lpstr>
      <vt:lpstr>Essay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Neural and hormonal influences</dc:title>
  <dc:creator>Joanna Butterfield</dc:creator>
  <cp:lastModifiedBy>Charlotte Skipp</cp:lastModifiedBy>
  <cp:revision>32</cp:revision>
  <dcterms:created xsi:type="dcterms:W3CDTF">2017-01-30T12:05:09Z</dcterms:created>
  <dcterms:modified xsi:type="dcterms:W3CDTF">2020-04-29T10:29:27Z</dcterms:modified>
</cp:coreProperties>
</file>