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9" r:id="rId3"/>
    <p:sldId id="264" r:id="rId4"/>
    <p:sldId id="257" r:id="rId5"/>
    <p:sldId id="269" r:id="rId6"/>
    <p:sldId id="265" r:id="rId7"/>
    <p:sldId id="260" r:id="rId8"/>
    <p:sldId id="266" r:id="rId9"/>
    <p:sldId id="259" r:id="rId10"/>
    <p:sldId id="267" r:id="rId11"/>
    <p:sldId id="263" r:id="rId12"/>
    <p:sldId id="261" r:id="rId13"/>
    <p:sldId id="258"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40" d="100"/>
          <a:sy n="40" d="100"/>
        </p:scale>
        <p:origin x="2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16392B-B64F-4853-A61C-D169FF8342AD}" type="datetimeFigureOut">
              <a:rPr lang="en-GB" smtClean="0"/>
              <a:t>12/11/2020</a:t>
            </a:fld>
            <a:endParaRPr lang="en-GB"/>
          </a:p>
        </p:txBody>
      </p:sp>
      <p:sp>
        <p:nvSpPr>
          <p:cNvPr id="5" name="Footer Placeholder 4"/>
          <p:cNvSpPr>
            <a:spLocks noGrp="1"/>
          </p:cNvSpPr>
          <p:nvPr>
            <p:ph type="ftr" sz="quarter" idx="11"/>
          </p:nvPr>
        </p:nvSpPr>
        <p:spPr>
          <a:xfrm>
            <a:off x="1127124" y="329307"/>
            <a:ext cx="5943668" cy="309201"/>
          </a:xfrm>
        </p:spPr>
        <p:txBody>
          <a:bodyPr/>
          <a:lstStyle/>
          <a:p>
            <a:endParaRPr lang="en-GB"/>
          </a:p>
        </p:txBody>
      </p:sp>
      <p:sp>
        <p:nvSpPr>
          <p:cNvPr id="6" name="Slide Number Placeholder 5"/>
          <p:cNvSpPr>
            <a:spLocks noGrp="1"/>
          </p:cNvSpPr>
          <p:nvPr>
            <p:ph type="sldNum" sz="quarter" idx="12"/>
          </p:nvPr>
        </p:nvSpPr>
        <p:spPr>
          <a:xfrm>
            <a:off x="9924392" y="134930"/>
            <a:ext cx="811019" cy="503578"/>
          </a:xfrm>
        </p:spPr>
        <p:txBody>
          <a:bodyPr/>
          <a:lstStyle/>
          <a:p>
            <a:fld id="{9DAB6816-B217-4DE1-9593-100A594231A7}" type="slidenum">
              <a:rPr lang="en-GB" smtClean="0"/>
              <a:t>‹#›</a:t>
            </a:fld>
            <a:endParaRPr lang="en-GB"/>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7891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6392B-B64F-4853-A61C-D169FF8342AD}"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B6816-B217-4DE1-9593-100A594231A7}" type="slidenum">
              <a:rPr lang="en-GB" smtClean="0"/>
              <a:t>‹#›</a:t>
            </a:fld>
            <a:endParaRPr lang="en-GB"/>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0243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6392B-B64F-4853-A61C-D169FF8342AD}"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B6816-B217-4DE1-9593-100A594231A7}" type="slidenum">
              <a:rPr lang="en-GB" smtClean="0"/>
              <a:t>‹#›</a:t>
            </a:fld>
            <a:endParaRPr lang="en-GB"/>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77194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D16392B-B64F-4853-A61C-D169FF8342AD}" type="datetimeFigureOut">
              <a:rPr lang="en-GB" smtClean="0"/>
              <a:t>12/11/2020</a:t>
            </a:fld>
            <a:endParaRPr lang="en-GB"/>
          </a:p>
        </p:txBody>
      </p:sp>
      <p:sp>
        <p:nvSpPr>
          <p:cNvPr id="5" name="Footer Placeholder 4"/>
          <p:cNvSpPr>
            <a:spLocks noGrp="1"/>
          </p:cNvSpPr>
          <p:nvPr>
            <p:ph type="ftr" sz="quarter" idx="11"/>
          </p:nvPr>
        </p:nvSpPr>
        <p:spPr/>
        <p:txBody>
          <a:bodyPr/>
          <a:lstStyle>
            <a:lvl1pPr>
              <a:defRPr sz="1200"/>
            </a:lvl1pPr>
          </a:lstStyle>
          <a:p>
            <a:endParaRPr lang="en-GB"/>
          </a:p>
        </p:txBody>
      </p:sp>
      <p:sp>
        <p:nvSpPr>
          <p:cNvPr id="6" name="Slide Number Placeholder 5"/>
          <p:cNvSpPr>
            <a:spLocks noGrp="1"/>
          </p:cNvSpPr>
          <p:nvPr>
            <p:ph type="sldNum" sz="quarter" idx="12"/>
          </p:nvPr>
        </p:nvSpPr>
        <p:spPr/>
        <p:txBody>
          <a:bodyPr/>
          <a:lstStyle/>
          <a:p>
            <a:fld id="{9DAB6816-B217-4DE1-9593-100A594231A7}" type="slidenum">
              <a:rPr lang="en-GB" smtClean="0"/>
              <a:t>‹#›</a:t>
            </a:fld>
            <a:endParaRPr lang="en-GB"/>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249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D16392B-B64F-4853-A61C-D169FF8342AD}"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AB6816-B217-4DE1-9593-100A594231A7}" type="slidenum">
              <a:rPr lang="en-GB" smtClean="0"/>
              <a:t>‹#›</a:t>
            </a:fld>
            <a:endParaRPr lang="en-GB"/>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5926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16392B-B64F-4853-A61C-D169FF8342AD}"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B6816-B217-4DE1-9593-100A594231A7}" type="slidenum">
              <a:rPr lang="en-GB" smtClean="0"/>
              <a:t>‹#›</a:t>
            </a:fld>
            <a:endParaRPr lang="en-GB"/>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484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6392B-B64F-4853-A61C-D169FF8342AD}"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AB6816-B217-4DE1-9593-100A594231A7}" type="slidenum">
              <a:rPr lang="en-GB" smtClean="0"/>
              <a:t>‹#›</a:t>
            </a:fld>
            <a:endParaRPr lang="en-GB"/>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7452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16392B-B64F-4853-A61C-D169FF8342AD}"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AB6816-B217-4DE1-9593-100A594231A7}" type="slidenum">
              <a:rPr lang="en-GB" smtClean="0"/>
              <a:t>‹#›</a:t>
            </a:fld>
            <a:endParaRPr lang="en-GB"/>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1856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6392B-B64F-4853-A61C-D169FF8342AD}"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AB6816-B217-4DE1-9593-100A594231A7}" type="slidenum">
              <a:rPr lang="en-GB" smtClean="0"/>
              <a:t>‹#›</a:t>
            </a:fld>
            <a:endParaRPr lang="en-GB"/>
          </a:p>
        </p:txBody>
      </p:sp>
    </p:spTree>
    <p:extLst>
      <p:ext uri="{BB962C8B-B14F-4D97-AF65-F5344CB8AC3E}">
        <p14:creationId xmlns:p14="http://schemas.microsoft.com/office/powerpoint/2010/main" val="226040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6392B-B64F-4853-A61C-D169FF8342AD}"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AB6816-B217-4DE1-9593-100A594231A7}" type="slidenum">
              <a:rPr lang="en-GB" smtClean="0"/>
              <a:t>‹#›</a:t>
            </a:fld>
            <a:endParaRPr lang="en-GB"/>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6854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D16392B-B64F-4853-A61C-D169FF8342AD}" type="datetimeFigureOut">
              <a:rPr lang="en-GB" smtClean="0"/>
              <a:t>12/11/2020</a:t>
            </a:fld>
            <a:endParaRPr lang="en-GB"/>
          </a:p>
        </p:txBody>
      </p:sp>
      <p:sp>
        <p:nvSpPr>
          <p:cNvPr id="6" name="Footer Placeholder 5"/>
          <p:cNvSpPr>
            <a:spLocks noGrp="1"/>
          </p:cNvSpPr>
          <p:nvPr>
            <p:ph type="ftr" sz="quarter" idx="11"/>
          </p:nvPr>
        </p:nvSpPr>
        <p:spPr>
          <a:xfrm>
            <a:off x="1125300" y="318640"/>
            <a:ext cx="4877818" cy="320931"/>
          </a:xfrm>
        </p:spPr>
        <p:txBody>
          <a:bodyPr/>
          <a:lstStyle/>
          <a:p>
            <a:endParaRPr lang="en-GB"/>
          </a:p>
        </p:txBody>
      </p:sp>
      <p:sp>
        <p:nvSpPr>
          <p:cNvPr id="7" name="Slide Number Placeholder 6"/>
          <p:cNvSpPr>
            <a:spLocks noGrp="1"/>
          </p:cNvSpPr>
          <p:nvPr>
            <p:ph type="sldNum" sz="quarter" idx="12"/>
          </p:nvPr>
        </p:nvSpPr>
        <p:spPr>
          <a:xfrm>
            <a:off x="6176794" y="137408"/>
            <a:ext cx="811019" cy="503578"/>
          </a:xfrm>
        </p:spPr>
        <p:txBody>
          <a:bodyPr/>
          <a:lstStyle/>
          <a:p>
            <a:fld id="{9DAB6816-B217-4DE1-9593-100A594231A7}" type="slidenum">
              <a:rPr lang="en-GB" smtClean="0"/>
              <a:t>‹#›</a:t>
            </a:fld>
            <a:endParaRPr lang="en-GB"/>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76821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D16392B-B64F-4853-A61C-D169FF8342AD}" type="datetimeFigureOut">
              <a:rPr lang="en-GB" smtClean="0"/>
              <a:t>12/11/2020</a:t>
            </a:fld>
            <a:endParaRPr lang="en-GB"/>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9DAB6816-B217-4DE1-9593-100A594231A7}" type="slidenum">
              <a:rPr lang="en-GB" smtClean="0"/>
              <a:t>‹#›</a:t>
            </a:fld>
            <a:endParaRPr lang="en-GB"/>
          </a:p>
        </p:txBody>
      </p:sp>
    </p:spTree>
    <p:extLst>
      <p:ext uri="{BB962C8B-B14F-4D97-AF65-F5344CB8AC3E}">
        <p14:creationId xmlns:p14="http://schemas.microsoft.com/office/powerpoint/2010/main" val="2392943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8525-8745-4D00-9FA9-BE7FEBE0805F}"/>
              </a:ext>
            </a:extLst>
          </p:cNvPr>
          <p:cNvSpPr>
            <a:spLocks noGrp="1"/>
          </p:cNvSpPr>
          <p:nvPr>
            <p:ph type="ctrTitle"/>
          </p:nvPr>
        </p:nvSpPr>
        <p:spPr>
          <a:xfrm>
            <a:off x="1861828" y="1384063"/>
            <a:ext cx="8637073" cy="1292462"/>
          </a:xfrm>
        </p:spPr>
        <p:txBody>
          <a:bodyPr/>
          <a:lstStyle/>
          <a:p>
            <a:pPr algn="ctr"/>
            <a:r>
              <a:rPr lang="en-GB" dirty="0"/>
              <a:t>RANK MY SOURCES</a:t>
            </a:r>
          </a:p>
        </p:txBody>
      </p:sp>
      <p:sp>
        <p:nvSpPr>
          <p:cNvPr id="3" name="Subtitle 2">
            <a:extLst>
              <a:ext uri="{FF2B5EF4-FFF2-40B4-BE49-F238E27FC236}">
                <a16:creationId xmlns:a16="http://schemas.microsoft.com/office/drawing/2014/main" id="{C1376672-80EB-4883-861E-E8698AF729CE}"/>
              </a:ext>
            </a:extLst>
          </p:cNvPr>
          <p:cNvSpPr>
            <a:spLocks noGrp="1"/>
          </p:cNvSpPr>
          <p:nvPr>
            <p:ph type="subTitle" idx="1"/>
          </p:nvPr>
        </p:nvSpPr>
        <p:spPr>
          <a:xfrm>
            <a:off x="2235993" y="3076576"/>
            <a:ext cx="8079581" cy="1657350"/>
          </a:xfrm>
        </p:spPr>
        <p:txBody>
          <a:bodyPr>
            <a:normAutofit lnSpcReduction="10000"/>
          </a:bodyPr>
          <a:lstStyle/>
          <a:p>
            <a:pPr algn="ctr"/>
            <a:r>
              <a:rPr lang="en-GB" sz="2800" b="1" dirty="0"/>
              <a:t>Which of the following 12 sources is/are most useful for our understanding of The Politics and Culture of Athens c.460-399BC?</a:t>
            </a:r>
          </a:p>
        </p:txBody>
      </p:sp>
      <p:sp>
        <p:nvSpPr>
          <p:cNvPr id="5" name="TextBox 4">
            <a:extLst>
              <a:ext uri="{FF2B5EF4-FFF2-40B4-BE49-F238E27FC236}">
                <a16:creationId xmlns:a16="http://schemas.microsoft.com/office/drawing/2014/main" id="{272D671F-C60B-49A6-9456-B8F567C88407}"/>
              </a:ext>
            </a:extLst>
          </p:cNvPr>
          <p:cNvSpPr txBox="1"/>
          <p:nvPr/>
        </p:nvSpPr>
        <p:spPr>
          <a:xfrm>
            <a:off x="2912269" y="4896535"/>
            <a:ext cx="6374606" cy="646331"/>
          </a:xfrm>
          <a:prstGeom prst="rect">
            <a:avLst/>
          </a:prstGeom>
          <a:noFill/>
        </p:spPr>
        <p:txBody>
          <a:bodyPr wrap="square">
            <a:spAutoFit/>
          </a:bodyPr>
          <a:lstStyle/>
          <a:p>
            <a:r>
              <a:rPr lang="en-GB" sz="1800" dirty="0"/>
              <a:t>Rank them in order. You can also rearrange within slides, if you wish. Add a detail or two to each slide.</a:t>
            </a:r>
          </a:p>
        </p:txBody>
      </p:sp>
    </p:spTree>
    <p:extLst>
      <p:ext uri="{BB962C8B-B14F-4D97-AF65-F5344CB8AC3E}">
        <p14:creationId xmlns:p14="http://schemas.microsoft.com/office/powerpoint/2010/main" val="9796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D38-98D7-4C6F-8F6B-4023157889E5}"/>
              </a:ext>
            </a:extLst>
          </p:cNvPr>
          <p:cNvSpPr>
            <a:spLocks noGrp="1"/>
          </p:cNvSpPr>
          <p:nvPr>
            <p:ph type="title"/>
          </p:nvPr>
        </p:nvSpPr>
        <p:spPr>
          <a:xfrm>
            <a:off x="187295" y="867599"/>
            <a:ext cx="2679730" cy="561151"/>
          </a:xfrm>
        </p:spPr>
        <p:txBody>
          <a:bodyPr>
            <a:noAutofit/>
          </a:bodyPr>
          <a:lstStyle/>
          <a:p>
            <a:r>
              <a:rPr lang="en-GB" sz="4000" b="1" dirty="0"/>
              <a:t>Pausanias</a:t>
            </a:r>
            <a:endParaRPr lang="en-GB" sz="4000" dirty="0"/>
          </a:p>
        </p:txBody>
      </p:sp>
      <p:pic>
        <p:nvPicPr>
          <p:cNvPr id="12290" name="Picture 2" descr="Strabo, Ancient Greek Historian Photograph by Science Source">
            <a:extLst>
              <a:ext uri="{FF2B5EF4-FFF2-40B4-BE49-F238E27FC236}">
                <a16:creationId xmlns:a16="http://schemas.microsoft.com/office/drawing/2014/main" id="{0FE6B37C-F13B-481F-A937-4441E6314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7139"/>
            <a:ext cx="3810000" cy="46026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ausanias: Travel Writing in Ancient Greece (Classical Literature and  Society Series): Amazon.co.uk: Pretzler, Maria: 9780715634967: Books">
            <a:extLst>
              <a:ext uri="{FF2B5EF4-FFF2-40B4-BE49-F238E27FC236}">
                <a16:creationId xmlns:a16="http://schemas.microsoft.com/office/drawing/2014/main" id="{D792D8E0-A9FD-426E-A699-801C15EEE5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38" b="11806"/>
          <a:stretch/>
        </p:blipFill>
        <p:spPr bwMode="auto">
          <a:xfrm>
            <a:off x="7853229" y="1617139"/>
            <a:ext cx="4338771" cy="5240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DF4FB0D-4939-4FBD-9C12-223252650D69}"/>
              </a:ext>
            </a:extLst>
          </p:cNvPr>
          <p:cNvSpPr txBox="1"/>
          <p:nvPr/>
        </p:nvSpPr>
        <p:spPr>
          <a:xfrm>
            <a:off x="3881369" y="1767958"/>
            <a:ext cx="4122199" cy="738664"/>
          </a:xfrm>
          <a:prstGeom prst="rect">
            <a:avLst/>
          </a:prstGeom>
          <a:noFill/>
        </p:spPr>
        <p:txBody>
          <a:bodyPr wrap="square">
            <a:spAutoFit/>
          </a:bodyPr>
          <a:lstStyle/>
          <a:p>
            <a:r>
              <a:rPr lang="en-GB" sz="2400" b="1" i="1" dirty="0"/>
              <a:t>Description of Greece</a:t>
            </a:r>
          </a:p>
          <a:p>
            <a:r>
              <a:rPr lang="en-GB" dirty="0"/>
              <a:t>1.28.2, 1.24.5, 7 </a:t>
            </a:r>
          </a:p>
        </p:txBody>
      </p:sp>
      <p:sp>
        <p:nvSpPr>
          <p:cNvPr id="5" name="TextBox 4">
            <a:extLst>
              <a:ext uri="{FF2B5EF4-FFF2-40B4-BE49-F238E27FC236}">
                <a16:creationId xmlns:a16="http://schemas.microsoft.com/office/drawing/2014/main" id="{D0119272-9B52-4E54-9F13-64C6527C6D04}"/>
              </a:ext>
            </a:extLst>
          </p:cNvPr>
          <p:cNvSpPr txBox="1"/>
          <p:nvPr/>
        </p:nvSpPr>
        <p:spPr>
          <a:xfrm>
            <a:off x="2952750" y="967909"/>
            <a:ext cx="2438400" cy="461665"/>
          </a:xfrm>
          <a:prstGeom prst="rect">
            <a:avLst/>
          </a:prstGeom>
          <a:noFill/>
        </p:spPr>
        <p:txBody>
          <a:bodyPr wrap="square" rtlCol="0">
            <a:spAutoFit/>
          </a:bodyPr>
          <a:lstStyle/>
          <a:p>
            <a:r>
              <a:rPr lang="mi-NZ" sz="2400" dirty="0"/>
              <a:t>AD110-180</a:t>
            </a:r>
            <a:endParaRPr lang="en-GB" sz="2400" dirty="0"/>
          </a:p>
        </p:txBody>
      </p:sp>
      <p:sp>
        <p:nvSpPr>
          <p:cNvPr id="8" name="Rectangle: Rounded Corners 7">
            <a:extLst>
              <a:ext uri="{FF2B5EF4-FFF2-40B4-BE49-F238E27FC236}">
                <a16:creationId xmlns:a16="http://schemas.microsoft.com/office/drawing/2014/main" id="{061013F7-E581-472B-9F23-EEE197BD59CD}"/>
              </a:ext>
            </a:extLst>
          </p:cNvPr>
          <p:cNvSpPr/>
          <p:nvPr/>
        </p:nvSpPr>
        <p:spPr>
          <a:xfrm>
            <a:off x="2952750" y="990046"/>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Oval 2">
            <a:extLst>
              <a:ext uri="{FF2B5EF4-FFF2-40B4-BE49-F238E27FC236}">
                <a16:creationId xmlns:a16="http://schemas.microsoft.com/office/drawing/2014/main" id="{0A83C217-5302-4C11-AC39-3353485BD4DA}"/>
              </a:ext>
            </a:extLst>
          </p:cNvPr>
          <p:cNvSpPr/>
          <p:nvPr/>
        </p:nvSpPr>
        <p:spPr>
          <a:xfrm>
            <a:off x="7278320" y="1880701"/>
            <a:ext cx="359483" cy="3355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537A98C-4F50-4185-960B-924DD98641E1}"/>
              </a:ext>
            </a:extLst>
          </p:cNvPr>
          <p:cNvSpPr txBox="1"/>
          <p:nvPr/>
        </p:nvSpPr>
        <p:spPr>
          <a:xfrm>
            <a:off x="3810000" y="2506622"/>
            <a:ext cx="4043229" cy="923330"/>
          </a:xfrm>
          <a:prstGeom prst="rect">
            <a:avLst/>
          </a:prstGeom>
          <a:solidFill>
            <a:schemeClr val="accent1">
              <a:lumMod val="20000"/>
              <a:lumOff val="80000"/>
            </a:schemeClr>
          </a:solidFill>
        </p:spPr>
        <p:txBody>
          <a:bodyPr wrap="square" rtlCol="0">
            <a:spAutoFit/>
          </a:bodyPr>
          <a:lstStyle/>
          <a:p>
            <a:r>
              <a:rPr lang="en-GB" dirty="0"/>
              <a:t>Descriptions of the monuments of Athens and Attica based on his own travels.</a:t>
            </a:r>
          </a:p>
        </p:txBody>
      </p:sp>
    </p:spTree>
    <p:extLst>
      <p:ext uri="{BB962C8B-B14F-4D97-AF65-F5344CB8AC3E}">
        <p14:creationId xmlns:p14="http://schemas.microsoft.com/office/powerpoint/2010/main" val="32143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EAC2-51D1-4D58-B0E9-D3D15C94F88D}"/>
              </a:ext>
            </a:extLst>
          </p:cNvPr>
          <p:cNvSpPr>
            <a:spLocks noGrp="1"/>
          </p:cNvSpPr>
          <p:nvPr>
            <p:ph type="title"/>
          </p:nvPr>
        </p:nvSpPr>
        <p:spPr>
          <a:xfrm>
            <a:off x="3489715" y="5524555"/>
            <a:ext cx="4238624" cy="637351"/>
          </a:xfrm>
        </p:spPr>
        <p:txBody>
          <a:bodyPr>
            <a:normAutofit fontScale="90000"/>
          </a:bodyPr>
          <a:lstStyle/>
          <a:p>
            <a:r>
              <a:rPr lang="en-GB" b="1" i="1" dirty="0"/>
              <a:t>Republic </a:t>
            </a:r>
            <a:r>
              <a:rPr lang="en-GB" sz="2200" dirty="0"/>
              <a:t>6.488–4.489; 6.493 </a:t>
            </a:r>
            <a:br>
              <a:rPr lang="en-GB" b="1" i="1" dirty="0"/>
            </a:br>
            <a:endParaRPr lang="en-GB" dirty="0"/>
          </a:p>
        </p:txBody>
      </p:sp>
      <p:sp>
        <p:nvSpPr>
          <p:cNvPr id="5" name="TextBox 4">
            <a:extLst>
              <a:ext uri="{FF2B5EF4-FFF2-40B4-BE49-F238E27FC236}">
                <a16:creationId xmlns:a16="http://schemas.microsoft.com/office/drawing/2014/main" id="{9D774917-54D1-4CA8-9F96-568876AEED49}"/>
              </a:ext>
            </a:extLst>
          </p:cNvPr>
          <p:cNvSpPr txBox="1"/>
          <p:nvPr/>
        </p:nvSpPr>
        <p:spPr>
          <a:xfrm>
            <a:off x="316706" y="805934"/>
            <a:ext cx="1521619" cy="707886"/>
          </a:xfrm>
          <a:prstGeom prst="rect">
            <a:avLst/>
          </a:prstGeom>
          <a:noFill/>
        </p:spPr>
        <p:txBody>
          <a:bodyPr wrap="square">
            <a:spAutoFit/>
          </a:bodyPr>
          <a:lstStyle/>
          <a:p>
            <a:r>
              <a:rPr lang="en-GB" sz="4000" b="1" dirty="0"/>
              <a:t>Plato</a:t>
            </a:r>
            <a:endParaRPr lang="en-GB" sz="4000" dirty="0"/>
          </a:p>
        </p:txBody>
      </p:sp>
      <p:sp>
        <p:nvSpPr>
          <p:cNvPr id="7" name="TextBox 6">
            <a:extLst>
              <a:ext uri="{FF2B5EF4-FFF2-40B4-BE49-F238E27FC236}">
                <a16:creationId xmlns:a16="http://schemas.microsoft.com/office/drawing/2014/main" id="{980760DD-7ECA-4FE2-8E57-FBF3AA29B606}"/>
              </a:ext>
            </a:extLst>
          </p:cNvPr>
          <p:cNvSpPr txBox="1"/>
          <p:nvPr/>
        </p:nvSpPr>
        <p:spPr>
          <a:xfrm>
            <a:off x="3471859" y="4546772"/>
            <a:ext cx="2901554" cy="523220"/>
          </a:xfrm>
          <a:prstGeom prst="rect">
            <a:avLst/>
          </a:prstGeom>
          <a:noFill/>
        </p:spPr>
        <p:txBody>
          <a:bodyPr wrap="square">
            <a:spAutoFit/>
          </a:bodyPr>
          <a:lstStyle/>
          <a:p>
            <a:r>
              <a:rPr lang="en-GB" sz="2800" b="1" i="1" dirty="0"/>
              <a:t>Protagoras</a:t>
            </a:r>
            <a:r>
              <a:rPr lang="en-GB" b="1" i="1" dirty="0"/>
              <a:t> </a:t>
            </a:r>
            <a:r>
              <a:rPr lang="en-GB" sz="1800" dirty="0"/>
              <a:t>316d–e </a:t>
            </a:r>
            <a:endParaRPr lang="en-GB" dirty="0"/>
          </a:p>
        </p:txBody>
      </p:sp>
      <p:sp>
        <p:nvSpPr>
          <p:cNvPr id="9" name="TextBox 8">
            <a:extLst>
              <a:ext uri="{FF2B5EF4-FFF2-40B4-BE49-F238E27FC236}">
                <a16:creationId xmlns:a16="http://schemas.microsoft.com/office/drawing/2014/main" id="{C2BA9B71-D8E8-4D45-AAE3-770124F56F0D}"/>
              </a:ext>
            </a:extLst>
          </p:cNvPr>
          <p:cNvSpPr txBox="1"/>
          <p:nvPr/>
        </p:nvSpPr>
        <p:spPr>
          <a:xfrm>
            <a:off x="3489715" y="1656806"/>
            <a:ext cx="1666875" cy="523220"/>
          </a:xfrm>
          <a:prstGeom prst="rect">
            <a:avLst/>
          </a:prstGeom>
          <a:noFill/>
        </p:spPr>
        <p:txBody>
          <a:bodyPr wrap="square">
            <a:spAutoFit/>
          </a:bodyPr>
          <a:lstStyle/>
          <a:p>
            <a:r>
              <a:rPr lang="en-GB" sz="2800" b="1" i="1" dirty="0"/>
              <a:t>Apology</a:t>
            </a:r>
            <a:endParaRPr lang="en-GB" sz="2800" dirty="0"/>
          </a:p>
        </p:txBody>
      </p:sp>
      <p:sp>
        <p:nvSpPr>
          <p:cNvPr id="11" name="TextBox 10">
            <a:extLst>
              <a:ext uri="{FF2B5EF4-FFF2-40B4-BE49-F238E27FC236}">
                <a16:creationId xmlns:a16="http://schemas.microsoft.com/office/drawing/2014/main" id="{5F9BD463-FC1A-48E9-993C-DEAD29970658}"/>
              </a:ext>
            </a:extLst>
          </p:cNvPr>
          <p:cNvSpPr txBox="1"/>
          <p:nvPr/>
        </p:nvSpPr>
        <p:spPr>
          <a:xfrm>
            <a:off x="3471859" y="2679057"/>
            <a:ext cx="5731669" cy="523220"/>
          </a:xfrm>
          <a:prstGeom prst="rect">
            <a:avLst/>
          </a:prstGeom>
          <a:noFill/>
        </p:spPr>
        <p:txBody>
          <a:bodyPr wrap="square">
            <a:spAutoFit/>
          </a:bodyPr>
          <a:lstStyle/>
          <a:p>
            <a:r>
              <a:rPr lang="en-GB" sz="2800" b="1" i="1" dirty="0"/>
              <a:t>Gorgias </a:t>
            </a:r>
            <a:r>
              <a:rPr lang="en-GB" sz="1800" dirty="0"/>
              <a:t>452d–e (CA399), 459b–c (CA400) </a:t>
            </a:r>
            <a:endParaRPr lang="en-GB" dirty="0"/>
          </a:p>
        </p:txBody>
      </p:sp>
      <p:sp>
        <p:nvSpPr>
          <p:cNvPr id="13" name="TextBox 12">
            <a:extLst>
              <a:ext uri="{FF2B5EF4-FFF2-40B4-BE49-F238E27FC236}">
                <a16:creationId xmlns:a16="http://schemas.microsoft.com/office/drawing/2014/main" id="{7CAAD218-117E-46F1-B29C-2F45F6C7A3BC}"/>
              </a:ext>
            </a:extLst>
          </p:cNvPr>
          <p:cNvSpPr txBox="1"/>
          <p:nvPr/>
        </p:nvSpPr>
        <p:spPr>
          <a:xfrm>
            <a:off x="3471859" y="3607374"/>
            <a:ext cx="3471861" cy="523220"/>
          </a:xfrm>
          <a:prstGeom prst="rect">
            <a:avLst/>
          </a:prstGeom>
          <a:noFill/>
        </p:spPr>
        <p:txBody>
          <a:bodyPr wrap="square">
            <a:spAutoFit/>
          </a:bodyPr>
          <a:lstStyle/>
          <a:p>
            <a:r>
              <a:rPr lang="en-GB" sz="2800" b="1" i="1" dirty="0"/>
              <a:t>Hippias Major </a:t>
            </a:r>
            <a:r>
              <a:rPr lang="en-GB" sz="1800" i="1" dirty="0"/>
              <a:t>282b–e </a:t>
            </a:r>
            <a:endParaRPr lang="en-GB" dirty="0"/>
          </a:p>
        </p:txBody>
      </p:sp>
      <p:pic>
        <p:nvPicPr>
          <p:cNvPr id="13314" name="Picture 2" descr="Plato Quotes: 100 Quotes Of Pure Wisdom By The Great Greek Philosopher Plato  eBook: Jackson, John: Amazon.co.uk: Kindle Store">
            <a:extLst>
              <a:ext uri="{FF2B5EF4-FFF2-40B4-BE49-F238E27FC236}">
                <a16:creationId xmlns:a16="http://schemas.microsoft.com/office/drawing/2014/main" id="{2A93B420-A243-41BC-8232-A0DF8E0C95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96"/>
          <a:stretch/>
        </p:blipFill>
        <p:spPr bwMode="auto">
          <a:xfrm flipH="1">
            <a:off x="-2" y="1544616"/>
            <a:ext cx="3471861" cy="531338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ocrates | Biography, Philosophy, Beliefs, &amp; Facts | Britannica">
            <a:extLst>
              <a:ext uri="{FF2B5EF4-FFF2-40B4-BE49-F238E27FC236}">
                <a16:creationId xmlns:a16="http://schemas.microsoft.com/office/drawing/2014/main" id="{5F03B19A-8D3B-4386-BED0-6102D68D1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392" y="0"/>
            <a:ext cx="1804608" cy="22808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3957B7-F744-4D4D-94B8-BF577F87C820}"/>
              </a:ext>
            </a:extLst>
          </p:cNvPr>
          <p:cNvSpPr txBox="1"/>
          <p:nvPr/>
        </p:nvSpPr>
        <p:spPr>
          <a:xfrm>
            <a:off x="1838325" y="929044"/>
            <a:ext cx="1781175" cy="461665"/>
          </a:xfrm>
          <a:prstGeom prst="rect">
            <a:avLst/>
          </a:prstGeom>
          <a:noFill/>
        </p:spPr>
        <p:txBody>
          <a:bodyPr wrap="square" rtlCol="0">
            <a:spAutoFit/>
          </a:bodyPr>
          <a:lstStyle/>
          <a:p>
            <a:r>
              <a:rPr lang="mi-NZ" sz="2400" dirty="0"/>
              <a:t>428-347BC</a:t>
            </a:r>
            <a:endParaRPr lang="en-GB" sz="2400" dirty="0"/>
          </a:p>
        </p:txBody>
      </p:sp>
      <p:sp>
        <p:nvSpPr>
          <p:cNvPr id="15" name="TextBox 14">
            <a:extLst>
              <a:ext uri="{FF2B5EF4-FFF2-40B4-BE49-F238E27FC236}">
                <a16:creationId xmlns:a16="http://schemas.microsoft.com/office/drawing/2014/main" id="{4CB15558-76A1-4B65-8E59-CDE4321E4A29}"/>
              </a:ext>
            </a:extLst>
          </p:cNvPr>
          <p:cNvSpPr txBox="1"/>
          <p:nvPr/>
        </p:nvSpPr>
        <p:spPr>
          <a:xfrm>
            <a:off x="7998538" y="117987"/>
            <a:ext cx="2162175" cy="338554"/>
          </a:xfrm>
          <a:prstGeom prst="rect">
            <a:avLst/>
          </a:prstGeom>
          <a:noFill/>
        </p:spPr>
        <p:txBody>
          <a:bodyPr wrap="square" rtlCol="0">
            <a:spAutoFit/>
          </a:bodyPr>
          <a:lstStyle/>
          <a:p>
            <a:r>
              <a:rPr lang="mi-NZ" sz="1600" dirty="0"/>
              <a:t>Socrates 469-399BC</a:t>
            </a:r>
            <a:endParaRPr lang="en-GB" sz="1600" dirty="0"/>
          </a:p>
        </p:txBody>
      </p:sp>
      <p:sp>
        <p:nvSpPr>
          <p:cNvPr id="12" name="Rectangle: Rounded Corners 11">
            <a:extLst>
              <a:ext uri="{FF2B5EF4-FFF2-40B4-BE49-F238E27FC236}">
                <a16:creationId xmlns:a16="http://schemas.microsoft.com/office/drawing/2014/main" id="{204C8A51-F3B5-4747-A525-97BAA471FBFB}"/>
              </a:ext>
            </a:extLst>
          </p:cNvPr>
          <p:cNvSpPr/>
          <p:nvPr/>
        </p:nvSpPr>
        <p:spPr>
          <a:xfrm>
            <a:off x="1883184" y="984115"/>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Oval 2">
            <a:extLst>
              <a:ext uri="{FF2B5EF4-FFF2-40B4-BE49-F238E27FC236}">
                <a16:creationId xmlns:a16="http://schemas.microsoft.com/office/drawing/2014/main" id="{CD50C046-CB56-4F38-9A86-B22A9592170E}"/>
              </a:ext>
            </a:extLst>
          </p:cNvPr>
          <p:cNvSpPr/>
          <p:nvPr/>
        </p:nvSpPr>
        <p:spPr>
          <a:xfrm>
            <a:off x="5210120" y="1802558"/>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0F5E9C0-693A-4F95-8E0A-39E771C49F9B}"/>
              </a:ext>
            </a:extLst>
          </p:cNvPr>
          <p:cNvSpPr txBox="1"/>
          <p:nvPr/>
        </p:nvSpPr>
        <p:spPr>
          <a:xfrm>
            <a:off x="3471860" y="2280839"/>
            <a:ext cx="8720140" cy="369332"/>
          </a:xfrm>
          <a:prstGeom prst="rect">
            <a:avLst/>
          </a:prstGeom>
          <a:solidFill>
            <a:schemeClr val="accent1">
              <a:lumMod val="20000"/>
              <a:lumOff val="80000"/>
            </a:schemeClr>
          </a:solidFill>
        </p:spPr>
        <p:txBody>
          <a:bodyPr wrap="square" rtlCol="0">
            <a:spAutoFit/>
          </a:bodyPr>
          <a:lstStyle/>
          <a:p>
            <a:r>
              <a:rPr lang="en-GB" dirty="0"/>
              <a:t>An account of Socrates’ trial in </a:t>
            </a:r>
            <a:r>
              <a:rPr lang="en-GB" b="1" dirty="0"/>
              <a:t>399BC</a:t>
            </a:r>
            <a:r>
              <a:rPr lang="en-GB" dirty="0"/>
              <a:t> by Plato, who says he was present.  </a:t>
            </a:r>
          </a:p>
        </p:txBody>
      </p:sp>
      <p:sp>
        <p:nvSpPr>
          <p:cNvPr id="6" name="TextBox 5">
            <a:extLst>
              <a:ext uri="{FF2B5EF4-FFF2-40B4-BE49-F238E27FC236}">
                <a16:creationId xmlns:a16="http://schemas.microsoft.com/office/drawing/2014/main" id="{2CFD78A1-0C95-42B3-BC04-EEC231E07835}"/>
              </a:ext>
            </a:extLst>
          </p:cNvPr>
          <p:cNvSpPr txBox="1"/>
          <p:nvPr/>
        </p:nvSpPr>
        <p:spPr>
          <a:xfrm>
            <a:off x="3491336" y="3143277"/>
            <a:ext cx="8700663" cy="369332"/>
          </a:xfrm>
          <a:prstGeom prst="rect">
            <a:avLst/>
          </a:prstGeom>
          <a:solidFill>
            <a:schemeClr val="accent1">
              <a:lumMod val="20000"/>
              <a:lumOff val="80000"/>
            </a:schemeClr>
          </a:solidFill>
        </p:spPr>
        <p:txBody>
          <a:bodyPr wrap="square" rtlCol="0">
            <a:spAutoFit/>
          </a:bodyPr>
          <a:lstStyle/>
          <a:p>
            <a:r>
              <a:rPr lang="en-GB" dirty="0"/>
              <a:t>A dialogue in which Socrates discusses with Gorgias the nature of rhetoric.</a:t>
            </a:r>
          </a:p>
        </p:txBody>
      </p:sp>
      <p:sp>
        <p:nvSpPr>
          <p:cNvPr id="8" name="Oval 7">
            <a:extLst>
              <a:ext uri="{FF2B5EF4-FFF2-40B4-BE49-F238E27FC236}">
                <a16:creationId xmlns:a16="http://schemas.microsoft.com/office/drawing/2014/main" id="{5ED168E5-631A-4DC7-B024-3D3FBE684701}"/>
              </a:ext>
            </a:extLst>
          </p:cNvPr>
          <p:cNvSpPr/>
          <p:nvPr/>
        </p:nvSpPr>
        <p:spPr>
          <a:xfrm>
            <a:off x="5675052" y="1800982"/>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51372FD-102C-4C9F-85A4-925434E189DB}"/>
              </a:ext>
            </a:extLst>
          </p:cNvPr>
          <p:cNvSpPr/>
          <p:nvPr/>
        </p:nvSpPr>
        <p:spPr>
          <a:xfrm>
            <a:off x="8720143" y="2787492"/>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19CB47E-CCC3-4DB4-9CA7-5854A68C8B58}"/>
              </a:ext>
            </a:extLst>
          </p:cNvPr>
          <p:cNvSpPr/>
          <p:nvPr/>
        </p:nvSpPr>
        <p:spPr>
          <a:xfrm>
            <a:off x="6943720" y="3718645"/>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BB2678E-15D0-4676-9FBB-0E5EBFA1AFC1}"/>
              </a:ext>
            </a:extLst>
          </p:cNvPr>
          <p:cNvSpPr/>
          <p:nvPr/>
        </p:nvSpPr>
        <p:spPr>
          <a:xfrm>
            <a:off x="7548597" y="5675462"/>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07C1776-BC1A-45CD-AED3-4D62802987D9}"/>
              </a:ext>
            </a:extLst>
          </p:cNvPr>
          <p:cNvSpPr txBox="1"/>
          <p:nvPr/>
        </p:nvSpPr>
        <p:spPr>
          <a:xfrm>
            <a:off x="3471859" y="5069992"/>
            <a:ext cx="8572500" cy="369332"/>
          </a:xfrm>
          <a:prstGeom prst="rect">
            <a:avLst/>
          </a:prstGeom>
          <a:solidFill>
            <a:schemeClr val="accent1">
              <a:lumMod val="20000"/>
              <a:lumOff val="80000"/>
            </a:schemeClr>
          </a:solidFill>
        </p:spPr>
        <p:txBody>
          <a:bodyPr wrap="square" rtlCol="0">
            <a:spAutoFit/>
          </a:bodyPr>
          <a:lstStyle/>
          <a:p>
            <a:r>
              <a:rPr lang="en-GB" dirty="0"/>
              <a:t>Protagoras reflects on the nature of the sophists and defends his art.</a:t>
            </a:r>
          </a:p>
        </p:txBody>
      </p:sp>
      <p:sp>
        <p:nvSpPr>
          <p:cNvPr id="25" name="TextBox 24">
            <a:extLst>
              <a:ext uri="{FF2B5EF4-FFF2-40B4-BE49-F238E27FC236}">
                <a16:creationId xmlns:a16="http://schemas.microsoft.com/office/drawing/2014/main" id="{1BF487A9-DA70-4577-B2ED-4D6979E8A525}"/>
              </a:ext>
            </a:extLst>
          </p:cNvPr>
          <p:cNvSpPr txBox="1"/>
          <p:nvPr/>
        </p:nvSpPr>
        <p:spPr>
          <a:xfrm>
            <a:off x="3489715" y="4125968"/>
            <a:ext cx="8863172" cy="369332"/>
          </a:xfrm>
          <a:prstGeom prst="rect">
            <a:avLst/>
          </a:prstGeom>
          <a:solidFill>
            <a:schemeClr val="accent1">
              <a:lumMod val="20000"/>
              <a:lumOff val="80000"/>
            </a:schemeClr>
          </a:solidFill>
        </p:spPr>
        <p:txBody>
          <a:bodyPr wrap="square" rtlCol="0">
            <a:spAutoFit/>
          </a:bodyPr>
          <a:lstStyle/>
          <a:p>
            <a:r>
              <a:rPr lang="en-GB" dirty="0"/>
              <a:t>Hippias boasts to Socrates about how much money he makes from teaching.</a:t>
            </a:r>
          </a:p>
        </p:txBody>
      </p:sp>
      <p:sp>
        <p:nvSpPr>
          <p:cNvPr id="27" name="TextBox 26">
            <a:extLst>
              <a:ext uri="{FF2B5EF4-FFF2-40B4-BE49-F238E27FC236}">
                <a16:creationId xmlns:a16="http://schemas.microsoft.com/office/drawing/2014/main" id="{613CA7AE-E893-447E-A42B-05272F9670A6}"/>
              </a:ext>
            </a:extLst>
          </p:cNvPr>
          <p:cNvSpPr txBox="1"/>
          <p:nvPr/>
        </p:nvSpPr>
        <p:spPr>
          <a:xfrm>
            <a:off x="3051426" y="6128147"/>
            <a:ext cx="9140574" cy="369332"/>
          </a:xfrm>
          <a:prstGeom prst="rect">
            <a:avLst/>
          </a:prstGeom>
          <a:solidFill>
            <a:schemeClr val="accent1">
              <a:lumMod val="20000"/>
              <a:lumOff val="80000"/>
            </a:schemeClr>
          </a:solidFill>
        </p:spPr>
        <p:txBody>
          <a:bodyPr wrap="square" rtlCol="0">
            <a:spAutoFit/>
          </a:bodyPr>
          <a:lstStyle/>
          <a:p>
            <a:r>
              <a:rPr lang="en-GB" dirty="0"/>
              <a:t>Socrates presents two analogies to explain his criticisms of Athenian democracy</a:t>
            </a:r>
          </a:p>
        </p:txBody>
      </p:sp>
      <p:sp>
        <p:nvSpPr>
          <p:cNvPr id="29" name="Oval 28">
            <a:extLst>
              <a:ext uri="{FF2B5EF4-FFF2-40B4-BE49-F238E27FC236}">
                <a16:creationId xmlns:a16="http://schemas.microsoft.com/office/drawing/2014/main" id="{F9C7C67A-E986-4B33-ADD5-8AF4223DB54F}"/>
              </a:ext>
            </a:extLst>
          </p:cNvPr>
          <p:cNvSpPr/>
          <p:nvPr/>
        </p:nvSpPr>
        <p:spPr>
          <a:xfrm>
            <a:off x="8008149" y="5675461"/>
            <a:ext cx="359483" cy="335535"/>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3FADF20-3F6E-46C8-8CB8-4BCBBE61D09E}"/>
              </a:ext>
            </a:extLst>
          </p:cNvPr>
          <p:cNvSpPr/>
          <p:nvPr/>
        </p:nvSpPr>
        <p:spPr>
          <a:xfrm>
            <a:off x="6373413" y="4683684"/>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4D33CCD-A50A-4C92-B27C-744990727316}"/>
              </a:ext>
            </a:extLst>
          </p:cNvPr>
          <p:cNvSpPr/>
          <p:nvPr/>
        </p:nvSpPr>
        <p:spPr>
          <a:xfrm>
            <a:off x="6157951" y="1811276"/>
            <a:ext cx="359483" cy="33553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89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4" grpId="0" animBg="1"/>
      <p:bldP spid="6" grpId="0" animBg="1"/>
      <p:bldP spid="23" grpId="0" animBg="1"/>
      <p:bldP spid="25"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FDBF-B238-44C4-9555-9C92C597D4FE}"/>
              </a:ext>
            </a:extLst>
          </p:cNvPr>
          <p:cNvSpPr>
            <a:spLocks noGrp="1"/>
          </p:cNvSpPr>
          <p:nvPr>
            <p:ph type="title"/>
          </p:nvPr>
        </p:nvSpPr>
        <p:spPr>
          <a:xfrm>
            <a:off x="101569" y="839024"/>
            <a:ext cx="1920111" cy="637351"/>
          </a:xfrm>
        </p:spPr>
        <p:txBody>
          <a:bodyPr>
            <a:normAutofit fontScale="90000"/>
          </a:bodyPr>
          <a:lstStyle/>
          <a:p>
            <a:r>
              <a:rPr lang="en-GB" sz="3600" b="1" dirty="0"/>
              <a:t>Plutarch</a:t>
            </a:r>
            <a:br>
              <a:rPr lang="en-GB" dirty="0">
                <a:solidFill>
                  <a:schemeClr val="accent1"/>
                </a:solidFill>
              </a:rPr>
            </a:br>
            <a:br>
              <a:rPr lang="en-GB" dirty="0"/>
            </a:br>
            <a:endParaRPr lang="en-GB" dirty="0"/>
          </a:p>
        </p:txBody>
      </p:sp>
      <p:sp>
        <p:nvSpPr>
          <p:cNvPr id="5" name="TextBox 4">
            <a:extLst>
              <a:ext uri="{FF2B5EF4-FFF2-40B4-BE49-F238E27FC236}">
                <a16:creationId xmlns:a16="http://schemas.microsoft.com/office/drawing/2014/main" id="{6508A13E-2578-4844-8AC1-4B0957FA984F}"/>
              </a:ext>
            </a:extLst>
          </p:cNvPr>
          <p:cNvSpPr txBox="1"/>
          <p:nvPr/>
        </p:nvSpPr>
        <p:spPr>
          <a:xfrm>
            <a:off x="4353090" y="1609591"/>
            <a:ext cx="7838909" cy="769441"/>
          </a:xfrm>
          <a:prstGeom prst="rect">
            <a:avLst/>
          </a:prstGeom>
          <a:noFill/>
        </p:spPr>
        <p:txBody>
          <a:bodyPr wrap="square">
            <a:spAutoFit/>
          </a:bodyPr>
          <a:lstStyle/>
          <a:p>
            <a:r>
              <a:rPr lang="en-GB" sz="2800" b="1" i="1" dirty="0"/>
              <a:t>Life of Pericles</a:t>
            </a:r>
            <a:r>
              <a:rPr lang="en-GB" sz="2800" b="1" dirty="0"/>
              <a:t> </a:t>
            </a:r>
            <a:r>
              <a:rPr lang="en-GB" sz="2000" b="1" dirty="0"/>
              <a:t>(c.495-429BC) </a:t>
            </a:r>
            <a:r>
              <a:rPr lang="en-GB" sz="1400" dirty="0"/>
              <a:t> </a:t>
            </a:r>
            <a:r>
              <a:rPr lang="en-GB" sz="1600" dirty="0"/>
              <a:t>4–6, 11–16, </a:t>
            </a:r>
            <a:r>
              <a:rPr lang="en-GB" sz="1600" u="sng" dirty="0">
                <a:solidFill>
                  <a:schemeClr val="accent1"/>
                </a:solidFill>
              </a:rPr>
              <a:t>23.1–2</a:t>
            </a:r>
            <a:r>
              <a:rPr lang="en-GB" sz="1600" dirty="0">
                <a:solidFill>
                  <a:schemeClr val="accent1"/>
                </a:solidFill>
              </a:rPr>
              <a:t>, 28.1-3;</a:t>
            </a:r>
            <a:r>
              <a:rPr lang="en-GB" sz="1600" dirty="0"/>
              <a:t> </a:t>
            </a:r>
            <a:r>
              <a:rPr lang="en-GB" sz="1600" dirty="0">
                <a:solidFill>
                  <a:schemeClr val="accent1"/>
                </a:solidFill>
              </a:rPr>
              <a:t>30–32,</a:t>
            </a:r>
            <a:r>
              <a:rPr lang="en-GB" sz="1600" dirty="0"/>
              <a:t> 36–37 </a:t>
            </a:r>
            <a:endParaRPr lang="en-GB" dirty="0"/>
          </a:p>
        </p:txBody>
      </p:sp>
      <p:sp>
        <p:nvSpPr>
          <p:cNvPr id="7" name="TextBox 6">
            <a:extLst>
              <a:ext uri="{FF2B5EF4-FFF2-40B4-BE49-F238E27FC236}">
                <a16:creationId xmlns:a16="http://schemas.microsoft.com/office/drawing/2014/main" id="{680CE291-CE63-4EC8-B7E4-5E3B345BFC7F}"/>
              </a:ext>
            </a:extLst>
          </p:cNvPr>
          <p:cNvSpPr txBox="1"/>
          <p:nvPr/>
        </p:nvSpPr>
        <p:spPr>
          <a:xfrm>
            <a:off x="4353091" y="2949504"/>
            <a:ext cx="6100762" cy="523220"/>
          </a:xfrm>
          <a:prstGeom prst="rect">
            <a:avLst/>
          </a:prstGeom>
          <a:noFill/>
        </p:spPr>
        <p:txBody>
          <a:bodyPr wrap="square">
            <a:spAutoFit/>
          </a:bodyPr>
          <a:lstStyle/>
          <a:p>
            <a:r>
              <a:rPr lang="en-GB" sz="2800" b="1" i="1" dirty="0"/>
              <a:t>Life of Nicias</a:t>
            </a:r>
            <a:r>
              <a:rPr lang="en-GB" sz="2400" b="1" i="1" dirty="0"/>
              <a:t> </a:t>
            </a:r>
            <a:r>
              <a:rPr lang="en-GB" b="1" dirty="0"/>
              <a:t>(c.470-413BC)</a:t>
            </a:r>
            <a:r>
              <a:rPr lang="en-GB" dirty="0"/>
              <a:t> 3.1–2, 11 </a:t>
            </a:r>
          </a:p>
        </p:txBody>
      </p:sp>
      <p:sp>
        <p:nvSpPr>
          <p:cNvPr id="9" name="TextBox 8">
            <a:extLst>
              <a:ext uri="{FF2B5EF4-FFF2-40B4-BE49-F238E27FC236}">
                <a16:creationId xmlns:a16="http://schemas.microsoft.com/office/drawing/2014/main" id="{5BE66596-8DCF-4D9E-B56E-BAC3710C4B56}"/>
              </a:ext>
            </a:extLst>
          </p:cNvPr>
          <p:cNvSpPr txBox="1"/>
          <p:nvPr/>
        </p:nvSpPr>
        <p:spPr>
          <a:xfrm>
            <a:off x="4353090" y="4178172"/>
            <a:ext cx="7164239" cy="523220"/>
          </a:xfrm>
          <a:prstGeom prst="rect">
            <a:avLst/>
          </a:prstGeom>
          <a:noFill/>
        </p:spPr>
        <p:txBody>
          <a:bodyPr wrap="square">
            <a:spAutoFit/>
          </a:bodyPr>
          <a:lstStyle/>
          <a:p>
            <a:r>
              <a:rPr lang="en-GB" sz="2800" b="1" i="1" dirty="0"/>
              <a:t>Life of Alcibiades</a:t>
            </a:r>
            <a:r>
              <a:rPr lang="en-GB" sz="2400" b="1" i="1" dirty="0"/>
              <a:t> </a:t>
            </a:r>
            <a:r>
              <a:rPr lang="en-GB" b="1" dirty="0"/>
              <a:t>(c.450-400BC)</a:t>
            </a:r>
            <a:r>
              <a:rPr lang="en-GB" dirty="0"/>
              <a:t> 10, 16, 19, 20.2–4, 34</a:t>
            </a:r>
          </a:p>
        </p:txBody>
      </p:sp>
      <p:pic>
        <p:nvPicPr>
          <p:cNvPr id="15362" name="Picture 2" descr="Plutarch High Resolution Stock Photography and Images - Alamy">
            <a:extLst>
              <a:ext uri="{FF2B5EF4-FFF2-40B4-BE49-F238E27FC236}">
                <a16:creationId xmlns:a16="http://schemas.microsoft.com/office/drawing/2014/main" id="{95F23268-209C-4404-85C1-08E2A9ACF6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 t="3195" r="3253" b="9583"/>
          <a:stretch/>
        </p:blipFill>
        <p:spPr bwMode="auto">
          <a:xfrm>
            <a:off x="0" y="1590674"/>
            <a:ext cx="4353091" cy="5267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241BAA-74EA-4211-B489-28A29D253B3B}"/>
              </a:ext>
            </a:extLst>
          </p:cNvPr>
          <p:cNvSpPr txBox="1"/>
          <p:nvPr/>
        </p:nvSpPr>
        <p:spPr>
          <a:xfrm>
            <a:off x="2176545" y="926866"/>
            <a:ext cx="1647825" cy="461665"/>
          </a:xfrm>
          <a:prstGeom prst="rect">
            <a:avLst/>
          </a:prstGeom>
          <a:noFill/>
        </p:spPr>
        <p:txBody>
          <a:bodyPr wrap="square" rtlCol="0">
            <a:spAutoFit/>
          </a:bodyPr>
          <a:lstStyle/>
          <a:p>
            <a:r>
              <a:rPr lang="mi-NZ" sz="2400" dirty="0"/>
              <a:t>AD46-120</a:t>
            </a:r>
            <a:endParaRPr lang="en-GB" sz="2400" dirty="0"/>
          </a:p>
        </p:txBody>
      </p:sp>
      <p:sp>
        <p:nvSpPr>
          <p:cNvPr id="8" name="Rectangle: Rounded Corners 7">
            <a:extLst>
              <a:ext uri="{FF2B5EF4-FFF2-40B4-BE49-F238E27FC236}">
                <a16:creationId xmlns:a16="http://schemas.microsoft.com/office/drawing/2014/main" id="{F7BFAA99-DCD2-4F7B-8532-CB8B6BA56510}"/>
              </a:ext>
            </a:extLst>
          </p:cNvPr>
          <p:cNvSpPr/>
          <p:nvPr/>
        </p:nvSpPr>
        <p:spPr>
          <a:xfrm>
            <a:off x="2176545" y="926866"/>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TextBox 2">
            <a:extLst>
              <a:ext uri="{FF2B5EF4-FFF2-40B4-BE49-F238E27FC236}">
                <a16:creationId xmlns:a16="http://schemas.microsoft.com/office/drawing/2014/main" id="{6A994AA0-142C-4D0A-BB36-83226D5FDE52}"/>
              </a:ext>
            </a:extLst>
          </p:cNvPr>
          <p:cNvSpPr txBox="1"/>
          <p:nvPr/>
        </p:nvSpPr>
        <p:spPr>
          <a:xfrm>
            <a:off x="5147353" y="2099593"/>
            <a:ext cx="6911297" cy="523220"/>
          </a:xfrm>
          <a:prstGeom prst="rect">
            <a:avLst/>
          </a:prstGeom>
          <a:solidFill>
            <a:schemeClr val="accent1">
              <a:lumMod val="20000"/>
              <a:lumOff val="80000"/>
            </a:schemeClr>
          </a:solidFill>
        </p:spPr>
        <p:txBody>
          <a:bodyPr wrap="square" rtlCol="0">
            <a:spAutoFit/>
          </a:bodyPr>
          <a:lstStyle/>
          <a:p>
            <a:r>
              <a:rPr lang="en-GB" sz="1400" dirty="0"/>
              <a:t>Our only surviving biography of Pericles. </a:t>
            </a:r>
          </a:p>
          <a:p>
            <a:r>
              <a:rPr lang="en-GB" sz="1400" dirty="0"/>
              <a:t>Pericles is paired with the Roman general </a:t>
            </a:r>
            <a:r>
              <a:rPr lang="en-GB" sz="1400" b="1" dirty="0"/>
              <a:t>Fabius Maximus Cunctator</a:t>
            </a:r>
            <a:r>
              <a:rPr lang="en-GB" sz="1400" dirty="0"/>
              <a:t>.</a:t>
            </a:r>
          </a:p>
        </p:txBody>
      </p:sp>
      <p:sp>
        <p:nvSpPr>
          <p:cNvPr id="4" name="TextBox 3">
            <a:extLst>
              <a:ext uri="{FF2B5EF4-FFF2-40B4-BE49-F238E27FC236}">
                <a16:creationId xmlns:a16="http://schemas.microsoft.com/office/drawing/2014/main" id="{AAA6CB68-9238-472D-95E9-20C3167D7587}"/>
              </a:ext>
            </a:extLst>
          </p:cNvPr>
          <p:cNvSpPr txBox="1"/>
          <p:nvPr/>
        </p:nvSpPr>
        <p:spPr>
          <a:xfrm>
            <a:off x="4353089" y="3463688"/>
            <a:ext cx="7838911" cy="523220"/>
          </a:xfrm>
          <a:prstGeom prst="rect">
            <a:avLst/>
          </a:prstGeom>
          <a:solidFill>
            <a:schemeClr val="accent1">
              <a:lumMod val="20000"/>
              <a:lumOff val="80000"/>
            </a:schemeClr>
          </a:solidFill>
        </p:spPr>
        <p:txBody>
          <a:bodyPr wrap="square" rtlCol="0">
            <a:spAutoFit/>
          </a:bodyPr>
          <a:lstStyle/>
          <a:p>
            <a:r>
              <a:rPr lang="en-GB" sz="1400" dirty="0"/>
              <a:t>Our only surviving biography of Nicias, one of the generals who led the disastrous </a:t>
            </a:r>
            <a:r>
              <a:rPr lang="en-GB" sz="1400" b="1" dirty="0"/>
              <a:t>Sicilian Expedition</a:t>
            </a:r>
            <a:r>
              <a:rPr lang="en-GB" sz="1400" dirty="0"/>
              <a:t>. Nicias is paired with the wealthy </a:t>
            </a:r>
            <a:r>
              <a:rPr lang="en-GB" sz="1400" b="1" dirty="0"/>
              <a:t>Crassus</a:t>
            </a:r>
            <a:r>
              <a:rPr lang="en-GB" sz="1400" dirty="0"/>
              <a:t>, who was defeated by at </a:t>
            </a:r>
            <a:r>
              <a:rPr lang="en-GB" sz="1400" dirty="0" err="1"/>
              <a:t>Carrhae</a:t>
            </a:r>
            <a:r>
              <a:rPr lang="en-GB" sz="1400" dirty="0"/>
              <a:t>.</a:t>
            </a:r>
          </a:p>
        </p:txBody>
      </p:sp>
      <p:sp>
        <p:nvSpPr>
          <p:cNvPr id="6" name="TextBox 5">
            <a:extLst>
              <a:ext uri="{FF2B5EF4-FFF2-40B4-BE49-F238E27FC236}">
                <a16:creationId xmlns:a16="http://schemas.microsoft.com/office/drawing/2014/main" id="{125CC209-237C-44FC-A7BF-97780C426C7A}"/>
              </a:ext>
            </a:extLst>
          </p:cNvPr>
          <p:cNvSpPr txBox="1"/>
          <p:nvPr/>
        </p:nvSpPr>
        <p:spPr>
          <a:xfrm>
            <a:off x="4428697" y="4735698"/>
            <a:ext cx="7629953" cy="523220"/>
          </a:xfrm>
          <a:prstGeom prst="rect">
            <a:avLst/>
          </a:prstGeom>
          <a:solidFill>
            <a:schemeClr val="accent1">
              <a:lumMod val="20000"/>
              <a:lumOff val="80000"/>
            </a:schemeClr>
          </a:solidFill>
        </p:spPr>
        <p:txBody>
          <a:bodyPr wrap="square" rtlCol="0">
            <a:spAutoFit/>
          </a:bodyPr>
          <a:lstStyle/>
          <a:p>
            <a:r>
              <a:rPr lang="en-GB" sz="1400" dirty="0"/>
              <a:t>Our only surviving biography of Alcibiades. </a:t>
            </a:r>
          </a:p>
          <a:p>
            <a:r>
              <a:rPr lang="en-GB" sz="1400" dirty="0"/>
              <a:t>Alcibiades is paired with the Roman general, </a:t>
            </a:r>
            <a:r>
              <a:rPr lang="en-GB" sz="1400" b="1" dirty="0"/>
              <a:t>Coriolanus, </a:t>
            </a:r>
            <a:r>
              <a:rPr lang="en-GB" sz="1400" dirty="0"/>
              <a:t>who betrays his fatherland.</a:t>
            </a:r>
          </a:p>
        </p:txBody>
      </p:sp>
      <p:sp>
        <p:nvSpPr>
          <p:cNvPr id="13" name="Oval 12">
            <a:extLst>
              <a:ext uri="{FF2B5EF4-FFF2-40B4-BE49-F238E27FC236}">
                <a16:creationId xmlns:a16="http://schemas.microsoft.com/office/drawing/2014/main" id="{9D0A655C-9016-4E3C-9F4E-4DB2A77F588D}"/>
              </a:ext>
            </a:extLst>
          </p:cNvPr>
          <p:cNvSpPr/>
          <p:nvPr/>
        </p:nvSpPr>
        <p:spPr>
          <a:xfrm>
            <a:off x="11273101" y="2191646"/>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D435493-F94E-4B70-BFAF-C76C971C7B83}"/>
              </a:ext>
            </a:extLst>
          </p:cNvPr>
          <p:cNvSpPr/>
          <p:nvPr/>
        </p:nvSpPr>
        <p:spPr>
          <a:xfrm>
            <a:off x="9284998" y="3093465"/>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6227D2C-3253-4FA9-A8D8-71529601A8E9}"/>
              </a:ext>
            </a:extLst>
          </p:cNvPr>
          <p:cNvSpPr/>
          <p:nvPr/>
        </p:nvSpPr>
        <p:spPr>
          <a:xfrm>
            <a:off x="11422023" y="4328059"/>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F5210C8-7C23-48B5-ADC6-50CEB806A14C}"/>
              </a:ext>
            </a:extLst>
          </p:cNvPr>
          <p:cNvSpPr/>
          <p:nvPr/>
        </p:nvSpPr>
        <p:spPr>
          <a:xfrm>
            <a:off x="8684237" y="1453709"/>
            <a:ext cx="284004" cy="263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CE576A7-44C8-409E-8BFB-5807E72D435E}"/>
              </a:ext>
            </a:extLst>
          </p:cNvPr>
          <p:cNvSpPr/>
          <p:nvPr/>
        </p:nvSpPr>
        <p:spPr>
          <a:xfrm>
            <a:off x="9512828" y="1447401"/>
            <a:ext cx="284005" cy="263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EBAF306-0535-41B4-9D6A-A06B48B06BFF}"/>
              </a:ext>
            </a:extLst>
          </p:cNvPr>
          <p:cNvSpPr txBox="1"/>
          <p:nvPr/>
        </p:nvSpPr>
        <p:spPr>
          <a:xfrm>
            <a:off x="9805017" y="1382250"/>
            <a:ext cx="1647825" cy="369332"/>
          </a:xfrm>
          <a:prstGeom prst="rect">
            <a:avLst/>
          </a:prstGeom>
          <a:noFill/>
        </p:spPr>
        <p:txBody>
          <a:bodyPr wrap="square">
            <a:spAutoFit/>
          </a:bodyPr>
          <a:lstStyle/>
          <a:p>
            <a:r>
              <a:rPr lang="en-GB" sz="1800" dirty="0"/>
              <a:t>4, 13, 16, 30</a:t>
            </a:r>
            <a:endParaRPr lang="en-GB" dirty="0"/>
          </a:p>
        </p:txBody>
      </p:sp>
      <p:sp>
        <p:nvSpPr>
          <p:cNvPr id="27" name="TextBox 26">
            <a:extLst>
              <a:ext uri="{FF2B5EF4-FFF2-40B4-BE49-F238E27FC236}">
                <a16:creationId xmlns:a16="http://schemas.microsoft.com/office/drawing/2014/main" id="{16D14839-A9D8-42EA-A7F7-2097C2614817}"/>
              </a:ext>
            </a:extLst>
          </p:cNvPr>
          <p:cNvSpPr txBox="1"/>
          <p:nvPr/>
        </p:nvSpPr>
        <p:spPr>
          <a:xfrm>
            <a:off x="8976425" y="1400743"/>
            <a:ext cx="454152" cy="369332"/>
          </a:xfrm>
          <a:prstGeom prst="rect">
            <a:avLst/>
          </a:prstGeom>
          <a:noFill/>
        </p:spPr>
        <p:txBody>
          <a:bodyPr wrap="square">
            <a:spAutoFit/>
          </a:bodyPr>
          <a:lstStyle/>
          <a:p>
            <a:r>
              <a:rPr lang="en-GB" sz="1800" dirty="0"/>
              <a:t>36</a:t>
            </a:r>
            <a:endParaRPr lang="en-GB" dirty="0"/>
          </a:p>
        </p:txBody>
      </p:sp>
      <p:sp>
        <p:nvSpPr>
          <p:cNvPr id="26" name="Oval 25">
            <a:extLst>
              <a:ext uri="{FF2B5EF4-FFF2-40B4-BE49-F238E27FC236}">
                <a16:creationId xmlns:a16="http://schemas.microsoft.com/office/drawing/2014/main" id="{27DE8BE8-2E3B-4D0E-8489-72A77F36E25E}"/>
              </a:ext>
            </a:extLst>
          </p:cNvPr>
          <p:cNvSpPr/>
          <p:nvPr/>
        </p:nvSpPr>
        <p:spPr>
          <a:xfrm>
            <a:off x="11699167" y="2190557"/>
            <a:ext cx="359483" cy="33553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DD1E3A9-3B55-4196-A23A-8859CDBFA92B}"/>
              </a:ext>
            </a:extLst>
          </p:cNvPr>
          <p:cNvSpPr/>
          <p:nvPr/>
        </p:nvSpPr>
        <p:spPr>
          <a:xfrm>
            <a:off x="11832516" y="4322120"/>
            <a:ext cx="359483" cy="33553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93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3"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4E05-057E-4195-9112-7D9CC8D46B1A}"/>
              </a:ext>
            </a:extLst>
          </p:cNvPr>
          <p:cNvSpPr>
            <a:spLocks noGrp="1"/>
          </p:cNvSpPr>
          <p:nvPr>
            <p:ph type="title"/>
          </p:nvPr>
        </p:nvSpPr>
        <p:spPr>
          <a:xfrm>
            <a:off x="600075" y="915225"/>
            <a:ext cx="3124200" cy="523220"/>
          </a:xfrm>
        </p:spPr>
        <p:txBody>
          <a:bodyPr>
            <a:noAutofit/>
          </a:bodyPr>
          <a:lstStyle/>
          <a:p>
            <a:r>
              <a:rPr lang="en-GB" sz="3600" b="1" dirty="0"/>
              <a:t>Thucydides</a:t>
            </a:r>
            <a:r>
              <a:rPr lang="en-GB" sz="3600" dirty="0"/>
              <a:t> </a:t>
            </a:r>
            <a:r>
              <a:rPr lang="en-GB" sz="3100" i="1" dirty="0"/>
              <a:t> </a:t>
            </a:r>
            <a:br>
              <a:rPr lang="en-GB" sz="3100" dirty="0"/>
            </a:br>
            <a:br>
              <a:rPr lang="en-GB" sz="2800" dirty="0"/>
            </a:br>
            <a:endParaRPr lang="en-GB" dirty="0"/>
          </a:p>
        </p:txBody>
      </p:sp>
      <p:sp>
        <p:nvSpPr>
          <p:cNvPr id="4" name="Rectangle 3">
            <a:extLst>
              <a:ext uri="{FF2B5EF4-FFF2-40B4-BE49-F238E27FC236}">
                <a16:creationId xmlns:a16="http://schemas.microsoft.com/office/drawing/2014/main" id="{28707F6D-D91F-41D1-B362-094E5F582B08}"/>
              </a:ext>
            </a:extLst>
          </p:cNvPr>
          <p:cNvSpPr/>
          <p:nvPr/>
        </p:nvSpPr>
        <p:spPr>
          <a:xfrm>
            <a:off x="3048000" y="2828836"/>
            <a:ext cx="6096000" cy="369332"/>
          </a:xfrm>
          <a:prstGeom prst="rect">
            <a:avLst/>
          </a:prstGeom>
        </p:spPr>
        <p:txBody>
          <a:bodyPr>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GB" sz="2000" dirty="0">
              <a:solidFill>
                <a:srgbClr val="000000"/>
              </a:solidFill>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A3FF3544-EDF0-4F1B-B4E7-80C6E71EDCF0}"/>
              </a:ext>
            </a:extLst>
          </p:cNvPr>
          <p:cNvSpPr txBox="1"/>
          <p:nvPr/>
        </p:nvSpPr>
        <p:spPr>
          <a:xfrm>
            <a:off x="4344414" y="4326949"/>
            <a:ext cx="5018659" cy="523220"/>
          </a:xfrm>
          <a:prstGeom prst="rect">
            <a:avLst/>
          </a:prstGeom>
          <a:noFill/>
        </p:spPr>
        <p:txBody>
          <a:bodyPr wrap="square">
            <a:spAutoFit/>
          </a:bodyPr>
          <a:lstStyle/>
          <a:p>
            <a:r>
              <a:rPr lang="en-GB" sz="2800" b="1" dirty="0"/>
              <a:t>Book</a:t>
            </a:r>
            <a:r>
              <a:rPr lang="en-GB" sz="2800" b="1" dirty="0">
                <a:solidFill>
                  <a:schemeClr val="accent1"/>
                </a:solidFill>
              </a:rPr>
              <a:t> </a:t>
            </a:r>
            <a:r>
              <a:rPr lang="en-GB" sz="2800" b="1" dirty="0"/>
              <a:t>3</a:t>
            </a:r>
            <a:r>
              <a:rPr lang="en-GB" sz="2800" dirty="0"/>
              <a:t>. </a:t>
            </a:r>
            <a:r>
              <a:rPr lang="en-GB" sz="2000" dirty="0"/>
              <a:t>36–3.50 (Mytilene Debate) </a:t>
            </a:r>
            <a:endParaRPr lang="en-GB" sz="2800" dirty="0"/>
          </a:p>
        </p:txBody>
      </p:sp>
      <p:sp>
        <p:nvSpPr>
          <p:cNvPr id="8" name="TextBox 7">
            <a:extLst>
              <a:ext uri="{FF2B5EF4-FFF2-40B4-BE49-F238E27FC236}">
                <a16:creationId xmlns:a16="http://schemas.microsoft.com/office/drawing/2014/main" id="{84309CC8-E747-4B28-96CD-18C6418C683D}"/>
              </a:ext>
            </a:extLst>
          </p:cNvPr>
          <p:cNvSpPr txBox="1"/>
          <p:nvPr/>
        </p:nvSpPr>
        <p:spPr>
          <a:xfrm>
            <a:off x="4340830" y="2849761"/>
            <a:ext cx="8991601" cy="523220"/>
          </a:xfrm>
          <a:prstGeom prst="rect">
            <a:avLst/>
          </a:prstGeom>
          <a:noFill/>
        </p:spPr>
        <p:txBody>
          <a:bodyPr wrap="square">
            <a:spAutoFit/>
          </a:bodyPr>
          <a:lstStyle/>
          <a:p>
            <a:r>
              <a:rPr lang="en-GB" sz="2800" b="1" dirty="0"/>
              <a:t>Book 2</a:t>
            </a:r>
            <a:r>
              <a:rPr lang="en-GB" sz="2800" dirty="0"/>
              <a:t>. </a:t>
            </a:r>
            <a:r>
              <a:rPr lang="en-GB" sz="2000" dirty="0"/>
              <a:t>2.34–2.46 (Pericles’ Funeral Oration) </a:t>
            </a:r>
            <a:endParaRPr lang="en-GB" sz="2800" dirty="0"/>
          </a:p>
        </p:txBody>
      </p:sp>
      <p:sp>
        <p:nvSpPr>
          <p:cNvPr id="10" name="TextBox 9">
            <a:extLst>
              <a:ext uri="{FF2B5EF4-FFF2-40B4-BE49-F238E27FC236}">
                <a16:creationId xmlns:a16="http://schemas.microsoft.com/office/drawing/2014/main" id="{CF800C9C-0B38-4BA5-BFFA-C14A1B428512}"/>
              </a:ext>
            </a:extLst>
          </p:cNvPr>
          <p:cNvSpPr txBox="1"/>
          <p:nvPr/>
        </p:nvSpPr>
        <p:spPr>
          <a:xfrm>
            <a:off x="3200399" y="1759840"/>
            <a:ext cx="6872288" cy="523220"/>
          </a:xfrm>
          <a:prstGeom prst="rect">
            <a:avLst/>
          </a:prstGeom>
          <a:noFill/>
        </p:spPr>
        <p:txBody>
          <a:bodyPr wrap="square">
            <a:spAutoFit/>
          </a:bodyPr>
          <a:lstStyle/>
          <a:p>
            <a:r>
              <a:rPr lang="en-GB" sz="2800" b="1" i="1" dirty="0"/>
              <a:t>The History of the Peloponnesian War</a:t>
            </a:r>
            <a:endParaRPr lang="en-GB" sz="2800" b="1" dirty="0"/>
          </a:p>
        </p:txBody>
      </p:sp>
      <p:pic>
        <p:nvPicPr>
          <p:cNvPr id="14340" name="Picture 4" descr="Thucydides - Wikiwand">
            <a:extLst>
              <a:ext uri="{FF2B5EF4-FFF2-40B4-BE49-F238E27FC236}">
                <a16:creationId xmlns:a16="http://schemas.microsoft.com/office/drawing/2014/main" id="{7722D86A-0BF5-49EB-8CFC-4AF9CC9C9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08"/>
            <a:ext cx="3048000" cy="53008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DA4A80E-B76B-4FB4-A578-ACB2749CEF86}"/>
              </a:ext>
            </a:extLst>
          </p:cNvPr>
          <p:cNvSpPr txBox="1"/>
          <p:nvPr/>
        </p:nvSpPr>
        <p:spPr>
          <a:xfrm>
            <a:off x="3433761" y="1017272"/>
            <a:ext cx="4052889" cy="461665"/>
          </a:xfrm>
          <a:prstGeom prst="rect">
            <a:avLst/>
          </a:prstGeom>
          <a:noFill/>
        </p:spPr>
        <p:txBody>
          <a:bodyPr wrap="square" rtlCol="0">
            <a:spAutoFit/>
          </a:bodyPr>
          <a:lstStyle/>
          <a:p>
            <a:r>
              <a:rPr lang="mi-NZ" sz="2400" dirty="0"/>
              <a:t>460-400BC; exiled 424BC </a:t>
            </a:r>
            <a:endParaRPr lang="en-GB" sz="2400" dirty="0"/>
          </a:p>
        </p:txBody>
      </p:sp>
      <p:sp>
        <p:nvSpPr>
          <p:cNvPr id="3" name="TextBox 2">
            <a:extLst>
              <a:ext uri="{FF2B5EF4-FFF2-40B4-BE49-F238E27FC236}">
                <a16:creationId xmlns:a16="http://schemas.microsoft.com/office/drawing/2014/main" id="{BBA77FC5-AF51-4881-94ED-FEB15246F8D1}"/>
              </a:ext>
            </a:extLst>
          </p:cNvPr>
          <p:cNvSpPr txBox="1"/>
          <p:nvPr/>
        </p:nvSpPr>
        <p:spPr>
          <a:xfrm>
            <a:off x="3262312" y="3392548"/>
            <a:ext cx="8655710" cy="584775"/>
          </a:xfrm>
          <a:prstGeom prst="rect">
            <a:avLst/>
          </a:prstGeom>
          <a:solidFill>
            <a:schemeClr val="accent1">
              <a:lumMod val="20000"/>
              <a:lumOff val="80000"/>
            </a:schemeClr>
          </a:solidFill>
        </p:spPr>
        <p:txBody>
          <a:bodyPr wrap="square" rtlCol="0">
            <a:spAutoFit/>
          </a:bodyPr>
          <a:lstStyle/>
          <a:p>
            <a:r>
              <a:rPr lang="en-GB" sz="1600" dirty="0"/>
              <a:t>A remarkable eulogy of democratic Athens, delivered in </a:t>
            </a:r>
            <a:r>
              <a:rPr lang="en-GB" sz="1600" b="1" dirty="0"/>
              <a:t>431BC</a:t>
            </a:r>
            <a:r>
              <a:rPr lang="en-GB" sz="1600" dirty="0"/>
              <a:t> by the leading statesman Pericles, to honour those who fell in the first year of the Peloponnesian War.</a:t>
            </a:r>
          </a:p>
        </p:txBody>
      </p:sp>
      <p:sp>
        <p:nvSpPr>
          <p:cNvPr id="11" name="Rectangle: Rounded Corners 10">
            <a:extLst>
              <a:ext uri="{FF2B5EF4-FFF2-40B4-BE49-F238E27FC236}">
                <a16:creationId xmlns:a16="http://schemas.microsoft.com/office/drawing/2014/main" id="{F887CCAB-2C60-441A-BC29-C2A9FEB9F092}"/>
              </a:ext>
            </a:extLst>
          </p:cNvPr>
          <p:cNvSpPr/>
          <p:nvPr/>
        </p:nvSpPr>
        <p:spPr>
          <a:xfrm>
            <a:off x="3516759" y="973375"/>
            <a:ext cx="371271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5" name="Oval 4">
            <a:extLst>
              <a:ext uri="{FF2B5EF4-FFF2-40B4-BE49-F238E27FC236}">
                <a16:creationId xmlns:a16="http://schemas.microsoft.com/office/drawing/2014/main" id="{4E562BD8-1C23-4EEB-A58B-CA3C781FD1BE}"/>
              </a:ext>
            </a:extLst>
          </p:cNvPr>
          <p:cNvSpPr/>
          <p:nvPr/>
        </p:nvSpPr>
        <p:spPr>
          <a:xfrm>
            <a:off x="10193737" y="3004968"/>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452EE1A-9C1B-4C0E-93DE-9CD9D50EDB26}"/>
              </a:ext>
            </a:extLst>
          </p:cNvPr>
          <p:cNvSpPr/>
          <p:nvPr/>
        </p:nvSpPr>
        <p:spPr>
          <a:xfrm>
            <a:off x="9183332" y="4457012"/>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EC0E7A1-85E4-4DF7-8F20-A95957DFAD9D}"/>
              </a:ext>
            </a:extLst>
          </p:cNvPr>
          <p:cNvSpPr txBox="1"/>
          <p:nvPr/>
        </p:nvSpPr>
        <p:spPr>
          <a:xfrm>
            <a:off x="3262312" y="4850169"/>
            <a:ext cx="8761742" cy="1323439"/>
          </a:xfrm>
          <a:prstGeom prst="rect">
            <a:avLst/>
          </a:prstGeom>
          <a:solidFill>
            <a:schemeClr val="accent1">
              <a:lumMod val="20000"/>
              <a:lumOff val="80000"/>
            </a:schemeClr>
          </a:solidFill>
        </p:spPr>
        <p:txBody>
          <a:bodyPr wrap="square" rtlCol="0">
            <a:spAutoFit/>
          </a:bodyPr>
          <a:lstStyle/>
          <a:p>
            <a:r>
              <a:rPr lang="en-GB" sz="1600" dirty="0"/>
              <a:t>A detailed account of the meeting in the Ecclesia in </a:t>
            </a:r>
            <a:r>
              <a:rPr lang="en-GB" sz="1600" b="1" dirty="0"/>
              <a:t>427BC</a:t>
            </a:r>
            <a:r>
              <a:rPr lang="en-GB" sz="1600" dirty="0"/>
              <a:t> which reversed the vote to execute all the adult males and enslave the women and children of Lesbos after the revolt of Mytilene was suppressed. This is an example of how the </a:t>
            </a:r>
            <a:r>
              <a:rPr lang="en-GB" sz="1600" b="1" dirty="0"/>
              <a:t>ecclesia </a:t>
            </a:r>
            <a:r>
              <a:rPr lang="en-GB" sz="1600" dirty="0"/>
              <a:t>could be easily swayed by the powerful rhetoric. The speeches of Cleon and </a:t>
            </a:r>
            <a:r>
              <a:rPr lang="en-GB" sz="1600" dirty="0" err="1"/>
              <a:t>Diodotus</a:t>
            </a:r>
            <a:r>
              <a:rPr lang="en-GB" sz="1600" dirty="0"/>
              <a:t> are recorded in detail and we gain an insight into the method of voting by raising hands.</a:t>
            </a:r>
          </a:p>
        </p:txBody>
      </p:sp>
      <p:sp>
        <p:nvSpPr>
          <p:cNvPr id="18" name="TextBox 17">
            <a:extLst>
              <a:ext uri="{FF2B5EF4-FFF2-40B4-BE49-F238E27FC236}">
                <a16:creationId xmlns:a16="http://schemas.microsoft.com/office/drawing/2014/main" id="{F35F3FEC-DA44-49AC-9A50-FED7B06FD255}"/>
              </a:ext>
            </a:extLst>
          </p:cNvPr>
          <p:cNvSpPr txBox="1"/>
          <p:nvPr/>
        </p:nvSpPr>
        <p:spPr>
          <a:xfrm>
            <a:off x="3133510" y="2867953"/>
            <a:ext cx="1309955" cy="523220"/>
          </a:xfrm>
          <a:prstGeom prst="rect">
            <a:avLst/>
          </a:prstGeom>
          <a:noFill/>
        </p:spPr>
        <p:txBody>
          <a:bodyPr wrap="square">
            <a:spAutoFit/>
          </a:bodyPr>
          <a:lstStyle/>
          <a:p>
            <a:r>
              <a:rPr lang="en-GB" sz="2800" b="1" dirty="0"/>
              <a:t>431BC</a:t>
            </a:r>
            <a:endParaRPr lang="en-GB" sz="2800" dirty="0"/>
          </a:p>
        </p:txBody>
      </p:sp>
      <p:sp>
        <p:nvSpPr>
          <p:cNvPr id="17" name="TextBox 16">
            <a:extLst>
              <a:ext uri="{FF2B5EF4-FFF2-40B4-BE49-F238E27FC236}">
                <a16:creationId xmlns:a16="http://schemas.microsoft.com/office/drawing/2014/main" id="{665EBF77-24D6-43A1-BC30-FCC2B33E2B03}"/>
              </a:ext>
            </a:extLst>
          </p:cNvPr>
          <p:cNvSpPr txBox="1"/>
          <p:nvPr/>
        </p:nvSpPr>
        <p:spPr>
          <a:xfrm>
            <a:off x="3148386" y="4326949"/>
            <a:ext cx="1309955" cy="523220"/>
          </a:xfrm>
          <a:prstGeom prst="rect">
            <a:avLst/>
          </a:prstGeom>
          <a:noFill/>
        </p:spPr>
        <p:txBody>
          <a:bodyPr wrap="square">
            <a:spAutoFit/>
          </a:bodyPr>
          <a:lstStyle/>
          <a:p>
            <a:r>
              <a:rPr lang="en-GB" sz="2800" b="1" dirty="0"/>
              <a:t>427BC</a:t>
            </a:r>
            <a:endParaRPr lang="en-GB" sz="2800" dirty="0"/>
          </a:p>
        </p:txBody>
      </p:sp>
      <p:sp>
        <p:nvSpPr>
          <p:cNvPr id="20" name="Oval 19">
            <a:extLst>
              <a:ext uri="{FF2B5EF4-FFF2-40B4-BE49-F238E27FC236}">
                <a16:creationId xmlns:a16="http://schemas.microsoft.com/office/drawing/2014/main" id="{A4481B7F-B584-460F-A50F-648529A7E922}"/>
              </a:ext>
            </a:extLst>
          </p:cNvPr>
          <p:cNvSpPr/>
          <p:nvPr/>
        </p:nvSpPr>
        <p:spPr>
          <a:xfrm>
            <a:off x="9834254" y="4457012"/>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0462B8A-6578-44FF-A696-B1C59B88D8FE}"/>
              </a:ext>
            </a:extLst>
          </p:cNvPr>
          <p:cNvSpPr txBox="1"/>
          <p:nvPr/>
        </p:nvSpPr>
        <p:spPr>
          <a:xfrm>
            <a:off x="10193737" y="4457012"/>
            <a:ext cx="655773" cy="369332"/>
          </a:xfrm>
          <a:prstGeom prst="rect">
            <a:avLst/>
          </a:prstGeom>
          <a:noFill/>
        </p:spPr>
        <p:txBody>
          <a:bodyPr wrap="square" rtlCol="0">
            <a:spAutoFit/>
          </a:bodyPr>
          <a:lstStyle/>
          <a:p>
            <a:r>
              <a:rPr lang="en-GB" dirty="0"/>
              <a:t>3.38</a:t>
            </a:r>
          </a:p>
        </p:txBody>
      </p:sp>
      <p:sp>
        <p:nvSpPr>
          <p:cNvPr id="23" name="Oval 22">
            <a:extLst>
              <a:ext uri="{FF2B5EF4-FFF2-40B4-BE49-F238E27FC236}">
                <a16:creationId xmlns:a16="http://schemas.microsoft.com/office/drawing/2014/main" id="{079AED7D-8142-4610-9247-B1E4086D8121}"/>
              </a:ext>
            </a:extLst>
          </p:cNvPr>
          <p:cNvSpPr/>
          <p:nvPr/>
        </p:nvSpPr>
        <p:spPr>
          <a:xfrm>
            <a:off x="10669768" y="2990017"/>
            <a:ext cx="359483" cy="33553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33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1"/>
                                        </p:tgtEl>
                                        <p:attrNameLst>
                                          <p:attrName>ppt_x</p:attrName>
                                        </p:attrNameLst>
                                      </p:cBhvr>
                                      <p:tavLst>
                                        <p:tav tm="0">
                                          <p:val>
                                            <p:strVal val="ppt_x"/>
                                          </p:val>
                                        </p:tav>
                                        <p:tav tm="100000">
                                          <p:val>
                                            <p:strVal val="ppt_x"/>
                                          </p:val>
                                        </p:tav>
                                      </p:tavLst>
                                    </p:anim>
                                    <p:anim calcmode="lin" valueType="num">
                                      <p:cBhvr additive="base">
                                        <p:cTn id="34" dur="500"/>
                                        <p:tgtEl>
                                          <p:spTgt spid="11"/>
                                        </p:tgtEl>
                                        <p:attrNameLst>
                                          <p:attrName>ppt_y</p:attrName>
                                        </p:attrNameLst>
                                      </p:cBhvr>
                                      <p:tavLst>
                                        <p:tav tm="0">
                                          <p:val>
                                            <p:strVal val="ppt_y"/>
                                          </p:val>
                                        </p:tav>
                                        <p:tav tm="100000">
                                          <p:val>
                                            <p:strVal val="1+ppt_h/2"/>
                                          </p:val>
                                        </p:tav>
                                      </p:tavLst>
                                    </p:anim>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11" grpId="0" animBg="1"/>
      <p:bldP spid="9" grpId="0" animBg="1"/>
      <p:bldP spid="1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87DA-2EF7-476F-B19C-2CE0444252EE}"/>
              </a:ext>
            </a:extLst>
          </p:cNvPr>
          <p:cNvSpPr>
            <a:spLocks noGrp="1"/>
          </p:cNvSpPr>
          <p:nvPr>
            <p:ph type="title"/>
          </p:nvPr>
        </p:nvSpPr>
        <p:spPr>
          <a:xfrm>
            <a:off x="1190" y="899933"/>
            <a:ext cx="2552700" cy="646876"/>
          </a:xfrm>
        </p:spPr>
        <p:txBody>
          <a:bodyPr>
            <a:normAutofit/>
          </a:bodyPr>
          <a:lstStyle/>
          <a:p>
            <a:r>
              <a:rPr lang="en-GB" b="1" dirty="0"/>
              <a:t>Xenophon</a:t>
            </a:r>
            <a:r>
              <a:rPr lang="en-GB" dirty="0"/>
              <a:t> </a:t>
            </a:r>
            <a:endParaRPr lang="en-GB" dirty="0">
              <a:solidFill>
                <a:schemeClr val="accent1"/>
              </a:solidFill>
            </a:endParaRPr>
          </a:p>
        </p:txBody>
      </p:sp>
      <p:sp>
        <p:nvSpPr>
          <p:cNvPr id="5" name="TextBox 4">
            <a:extLst>
              <a:ext uri="{FF2B5EF4-FFF2-40B4-BE49-F238E27FC236}">
                <a16:creationId xmlns:a16="http://schemas.microsoft.com/office/drawing/2014/main" id="{B7E8F407-B996-41AE-928C-2D3E8C97AAC4}"/>
              </a:ext>
            </a:extLst>
          </p:cNvPr>
          <p:cNvSpPr txBox="1"/>
          <p:nvPr/>
        </p:nvSpPr>
        <p:spPr>
          <a:xfrm>
            <a:off x="3908823" y="5188122"/>
            <a:ext cx="4241008" cy="523220"/>
          </a:xfrm>
          <a:prstGeom prst="rect">
            <a:avLst/>
          </a:prstGeom>
          <a:noFill/>
        </p:spPr>
        <p:txBody>
          <a:bodyPr wrap="square">
            <a:spAutoFit/>
          </a:bodyPr>
          <a:lstStyle/>
          <a:p>
            <a:r>
              <a:rPr lang="en-GB" sz="2800" b="1" i="1" dirty="0" err="1"/>
              <a:t>Poroi</a:t>
            </a:r>
            <a:r>
              <a:rPr lang="en-GB" sz="2800" b="1" i="1" dirty="0"/>
              <a:t> </a:t>
            </a:r>
            <a:r>
              <a:rPr lang="en-GB" sz="2400" i="1" dirty="0"/>
              <a:t>(‘Revenues’) </a:t>
            </a:r>
            <a:r>
              <a:rPr lang="en-GB" dirty="0"/>
              <a:t>2.1–2, 5 </a:t>
            </a:r>
            <a:endParaRPr lang="en-GB" sz="2800" dirty="0"/>
          </a:p>
        </p:txBody>
      </p:sp>
      <p:sp>
        <p:nvSpPr>
          <p:cNvPr id="7" name="TextBox 6">
            <a:extLst>
              <a:ext uri="{FF2B5EF4-FFF2-40B4-BE49-F238E27FC236}">
                <a16:creationId xmlns:a16="http://schemas.microsoft.com/office/drawing/2014/main" id="{D5A8F846-1954-4E29-87EB-F1CAFC9FA505}"/>
              </a:ext>
            </a:extLst>
          </p:cNvPr>
          <p:cNvSpPr txBox="1"/>
          <p:nvPr/>
        </p:nvSpPr>
        <p:spPr>
          <a:xfrm>
            <a:off x="3908823" y="4023590"/>
            <a:ext cx="7934325" cy="523220"/>
          </a:xfrm>
          <a:prstGeom prst="rect">
            <a:avLst/>
          </a:prstGeom>
          <a:noFill/>
        </p:spPr>
        <p:txBody>
          <a:bodyPr wrap="square">
            <a:spAutoFit/>
          </a:bodyPr>
          <a:lstStyle/>
          <a:p>
            <a:r>
              <a:rPr lang="en-GB" sz="2800" b="1" i="1" dirty="0"/>
              <a:t>Memorabilia</a:t>
            </a:r>
            <a:r>
              <a:rPr lang="en-GB" sz="2800" i="1" dirty="0"/>
              <a:t> </a:t>
            </a:r>
            <a:r>
              <a:rPr lang="en-GB" dirty="0"/>
              <a:t>1.1.16, 2.2.2, 1.6.13, 1.1.3 3.7.6, 1.2.62 </a:t>
            </a:r>
            <a:endParaRPr lang="en-GB" sz="2800" dirty="0"/>
          </a:p>
        </p:txBody>
      </p:sp>
      <p:sp>
        <p:nvSpPr>
          <p:cNvPr id="8" name="TextBox 7">
            <a:extLst>
              <a:ext uri="{FF2B5EF4-FFF2-40B4-BE49-F238E27FC236}">
                <a16:creationId xmlns:a16="http://schemas.microsoft.com/office/drawing/2014/main" id="{A146EC94-AB8A-4371-AD9E-657F1FCB1D96}"/>
              </a:ext>
            </a:extLst>
          </p:cNvPr>
          <p:cNvSpPr txBox="1"/>
          <p:nvPr/>
        </p:nvSpPr>
        <p:spPr>
          <a:xfrm>
            <a:off x="2266950" y="926267"/>
            <a:ext cx="2438400" cy="461665"/>
          </a:xfrm>
          <a:prstGeom prst="rect">
            <a:avLst/>
          </a:prstGeom>
          <a:noFill/>
        </p:spPr>
        <p:txBody>
          <a:bodyPr wrap="square" rtlCol="0">
            <a:spAutoFit/>
          </a:bodyPr>
          <a:lstStyle/>
          <a:p>
            <a:r>
              <a:rPr lang="mi-NZ" sz="2400" dirty="0"/>
              <a:t>430-355BC</a:t>
            </a:r>
            <a:endParaRPr lang="en-GB" sz="2400" dirty="0"/>
          </a:p>
        </p:txBody>
      </p:sp>
      <p:pic>
        <p:nvPicPr>
          <p:cNvPr id="10" name="Picture 9">
            <a:extLst>
              <a:ext uri="{FF2B5EF4-FFF2-40B4-BE49-F238E27FC236}">
                <a16:creationId xmlns:a16="http://schemas.microsoft.com/office/drawing/2014/main" id="{67E1F8C7-4F51-4B6C-A526-F1712BE90B2D}"/>
              </a:ext>
            </a:extLst>
          </p:cNvPr>
          <p:cNvPicPr>
            <a:picLocks noChangeAspect="1"/>
          </p:cNvPicPr>
          <p:nvPr/>
        </p:nvPicPr>
        <p:blipFill rotWithShape="1">
          <a:blip r:embed="rId2"/>
          <a:srcRect l="33437" t="15140" r="34922" b="9028"/>
          <a:stretch/>
        </p:blipFill>
        <p:spPr>
          <a:xfrm>
            <a:off x="-42862" y="1499890"/>
            <a:ext cx="3857625" cy="5200651"/>
          </a:xfrm>
          <a:prstGeom prst="rect">
            <a:avLst/>
          </a:prstGeom>
        </p:spPr>
      </p:pic>
      <p:sp>
        <p:nvSpPr>
          <p:cNvPr id="11" name="TextBox 10">
            <a:extLst>
              <a:ext uri="{FF2B5EF4-FFF2-40B4-BE49-F238E27FC236}">
                <a16:creationId xmlns:a16="http://schemas.microsoft.com/office/drawing/2014/main" id="{658F864F-9A1A-4532-ABDB-E637E0AFA228}"/>
              </a:ext>
            </a:extLst>
          </p:cNvPr>
          <p:cNvSpPr txBox="1"/>
          <p:nvPr/>
        </p:nvSpPr>
        <p:spPr>
          <a:xfrm>
            <a:off x="3908823" y="1315209"/>
            <a:ext cx="8142686" cy="1569660"/>
          </a:xfrm>
          <a:prstGeom prst="rect">
            <a:avLst/>
          </a:prstGeom>
          <a:noFill/>
        </p:spPr>
        <p:txBody>
          <a:bodyPr wrap="square" rtlCol="0">
            <a:spAutoFit/>
          </a:bodyPr>
          <a:lstStyle/>
          <a:p>
            <a:r>
              <a:rPr lang="en-GB" sz="1600" dirty="0"/>
              <a:t>Xenophon was an Athenian and a friend and follower of Socrates. He was a military leader and fought as a mercenary in Persia for Cyrus II, who was killed at the battle of Cunaxa in 401BC. Xenophon, aged 30, assumed command after the murder of the other Greek commanders and led the 10,000 Greek mercenaries back home through Asia Minor and wrote an account of the refugee army’s experiences in his </a:t>
            </a:r>
            <a:r>
              <a:rPr lang="en-GB" sz="1600" b="1" i="1" dirty="0"/>
              <a:t>Anabasis</a:t>
            </a:r>
            <a:r>
              <a:rPr lang="en-GB" sz="1600" dirty="0"/>
              <a:t>. </a:t>
            </a:r>
          </a:p>
        </p:txBody>
      </p:sp>
      <p:sp>
        <p:nvSpPr>
          <p:cNvPr id="13" name="TextBox 12">
            <a:extLst>
              <a:ext uri="{FF2B5EF4-FFF2-40B4-BE49-F238E27FC236}">
                <a16:creationId xmlns:a16="http://schemas.microsoft.com/office/drawing/2014/main" id="{406932BF-B1F6-4B6C-8C0D-EE079406727B}"/>
              </a:ext>
            </a:extLst>
          </p:cNvPr>
          <p:cNvSpPr txBox="1"/>
          <p:nvPr/>
        </p:nvSpPr>
        <p:spPr>
          <a:xfrm>
            <a:off x="3917455" y="2776112"/>
            <a:ext cx="8276629" cy="1323439"/>
          </a:xfrm>
          <a:prstGeom prst="rect">
            <a:avLst/>
          </a:prstGeom>
          <a:noFill/>
        </p:spPr>
        <p:txBody>
          <a:bodyPr wrap="square">
            <a:spAutoFit/>
          </a:bodyPr>
          <a:lstStyle/>
          <a:p>
            <a:r>
              <a:rPr lang="en-GB" sz="1600" dirty="0"/>
              <a:t>Xenophon admired Sparta’s constitution and is our key source for this; he was also a superb horseman and his many other works include a treatise on cavalry warfare. He continued the account of the Peloponnesian War from where Thucydides left off (i.e. 411BC) and wrote a number of </a:t>
            </a:r>
            <a:r>
              <a:rPr lang="en-GB" sz="1600" dirty="0" err="1"/>
              <a:t>Soratis</a:t>
            </a:r>
            <a:r>
              <a:rPr lang="en-GB" sz="1600" dirty="0"/>
              <a:t> dialogues, including an account of Socrates’ trial and a collection of anecdotes about Socrates’ life. </a:t>
            </a:r>
          </a:p>
        </p:txBody>
      </p:sp>
      <p:pic>
        <p:nvPicPr>
          <p:cNvPr id="15" name="Picture 4" descr="Socrates | Biography, Philosophy, Beliefs, &amp; Facts | Britannica">
            <a:extLst>
              <a:ext uri="{FF2B5EF4-FFF2-40B4-BE49-F238E27FC236}">
                <a16:creationId xmlns:a16="http://schemas.microsoft.com/office/drawing/2014/main" id="{4C994DE8-99E6-478C-A5A4-205678E4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3582" y="5113035"/>
            <a:ext cx="1388418" cy="17548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9705C8F-82B5-42D9-B240-14CE5B70D0C9}"/>
              </a:ext>
            </a:extLst>
          </p:cNvPr>
          <p:cNvSpPr txBox="1"/>
          <p:nvPr/>
        </p:nvSpPr>
        <p:spPr>
          <a:xfrm>
            <a:off x="9448800" y="6150114"/>
            <a:ext cx="1562100" cy="707886"/>
          </a:xfrm>
          <a:prstGeom prst="rect">
            <a:avLst/>
          </a:prstGeom>
          <a:noFill/>
        </p:spPr>
        <p:txBody>
          <a:bodyPr wrap="square" rtlCol="0">
            <a:spAutoFit/>
          </a:bodyPr>
          <a:lstStyle/>
          <a:p>
            <a:r>
              <a:rPr lang="mi-NZ" sz="2000" dirty="0">
                <a:solidFill>
                  <a:schemeClr val="bg1"/>
                </a:solidFill>
              </a:rPr>
              <a:t>Socrates</a:t>
            </a:r>
          </a:p>
          <a:p>
            <a:r>
              <a:rPr lang="mi-NZ" sz="2000" dirty="0">
                <a:solidFill>
                  <a:schemeClr val="bg1"/>
                </a:solidFill>
              </a:rPr>
              <a:t>469-399BC</a:t>
            </a:r>
            <a:endParaRPr lang="en-GB" sz="2000" dirty="0">
              <a:solidFill>
                <a:schemeClr val="bg1"/>
              </a:solidFill>
            </a:endParaRPr>
          </a:p>
        </p:txBody>
      </p:sp>
      <p:sp>
        <p:nvSpPr>
          <p:cNvPr id="3" name="TextBox 2">
            <a:extLst>
              <a:ext uri="{FF2B5EF4-FFF2-40B4-BE49-F238E27FC236}">
                <a16:creationId xmlns:a16="http://schemas.microsoft.com/office/drawing/2014/main" id="{7A4941D0-1679-49CD-AA64-267F55EF4F00}"/>
              </a:ext>
            </a:extLst>
          </p:cNvPr>
          <p:cNvSpPr txBox="1"/>
          <p:nvPr/>
        </p:nvSpPr>
        <p:spPr>
          <a:xfrm>
            <a:off x="3921327" y="5617042"/>
            <a:ext cx="6985174" cy="523220"/>
          </a:xfrm>
          <a:prstGeom prst="rect">
            <a:avLst/>
          </a:prstGeom>
          <a:solidFill>
            <a:schemeClr val="accent1">
              <a:lumMod val="20000"/>
              <a:lumOff val="80000"/>
            </a:schemeClr>
          </a:solidFill>
        </p:spPr>
        <p:txBody>
          <a:bodyPr wrap="square" rtlCol="0">
            <a:spAutoFit/>
          </a:bodyPr>
          <a:lstStyle/>
          <a:p>
            <a:r>
              <a:rPr lang="en-GB" sz="1400" dirty="0"/>
              <a:t>In this mid-4</a:t>
            </a:r>
            <a:r>
              <a:rPr lang="en-GB" sz="1400" baseline="30000" dirty="0"/>
              <a:t>th</a:t>
            </a:r>
            <a:r>
              <a:rPr lang="en-GB" sz="1400" dirty="0"/>
              <a:t> century work about economic theory, Xenophon explains the importance of </a:t>
            </a:r>
            <a:r>
              <a:rPr lang="en-GB" sz="1400" b="1" dirty="0" err="1"/>
              <a:t>metics</a:t>
            </a:r>
            <a:r>
              <a:rPr lang="en-GB" sz="1400" dirty="0"/>
              <a:t> to the Athenian economy. </a:t>
            </a:r>
          </a:p>
        </p:txBody>
      </p:sp>
      <p:sp>
        <p:nvSpPr>
          <p:cNvPr id="4" name="TextBox 3">
            <a:extLst>
              <a:ext uri="{FF2B5EF4-FFF2-40B4-BE49-F238E27FC236}">
                <a16:creationId xmlns:a16="http://schemas.microsoft.com/office/drawing/2014/main" id="{A89238CB-0467-463C-A174-5F13BFD7A4BB}"/>
              </a:ext>
            </a:extLst>
          </p:cNvPr>
          <p:cNvSpPr txBox="1"/>
          <p:nvPr/>
        </p:nvSpPr>
        <p:spPr>
          <a:xfrm>
            <a:off x="3915371" y="4450713"/>
            <a:ext cx="8280799" cy="738664"/>
          </a:xfrm>
          <a:prstGeom prst="rect">
            <a:avLst/>
          </a:prstGeom>
          <a:solidFill>
            <a:schemeClr val="accent1">
              <a:lumMod val="20000"/>
              <a:lumOff val="80000"/>
            </a:schemeClr>
          </a:solidFill>
        </p:spPr>
        <p:txBody>
          <a:bodyPr wrap="square" rtlCol="0">
            <a:spAutoFit/>
          </a:bodyPr>
          <a:lstStyle/>
          <a:p>
            <a:r>
              <a:rPr lang="en-GB" sz="1400" dirty="0"/>
              <a:t>In this 4</a:t>
            </a:r>
            <a:r>
              <a:rPr lang="en-GB" sz="1400" baseline="30000" dirty="0"/>
              <a:t>th</a:t>
            </a:r>
            <a:r>
              <a:rPr lang="en-GB" sz="1400" dirty="0"/>
              <a:t> century dialogue, Xenophon presents Socrates’ reflections on the sorts of people who made up the </a:t>
            </a:r>
            <a:r>
              <a:rPr lang="en-GB" sz="1400" b="1" dirty="0"/>
              <a:t>ecclesia</a:t>
            </a:r>
            <a:r>
              <a:rPr lang="en-GB" sz="1400" dirty="0"/>
              <a:t> (Assembly) (3.7.6) and on the </a:t>
            </a:r>
            <a:r>
              <a:rPr lang="en-GB" sz="1400" b="1" dirty="0"/>
              <a:t>Sophists </a:t>
            </a:r>
            <a:r>
              <a:rPr lang="en-GB" sz="1400" dirty="0"/>
              <a:t>(1.6.13), as well as some more general reflections on Socrates’ topics of conversation and the injustice of his execution.</a:t>
            </a:r>
          </a:p>
        </p:txBody>
      </p:sp>
      <p:sp>
        <p:nvSpPr>
          <p:cNvPr id="14" name="Rectangle: Rounded Corners 13">
            <a:extLst>
              <a:ext uri="{FF2B5EF4-FFF2-40B4-BE49-F238E27FC236}">
                <a16:creationId xmlns:a16="http://schemas.microsoft.com/office/drawing/2014/main" id="{4D8EA024-E6E2-4573-8783-4014D6C9C005}"/>
              </a:ext>
            </a:extLst>
          </p:cNvPr>
          <p:cNvSpPr/>
          <p:nvPr/>
        </p:nvSpPr>
        <p:spPr>
          <a:xfrm>
            <a:off x="2242770" y="975468"/>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16" name="Rectangle: Rounded Corners 15">
            <a:extLst>
              <a:ext uri="{FF2B5EF4-FFF2-40B4-BE49-F238E27FC236}">
                <a16:creationId xmlns:a16="http://schemas.microsoft.com/office/drawing/2014/main" id="{0942EF9A-5C40-4DBA-AB1F-439EF7BBE522}"/>
              </a:ext>
            </a:extLst>
          </p:cNvPr>
          <p:cNvSpPr/>
          <p:nvPr/>
        </p:nvSpPr>
        <p:spPr>
          <a:xfrm>
            <a:off x="8970619" y="6518277"/>
            <a:ext cx="1828793" cy="284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6" name="Oval 5">
            <a:extLst>
              <a:ext uri="{FF2B5EF4-FFF2-40B4-BE49-F238E27FC236}">
                <a16:creationId xmlns:a16="http://schemas.microsoft.com/office/drawing/2014/main" id="{F2F5127F-2EF6-4712-BB58-4AE825E6C7CF}"/>
              </a:ext>
            </a:extLst>
          </p:cNvPr>
          <p:cNvSpPr/>
          <p:nvPr/>
        </p:nvSpPr>
        <p:spPr>
          <a:xfrm>
            <a:off x="10444099" y="4140846"/>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2AC1708-09DD-4904-B82D-C4BCFA26F1C2}"/>
              </a:ext>
            </a:extLst>
          </p:cNvPr>
          <p:cNvSpPr/>
          <p:nvPr/>
        </p:nvSpPr>
        <p:spPr>
          <a:xfrm>
            <a:off x="7792433" y="5315037"/>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C41F4D9-DF14-4A82-9D11-76569BC4A143}"/>
              </a:ext>
            </a:extLst>
          </p:cNvPr>
          <p:cNvSpPr/>
          <p:nvPr/>
        </p:nvSpPr>
        <p:spPr>
          <a:xfrm>
            <a:off x="10897642" y="4152298"/>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885A6B96-6AD2-42F7-AB38-12006C67A432}"/>
              </a:ext>
            </a:extLst>
          </p:cNvPr>
          <p:cNvSpPr/>
          <p:nvPr/>
        </p:nvSpPr>
        <p:spPr>
          <a:xfrm>
            <a:off x="11350954" y="4140846"/>
            <a:ext cx="359483" cy="33553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2EEBFDF-D918-4250-B7BF-0B52F4BBA197}"/>
              </a:ext>
            </a:extLst>
          </p:cNvPr>
          <p:cNvSpPr txBox="1"/>
          <p:nvPr/>
        </p:nvSpPr>
        <p:spPr>
          <a:xfrm>
            <a:off x="11669397" y="4142936"/>
            <a:ext cx="717504" cy="307777"/>
          </a:xfrm>
          <a:prstGeom prst="rect">
            <a:avLst/>
          </a:prstGeom>
          <a:noFill/>
        </p:spPr>
        <p:txBody>
          <a:bodyPr wrap="square">
            <a:spAutoFit/>
          </a:bodyPr>
          <a:lstStyle/>
          <a:p>
            <a:r>
              <a:rPr lang="en-GB" sz="1400" dirty="0"/>
              <a:t>1.1.3</a:t>
            </a:r>
          </a:p>
        </p:txBody>
      </p:sp>
    </p:spTree>
    <p:extLst>
      <p:ext uri="{BB962C8B-B14F-4D97-AF65-F5344CB8AC3E}">
        <p14:creationId xmlns:p14="http://schemas.microsoft.com/office/powerpoint/2010/main" val="213080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ppt_x"/>
                                          </p:val>
                                        </p:tav>
                                      </p:tavLst>
                                    </p:anim>
                                    <p:anim calcmode="lin" valueType="num">
                                      <p:cBhvr additive="base">
                                        <p:cTn id="29" dur="500"/>
                                        <p:tgtEl>
                                          <p:spTgt spid="16"/>
                                        </p:tgtEl>
                                        <p:attrNameLst>
                                          <p:attrName>ppt_y</p:attrName>
                                        </p:attrNameLst>
                                      </p:cBhvr>
                                      <p:tavLst>
                                        <p:tav tm="0">
                                          <p:val>
                                            <p:strVal val="ppt_y"/>
                                          </p:val>
                                        </p:tav>
                                        <p:tav tm="100000">
                                          <p:val>
                                            <p:strVal val="1+ppt_h/2"/>
                                          </p:val>
                                        </p:tav>
                                      </p:tavLst>
                                    </p:anim>
                                    <p:set>
                                      <p:cBhvr>
                                        <p:cTn id="3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 grpId="0" animBg="1"/>
      <p:bldP spid="4" grpId="0" animBg="1"/>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4A10D3-F4CA-46A0-B477-2189FE81497F}"/>
              </a:ext>
            </a:extLst>
          </p:cNvPr>
          <p:cNvSpPr txBox="1"/>
          <p:nvPr/>
        </p:nvSpPr>
        <p:spPr>
          <a:xfrm>
            <a:off x="2020430" y="1454128"/>
            <a:ext cx="5859848" cy="461665"/>
          </a:xfrm>
          <a:prstGeom prst="rect">
            <a:avLst/>
          </a:prstGeom>
          <a:noFill/>
        </p:spPr>
        <p:txBody>
          <a:bodyPr wrap="square" rtlCol="0">
            <a:spAutoFit/>
          </a:bodyPr>
          <a:lstStyle/>
          <a:p>
            <a:r>
              <a:rPr lang="en-GB" sz="2400" b="1" dirty="0"/>
              <a:t>Athenian Political and Social Structure</a:t>
            </a:r>
          </a:p>
        </p:txBody>
      </p:sp>
      <p:sp>
        <p:nvSpPr>
          <p:cNvPr id="6" name="Oval 5">
            <a:extLst>
              <a:ext uri="{FF2B5EF4-FFF2-40B4-BE49-F238E27FC236}">
                <a16:creationId xmlns:a16="http://schemas.microsoft.com/office/drawing/2014/main" id="{F46C93A1-54F2-4E0F-B600-CF8F6A1879CB}"/>
              </a:ext>
            </a:extLst>
          </p:cNvPr>
          <p:cNvSpPr/>
          <p:nvPr/>
        </p:nvSpPr>
        <p:spPr>
          <a:xfrm>
            <a:off x="1109609" y="1315092"/>
            <a:ext cx="698643" cy="7397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87B4D01-4329-4B42-854B-A747DBD3FB41}"/>
              </a:ext>
            </a:extLst>
          </p:cNvPr>
          <p:cNvSpPr/>
          <p:nvPr/>
        </p:nvSpPr>
        <p:spPr>
          <a:xfrm>
            <a:off x="1109607" y="3059130"/>
            <a:ext cx="698643" cy="7397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10247EE-3D0C-4D03-BCB3-E56706CE1300}"/>
              </a:ext>
            </a:extLst>
          </p:cNvPr>
          <p:cNvSpPr/>
          <p:nvPr/>
        </p:nvSpPr>
        <p:spPr>
          <a:xfrm>
            <a:off x="1109607" y="2220924"/>
            <a:ext cx="698643" cy="73973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A832575-3EBA-4C64-B8E6-BAD2BAA0CF0D}"/>
              </a:ext>
            </a:extLst>
          </p:cNvPr>
          <p:cNvSpPr/>
          <p:nvPr/>
        </p:nvSpPr>
        <p:spPr>
          <a:xfrm>
            <a:off x="1109607" y="3991509"/>
            <a:ext cx="698643" cy="73973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CD6EBE4-749A-47BC-8062-071B59D99833}"/>
              </a:ext>
            </a:extLst>
          </p:cNvPr>
          <p:cNvSpPr/>
          <p:nvPr/>
        </p:nvSpPr>
        <p:spPr>
          <a:xfrm>
            <a:off x="1109606" y="4859678"/>
            <a:ext cx="698643" cy="739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2AFCE45-8830-4D42-8335-49B61EDE50DE}"/>
              </a:ext>
            </a:extLst>
          </p:cNvPr>
          <p:cNvSpPr txBox="1"/>
          <p:nvPr/>
        </p:nvSpPr>
        <p:spPr>
          <a:xfrm>
            <a:off x="976046" y="380659"/>
            <a:ext cx="4448710" cy="707886"/>
          </a:xfrm>
          <a:prstGeom prst="rect">
            <a:avLst/>
          </a:prstGeom>
          <a:noFill/>
        </p:spPr>
        <p:txBody>
          <a:bodyPr wrap="square" rtlCol="0">
            <a:spAutoFit/>
          </a:bodyPr>
          <a:lstStyle/>
          <a:p>
            <a:r>
              <a:rPr lang="en-GB" sz="4000" b="1" dirty="0"/>
              <a:t>TOPICS</a:t>
            </a:r>
          </a:p>
        </p:txBody>
      </p:sp>
      <p:sp>
        <p:nvSpPr>
          <p:cNvPr id="17" name="TextBox 16">
            <a:extLst>
              <a:ext uri="{FF2B5EF4-FFF2-40B4-BE49-F238E27FC236}">
                <a16:creationId xmlns:a16="http://schemas.microsoft.com/office/drawing/2014/main" id="{19F4E1F2-6FB4-41D5-ABF4-5556CFBA6CAB}"/>
              </a:ext>
            </a:extLst>
          </p:cNvPr>
          <p:cNvSpPr txBox="1"/>
          <p:nvPr/>
        </p:nvSpPr>
        <p:spPr>
          <a:xfrm>
            <a:off x="2020430" y="2151675"/>
            <a:ext cx="6455750" cy="830997"/>
          </a:xfrm>
          <a:prstGeom prst="rect">
            <a:avLst/>
          </a:prstGeom>
          <a:noFill/>
        </p:spPr>
        <p:txBody>
          <a:bodyPr wrap="square" rtlCol="0">
            <a:spAutoFit/>
          </a:bodyPr>
          <a:lstStyle/>
          <a:p>
            <a:r>
              <a:rPr lang="en-GB" sz="2400" b="1" dirty="0"/>
              <a:t>The Influence of New Thinking and Ideas on Athenian Society</a:t>
            </a:r>
          </a:p>
        </p:txBody>
      </p:sp>
      <p:sp>
        <p:nvSpPr>
          <p:cNvPr id="19" name="TextBox 18">
            <a:extLst>
              <a:ext uri="{FF2B5EF4-FFF2-40B4-BE49-F238E27FC236}">
                <a16:creationId xmlns:a16="http://schemas.microsoft.com/office/drawing/2014/main" id="{1DBCEFB5-4E54-437E-854C-4F55BB4F7D1E}"/>
              </a:ext>
            </a:extLst>
          </p:cNvPr>
          <p:cNvSpPr txBox="1"/>
          <p:nvPr/>
        </p:nvSpPr>
        <p:spPr>
          <a:xfrm>
            <a:off x="2020430" y="3044332"/>
            <a:ext cx="5859848" cy="830997"/>
          </a:xfrm>
          <a:prstGeom prst="rect">
            <a:avLst/>
          </a:prstGeom>
          <a:noFill/>
        </p:spPr>
        <p:txBody>
          <a:bodyPr wrap="square" rtlCol="0">
            <a:spAutoFit/>
          </a:bodyPr>
          <a:lstStyle/>
          <a:p>
            <a:r>
              <a:rPr lang="en-GB" sz="2400" b="1" dirty="0"/>
              <a:t>Art and Architecture and their significance in the Culture of Athens</a:t>
            </a:r>
          </a:p>
        </p:txBody>
      </p:sp>
      <p:sp>
        <p:nvSpPr>
          <p:cNvPr id="21" name="TextBox 20">
            <a:extLst>
              <a:ext uri="{FF2B5EF4-FFF2-40B4-BE49-F238E27FC236}">
                <a16:creationId xmlns:a16="http://schemas.microsoft.com/office/drawing/2014/main" id="{0C2F287E-F17F-40CD-8B84-7DBF8EF7BA02}"/>
              </a:ext>
            </a:extLst>
          </p:cNvPr>
          <p:cNvSpPr txBox="1"/>
          <p:nvPr/>
        </p:nvSpPr>
        <p:spPr>
          <a:xfrm>
            <a:off x="2020430" y="3936989"/>
            <a:ext cx="6270815" cy="830997"/>
          </a:xfrm>
          <a:prstGeom prst="rect">
            <a:avLst/>
          </a:prstGeom>
          <a:noFill/>
        </p:spPr>
        <p:txBody>
          <a:bodyPr wrap="square" rtlCol="0">
            <a:spAutoFit/>
          </a:bodyPr>
          <a:lstStyle/>
          <a:p>
            <a:r>
              <a:rPr lang="en-GB" sz="2400" b="1" dirty="0"/>
              <a:t>Drama and Dramatic Festivals and their Significance in the Culture of Athens</a:t>
            </a:r>
          </a:p>
        </p:txBody>
      </p:sp>
      <p:sp>
        <p:nvSpPr>
          <p:cNvPr id="23" name="TextBox 22">
            <a:extLst>
              <a:ext uri="{FF2B5EF4-FFF2-40B4-BE49-F238E27FC236}">
                <a16:creationId xmlns:a16="http://schemas.microsoft.com/office/drawing/2014/main" id="{E84DB51C-3C29-40E6-A71B-4E975D34A880}"/>
              </a:ext>
            </a:extLst>
          </p:cNvPr>
          <p:cNvSpPr txBox="1"/>
          <p:nvPr/>
        </p:nvSpPr>
        <p:spPr>
          <a:xfrm>
            <a:off x="2020430" y="4848457"/>
            <a:ext cx="5859848" cy="830997"/>
          </a:xfrm>
          <a:prstGeom prst="rect">
            <a:avLst/>
          </a:prstGeom>
          <a:noFill/>
        </p:spPr>
        <p:txBody>
          <a:bodyPr wrap="square" rtlCol="0">
            <a:spAutoFit/>
          </a:bodyPr>
          <a:lstStyle/>
          <a:p>
            <a:r>
              <a:rPr lang="en-GB" sz="2400" b="1" dirty="0"/>
              <a:t>Religion and its Significance in the Culture of Athens</a:t>
            </a:r>
          </a:p>
        </p:txBody>
      </p:sp>
    </p:spTree>
    <p:extLst>
      <p:ext uri="{BB962C8B-B14F-4D97-AF65-F5344CB8AC3E}">
        <p14:creationId xmlns:p14="http://schemas.microsoft.com/office/powerpoint/2010/main" val="245018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5DD0-5B3E-40B4-A5BA-B1B40C59E760}"/>
              </a:ext>
            </a:extLst>
          </p:cNvPr>
          <p:cNvSpPr>
            <a:spLocks noGrp="1"/>
          </p:cNvSpPr>
          <p:nvPr>
            <p:ph type="title"/>
          </p:nvPr>
        </p:nvSpPr>
        <p:spPr>
          <a:xfrm>
            <a:off x="5247027" y="4246309"/>
            <a:ext cx="2639249" cy="618301"/>
          </a:xfrm>
        </p:spPr>
        <p:txBody>
          <a:bodyPr>
            <a:normAutofit fontScale="90000"/>
          </a:bodyPr>
          <a:lstStyle/>
          <a:p>
            <a:r>
              <a:rPr lang="en-GB" sz="3100" b="1" i="1" dirty="0"/>
              <a:t>Wasps</a:t>
            </a:r>
            <a:r>
              <a:rPr lang="en-GB" sz="3100" i="1" dirty="0"/>
              <a:t> </a:t>
            </a:r>
            <a:r>
              <a:rPr lang="en-GB" sz="2000" dirty="0"/>
              <a:t>891–1008  </a:t>
            </a:r>
            <a:br>
              <a:rPr lang="en-GB" sz="2200" dirty="0"/>
            </a:br>
            <a:br>
              <a:rPr lang="en-GB" dirty="0"/>
            </a:br>
            <a:endParaRPr lang="en-GB" dirty="0"/>
          </a:p>
        </p:txBody>
      </p:sp>
      <p:sp>
        <p:nvSpPr>
          <p:cNvPr id="5" name="TextBox 4">
            <a:extLst>
              <a:ext uri="{FF2B5EF4-FFF2-40B4-BE49-F238E27FC236}">
                <a16:creationId xmlns:a16="http://schemas.microsoft.com/office/drawing/2014/main" id="{B2E79381-30E1-434D-A834-7AB5BC3567DE}"/>
              </a:ext>
            </a:extLst>
          </p:cNvPr>
          <p:cNvSpPr txBox="1"/>
          <p:nvPr/>
        </p:nvSpPr>
        <p:spPr>
          <a:xfrm>
            <a:off x="5221390" y="1416405"/>
            <a:ext cx="2515959" cy="523220"/>
          </a:xfrm>
          <a:prstGeom prst="rect">
            <a:avLst/>
          </a:prstGeom>
          <a:noFill/>
        </p:spPr>
        <p:txBody>
          <a:bodyPr wrap="square">
            <a:spAutoFit/>
          </a:bodyPr>
          <a:lstStyle/>
          <a:p>
            <a:r>
              <a:rPr lang="en-GB" sz="2800" b="1" i="1" dirty="0"/>
              <a:t>Knights</a:t>
            </a:r>
            <a:r>
              <a:rPr lang="en-GB" sz="2800" i="1" dirty="0"/>
              <a:t> </a:t>
            </a:r>
            <a:r>
              <a:rPr lang="en-GB" dirty="0"/>
              <a:t>147–395 </a:t>
            </a:r>
            <a:endParaRPr lang="en-GB" sz="2800" dirty="0"/>
          </a:p>
        </p:txBody>
      </p:sp>
      <p:sp>
        <p:nvSpPr>
          <p:cNvPr id="7" name="TextBox 6">
            <a:extLst>
              <a:ext uri="{FF2B5EF4-FFF2-40B4-BE49-F238E27FC236}">
                <a16:creationId xmlns:a16="http://schemas.microsoft.com/office/drawing/2014/main" id="{9F006578-7C17-42DD-9470-695E125789AE}"/>
              </a:ext>
            </a:extLst>
          </p:cNvPr>
          <p:cNvSpPr txBox="1"/>
          <p:nvPr/>
        </p:nvSpPr>
        <p:spPr>
          <a:xfrm>
            <a:off x="5221390" y="3088622"/>
            <a:ext cx="4437226" cy="523220"/>
          </a:xfrm>
          <a:prstGeom prst="rect">
            <a:avLst/>
          </a:prstGeom>
          <a:noFill/>
        </p:spPr>
        <p:txBody>
          <a:bodyPr wrap="square">
            <a:spAutoFit/>
          </a:bodyPr>
          <a:lstStyle/>
          <a:p>
            <a:r>
              <a:rPr lang="en-GB" sz="2800" b="1" i="1" dirty="0"/>
              <a:t>Clouds</a:t>
            </a:r>
            <a:r>
              <a:rPr lang="en-GB" sz="2800" i="1" dirty="0"/>
              <a:t> </a:t>
            </a:r>
            <a:r>
              <a:rPr lang="en-GB" dirty="0"/>
              <a:t>92–118, 365–381, 814–1302 </a:t>
            </a:r>
            <a:endParaRPr lang="en-GB" sz="2800" dirty="0"/>
          </a:p>
        </p:txBody>
      </p:sp>
      <p:sp>
        <p:nvSpPr>
          <p:cNvPr id="9" name="TextBox 8">
            <a:extLst>
              <a:ext uri="{FF2B5EF4-FFF2-40B4-BE49-F238E27FC236}">
                <a16:creationId xmlns:a16="http://schemas.microsoft.com/office/drawing/2014/main" id="{232FD977-E5D8-4F15-9A44-E6F3C8278622}"/>
              </a:ext>
            </a:extLst>
          </p:cNvPr>
          <p:cNvSpPr txBox="1"/>
          <p:nvPr/>
        </p:nvSpPr>
        <p:spPr>
          <a:xfrm>
            <a:off x="1352015" y="5670641"/>
            <a:ext cx="5620793" cy="523220"/>
          </a:xfrm>
          <a:prstGeom prst="rect">
            <a:avLst/>
          </a:prstGeom>
          <a:noFill/>
        </p:spPr>
        <p:txBody>
          <a:bodyPr wrap="square">
            <a:spAutoFit/>
          </a:bodyPr>
          <a:lstStyle/>
          <a:p>
            <a:r>
              <a:rPr lang="en-GB" sz="2800" b="1" i="1" dirty="0" err="1"/>
              <a:t>Thesmophoriazusae</a:t>
            </a:r>
            <a:r>
              <a:rPr lang="en-GB" sz="2800" i="1" dirty="0"/>
              <a:t> </a:t>
            </a:r>
            <a:r>
              <a:rPr lang="en-GB" dirty="0"/>
              <a:t>786–800, 830–842 </a:t>
            </a:r>
          </a:p>
        </p:txBody>
      </p:sp>
      <p:sp>
        <p:nvSpPr>
          <p:cNvPr id="11" name="TextBox 10">
            <a:extLst>
              <a:ext uri="{FF2B5EF4-FFF2-40B4-BE49-F238E27FC236}">
                <a16:creationId xmlns:a16="http://schemas.microsoft.com/office/drawing/2014/main" id="{6C5C813E-235E-4DE2-B2E2-87518118B42C}"/>
              </a:ext>
            </a:extLst>
          </p:cNvPr>
          <p:cNvSpPr txBox="1"/>
          <p:nvPr/>
        </p:nvSpPr>
        <p:spPr>
          <a:xfrm>
            <a:off x="149807" y="-43747"/>
            <a:ext cx="3521869" cy="707886"/>
          </a:xfrm>
          <a:prstGeom prst="rect">
            <a:avLst/>
          </a:prstGeom>
          <a:noFill/>
        </p:spPr>
        <p:txBody>
          <a:bodyPr wrap="square">
            <a:spAutoFit/>
          </a:bodyPr>
          <a:lstStyle/>
          <a:p>
            <a:r>
              <a:rPr lang="en-GB" sz="4000" b="1" dirty="0"/>
              <a:t>Aristophanes</a:t>
            </a:r>
            <a:endParaRPr lang="en-GB" sz="4000" dirty="0"/>
          </a:p>
        </p:txBody>
      </p:sp>
      <p:sp>
        <p:nvSpPr>
          <p:cNvPr id="13" name="TextBox 12">
            <a:extLst>
              <a:ext uri="{FF2B5EF4-FFF2-40B4-BE49-F238E27FC236}">
                <a16:creationId xmlns:a16="http://schemas.microsoft.com/office/drawing/2014/main" id="{F2E7BE3C-6507-4ADA-B125-4001F527531E}"/>
              </a:ext>
            </a:extLst>
          </p:cNvPr>
          <p:cNvSpPr txBox="1"/>
          <p:nvPr/>
        </p:nvSpPr>
        <p:spPr>
          <a:xfrm>
            <a:off x="5208998" y="843279"/>
            <a:ext cx="4003977" cy="523220"/>
          </a:xfrm>
          <a:prstGeom prst="rect">
            <a:avLst/>
          </a:prstGeom>
          <a:noFill/>
        </p:spPr>
        <p:txBody>
          <a:bodyPr wrap="square">
            <a:spAutoFit/>
          </a:bodyPr>
          <a:lstStyle/>
          <a:p>
            <a:r>
              <a:rPr lang="en-GB" sz="2800" b="1" i="1" dirty="0" err="1"/>
              <a:t>Acharnians</a:t>
            </a:r>
            <a:r>
              <a:rPr lang="en-GB" sz="2800" i="1" dirty="0"/>
              <a:t> </a:t>
            </a:r>
            <a:r>
              <a:rPr lang="en-GB" dirty="0"/>
              <a:t>61–71, 524–539</a:t>
            </a:r>
          </a:p>
        </p:txBody>
      </p:sp>
      <p:sp>
        <p:nvSpPr>
          <p:cNvPr id="15" name="TextBox 14">
            <a:extLst>
              <a:ext uri="{FF2B5EF4-FFF2-40B4-BE49-F238E27FC236}">
                <a16:creationId xmlns:a16="http://schemas.microsoft.com/office/drawing/2014/main" id="{BD21CD1A-2EAA-476B-93D1-4CAC3E51FC57}"/>
              </a:ext>
            </a:extLst>
          </p:cNvPr>
          <p:cNvSpPr txBox="1"/>
          <p:nvPr/>
        </p:nvSpPr>
        <p:spPr>
          <a:xfrm>
            <a:off x="1302496" y="4965125"/>
            <a:ext cx="3310601" cy="523220"/>
          </a:xfrm>
          <a:prstGeom prst="rect">
            <a:avLst/>
          </a:prstGeom>
          <a:noFill/>
        </p:spPr>
        <p:txBody>
          <a:bodyPr wrap="square">
            <a:spAutoFit/>
          </a:bodyPr>
          <a:lstStyle/>
          <a:p>
            <a:r>
              <a:rPr lang="en-GB" sz="2800" b="1" i="1" dirty="0"/>
              <a:t>Peace</a:t>
            </a:r>
            <a:r>
              <a:rPr lang="en-GB" sz="2800" i="1" dirty="0"/>
              <a:t> </a:t>
            </a:r>
            <a:r>
              <a:rPr lang="en-GB" dirty="0"/>
              <a:t>619–622, 639–648</a:t>
            </a:r>
          </a:p>
        </p:txBody>
      </p:sp>
      <p:pic>
        <p:nvPicPr>
          <p:cNvPr id="2050" name="Picture 2" descr="Pin on The clouds">
            <a:extLst>
              <a:ext uri="{FF2B5EF4-FFF2-40B4-BE49-F238E27FC236}">
                <a16:creationId xmlns:a16="http://schemas.microsoft.com/office/drawing/2014/main" id="{600E6D61-698A-44AF-AC6C-7A2533840B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07" t="4046" r="6048"/>
          <a:stretch/>
        </p:blipFill>
        <p:spPr bwMode="auto">
          <a:xfrm>
            <a:off x="9377" y="1506009"/>
            <a:ext cx="3970716" cy="339539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E787BDF-A952-4935-9261-1A09AF7D229A}"/>
              </a:ext>
            </a:extLst>
          </p:cNvPr>
          <p:cNvSpPr txBox="1"/>
          <p:nvPr/>
        </p:nvSpPr>
        <p:spPr>
          <a:xfrm>
            <a:off x="3609540" y="111760"/>
            <a:ext cx="2245527" cy="461665"/>
          </a:xfrm>
          <a:prstGeom prst="rect">
            <a:avLst/>
          </a:prstGeom>
          <a:noFill/>
        </p:spPr>
        <p:txBody>
          <a:bodyPr wrap="square">
            <a:spAutoFit/>
          </a:bodyPr>
          <a:lstStyle/>
          <a:p>
            <a:r>
              <a:rPr lang="en-GB" sz="2400" b="0" i="0" dirty="0">
                <a:solidFill>
                  <a:srgbClr val="4D5156"/>
                </a:solidFill>
                <a:effectLst/>
              </a:rPr>
              <a:t>c. 450-388BC</a:t>
            </a:r>
            <a:endParaRPr lang="en-GB" sz="2400" dirty="0"/>
          </a:p>
        </p:txBody>
      </p:sp>
      <p:sp>
        <p:nvSpPr>
          <p:cNvPr id="3" name="Oval 2">
            <a:extLst>
              <a:ext uri="{FF2B5EF4-FFF2-40B4-BE49-F238E27FC236}">
                <a16:creationId xmlns:a16="http://schemas.microsoft.com/office/drawing/2014/main" id="{57F15741-4D79-4587-840A-6A195ED64AAB}"/>
              </a:ext>
            </a:extLst>
          </p:cNvPr>
          <p:cNvSpPr/>
          <p:nvPr/>
        </p:nvSpPr>
        <p:spPr>
          <a:xfrm>
            <a:off x="6972808" y="5815331"/>
            <a:ext cx="244868" cy="2565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3275CC7-6640-4A9A-A2FA-71F43C6ED593}"/>
              </a:ext>
            </a:extLst>
          </p:cNvPr>
          <p:cNvSpPr/>
          <p:nvPr/>
        </p:nvSpPr>
        <p:spPr>
          <a:xfrm>
            <a:off x="7657937" y="4349678"/>
            <a:ext cx="351914" cy="3336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9F78218-26F1-4E80-9882-A01C91ED6C2C}"/>
              </a:ext>
            </a:extLst>
          </p:cNvPr>
          <p:cNvSpPr/>
          <p:nvPr/>
        </p:nvSpPr>
        <p:spPr>
          <a:xfrm>
            <a:off x="7650368" y="1568023"/>
            <a:ext cx="359483" cy="3355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336249E-CC1C-4816-A20F-F89D9E0D94C4}"/>
              </a:ext>
            </a:extLst>
          </p:cNvPr>
          <p:cNvSpPr txBox="1"/>
          <p:nvPr/>
        </p:nvSpPr>
        <p:spPr>
          <a:xfrm>
            <a:off x="3937794" y="843789"/>
            <a:ext cx="1283596" cy="523220"/>
          </a:xfrm>
          <a:prstGeom prst="rect">
            <a:avLst/>
          </a:prstGeom>
          <a:noFill/>
        </p:spPr>
        <p:txBody>
          <a:bodyPr wrap="square">
            <a:spAutoFit/>
          </a:bodyPr>
          <a:lstStyle/>
          <a:p>
            <a:r>
              <a:rPr lang="en-GB" sz="2800" b="1" dirty="0"/>
              <a:t>425BC</a:t>
            </a:r>
            <a:endParaRPr lang="en-GB" sz="2800" dirty="0"/>
          </a:p>
        </p:txBody>
      </p:sp>
      <p:sp>
        <p:nvSpPr>
          <p:cNvPr id="10" name="TextBox 9">
            <a:extLst>
              <a:ext uri="{FF2B5EF4-FFF2-40B4-BE49-F238E27FC236}">
                <a16:creationId xmlns:a16="http://schemas.microsoft.com/office/drawing/2014/main" id="{9AEED8C7-3E34-4F3C-9A79-A025985CF263}"/>
              </a:ext>
            </a:extLst>
          </p:cNvPr>
          <p:cNvSpPr txBox="1"/>
          <p:nvPr/>
        </p:nvSpPr>
        <p:spPr>
          <a:xfrm>
            <a:off x="68419" y="5646029"/>
            <a:ext cx="1283596" cy="523220"/>
          </a:xfrm>
          <a:prstGeom prst="rect">
            <a:avLst/>
          </a:prstGeom>
          <a:noFill/>
        </p:spPr>
        <p:txBody>
          <a:bodyPr wrap="square">
            <a:spAutoFit/>
          </a:bodyPr>
          <a:lstStyle/>
          <a:p>
            <a:r>
              <a:rPr lang="en-GB" sz="2800" b="1" dirty="0"/>
              <a:t>411BC</a:t>
            </a:r>
            <a:endParaRPr lang="en-GB" sz="2800" dirty="0"/>
          </a:p>
        </p:txBody>
      </p:sp>
      <p:sp>
        <p:nvSpPr>
          <p:cNvPr id="16" name="TextBox 15">
            <a:extLst>
              <a:ext uri="{FF2B5EF4-FFF2-40B4-BE49-F238E27FC236}">
                <a16:creationId xmlns:a16="http://schemas.microsoft.com/office/drawing/2014/main" id="{6BBC214C-EB6A-43F5-B05D-D9BC7D2F8012}"/>
              </a:ext>
            </a:extLst>
          </p:cNvPr>
          <p:cNvSpPr txBox="1"/>
          <p:nvPr/>
        </p:nvSpPr>
        <p:spPr>
          <a:xfrm>
            <a:off x="43660" y="4976011"/>
            <a:ext cx="1283596" cy="523220"/>
          </a:xfrm>
          <a:prstGeom prst="rect">
            <a:avLst/>
          </a:prstGeom>
          <a:noFill/>
        </p:spPr>
        <p:txBody>
          <a:bodyPr wrap="square">
            <a:spAutoFit/>
          </a:bodyPr>
          <a:lstStyle/>
          <a:p>
            <a:r>
              <a:rPr lang="en-GB" sz="2800" b="1" dirty="0"/>
              <a:t>421BC</a:t>
            </a:r>
            <a:endParaRPr lang="en-GB" sz="2800" dirty="0"/>
          </a:p>
        </p:txBody>
      </p:sp>
      <p:sp>
        <p:nvSpPr>
          <p:cNvPr id="21" name="TextBox 20">
            <a:extLst>
              <a:ext uri="{FF2B5EF4-FFF2-40B4-BE49-F238E27FC236}">
                <a16:creationId xmlns:a16="http://schemas.microsoft.com/office/drawing/2014/main" id="{E14073BB-6ECF-4B4A-A953-92505FD2D0F7}"/>
              </a:ext>
            </a:extLst>
          </p:cNvPr>
          <p:cNvSpPr txBox="1"/>
          <p:nvPr/>
        </p:nvSpPr>
        <p:spPr>
          <a:xfrm>
            <a:off x="3980093" y="4209606"/>
            <a:ext cx="1283596" cy="523220"/>
          </a:xfrm>
          <a:prstGeom prst="rect">
            <a:avLst/>
          </a:prstGeom>
          <a:noFill/>
        </p:spPr>
        <p:txBody>
          <a:bodyPr wrap="square">
            <a:spAutoFit/>
          </a:bodyPr>
          <a:lstStyle/>
          <a:p>
            <a:r>
              <a:rPr lang="en-GB" sz="2800" b="1" dirty="0"/>
              <a:t>422BC</a:t>
            </a:r>
            <a:endParaRPr lang="en-GB" sz="2800" dirty="0"/>
          </a:p>
        </p:txBody>
      </p:sp>
      <p:sp>
        <p:nvSpPr>
          <p:cNvPr id="23" name="TextBox 22">
            <a:extLst>
              <a:ext uri="{FF2B5EF4-FFF2-40B4-BE49-F238E27FC236}">
                <a16:creationId xmlns:a16="http://schemas.microsoft.com/office/drawing/2014/main" id="{949CC96D-535D-49C0-BEF1-033112F8ACDE}"/>
              </a:ext>
            </a:extLst>
          </p:cNvPr>
          <p:cNvSpPr txBox="1"/>
          <p:nvPr/>
        </p:nvSpPr>
        <p:spPr>
          <a:xfrm>
            <a:off x="3937794" y="3094386"/>
            <a:ext cx="1283596" cy="523220"/>
          </a:xfrm>
          <a:prstGeom prst="rect">
            <a:avLst/>
          </a:prstGeom>
          <a:noFill/>
        </p:spPr>
        <p:txBody>
          <a:bodyPr wrap="square">
            <a:spAutoFit/>
          </a:bodyPr>
          <a:lstStyle/>
          <a:p>
            <a:r>
              <a:rPr lang="en-GB" sz="2800" b="1" dirty="0"/>
              <a:t>423BC</a:t>
            </a:r>
            <a:endParaRPr lang="en-GB" sz="2800" dirty="0"/>
          </a:p>
        </p:txBody>
      </p:sp>
      <p:sp>
        <p:nvSpPr>
          <p:cNvPr id="25" name="TextBox 24">
            <a:extLst>
              <a:ext uri="{FF2B5EF4-FFF2-40B4-BE49-F238E27FC236}">
                <a16:creationId xmlns:a16="http://schemas.microsoft.com/office/drawing/2014/main" id="{47E4F34B-5D26-4B59-803E-75AD0BF94F89}"/>
              </a:ext>
            </a:extLst>
          </p:cNvPr>
          <p:cNvSpPr txBox="1"/>
          <p:nvPr/>
        </p:nvSpPr>
        <p:spPr>
          <a:xfrm>
            <a:off x="3980093" y="1438740"/>
            <a:ext cx="1283596" cy="523220"/>
          </a:xfrm>
          <a:prstGeom prst="rect">
            <a:avLst/>
          </a:prstGeom>
          <a:noFill/>
        </p:spPr>
        <p:txBody>
          <a:bodyPr wrap="square">
            <a:spAutoFit/>
          </a:bodyPr>
          <a:lstStyle/>
          <a:p>
            <a:r>
              <a:rPr lang="en-GB" sz="2800" b="1" dirty="0"/>
              <a:t>424BC</a:t>
            </a:r>
            <a:endParaRPr lang="en-GB" sz="2800" dirty="0"/>
          </a:p>
        </p:txBody>
      </p:sp>
      <p:sp>
        <p:nvSpPr>
          <p:cNvPr id="27" name="Rectangle: Rounded Corners 26">
            <a:extLst>
              <a:ext uri="{FF2B5EF4-FFF2-40B4-BE49-F238E27FC236}">
                <a16:creationId xmlns:a16="http://schemas.microsoft.com/office/drawing/2014/main" id="{625A90CE-AFA3-465E-8330-15B680BE2B6C}"/>
              </a:ext>
            </a:extLst>
          </p:cNvPr>
          <p:cNvSpPr/>
          <p:nvPr/>
        </p:nvSpPr>
        <p:spPr>
          <a:xfrm>
            <a:off x="3609540" y="144975"/>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28" name="TextBox 27">
            <a:extLst>
              <a:ext uri="{FF2B5EF4-FFF2-40B4-BE49-F238E27FC236}">
                <a16:creationId xmlns:a16="http://schemas.microsoft.com/office/drawing/2014/main" id="{4D27E9ED-1D58-4C77-BA9C-7E5AC6DF213B}"/>
              </a:ext>
            </a:extLst>
          </p:cNvPr>
          <p:cNvSpPr txBox="1"/>
          <p:nvPr/>
        </p:nvSpPr>
        <p:spPr>
          <a:xfrm>
            <a:off x="441790" y="6198039"/>
            <a:ext cx="11575550" cy="584775"/>
          </a:xfrm>
          <a:prstGeom prst="rect">
            <a:avLst/>
          </a:prstGeom>
          <a:solidFill>
            <a:schemeClr val="accent1">
              <a:lumMod val="20000"/>
              <a:lumOff val="80000"/>
            </a:schemeClr>
          </a:solidFill>
        </p:spPr>
        <p:txBody>
          <a:bodyPr wrap="square" rtlCol="0">
            <a:spAutoFit/>
          </a:bodyPr>
          <a:lstStyle/>
          <a:p>
            <a:r>
              <a:rPr lang="en-GB" sz="1600" dirty="0"/>
              <a:t>The title means ‘</a:t>
            </a:r>
            <a:r>
              <a:rPr lang="en-GB" sz="1600" b="1" dirty="0"/>
              <a:t>Women attending the festival of Thesmophoria</a:t>
            </a:r>
            <a:r>
              <a:rPr lang="en-GB" sz="1600" dirty="0"/>
              <a:t>’. The women of the chorus complain about women’s treatment in Athenian society.</a:t>
            </a:r>
          </a:p>
        </p:txBody>
      </p:sp>
      <p:sp>
        <p:nvSpPr>
          <p:cNvPr id="29" name="TextBox 28">
            <a:extLst>
              <a:ext uri="{FF2B5EF4-FFF2-40B4-BE49-F238E27FC236}">
                <a16:creationId xmlns:a16="http://schemas.microsoft.com/office/drawing/2014/main" id="{99525D72-F553-46D9-9D66-0A0505060137}"/>
              </a:ext>
            </a:extLst>
          </p:cNvPr>
          <p:cNvSpPr txBox="1"/>
          <p:nvPr/>
        </p:nvSpPr>
        <p:spPr>
          <a:xfrm>
            <a:off x="4023540" y="1935327"/>
            <a:ext cx="8192497" cy="1077218"/>
          </a:xfrm>
          <a:prstGeom prst="rect">
            <a:avLst/>
          </a:prstGeom>
          <a:solidFill>
            <a:schemeClr val="accent1">
              <a:lumMod val="20000"/>
              <a:lumOff val="80000"/>
            </a:schemeClr>
          </a:solidFill>
        </p:spPr>
        <p:txBody>
          <a:bodyPr wrap="square" rtlCol="0">
            <a:spAutoFit/>
          </a:bodyPr>
          <a:lstStyle/>
          <a:p>
            <a:r>
              <a:rPr lang="en-GB" sz="1600" dirty="0"/>
              <a:t>Political comedy showing how unscrupulous politicians control </a:t>
            </a:r>
            <a:r>
              <a:rPr lang="en-GB" sz="1600" b="1" dirty="0"/>
              <a:t>Demos</a:t>
            </a:r>
            <a:r>
              <a:rPr lang="en-GB" sz="1600" dirty="0"/>
              <a:t> (The People), a character in the play presented as a grumpy old man who likes to be flattered and </a:t>
            </a:r>
            <a:r>
              <a:rPr lang="en-GB" sz="1600" dirty="0" err="1"/>
              <a:t>papmpered</a:t>
            </a:r>
            <a:r>
              <a:rPr lang="en-GB" sz="1600" dirty="0"/>
              <a:t>. Two slaves (</a:t>
            </a:r>
            <a:r>
              <a:rPr lang="en-GB" sz="1600" b="1" dirty="0"/>
              <a:t>Nicias</a:t>
            </a:r>
            <a:r>
              <a:rPr lang="en-GB" sz="1600" dirty="0"/>
              <a:t> and </a:t>
            </a:r>
            <a:r>
              <a:rPr lang="en-GB" sz="1600" b="1" dirty="0"/>
              <a:t>Demosthenes</a:t>
            </a:r>
            <a:r>
              <a:rPr lang="en-GB" sz="1600" dirty="0"/>
              <a:t>) open the scene and complain about their overbearing master the </a:t>
            </a:r>
            <a:r>
              <a:rPr lang="en-GB" sz="1600" b="1" dirty="0" err="1"/>
              <a:t>Paphlagonian</a:t>
            </a:r>
            <a:r>
              <a:rPr lang="en-GB" sz="1600" dirty="0"/>
              <a:t> (i.e. </a:t>
            </a:r>
            <a:r>
              <a:rPr lang="en-GB" sz="1600" b="1" dirty="0"/>
              <a:t>Cleon</a:t>
            </a:r>
            <a:r>
              <a:rPr lang="en-GB" sz="1600" dirty="0"/>
              <a:t>).</a:t>
            </a:r>
          </a:p>
        </p:txBody>
      </p:sp>
      <p:sp>
        <p:nvSpPr>
          <p:cNvPr id="31" name="TextBox 30">
            <a:extLst>
              <a:ext uri="{FF2B5EF4-FFF2-40B4-BE49-F238E27FC236}">
                <a16:creationId xmlns:a16="http://schemas.microsoft.com/office/drawing/2014/main" id="{087950D1-FF7F-4FF1-A7F1-0C483985D21D}"/>
              </a:ext>
            </a:extLst>
          </p:cNvPr>
          <p:cNvSpPr txBox="1"/>
          <p:nvPr/>
        </p:nvSpPr>
        <p:spPr>
          <a:xfrm>
            <a:off x="8211910" y="4326001"/>
            <a:ext cx="3980090" cy="1077218"/>
          </a:xfrm>
          <a:prstGeom prst="rect">
            <a:avLst/>
          </a:prstGeom>
          <a:solidFill>
            <a:schemeClr val="accent1">
              <a:lumMod val="20000"/>
              <a:lumOff val="80000"/>
            </a:schemeClr>
          </a:solidFill>
        </p:spPr>
        <p:txBody>
          <a:bodyPr wrap="square" rtlCol="0">
            <a:spAutoFit/>
          </a:bodyPr>
          <a:lstStyle/>
          <a:p>
            <a:r>
              <a:rPr lang="en-GB" sz="1600" dirty="0"/>
              <a:t>A young man tries to cure his elderly father </a:t>
            </a:r>
            <a:r>
              <a:rPr lang="en-GB" sz="1600" b="1" dirty="0" err="1"/>
              <a:t>Procleon</a:t>
            </a:r>
            <a:r>
              <a:rPr lang="en-GB" sz="1600" dirty="0"/>
              <a:t> of his obsession with Athenian jury-service. Aristophanes parodies the legal system in Athens.</a:t>
            </a:r>
          </a:p>
        </p:txBody>
      </p:sp>
      <p:sp>
        <p:nvSpPr>
          <p:cNvPr id="33" name="TextBox 32">
            <a:extLst>
              <a:ext uri="{FF2B5EF4-FFF2-40B4-BE49-F238E27FC236}">
                <a16:creationId xmlns:a16="http://schemas.microsoft.com/office/drawing/2014/main" id="{6FF2C3E0-5F46-421E-B8B0-8237F4E53095}"/>
              </a:ext>
            </a:extLst>
          </p:cNvPr>
          <p:cNvSpPr txBox="1"/>
          <p:nvPr/>
        </p:nvSpPr>
        <p:spPr>
          <a:xfrm>
            <a:off x="3982106" y="3585004"/>
            <a:ext cx="8192497" cy="584775"/>
          </a:xfrm>
          <a:prstGeom prst="rect">
            <a:avLst/>
          </a:prstGeom>
          <a:solidFill>
            <a:schemeClr val="accent1">
              <a:lumMod val="20000"/>
              <a:lumOff val="80000"/>
            </a:schemeClr>
          </a:solidFill>
        </p:spPr>
        <p:txBody>
          <a:bodyPr wrap="square" rtlCol="0">
            <a:spAutoFit/>
          </a:bodyPr>
          <a:lstStyle/>
          <a:p>
            <a:r>
              <a:rPr lang="en-GB" sz="1600" dirty="0"/>
              <a:t>Overwhelmed by debts, an old man called </a:t>
            </a:r>
            <a:r>
              <a:rPr lang="en-GB" sz="1600" b="1" dirty="0" err="1"/>
              <a:t>Strepsiades</a:t>
            </a:r>
            <a:r>
              <a:rPr lang="en-GB" sz="1600" dirty="0"/>
              <a:t> send his son </a:t>
            </a:r>
            <a:r>
              <a:rPr lang="en-GB" sz="1600" b="1" dirty="0"/>
              <a:t>Pheidippides</a:t>
            </a:r>
            <a:r>
              <a:rPr lang="en-GB" sz="1600" dirty="0"/>
              <a:t> to the study with Socrates and learn to ‘</a:t>
            </a:r>
            <a:r>
              <a:rPr lang="en-GB" sz="1600" b="1" dirty="0"/>
              <a:t>make the weaker argument stronger</a:t>
            </a:r>
            <a:r>
              <a:rPr lang="en-GB" sz="1600" dirty="0"/>
              <a:t>’.</a:t>
            </a:r>
          </a:p>
        </p:txBody>
      </p:sp>
      <p:sp>
        <p:nvSpPr>
          <p:cNvPr id="35" name="Oval 34">
            <a:extLst>
              <a:ext uri="{FF2B5EF4-FFF2-40B4-BE49-F238E27FC236}">
                <a16:creationId xmlns:a16="http://schemas.microsoft.com/office/drawing/2014/main" id="{BDECEE87-E038-4D42-9005-360A612F2953}"/>
              </a:ext>
            </a:extLst>
          </p:cNvPr>
          <p:cNvSpPr/>
          <p:nvPr/>
        </p:nvSpPr>
        <p:spPr>
          <a:xfrm>
            <a:off x="9644056" y="3233094"/>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DDB7F31E-1094-47CC-A1F8-DA33A170DA92}"/>
              </a:ext>
            </a:extLst>
          </p:cNvPr>
          <p:cNvSpPr/>
          <p:nvPr/>
        </p:nvSpPr>
        <p:spPr>
          <a:xfrm>
            <a:off x="7657937" y="4759383"/>
            <a:ext cx="359483" cy="33553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3EED3C2E-8017-497F-8D09-EE96098A2C96}"/>
              </a:ext>
            </a:extLst>
          </p:cNvPr>
          <p:cNvSpPr/>
          <p:nvPr/>
        </p:nvSpPr>
        <p:spPr>
          <a:xfrm>
            <a:off x="7290885" y="5764483"/>
            <a:ext cx="359483" cy="33553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7F0E6B09-1C90-483C-B713-739B7C4264F4}"/>
              </a:ext>
            </a:extLst>
          </p:cNvPr>
          <p:cNvSpPr/>
          <p:nvPr/>
        </p:nvSpPr>
        <p:spPr>
          <a:xfrm>
            <a:off x="8119788" y="1547010"/>
            <a:ext cx="359483" cy="33553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EBA5971-85EF-434E-88A3-0B75936DFDB8}"/>
              </a:ext>
            </a:extLst>
          </p:cNvPr>
          <p:cNvSpPr/>
          <p:nvPr/>
        </p:nvSpPr>
        <p:spPr>
          <a:xfrm>
            <a:off x="10101474" y="3238883"/>
            <a:ext cx="359483" cy="33553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26A91F2-90DF-490B-95A3-FCAABD10EF8F}"/>
              </a:ext>
            </a:extLst>
          </p:cNvPr>
          <p:cNvSpPr/>
          <p:nvPr/>
        </p:nvSpPr>
        <p:spPr>
          <a:xfrm>
            <a:off x="10557126" y="3227671"/>
            <a:ext cx="359483" cy="33553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49E64AB0-E29C-44C2-99A1-D4B53D3DA26E}"/>
              </a:ext>
            </a:extLst>
          </p:cNvPr>
          <p:cNvSpPr txBox="1"/>
          <p:nvPr/>
        </p:nvSpPr>
        <p:spPr>
          <a:xfrm>
            <a:off x="9106935" y="927792"/>
            <a:ext cx="2579189" cy="646331"/>
          </a:xfrm>
          <a:prstGeom prst="rect">
            <a:avLst/>
          </a:prstGeom>
          <a:solidFill>
            <a:schemeClr val="accent2">
              <a:lumMod val="20000"/>
              <a:lumOff val="80000"/>
            </a:schemeClr>
          </a:solidFill>
        </p:spPr>
        <p:txBody>
          <a:bodyPr wrap="square" rtlCol="0">
            <a:spAutoFit/>
          </a:bodyPr>
          <a:lstStyle/>
          <a:p>
            <a:r>
              <a:rPr lang="en-GB" sz="1200" dirty="0"/>
              <a:t>Tensions in Athens during the </a:t>
            </a:r>
            <a:r>
              <a:rPr lang="en-GB" sz="1200" dirty="0" err="1"/>
              <a:t>Archidamian</a:t>
            </a:r>
            <a:r>
              <a:rPr lang="en-GB" sz="1200" dirty="0"/>
              <a:t> War. Embassy to Persia and Megarian Decree</a:t>
            </a:r>
          </a:p>
        </p:txBody>
      </p:sp>
      <p:sp>
        <p:nvSpPr>
          <p:cNvPr id="53" name="TextBox 52">
            <a:extLst>
              <a:ext uri="{FF2B5EF4-FFF2-40B4-BE49-F238E27FC236}">
                <a16:creationId xmlns:a16="http://schemas.microsoft.com/office/drawing/2014/main" id="{8E0D1A33-B9F3-4A53-AF5F-4511F3936413}"/>
              </a:ext>
            </a:extLst>
          </p:cNvPr>
          <p:cNvSpPr txBox="1"/>
          <p:nvPr/>
        </p:nvSpPr>
        <p:spPr>
          <a:xfrm>
            <a:off x="4926069" y="4933162"/>
            <a:ext cx="2231005" cy="646331"/>
          </a:xfrm>
          <a:prstGeom prst="rect">
            <a:avLst/>
          </a:prstGeom>
          <a:solidFill>
            <a:schemeClr val="accent2">
              <a:lumMod val="20000"/>
              <a:lumOff val="80000"/>
            </a:schemeClr>
          </a:solidFill>
        </p:spPr>
        <p:txBody>
          <a:bodyPr wrap="square" rtlCol="0">
            <a:spAutoFit/>
          </a:bodyPr>
          <a:lstStyle/>
          <a:p>
            <a:r>
              <a:rPr lang="en-GB" sz="1200" dirty="0"/>
              <a:t>Athens relationship with her allies and criticism of Cleon for perpetuating the war</a:t>
            </a:r>
          </a:p>
        </p:txBody>
      </p:sp>
      <p:sp>
        <p:nvSpPr>
          <p:cNvPr id="51" name="Oval 50">
            <a:extLst>
              <a:ext uri="{FF2B5EF4-FFF2-40B4-BE49-F238E27FC236}">
                <a16:creationId xmlns:a16="http://schemas.microsoft.com/office/drawing/2014/main" id="{7DFB7636-5392-4B25-AB80-7DA5E114BC22}"/>
              </a:ext>
            </a:extLst>
          </p:cNvPr>
          <p:cNvSpPr/>
          <p:nvPr/>
        </p:nvSpPr>
        <p:spPr>
          <a:xfrm>
            <a:off x="4574155" y="5089518"/>
            <a:ext cx="351914" cy="333617"/>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712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1000"/>
                                        <p:tgtEl>
                                          <p:spTgt spid="25">
                                            <p:txEl>
                                              <p:pRg st="0" end="0"/>
                                            </p:txEl>
                                          </p:spTgt>
                                        </p:tgtEl>
                                      </p:cBhvr>
                                    </p:animEffect>
                                    <p:anim calcmode="lin" valueType="num">
                                      <p:cBhvr>
                                        <p:cTn id="14"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1000"/>
                                        <p:tgtEl>
                                          <p:spTgt spid="23">
                                            <p:txEl>
                                              <p:pRg st="0" end="0"/>
                                            </p:txEl>
                                          </p:spTgt>
                                        </p:tgtEl>
                                      </p:cBhvr>
                                    </p:animEffect>
                                    <p:anim calcmode="lin" valueType="num">
                                      <p:cBhvr>
                                        <p:cTn id="2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1000"/>
                                        <p:tgtEl>
                                          <p:spTgt spid="21">
                                            <p:txEl>
                                              <p:pRg st="0" end="0"/>
                                            </p:txEl>
                                          </p:spTgt>
                                        </p:tgtEl>
                                      </p:cBhvr>
                                    </p:animEffect>
                                    <p:anim calcmode="lin" valueType="num">
                                      <p:cBhvr>
                                        <p:cTn id="26"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1000"/>
                                        <p:tgtEl>
                                          <p:spTgt spid="16">
                                            <p:txEl>
                                              <p:pRg st="0" end="0"/>
                                            </p:txEl>
                                          </p:spTgt>
                                        </p:tgtEl>
                                      </p:cBhvr>
                                    </p:animEffect>
                                    <p:anim calcmode="lin" valueType="num">
                                      <p:cBhvr>
                                        <p:cTn id="3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anim calcmode="lin" valueType="num">
                                      <p:cBhvr>
                                        <p:cTn id="45" dur="1000" fill="hold"/>
                                        <p:tgtEl>
                                          <p:spTgt spid="52"/>
                                        </p:tgtEl>
                                        <p:attrNameLst>
                                          <p:attrName>ppt_x</p:attrName>
                                        </p:attrNameLst>
                                      </p:cBhvr>
                                      <p:tavLst>
                                        <p:tav tm="0">
                                          <p:val>
                                            <p:strVal val="#ppt_x"/>
                                          </p:val>
                                        </p:tav>
                                        <p:tav tm="100000">
                                          <p:val>
                                            <p:strVal val="#ppt_x"/>
                                          </p:val>
                                        </p:tav>
                                      </p:tavLst>
                                    </p:anim>
                                    <p:anim calcmode="lin" valueType="num">
                                      <p:cBhvr>
                                        <p:cTn id="4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1000"/>
                                        <p:tgtEl>
                                          <p:spTgt spid="53"/>
                                        </p:tgtEl>
                                      </p:cBhvr>
                                    </p:animEffect>
                                    <p:anim calcmode="lin" valueType="num">
                                      <p:cBhvr>
                                        <p:cTn id="80" dur="1000" fill="hold"/>
                                        <p:tgtEl>
                                          <p:spTgt spid="53"/>
                                        </p:tgtEl>
                                        <p:attrNameLst>
                                          <p:attrName>ppt_x</p:attrName>
                                        </p:attrNameLst>
                                      </p:cBhvr>
                                      <p:tavLst>
                                        <p:tav tm="0">
                                          <p:val>
                                            <p:strVal val="#ppt_x"/>
                                          </p:val>
                                        </p:tav>
                                        <p:tav tm="100000">
                                          <p:val>
                                            <p:strVal val="#ppt_x"/>
                                          </p:val>
                                        </p:tav>
                                      </p:tavLst>
                                    </p:anim>
                                    <p:anim calcmode="lin" valueType="num">
                                      <p:cBhvr>
                                        <p:cTn id="8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 presetClass="exit" presetSubtype="4" fill="hold" grpId="0" nodeType="clickEffect">
                                  <p:stCondLst>
                                    <p:cond delay="0"/>
                                  </p:stCondLst>
                                  <p:childTnLst>
                                    <p:anim calcmode="lin" valueType="num">
                                      <p:cBhvr additive="base">
                                        <p:cTn id="86" dur="500"/>
                                        <p:tgtEl>
                                          <p:spTgt spid="27"/>
                                        </p:tgtEl>
                                        <p:attrNameLst>
                                          <p:attrName>ppt_x</p:attrName>
                                        </p:attrNameLst>
                                      </p:cBhvr>
                                      <p:tavLst>
                                        <p:tav tm="0">
                                          <p:val>
                                            <p:strVal val="ppt_x"/>
                                          </p:val>
                                        </p:tav>
                                        <p:tav tm="100000">
                                          <p:val>
                                            <p:strVal val="ppt_x"/>
                                          </p:val>
                                        </p:tav>
                                      </p:tavLst>
                                    </p:anim>
                                    <p:anim calcmode="lin" valueType="num">
                                      <p:cBhvr additive="base">
                                        <p:cTn id="87" dur="500"/>
                                        <p:tgtEl>
                                          <p:spTgt spid="27"/>
                                        </p:tgtEl>
                                        <p:attrNameLst>
                                          <p:attrName>ppt_y</p:attrName>
                                        </p:attrNameLst>
                                      </p:cBhvr>
                                      <p:tavLst>
                                        <p:tav tm="0">
                                          <p:val>
                                            <p:strVal val="ppt_y"/>
                                          </p:val>
                                        </p:tav>
                                        <p:tav tm="100000">
                                          <p:val>
                                            <p:strVal val="1+ppt_h/2"/>
                                          </p:val>
                                        </p:tav>
                                      </p:tavLst>
                                    </p:anim>
                                    <p:set>
                                      <p:cBhvr>
                                        <p:cTn id="8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0" grpId="0"/>
      <p:bldP spid="27" grpId="0" animBg="1"/>
      <p:bldP spid="28" grpId="0" animBg="1"/>
      <p:bldP spid="29" grpId="0" animBg="1"/>
      <p:bldP spid="31" grpId="0" animBg="1"/>
      <p:bldP spid="33"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95D5-0B2E-4F7B-82BA-7CD45EE2FFC8}"/>
              </a:ext>
            </a:extLst>
          </p:cNvPr>
          <p:cNvSpPr>
            <a:spLocks noGrp="1"/>
          </p:cNvSpPr>
          <p:nvPr>
            <p:ph type="title"/>
          </p:nvPr>
        </p:nvSpPr>
        <p:spPr>
          <a:xfrm>
            <a:off x="0" y="875346"/>
            <a:ext cx="2221696" cy="551626"/>
          </a:xfrm>
        </p:spPr>
        <p:txBody>
          <a:bodyPr>
            <a:noAutofit/>
          </a:bodyPr>
          <a:lstStyle/>
          <a:p>
            <a:r>
              <a:rPr lang="en-GB" sz="4000" b="1" dirty="0"/>
              <a:t>Aristotle</a:t>
            </a:r>
            <a:r>
              <a:rPr lang="en-GB" sz="3100" dirty="0"/>
              <a:t>  </a:t>
            </a:r>
            <a:endParaRPr lang="en-GB" dirty="0"/>
          </a:p>
        </p:txBody>
      </p:sp>
      <p:pic>
        <p:nvPicPr>
          <p:cNvPr id="1026" name="Picture 2">
            <a:extLst>
              <a:ext uri="{FF2B5EF4-FFF2-40B4-BE49-F238E27FC236}">
                <a16:creationId xmlns:a16="http://schemas.microsoft.com/office/drawing/2014/main" id="{01576BB4-5D6C-4D62-9CE4-FED4D466A3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31" r="4842"/>
          <a:stretch/>
        </p:blipFill>
        <p:spPr bwMode="auto">
          <a:xfrm>
            <a:off x="-76199" y="1724025"/>
            <a:ext cx="3994073" cy="51339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4B8291-15F7-49B4-8DD7-13C74F6B9ED5}"/>
              </a:ext>
            </a:extLst>
          </p:cNvPr>
          <p:cNvSpPr txBox="1"/>
          <p:nvPr/>
        </p:nvSpPr>
        <p:spPr>
          <a:xfrm>
            <a:off x="4522004" y="1815128"/>
            <a:ext cx="6265861" cy="584775"/>
          </a:xfrm>
          <a:prstGeom prst="rect">
            <a:avLst/>
          </a:prstGeom>
          <a:noFill/>
        </p:spPr>
        <p:txBody>
          <a:bodyPr wrap="square">
            <a:spAutoFit/>
          </a:bodyPr>
          <a:lstStyle/>
          <a:p>
            <a:r>
              <a:rPr lang="en-GB" sz="3200" b="1" i="1" dirty="0"/>
              <a:t>The Athenian Constitution </a:t>
            </a:r>
            <a:r>
              <a:rPr lang="en-GB" sz="2400" dirty="0"/>
              <a:t>23–28</a:t>
            </a:r>
            <a:r>
              <a:rPr lang="en-GB" sz="2400" b="1" dirty="0"/>
              <a:t> </a:t>
            </a:r>
          </a:p>
        </p:txBody>
      </p:sp>
      <p:sp>
        <p:nvSpPr>
          <p:cNvPr id="8" name="TextBox 7">
            <a:extLst>
              <a:ext uri="{FF2B5EF4-FFF2-40B4-BE49-F238E27FC236}">
                <a16:creationId xmlns:a16="http://schemas.microsoft.com/office/drawing/2014/main" id="{8CB7778F-13DE-4F8A-8E9A-EB304BF2D7A6}"/>
              </a:ext>
            </a:extLst>
          </p:cNvPr>
          <p:cNvSpPr txBox="1"/>
          <p:nvPr/>
        </p:nvSpPr>
        <p:spPr>
          <a:xfrm>
            <a:off x="4522004" y="3072742"/>
            <a:ext cx="3029502" cy="584775"/>
          </a:xfrm>
          <a:prstGeom prst="rect">
            <a:avLst/>
          </a:prstGeom>
          <a:noFill/>
        </p:spPr>
        <p:txBody>
          <a:bodyPr wrap="square">
            <a:spAutoFit/>
          </a:bodyPr>
          <a:lstStyle/>
          <a:p>
            <a:r>
              <a:rPr lang="en-GB" sz="3200" b="1" i="1" dirty="0"/>
              <a:t>Rhetoric</a:t>
            </a:r>
            <a:r>
              <a:rPr lang="en-GB" sz="2400" dirty="0"/>
              <a:t> 1402b </a:t>
            </a:r>
            <a:endParaRPr lang="en-GB" dirty="0"/>
          </a:p>
        </p:txBody>
      </p:sp>
      <p:sp>
        <p:nvSpPr>
          <p:cNvPr id="10" name="TextBox 9">
            <a:extLst>
              <a:ext uri="{FF2B5EF4-FFF2-40B4-BE49-F238E27FC236}">
                <a16:creationId xmlns:a16="http://schemas.microsoft.com/office/drawing/2014/main" id="{D35954DA-A4BC-425D-9648-F39B2BAE265F}"/>
              </a:ext>
            </a:extLst>
          </p:cNvPr>
          <p:cNvSpPr txBox="1"/>
          <p:nvPr/>
        </p:nvSpPr>
        <p:spPr>
          <a:xfrm>
            <a:off x="4522004" y="4270041"/>
            <a:ext cx="3544360" cy="584775"/>
          </a:xfrm>
          <a:prstGeom prst="rect">
            <a:avLst/>
          </a:prstGeom>
          <a:noFill/>
        </p:spPr>
        <p:txBody>
          <a:bodyPr wrap="square">
            <a:spAutoFit/>
          </a:bodyPr>
          <a:lstStyle/>
          <a:p>
            <a:r>
              <a:rPr lang="en-GB" sz="1800" b="1" dirty="0">
                <a:solidFill>
                  <a:schemeClr val="accent1"/>
                </a:solidFill>
              </a:rPr>
              <a:t> </a:t>
            </a:r>
            <a:r>
              <a:rPr lang="en-GB" sz="3200" b="1" i="1" dirty="0"/>
              <a:t>Politics</a:t>
            </a:r>
            <a:r>
              <a:rPr lang="en-GB" sz="2400" i="1" dirty="0"/>
              <a:t> </a:t>
            </a:r>
            <a:r>
              <a:rPr lang="en-GB" sz="2400" dirty="0"/>
              <a:t>1284a38 </a:t>
            </a:r>
            <a:endParaRPr lang="en-GB" dirty="0"/>
          </a:p>
        </p:txBody>
      </p:sp>
      <p:sp>
        <p:nvSpPr>
          <p:cNvPr id="9" name="TextBox 8">
            <a:extLst>
              <a:ext uri="{FF2B5EF4-FFF2-40B4-BE49-F238E27FC236}">
                <a16:creationId xmlns:a16="http://schemas.microsoft.com/office/drawing/2014/main" id="{E472D65A-92F9-4369-BF1E-EF3A8B14E9A2}"/>
              </a:ext>
            </a:extLst>
          </p:cNvPr>
          <p:cNvSpPr txBox="1"/>
          <p:nvPr/>
        </p:nvSpPr>
        <p:spPr>
          <a:xfrm>
            <a:off x="2221696" y="975113"/>
            <a:ext cx="1774951" cy="461665"/>
          </a:xfrm>
          <a:prstGeom prst="rect">
            <a:avLst/>
          </a:prstGeom>
          <a:noFill/>
        </p:spPr>
        <p:txBody>
          <a:bodyPr wrap="square" rtlCol="0">
            <a:spAutoFit/>
          </a:bodyPr>
          <a:lstStyle/>
          <a:p>
            <a:r>
              <a:rPr lang="mi-NZ" sz="2400" dirty="0"/>
              <a:t>385-322BC</a:t>
            </a:r>
            <a:endParaRPr lang="en-GB" sz="2400" dirty="0"/>
          </a:p>
        </p:txBody>
      </p:sp>
      <p:sp>
        <p:nvSpPr>
          <p:cNvPr id="11" name="Rectangle: Rounded Corners 10">
            <a:extLst>
              <a:ext uri="{FF2B5EF4-FFF2-40B4-BE49-F238E27FC236}">
                <a16:creationId xmlns:a16="http://schemas.microsoft.com/office/drawing/2014/main" id="{ADAA9D76-1D21-4F45-A136-C59A387623A3}"/>
              </a:ext>
            </a:extLst>
          </p:cNvPr>
          <p:cNvSpPr/>
          <p:nvPr/>
        </p:nvSpPr>
        <p:spPr>
          <a:xfrm>
            <a:off x="2221696" y="975113"/>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Oval 2">
            <a:extLst>
              <a:ext uri="{FF2B5EF4-FFF2-40B4-BE49-F238E27FC236}">
                <a16:creationId xmlns:a16="http://schemas.microsoft.com/office/drawing/2014/main" id="{BBB90E6E-41BB-46C1-B042-2C583B241630}"/>
              </a:ext>
            </a:extLst>
          </p:cNvPr>
          <p:cNvSpPr/>
          <p:nvPr/>
        </p:nvSpPr>
        <p:spPr>
          <a:xfrm>
            <a:off x="10659277" y="2004773"/>
            <a:ext cx="257175" cy="20548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59F986A-25F7-40C0-AC47-9E8186ED7E4B}"/>
              </a:ext>
            </a:extLst>
          </p:cNvPr>
          <p:cNvSpPr txBox="1"/>
          <p:nvPr/>
        </p:nvSpPr>
        <p:spPr>
          <a:xfrm>
            <a:off x="4522004" y="2333207"/>
            <a:ext cx="7669996" cy="584775"/>
          </a:xfrm>
          <a:prstGeom prst="rect">
            <a:avLst/>
          </a:prstGeom>
          <a:solidFill>
            <a:schemeClr val="accent1">
              <a:lumMod val="20000"/>
              <a:lumOff val="80000"/>
            </a:schemeClr>
          </a:solidFill>
        </p:spPr>
        <p:txBody>
          <a:bodyPr wrap="square" rtlCol="0">
            <a:spAutoFit/>
          </a:bodyPr>
          <a:lstStyle/>
          <a:p>
            <a:r>
              <a:rPr lang="en-GB" sz="1600" dirty="0"/>
              <a:t>Probably written by one of Aristotle’s pupils in the </a:t>
            </a:r>
            <a:r>
              <a:rPr lang="en-GB" sz="1600" b="1" dirty="0"/>
              <a:t>320s</a:t>
            </a:r>
            <a:r>
              <a:rPr lang="en-GB" sz="1600" dirty="0"/>
              <a:t>, this gives a detailed account of the development and nature of Athens democratic system.</a:t>
            </a:r>
          </a:p>
        </p:txBody>
      </p:sp>
      <p:sp>
        <p:nvSpPr>
          <p:cNvPr id="13" name="TextBox 12">
            <a:extLst>
              <a:ext uri="{FF2B5EF4-FFF2-40B4-BE49-F238E27FC236}">
                <a16:creationId xmlns:a16="http://schemas.microsoft.com/office/drawing/2014/main" id="{55364035-C094-4E49-8395-5E5A739C92A5}"/>
              </a:ext>
            </a:extLst>
          </p:cNvPr>
          <p:cNvSpPr txBox="1"/>
          <p:nvPr/>
        </p:nvSpPr>
        <p:spPr>
          <a:xfrm>
            <a:off x="4522004" y="3647631"/>
            <a:ext cx="7669996" cy="338554"/>
          </a:xfrm>
          <a:prstGeom prst="rect">
            <a:avLst/>
          </a:prstGeom>
          <a:solidFill>
            <a:schemeClr val="accent1">
              <a:lumMod val="20000"/>
              <a:lumOff val="80000"/>
            </a:schemeClr>
          </a:solidFill>
        </p:spPr>
        <p:txBody>
          <a:bodyPr wrap="square" rtlCol="0">
            <a:spAutoFit/>
          </a:bodyPr>
          <a:lstStyle/>
          <a:p>
            <a:r>
              <a:rPr lang="en-GB" sz="1600" dirty="0"/>
              <a:t>Aristotle criticises the deceptive nature of the sophists’ teaching.</a:t>
            </a:r>
          </a:p>
        </p:txBody>
      </p:sp>
      <p:sp>
        <p:nvSpPr>
          <p:cNvPr id="14" name="TextBox 13">
            <a:extLst>
              <a:ext uri="{FF2B5EF4-FFF2-40B4-BE49-F238E27FC236}">
                <a16:creationId xmlns:a16="http://schemas.microsoft.com/office/drawing/2014/main" id="{8D63845B-8860-4EA9-8B7C-3CD45002360A}"/>
              </a:ext>
            </a:extLst>
          </p:cNvPr>
          <p:cNvSpPr txBox="1"/>
          <p:nvPr/>
        </p:nvSpPr>
        <p:spPr>
          <a:xfrm>
            <a:off x="4522004" y="4850642"/>
            <a:ext cx="7669996" cy="584775"/>
          </a:xfrm>
          <a:prstGeom prst="rect">
            <a:avLst/>
          </a:prstGeom>
          <a:solidFill>
            <a:schemeClr val="accent1">
              <a:lumMod val="20000"/>
              <a:lumOff val="80000"/>
            </a:schemeClr>
          </a:solidFill>
        </p:spPr>
        <p:txBody>
          <a:bodyPr wrap="square" rtlCol="0">
            <a:spAutoFit/>
          </a:bodyPr>
          <a:lstStyle/>
          <a:p>
            <a:r>
              <a:rPr lang="en-GB" sz="1600" dirty="0"/>
              <a:t>Probably written by one of Aristotle’s pupils in the </a:t>
            </a:r>
            <a:r>
              <a:rPr lang="en-GB" sz="1600" b="1" dirty="0"/>
              <a:t>320s</a:t>
            </a:r>
            <a:r>
              <a:rPr lang="en-GB" sz="1600" dirty="0"/>
              <a:t>, this gives a detailed account of the development and nature of Athens democratic system.</a:t>
            </a:r>
          </a:p>
        </p:txBody>
      </p:sp>
      <p:sp>
        <p:nvSpPr>
          <p:cNvPr id="5" name="Oval 4">
            <a:extLst>
              <a:ext uri="{FF2B5EF4-FFF2-40B4-BE49-F238E27FC236}">
                <a16:creationId xmlns:a16="http://schemas.microsoft.com/office/drawing/2014/main" id="{854C9EB1-971D-40A9-8FCE-30AF5D929380}"/>
              </a:ext>
            </a:extLst>
          </p:cNvPr>
          <p:cNvSpPr/>
          <p:nvPr/>
        </p:nvSpPr>
        <p:spPr>
          <a:xfrm>
            <a:off x="7295451" y="3234716"/>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95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P spid="4"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BC1A-519E-4C15-8224-8A0DF6EE3B41}"/>
              </a:ext>
            </a:extLst>
          </p:cNvPr>
          <p:cNvSpPr>
            <a:spLocks noGrp="1"/>
          </p:cNvSpPr>
          <p:nvPr>
            <p:ph type="title"/>
          </p:nvPr>
        </p:nvSpPr>
        <p:spPr>
          <a:xfrm>
            <a:off x="211931" y="1831569"/>
            <a:ext cx="5598320" cy="1037401"/>
          </a:xfrm>
        </p:spPr>
        <p:txBody>
          <a:bodyPr>
            <a:normAutofit fontScale="90000"/>
          </a:bodyPr>
          <a:lstStyle/>
          <a:p>
            <a:pPr lvl="0"/>
            <a:r>
              <a:rPr lang="en-GB" sz="2200" dirty="0"/>
              <a:t>Buildings on the</a:t>
            </a:r>
            <a:r>
              <a:rPr lang="en-GB" sz="2200" b="1" dirty="0"/>
              <a:t> </a:t>
            </a:r>
            <a:r>
              <a:rPr lang="en-GB" b="1" dirty="0"/>
              <a:t>Acropolis </a:t>
            </a:r>
            <a:r>
              <a:rPr lang="en-GB" sz="2200" dirty="0"/>
              <a:t>and in the</a:t>
            </a:r>
            <a:r>
              <a:rPr lang="en-GB" sz="2200" b="1" dirty="0"/>
              <a:t> </a:t>
            </a:r>
            <a:r>
              <a:rPr lang="en-GB" b="1" dirty="0"/>
              <a:t>Athenian Agora </a:t>
            </a:r>
            <a:r>
              <a:rPr lang="en-GB" sz="2200" dirty="0"/>
              <a:t>built as part of the</a:t>
            </a:r>
            <a:r>
              <a:rPr lang="en-GB" sz="2200" b="1" dirty="0"/>
              <a:t> </a:t>
            </a:r>
            <a:r>
              <a:rPr lang="en-GB" b="1" dirty="0"/>
              <a:t>Periclean Building Programme</a:t>
            </a:r>
            <a:br>
              <a:rPr lang="en-GB" dirty="0"/>
            </a:br>
            <a:endParaRPr lang="en-GB" dirty="0"/>
          </a:p>
        </p:txBody>
      </p:sp>
      <p:sp>
        <p:nvSpPr>
          <p:cNvPr id="5" name="TextBox 4">
            <a:extLst>
              <a:ext uri="{FF2B5EF4-FFF2-40B4-BE49-F238E27FC236}">
                <a16:creationId xmlns:a16="http://schemas.microsoft.com/office/drawing/2014/main" id="{DC879C6A-04FB-4471-9507-F82330FA74A7}"/>
              </a:ext>
            </a:extLst>
          </p:cNvPr>
          <p:cNvSpPr txBox="1"/>
          <p:nvPr/>
        </p:nvSpPr>
        <p:spPr>
          <a:xfrm>
            <a:off x="195262" y="3856136"/>
            <a:ext cx="4167188" cy="523220"/>
          </a:xfrm>
          <a:prstGeom prst="rect">
            <a:avLst/>
          </a:prstGeom>
          <a:noFill/>
        </p:spPr>
        <p:txBody>
          <a:bodyPr wrap="square">
            <a:spAutoFit/>
          </a:bodyPr>
          <a:lstStyle/>
          <a:p>
            <a:r>
              <a:rPr lang="en-GB" sz="2800" b="1" dirty="0"/>
              <a:t>The Odeon of Pericles </a:t>
            </a:r>
            <a:endParaRPr lang="en-GB" dirty="0"/>
          </a:p>
        </p:txBody>
      </p:sp>
      <p:sp>
        <p:nvSpPr>
          <p:cNvPr id="7" name="TextBox 6">
            <a:extLst>
              <a:ext uri="{FF2B5EF4-FFF2-40B4-BE49-F238E27FC236}">
                <a16:creationId xmlns:a16="http://schemas.microsoft.com/office/drawing/2014/main" id="{87E4D841-5D7A-437C-BC03-A911AA42DD5B}"/>
              </a:ext>
            </a:extLst>
          </p:cNvPr>
          <p:cNvSpPr txBox="1"/>
          <p:nvPr/>
        </p:nvSpPr>
        <p:spPr>
          <a:xfrm>
            <a:off x="2025907" y="5121424"/>
            <a:ext cx="3644703" cy="523220"/>
          </a:xfrm>
          <a:prstGeom prst="rect">
            <a:avLst/>
          </a:prstGeom>
          <a:noFill/>
        </p:spPr>
        <p:txBody>
          <a:bodyPr wrap="square">
            <a:spAutoFit/>
          </a:bodyPr>
          <a:lstStyle/>
          <a:p>
            <a:r>
              <a:rPr lang="en-GB" sz="2800" b="1" dirty="0"/>
              <a:t>Temple at </a:t>
            </a:r>
            <a:r>
              <a:rPr lang="en-GB" sz="2800" b="1" dirty="0" err="1"/>
              <a:t>Sounion</a:t>
            </a:r>
            <a:r>
              <a:rPr lang="en-GB" sz="2800" b="1" dirty="0"/>
              <a:t> </a:t>
            </a:r>
            <a:endParaRPr lang="en-GB" sz="2800" dirty="0"/>
          </a:p>
        </p:txBody>
      </p:sp>
      <p:pic>
        <p:nvPicPr>
          <p:cNvPr id="4100" name="Picture 4" descr="Justice &amp; Power, session ii, Plato">
            <a:extLst>
              <a:ext uri="{FF2B5EF4-FFF2-40B4-BE49-F238E27FC236}">
                <a16:creationId xmlns:a16="http://schemas.microsoft.com/office/drawing/2014/main" id="{DD553855-F732-43F0-9F57-1AA8C52757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5" t="4029" r="6044" b="4762"/>
          <a:stretch/>
        </p:blipFill>
        <p:spPr bwMode="auto">
          <a:xfrm>
            <a:off x="6096000" y="2114550"/>
            <a:ext cx="6100763" cy="4743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280CAD0-108A-468C-BA55-BA2D6626872B}"/>
              </a:ext>
            </a:extLst>
          </p:cNvPr>
          <p:cNvSpPr txBox="1"/>
          <p:nvPr/>
        </p:nvSpPr>
        <p:spPr>
          <a:xfrm>
            <a:off x="1885950" y="794183"/>
            <a:ext cx="6886575" cy="646331"/>
          </a:xfrm>
          <a:prstGeom prst="rect">
            <a:avLst/>
          </a:prstGeom>
          <a:noFill/>
        </p:spPr>
        <p:txBody>
          <a:bodyPr wrap="square" rtlCol="0">
            <a:spAutoFit/>
          </a:bodyPr>
          <a:lstStyle/>
          <a:p>
            <a:pPr algn="ctr"/>
            <a:r>
              <a:rPr lang="en-GB" sz="3600" b="1" dirty="0"/>
              <a:t>Archaeological Evidence</a:t>
            </a:r>
          </a:p>
        </p:txBody>
      </p:sp>
      <p:sp>
        <p:nvSpPr>
          <p:cNvPr id="10" name="TextBox 9">
            <a:extLst>
              <a:ext uri="{FF2B5EF4-FFF2-40B4-BE49-F238E27FC236}">
                <a16:creationId xmlns:a16="http://schemas.microsoft.com/office/drawing/2014/main" id="{8AB910FC-9581-4345-96D0-FF1708A21E5D}"/>
              </a:ext>
            </a:extLst>
          </p:cNvPr>
          <p:cNvSpPr txBox="1"/>
          <p:nvPr/>
        </p:nvSpPr>
        <p:spPr>
          <a:xfrm>
            <a:off x="7791450" y="1515003"/>
            <a:ext cx="2038350" cy="461665"/>
          </a:xfrm>
          <a:prstGeom prst="rect">
            <a:avLst/>
          </a:prstGeom>
          <a:noFill/>
        </p:spPr>
        <p:txBody>
          <a:bodyPr wrap="square" rtlCol="0">
            <a:spAutoFit/>
          </a:bodyPr>
          <a:lstStyle/>
          <a:p>
            <a:r>
              <a:rPr lang="mi-NZ" sz="2400" dirty="0"/>
              <a:t>447-406BC</a:t>
            </a:r>
            <a:endParaRPr lang="en-GB" sz="2400" dirty="0"/>
          </a:p>
        </p:txBody>
      </p:sp>
      <p:sp>
        <p:nvSpPr>
          <p:cNvPr id="8" name="Rectangle: Rounded Corners 7">
            <a:extLst>
              <a:ext uri="{FF2B5EF4-FFF2-40B4-BE49-F238E27FC236}">
                <a16:creationId xmlns:a16="http://schemas.microsoft.com/office/drawing/2014/main" id="{F90B9DAB-A6D0-47F1-AF2F-ECDFCBDFEC77}"/>
              </a:ext>
            </a:extLst>
          </p:cNvPr>
          <p:cNvSpPr/>
          <p:nvPr/>
        </p:nvSpPr>
        <p:spPr>
          <a:xfrm>
            <a:off x="7488684" y="1515003"/>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Oval 2">
            <a:extLst>
              <a:ext uri="{FF2B5EF4-FFF2-40B4-BE49-F238E27FC236}">
                <a16:creationId xmlns:a16="http://schemas.microsoft.com/office/drawing/2014/main" id="{CCC0B34B-2F01-4177-88E0-925792AC7D9E}"/>
              </a:ext>
            </a:extLst>
          </p:cNvPr>
          <p:cNvSpPr/>
          <p:nvPr/>
        </p:nvSpPr>
        <p:spPr>
          <a:xfrm>
            <a:off x="5450768" y="1984830"/>
            <a:ext cx="359483" cy="3355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24716D2-8AEA-4239-8E00-CA859EDCCE14}"/>
              </a:ext>
            </a:extLst>
          </p:cNvPr>
          <p:cNvSpPr/>
          <p:nvPr/>
        </p:nvSpPr>
        <p:spPr>
          <a:xfrm>
            <a:off x="5450768" y="5215266"/>
            <a:ext cx="359483" cy="3355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610E9C1-5C22-448F-BF10-D3A4CFFD586B}"/>
              </a:ext>
            </a:extLst>
          </p:cNvPr>
          <p:cNvSpPr/>
          <p:nvPr/>
        </p:nvSpPr>
        <p:spPr>
          <a:xfrm>
            <a:off x="4288716" y="3949978"/>
            <a:ext cx="359483" cy="3355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66EB131-7E47-41AA-B193-7125D33F315B}"/>
              </a:ext>
            </a:extLst>
          </p:cNvPr>
          <p:cNvSpPr txBox="1"/>
          <p:nvPr/>
        </p:nvSpPr>
        <p:spPr>
          <a:xfrm>
            <a:off x="482562" y="5113840"/>
            <a:ext cx="1596774" cy="523220"/>
          </a:xfrm>
          <a:prstGeom prst="rect">
            <a:avLst/>
          </a:prstGeom>
          <a:noFill/>
        </p:spPr>
        <p:txBody>
          <a:bodyPr wrap="square">
            <a:spAutoFit/>
          </a:bodyPr>
          <a:lstStyle/>
          <a:p>
            <a:r>
              <a:rPr lang="en-GB" sz="2800" b="1" dirty="0"/>
              <a:t>c.440BC</a:t>
            </a:r>
            <a:endParaRPr lang="en-GB" sz="2800" dirty="0"/>
          </a:p>
        </p:txBody>
      </p:sp>
    </p:spTree>
    <p:extLst>
      <p:ext uri="{BB962C8B-B14F-4D97-AF65-F5344CB8AC3E}">
        <p14:creationId xmlns:p14="http://schemas.microsoft.com/office/powerpoint/2010/main" val="26555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521B-B712-4C77-9C49-40800C4F768E}"/>
              </a:ext>
            </a:extLst>
          </p:cNvPr>
          <p:cNvSpPr>
            <a:spLocks noGrp="1"/>
          </p:cNvSpPr>
          <p:nvPr>
            <p:ph type="title"/>
          </p:nvPr>
        </p:nvSpPr>
        <p:spPr>
          <a:xfrm>
            <a:off x="196820" y="915224"/>
            <a:ext cx="2260629" cy="599251"/>
          </a:xfrm>
        </p:spPr>
        <p:txBody>
          <a:bodyPr>
            <a:noAutofit/>
          </a:bodyPr>
          <a:lstStyle/>
          <a:p>
            <a:r>
              <a:rPr lang="en-GB" sz="3600" b="1" dirty="0"/>
              <a:t>Euripides</a:t>
            </a:r>
            <a:endParaRPr lang="en-GB" sz="3600" dirty="0"/>
          </a:p>
        </p:txBody>
      </p:sp>
      <p:sp>
        <p:nvSpPr>
          <p:cNvPr id="5" name="TextBox 4">
            <a:extLst>
              <a:ext uri="{FF2B5EF4-FFF2-40B4-BE49-F238E27FC236}">
                <a16:creationId xmlns:a16="http://schemas.microsoft.com/office/drawing/2014/main" id="{D35305D7-0996-4018-B667-2A3EE900C798}"/>
              </a:ext>
            </a:extLst>
          </p:cNvPr>
          <p:cNvSpPr txBox="1"/>
          <p:nvPr/>
        </p:nvSpPr>
        <p:spPr>
          <a:xfrm>
            <a:off x="4808306" y="1743759"/>
            <a:ext cx="3373668" cy="523220"/>
          </a:xfrm>
          <a:prstGeom prst="rect">
            <a:avLst/>
          </a:prstGeom>
          <a:noFill/>
        </p:spPr>
        <p:txBody>
          <a:bodyPr wrap="square">
            <a:spAutoFit/>
          </a:bodyPr>
          <a:lstStyle/>
          <a:p>
            <a:r>
              <a:rPr lang="en-GB" sz="2800" i="1" dirty="0"/>
              <a:t>Medea </a:t>
            </a:r>
            <a:r>
              <a:rPr lang="en-GB" sz="2000" dirty="0"/>
              <a:t>1081–1089 </a:t>
            </a:r>
            <a:endParaRPr lang="en-GB" sz="2800" dirty="0"/>
          </a:p>
        </p:txBody>
      </p:sp>
      <p:sp>
        <p:nvSpPr>
          <p:cNvPr id="7" name="TextBox 6">
            <a:extLst>
              <a:ext uri="{FF2B5EF4-FFF2-40B4-BE49-F238E27FC236}">
                <a16:creationId xmlns:a16="http://schemas.microsoft.com/office/drawing/2014/main" id="{9AD8356C-E722-476B-B069-192661D88039}"/>
              </a:ext>
            </a:extLst>
          </p:cNvPr>
          <p:cNvSpPr txBox="1"/>
          <p:nvPr/>
        </p:nvSpPr>
        <p:spPr>
          <a:xfrm>
            <a:off x="4914487" y="3429000"/>
            <a:ext cx="2587162" cy="523220"/>
          </a:xfrm>
          <a:prstGeom prst="rect">
            <a:avLst/>
          </a:prstGeom>
          <a:noFill/>
        </p:spPr>
        <p:txBody>
          <a:bodyPr wrap="square">
            <a:spAutoFit/>
          </a:bodyPr>
          <a:lstStyle/>
          <a:p>
            <a:r>
              <a:rPr lang="en-GB" sz="2800" i="1" dirty="0"/>
              <a:t>Hippolytus</a:t>
            </a:r>
            <a:endParaRPr lang="en-GB" dirty="0"/>
          </a:p>
        </p:txBody>
      </p:sp>
      <p:pic>
        <p:nvPicPr>
          <p:cNvPr id="6146" name="Picture 2" descr="Euripides | Greek dramatist | Britannica">
            <a:extLst>
              <a:ext uri="{FF2B5EF4-FFF2-40B4-BE49-F238E27FC236}">
                <a16:creationId xmlns:a16="http://schemas.microsoft.com/office/drawing/2014/main" id="{5A116685-71B4-470E-AE97-F9B0A0BD9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3252893" cy="518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EBDC55-42FE-483C-9F3C-18824D0D7C88}"/>
              </a:ext>
            </a:extLst>
          </p:cNvPr>
          <p:cNvSpPr txBox="1"/>
          <p:nvPr/>
        </p:nvSpPr>
        <p:spPr>
          <a:xfrm>
            <a:off x="2476087" y="984016"/>
            <a:ext cx="2438400" cy="461665"/>
          </a:xfrm>
          <a:prstGeom prst="rect">
            <a:avLst/>
          </a:prstGeom>
          <a:noFill/>
        </p:spPr>
        <p:txBody>
          <a:bodyPr wrap="square" rtlCol="0">
            <a:spAutoFit/>
          </a:bodyPr>
          <a:lstStyle/>
          <a:p>
            <a:r>
              <a:rPr lang="mi-NZ" sz="2400" dirty="0"/>
              <a:t>480-406BC</a:t>
            </a:r>
            <a:endParaRPr lang="en-GB" sz="2400" dirty="0"/>
          </a:p>
        </p:txBody>
      </p:sp>
      <p:sp>
        <p:nvSpPr>
          <p:cNvPr id="9" name="Rectangle: Rounded Corners 8">
            <a:extLst>
              <a:ext uri="{FF2B5EF4-FFF2-40B4-BE49-F238E27FC236}">
                <a16:creationId xmlns:a16="http://schemas.microsoft.com/office/drawing/2014/main" id="{4E7B9D6F-DEB5-4FA0-8C13-2427E68947BA}"/>
              </a:ext>
            </a:extLst>
          </p:cNvPr>
          <p:cNvSpPr/>
          <p:nvPr/>
        </p:nvSpPr>
        <p:spPr>
          <a:xfrm>
            <a:off x="2476087" y="1000540"/>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10" name="TextBox 9">
            <a:extLst>
              <a:ext uri="{FF2B5EF4-FFF2-40B4-BE49-F238E27FC236}">
                <a16:creationId xmlns:a16="http://schemas.microsoft.com/office/drawing/2014/main" id="{EA53CAA0-2273-4D38-8458-C167D18FDC0F}"/>
              </a:ext>
            </a:extLst>
          </p:cNvPr>
          <p:cNvSpPr txBox="1"/>
          <p:nvPr/>
        </p:nvSpPr>
        <p:spPr>
          <a:xfrm>
            <a:off x="3764755" y="4005376"/>
            <a:ext cx="7997958" cy="1569660"/>
          </a:xfrm>
          <a:prstGeom prst="rect">
            <a:avLst/>
          </a:prstGeom>
          <a:solidFill>
            <a:schemeClr val="accent1">
              <a:lumMod val="20000"/>
              <a:lumOff val="80000"/>
            </a:schemeClr>
          </a:solidFill>
        </p:spPr>
        <p:txBody>
          <a:bodyPr wrap="square" rtlCol="0">
            <a:spAutoFit/>
          </a:bodyPr>
          <a:lstStyle/>
          <a:p>
            <a:r>
              <a:rPr lang="en-GB" sz="1600" dirty="0"/>
              <a:t>This well-known tragedy gives insights into attitudes towards women and slaves in ancient Athens through the key characters </a:t>
            </a:r>
            <a:r>
              <a:rPr lang="en-GB" sz="1600" b="1" dirty="0"/>
              <a:t>Phaedra</a:t>
            </a:r>
            <a:r>
              <a:rPr lang="en-GB" sz="1600" dirty="0"/>
              <a:t>, her </a:t>
            </a:r>
            <a:r>
              <a:rPr lang="en-GB" sz="1600" b="1" dirty="0"/>
              <a:t>nurse</a:t>
            </a:r>
            <a:r>
              <a:rPr lang="en-GB" sz="1600" dirty="0"/>
              <a:t> and </a:t>
            </a:r>
            <a:r>
              <a:rPr lang="en-GB" sz="1600" b="1" dirty="0"/>
              <a:t>Hippolytus</a:t>
            </a:r>
            <a:r>
              <a:rPr lang="en-GB" sz="1600" dirty="0"/>
              <a:t>, son of the Athenian king </a:t>
            </a:r>
            <a:r>
              <a:rPr lang="en-GB" sz="1600" b="1" dirty="0"/>
              <a:t>Theseus</a:t>
            </a:r>
            <a:r>
              <a:rPr lang="en-GB" sz="1600" dirty="0"/>
              <a:t> and the Amazon queen Hippolyta. The action of the play is engineered by the goddess </a:t>
            </a:r>
            <a:r>
              <a:rPr lang="en-GB" sz="1600" b="1" dirty="0"/>
              <a:t>Aphrodite</a:t>
            </a:r>
            <a:r>
              <a:rPr lang="en-GB" sz="1600" dirty="0"/>
              <a:t>, who resents Hippolytus’ chaste devotion to </a:t>
            </a:r>
            <a:r>
              <a:rPr lang="en-GB" sz="1600" b="1" dirty="0"/>
              <a:t>Artemis</a:t>
            </a:r>
            <a:r>
              <a:rPr lang="en-GB" sz="1600" dirty="0"/>
              <a:t>, goddess of hunting and virginity.</a:t>
            </a:r>
          </a:p>
        </p:txBody>
      </p:sp>
      <p:sp>
        <p:nvSpPr>
          <p:cNvPr id="3" name="Oval 2">
            <a:extLst>
              <a:ext uri="{FF2B5EF4-FFF2-40B4-BE49-F238E27FC236}">
                <a16:creationId xmlns:a16="http://schemas.microsoft.com/office/drawing/2014/main" id="{D15B6A94-7A8E-4083-904E-ACC4CBE3456B}"/>
              </a:ext>
            </a:extLst>
          </p:cNvPr>
          <p:cNvSpPr/>
          <p:nvPr/>
        </p:nvSpPr>
        <p:spPr>
          <a:xfrm>
            <a:off x="6965990" y="3577564"/>
            <a:ext cx="284006" cy="255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F31618A-E1B3-437B-90BB-02E2BE7A4D55}"/>
              </a:ext>
            </a:extLst>
          </p:cNvPr>
          <p:cNvSpPr/>
          <p:nvPr/>
        </p:nvSpPr>
        <p:spPr>
          <a:xfrm>
            <a:off x="7763734" y="1902627"/>
            <a:ext cx="257175" cy="205483"/>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1A3E035-35FD-4D79-ABF0-24986459D26F}"/>
              </a:ext>
            </a:extLst>
          </p:cNvPr>
          <p:cNvSpPr txBox="1"/>
          <p:nvPr/>
        </p:nvSpPr>
        <p:spPr>
          <a:xfrm>
            <a:off x="3695287" y="2184384"/>
            <a:ext cx="7997958" cy="1077218"/>
          </a:xfrm>
          <a:prstGeom prst="rect">
            <a:avLst/>
          </a:prstGeom>
          <a:solidFill>
            <a:schemeClr val="accent1">
              <a:lumMod val="20000"/>
              <a:lumOff val="80000"/>
            </a:schemeClr>
          </a:solidFill>
        </p:spPr>
        <p:txBody>
          <a:bodyPr wrap="square" rtlCol="0">
            <a:spAutoFit/>
          </a:bodyPr>
          <a:lstStyle/>
          <a:p>
            <a:r>
              <a:rPr lang="en-GB" sz="1600" dirty="0"/>
              <a:t>Medea is a popular play with modern audiences because it feels very modern in the way if looks at the break-up of a marriage. </a:t>
            </a:r>
            <a:r>
              <a:rPr lang="en-GB" sz="1600" b="1" dirty="0"/>
              <a:t>Jason</a:t>
            </a:r>
            <a:r>
              <a:rPr lang="en-GB" sz="1600" dirty="0"/>
              <a:t> is presented as a shallow liar but, although we sympathise with </a:t>
            </a:r>
            <a:r>
              <a:rPr lang="en-GB" sz="1600" b="1" dirty="0"/>
              <a:t>Medea</a:t>
            </a:r>
            <a:r>
              <a:rPr lang="en-GB" sz="1600" dirty="0"/>
              <a:t> early in the play, her terrible revenge creates a gulf between her and the audience.</a:t>
            </a:r>
          </a:p>
        </p:txBody>
      </p:sp>
      <p:sp>
        <p:nvSpPr>
          <p:cNvPr id="15" name="TextBox 14">
            <a:extLst>
              <a:ext uri="{FF2B5EF4-FFF2-40B4-BE49-F238E27FC236}">
                <a16:creationId xmlns:a16="http://schemas.microsoft.com/office/drawing/2014/main" id="{67F10B96-E25A-48C3-BA5A-04FA02311E96}"/>
              </a:ext>
            </a:extLst>
          </p:cNvPr>
          <p:cNvSpPr txBox="1"/>
          <p:nvPr/>
        </p:nvSpPr>
        <p:spPr>
          <a:xfrm>
            <a:off x="3621517" y="1755376"/>
            <a:ext cx="1387011" cy="523220"/>
          </a:xfrm>
          <a:prstGeom prst="rect">
            <a:avLst/>
          </a:prstGeom>
          <a:noFill/>
        </p:spPr>
        <p:txBody>
          <a:bodyPr wrap="square">
            <a:spAutoFit/>
          </a:bodyPr>
          <a:lstStyle/>
          <a:p>
            <a:r>
              <a:rPr lang="en-GB" sz="2800" b="1" dirty="0"/>
              <a:t>431BC</a:t>
            </a:r>
            <a:r>
              <a:rPr lang="en-GB" sz="2800" i="1" dirty="0"/>
              <a:t> </a:t>
            </a:r>
            <a:endParaRPr lang="en-GB" sz="2800" dirty="0"/>
          </a:p>
        </p:txBody>
      </p:sp>
      <p:sp>
        <p:nvSpPr>
          <p:cNvPr id="17" name="TextBox 16">
            <a:extLst>
              <a:ext uri="{FF2B5EF4-FFF2-40B4-BE49-F238E27FC236}">
                <a16:creationId xmlns:a16="http://schemas.microsoft.com/office/drawing/2014/main" id="{A13F108D-F7E6-446D-922C-C09D17819200}"/>
              </a:ext>
            </a:extLst>
          </p:cNvPr>
          <p:cNvSpPr txBox="1"/>
          <p:nvPr/>
        </p:nvSpPr>
        <p:spPr>
          <a:xfrm>
            <a:off x="3621517" y="3152001"/>
            <a:ext cx="1294544" cy="800219"/>
          </a:xfrm>
          <a:prstGeom prst="rect">
            <a:avLst/>
          </a:prstGeom>
          <a:noFill/>
        </p:spPr>
        <p:txBody>
          <a:bodyPr wrap="square">
            <a:spAutoFit/>
          </a:bodyPr>
          <a:lstStyle/>
          <a:p>
            <a:r>
              <a:rPr lang="en-GB" b="1" dirty="0"/>
              <a:t> </a:t>
            </a:r>
            <a:r>
              <a:rPr lang="en-GB" sz="2800" b="1" dirty="0"/>
              <a:t>428BC</a:t>
            </a:r>
            <a:r>
              <a:rPr lang="en-GB" sz="2400" b="1" dirty="0"/>
              <a:t> </a:t>
            </a:r>
            <a:endParaRPr lang="en-GB" dirty="0"/>
          </a:p>
        </p:txBody>
      </p:sp>
      <p:sp>
        <p:nvSpPr>
          <p:cNvPr id="16" name="Oval 15">
            <a:extLst>
              <a:ext uri="{FF2B5EF4-FFF2-40B4-BE49-F238E27FC236}">
                <a16:creationId xmlns:a16="http://schemas.microsoft.com/office/drawing/2014/main" id="{684B2736-0669-4372-94DB-AE980050BD1D}"/>
              </a:ext>
            </a:extLst>
          </p:cNvPr>
          <p:cNvSpPr/>
          <p:nvPr/>
        </p:nvSpPr>
        <p:spPr>
          <a:xfrm>
            <a:off x="7356886" y="3577563"/>
            <a:ext cx="284005" cy="263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744243A-0ED4-419B-BD98-4DF3ADE89FD9}"/>
              </a:ext>
            </a:extLst>
          </p:cNvPr>
          <p:cNvSpPr/>
          <p:nvPr/>
        </p:nvSpPr>
        <p:spPr>
          <a:xfrm>
            <a:off x="7765428" y="3569364"/>
            <a:ext cx="284005" cy="263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76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9"/>
                                        </p:tgtEl>
                                        <p:attrNameLst>
                                          <p:attrName>ppt_x</p:attrName>
                                        </p:attrNameLst>
                                      </p:cBhvr>
                                      <p:tavLst>
                                        <p:tav tm="0">
                                          <p:val>
                                            <p:strVal val="ppt_x"/>
                                          </p:val>
                                        </p:tav>
                                        <p:tav tm="100000">
                                          <p:val>
                                            <p:strVal val="ppt_x"/>
                                          </p:val>
                                        </p:tav>
                                      </p:tavLst>
                                    </p:anim>
                                    <p:anim calcmode="lin" valueType="num">
                                      <p:cBhvr additive="base">
                                        <p:cTn id="22" dur="500"/>
                                        <p:tgtEl>
                                          <p:spTgt spid="9"/>
                                        </p:tgtEl>
                                        <p:attrNameLst>
                                          <p:attrName>ppt_y</p:attrName>
                                        </p:attrNameLst>
                                      </p:cBhvr>
                                      <p:tavLst>
                                        <p:tav tm="0">
                                          <p:val>
                                            <p:strVal val="ppt_y"/>
                                          </p:val>
                                        </p:tav>
                                        <p:tav tm="100000">
                                          <p:val>
                                            <p:strVal val="1+ppt_h/2"/>
                                          </p:val>
                                        </p:tav>
                                      </p:tavLst>
                                    </p:anim>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Self-portrait by Raphael Sanzio on the fresco &quot;The School of Athens&quot;">
            <a:extLst>
              <a:ext uri="{FF2B5EF4-FFF2-40B4-BE49-F238E27FC236}">
                <a16:creationId xmlns:a16="http://schemas.microsoft.com/office/drawing/2014/main" id="{E2F502F2-E4BD-42DE-A480-54DEEADEE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789" t="543" b="34240"/>
          <a:stretch/>
        </p:blipFill>
        <p:spPr bwMode="auto">
          <a:xfrm>
            <a:off x="9858375" y="3476596"/>
            <a:ext cx="2333625" cy="2654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7B1D80-6631-4B3C-8E90-9D80A5992BA2}"/>
              </a:ext>
            </a:extLst>
          </p:cNvPr>
          <p:cNvSpPr>
            <a:spLocks noGrp="1"/>
          </p:cNvSpPr>
          <p:nvPr>
            <p:ph type="title"/>
          </p:nvPr>
        </p:nvSpPr>
        <p:spPr>
          <a:xfrm>
            <a:off x="72995" y="1039050"/>
            <a:ext cx="2117755" cy="456376"/>
          </a:xfrm>
        </p:spPr>
        <p:txBody>
          <a:bodyPr>
            <a:noAutofit/>
          </a:bodyPr>
          <a:lstStyle/>
          <a:p>
            <a:r>
              <a:rPr lang="en-GB" b="1" dirty="0"/>
              <a:t>Gorgias</a:t>
            </a:r>
            <a:endParaRPr lang="en-GB" dirty="0"/>
          </a:p>
        </p:txBody>
      </p:sp>
      <p:pic>
        <p:nvPicPr>
          <p:cNvPr id="9220" name="Picture 4" descr="Self-portrait by Raphael Sanzio on the fresco &quot;The School of Athens&quot;">
            <a:extLst>
              <a:ext uri="{FF2B5EF4-FFF2-40B4-BE49-F238E27FC236}">
                <a16:creationId xmlns:a16="http://schemas.microsoft.com/office/drawing/2014/main" id="{2D1F502F-FC40-4284-B7C6-157AF72F56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05" b="29730"/>
          <a:stretch/>
        </p:blipFill>
        <p:spPr bwMode="auto">
          <a:xfrm>
            <a:off x="0" y="1687407"/>
            <a:ext cx="2990850" cy="44435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34D045B-6B0A-4940-8982-C04BB644268A}"/>
              </a:ext>
            </a:extLst>
          </p:cNvPr>
          <p:cNvSpPr txBox="1"/>
          <p:nvPr/>
        </p:nvSpPr>
        <p:spPr>
          <a:xfrm>
            <a:off x="3109913" y="1787008"/>
            <a:ext cx="4081462" cy="523220"/>
          </a:xfrm>
          <a:prstGeom prst="rect">
            <a:avLst/>
          </a:prstGeom>
          <a:noFill/>
        </p:spPr>
        <p:txBody>
          <a:bodyPr wrap="square">
            <a:spAutoFit/>
          </a:bodyPr>
          <a:lstStyle/>
          <a:p>
            <a:r>
              <a:rPr lang="en-GB" sz="2800" b="1" i="1" dirty="0"/>
              <a:t>Encomium of Helen</a:t>
            </a:r>
            <a:endParaRPr lang="en-GB" sz="2800" b="1" dirty="0"/>
          </a:p>
        </p:txBody>
      </p:sp>
      <p:sp>
        <p:nvSpPr>
          <p:cNvPr id="7" name="TextBox 6">
            <a:extLst>
              <a:ext uri="{FF2B5EF4-FFF2-40B4-BE49-F238E27FC236}">
                <a16:creationId xmlns:a16="http://schemas.microsoft.com/office/drawing/2014/main" id="{4E603440-2150-4A25-B6BA-7E0DF322C39B}"/>
              </a:ext>
            </a:extLst>
          </p:cNvPr>
          <p:cNvSpPr txBox="1"/>
          <p:nvPr/>
        </p:nvSpPr>
        <p:spPr>
          <a:xfrm>
            <a:off x="2190750" y="1039050"/>
            <a:ext cx="2438400" cy="461665"/>
          </a:xfrm>
          <a:prstGeom prst="rect">
            <a:avLst/>
          </a:prstGeom>
          <a:noFill/>
        </p:spPr>
        <p:txBody>
          <a:bodyPr wrap="square" rtlCol="0">
            <a:spAutoFit/>
          </a:bodyPr>
          <a:lstStyle/>
          <a:p>
            <a:r>
              <a:rPr lang="mi-NZ" sz="2400" dirty="0"/>
              <a:t>483-375BC</a:t>
            </a:r>
            <a:endParaRPr lang="en-GB" sz="2400" dirty="0"/>
          </a:p>
        </p:txBody>
      </p:sp>
      <p:sp>
        <p:nvSpPr>
          <p:cNvPr id="8" name="Rectangle: Rounded Corners 7">
            <a:extLst>
              <a:ext uri="{FF2B5EF4-FFF2-40B4-BE49-F238E27FC236}">
                <a16:creationId xmlns:a16="http://schemas.microsoft.com/office/drawing/2014/main" id="{0341A936-A528-4D15-93AA-49F2DDFA61C1}"/>
              </a:ext>
            </a:extLst>
          </p:cNvPr>
          <p:cNvSpPr/>
          <p:nvPr/>
        </p:nvSpPr>
        <p:spPr>
          <a:xfrm>
            <a:off x="2051675" y="1080681"/>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Oval 2">
            <a:extLst>
              <a:ext uri="{FF2B5EF4-FFF2-40B4-BE49-F238E27FC236}">
                <a16:creationId xmlns:a16="http://schemas.microsoft.com/office/drawing/2014/main" id="{388F667E-F438-4642-B52F-B720E7015675}"/>
              </a:ext>
            </a:extLst>
          </p:cNvPr>
          <p:cNvSpPr/>
          <p:nvPr/>
        </p:nvSpPr>
        <p:spPr>
          <a:xfrm>
            <a:off x="6827076" y="1880850"/>
            <a:ext cx="359483" cy="33553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C1563F7-8894-40D9-8895-1E615ED26700}"/>
              </a:ext>
            </a:extLst>
          </p:cNvPr>
          <p:cNvSpPr txBox="1"/>
          <p:nvPr/>
        </p:nvSpPr>
        <p:spPr>
          <a:xfrm>
            <a:off x="3256908" y="2310228"/>
            <a:ext cx="4448710" cy="1200329"/>
          </a:xfrm>
          <a:prstGeom prst="rect">
            <a:avLst/>
          </a:prstGeom>
          <a:solidFill>
            <a:schemeClr val="accent1">
              <a:lumMod val="20000"/>
              <a:lumOff val="80000"/>
            </a:schemeClr>
          </a:solidFill>
        </p:spPr>
        <p:txBody>
          <a:bodyPr wrap="square" rtlCol="0">
            <a:spAutoFit/>
          </a:bodyPr>
          <a:lstStyle/>
          <a:p>
            <a:r>
              <a:rPr lang="en-GB" dirty="0"/>
              <a:t>A rhetorical display speech reflecting on the power of persuasion in which Gorgias argues that Helen should not be blamed for Trojan War.</a:t>
            </a:r>
          </a:p>
        </p:txBody>
      </p:sp>
      <p:sp>
        <p:nvSpPr>
          <p:cNvPr id="5" name="TextBox 4">
            <a:extLst>
              <a:ext uri="{FF2B5EF4-FFF2-40B4-BE49-F238E27FC236}">
                <a16:creationId xmlns:a16="http://schemas.microsoft.com/office/drawing/2014/main" id="{8CBC245D-E23C-449A-BCA1-0EA9200F5E54}"/>
              </a:ext>
            </a:extLst>
          </p:cNvPr>
          <p:cNvSpPr txBox="1"/>
          <p:nvPr/>
        </p:nvSpPr>
        <p:spPr>
          <a:xfrm>
            <a:off x="7705618" y="895261"/>
            <a:ext cx="4448710" cy="646331"/>
          </a:xfrm>
          <a:prstGeom prst="rect">
            <a:avLst/>
          </a:prstGeom>
          <a:solidFill>
            <a:schemeClr val="accent1">
              <a:lumMod val="20000"/>
              <a:lumOff val="80000"/>
            </a:schemeClr>
          </a:solidFill>
        </p:spPr>
        <p:txBody>
          <a:bodyPr wrap="square" rtlCol="0">
            <a:spAutoFit/>
          </a:bodyPr>
          <a:lstStyle/>
          <a:p>
            <a:r>
              <a:rPr lang="en-GB" dirty="0"/>
              <a:t>Gorgias came to Athens from his home city of </a:t>
            </a:r>
            <a:r>
              <a:rPr lang="en-GB" dirty="0" err="1"/>
              <a:t>Leontini</a:t>
            </a:r>
            <a:r>
              <a:rPr lang="en-GB" dirty="0"/>
              <a:t> in Sicily in </a:t>
            </a:r>
            <a:r>
              <a:rPr lang="en-GB" b="1" dirty="0"/>
              <a:t>427BC.</a:t>
            </a:r>
          </a:p>
        </p:txBody>
      </p:sp>
    </p:spTree>
    <p:extLst>
      <p:ext uri="{BB962C8B-B14F-4D97-AF65-F5344CB8AC3E}">
        <p14:creationId xmlns:p14="http://schemas.microsoft.com/office/powerpoint/2010/main" val="18083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FAFD-C5AE-484E-9715-3D1D2753A33F}"/>
              </a:ext>
            </a:extLst>
          </p:cNvPr>
          <p:cNvSpPr>
            <a:spLocks noGrp="1"/>
          </p:cNvSpPr>
          <p:nvPr>
            <p:ph type="title"/>
          </p:nvPr>
        </p:nvSpPr>
        <p:spPr>
          <a:xfrm>
            <a:off x="120621" y="858075"/>
            <a:ext cx="3203604" cy="551626"/>
          </a:xfrm>
        </p:spPr>
        <p:txBody>
          <a:bodyPr/>
          <a:lstStyle/>
          <a:p>
            <a:r>
              <a:rPr lang="en-GB" b="1" dirty="0"/>
              <a:t>Isocrates</a:t>
            </a:r>
            <a:endParaRPr lang="en-GB" dirty="0"/>
          </a:p>
        </p:txBody>
      </p:sp>
      <p:pic>
        <p:nvPicPr>
          <p:cNvPr id="10242" name="Picture 2" descr="Isocrates">
            <a:extLst>
              <a:ext uri="{FF2B5EF4-FFF2-40B4-BE49-F238E27FC236}">
                <a16:creationId xmlns:a16="http://schemas.microsoft.com/office/drawing/2014/main" id="{68B4F89F-AC9F-46D2-8641-53F945465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99758"/>
            <a:ext cx="3324225" cy="4731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9DD459-4D62-485D-AFFE-06A6E06FB63C}"/>
              </a:ext>
            </a:extLst>
          </p:cNvPr>
          <p:cNvSpPr txBox="1"/>
          <p:nvPr/>
        </p:nvSpPr>
        <p:spPr>
          <a:xfrm>
            <a:off x="3528704" y="1648485"/>
            <a:ext cx="940594" cy="369332"/>
          </a:xfrm>
          <a:prstGeom prst="rect">
            <a:avLst/>
          </a:prstGeom>
          <a:noFill/>
        </p:spPr>
        <p:txBody>
          <a:bodyPr wrap="square">
            <a:spAutoFit/>
          </a:bodyPr>
          <a:lstStyle/>
          <a:p>
            <a:r>
              <a:rPr lang="en-GB" sz="1800" dirty="0"/>
              <a:t>5.117 </a:t>
            </a:r>
            <a:endParaRPr lang="en-GB" dirty="0"/>
          </a:p>
        </p:txBody>
      </p:sp>
      <p:sp>
        <p:nvSpPr>
          <p:cNvPr id="5" name="TextBox 4">
            <a:extLst>
              <a:ext uri="{FF2B5EF4-FFF2-40B4-BE49-F238E27FC236}">
                <a16:creationId xmlns:a16="http://schemas.microsoft.com/office/drawing/2014/main" id="{9F519ACE-D5F8-424D-AE53-F08BED082A06}"/>
              </a:ext>
            </a:extLst>
          </p:cNvPr>
          <p:cNvSpPr txBox="1"/>
          <p:nvPr/>
        </p:nvSpPr>
        <p:spPr>
          <a:xfrm>
            <a:off x="2295525" y="903055"/>
            <a:ext cx="1905000" cy="461665"/>
          </a:xfrm>
          <a:prstGeom prst="rect">
            <a:avLst/>
          </a:prstGeom>
          <a:noFill/>
        </p:spPr>
        <p:txBody>
          <a:bodyPr wrap="square" rtlCol="0">
            <a:spAutoFit/>
          </a:bodyPr>
          <a:lstStyle/>
          <a:p>
            <a:r>
              <a:rPr lang="mi-NZ" sz="2400" dirty="0"/>
              <a:t>436-338BC</a:t>
            </a:r>
            <a:endParaRPr lang="en-GB" sz="2400" dirty="0"/>
          </a:p>
        </p:txBody>
      </p:sp>
      <p:sp>
        <p:nvSpPr>
          <p:cNvPr id="7" name="Rectangle: Rounded Corners 6">
            <a:extLst>
              <a:ext uri="{FF2B5EF4-FFF2-40B4-BE49-F238E27FC236}">
                <a16:creationId xmlns:a16="http://schemas.microsoft.com/office/drawing/2014/main" id="{0B7CD9CA-44F9-4914-8833-EC4538A5A99A}"/>
              </a:ext>
            </a:extLst>
          </p:cNvPr>
          <p:cNvSpPr/>
          <p:nvPr/>
        </p:nvSpPr>
        <p:spPr>
          <a:xfrm>
            <a:off x="2344568" y="922830"/>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Oval 2">
            <a:extLst>
              <a:ext uri="{FF2B5EF4-FFF2-40B4-BE49-F238E27FC236}">
                <a16:creationId xmlns:a16="http://schemas.microsoft.com/office/drawing/2014/main" id="{1FE9C8CE-4DAC-416C-B76E-B3DC3912222D}"/>
              </a:ext>
            </a:extLst>
          </p:cNvPr>
          <p:cNvSpPr/>
          <p:nvPr/>
        </p:nvSpPr>
        <p:spPr>
          <a:xfrm>
            <a:off x="4314295" y="1682282"/>
            <a:ext cx="359483" cy="33553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4722EB6-039C-4DAA-BF2F-8006271FEC37}"/>
              </a:ext>
            </a:extLst>
          </p:cNvPr>
          <p:cNvSpPr txBox="1"/>
          <p:nvPr/>
        </p:nvSpPr>
        <p:spPr>
          <a:xfrm>
            <a:off x="3324224" y="2124670"/>
            <a:ext cx="4381501" cy="923330"/>
          </a:xfrm>
          <a:prstGeom prst="rect">
            <a:avLst/>
          </a:prstGeom>
          <a:solidFill>
            <a:schemeClr val="accent1">
              <a:lumMod val="20000"/>
              <a:lumOff val="80000"/>
            </a:schemeClr>
          </a:solidFill>
        </p:spPr>
        <p:txBody>
          <a:bodyPr wrap="square" rtlCol="0">
            <a:spAutoFit/>
          </a:bodyPr>
          <a:lstStyle/>
          <a:p>
            <a:r>
              <a:rPr lang="en-GB" dirty="0"/>
              <a:t>The wealthy Athenian orator describes how Athenians worship both Olympian and Chthonic deities.</a:t>
            </a:r>
          </a:p>
        </p:txBody>
      </p:sp>
      <p:pic>
        <p:nvPicPr>
          <p:cNvPr id="1028" name="Picture 4" descr="CECROPS (Kekrops) - Athenian King of Greek Mythology">
            <a:extLst>
              <a:ext uri="{FF2B5EF4-FFF2-40B4-BE49-F238E27FC236}">
                <a16:creationId xmlns:a16="http://schemas.microsoft.com/office/drawing/2014/main" id="{1A7CF3D0-FA8F-4ABB-86F0-BFD83E878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24144" y="2834727"/>
            <a:ext cx="2688405" cy="39526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tual sacrifice of a pig to a chthonic deity. The woman is holding the...  | Download Scientific Diagram">
            <a:extLst>
              <a:ext uri="{FF2B5EF4-FFF2-40B4-BE49-F238E27FC236}">
                <a16:creationId xmlns:a16="http://schemas.microsoft.com/office/drawing/2014/main" id="{6A6E9844-FC99-4BD7-8BBA-27E1A22AD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4" y="3048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thena for Power - Home">
            <a:extLst>
              <a:ext uri="{FF2B5EF4-FFF2-40B4-BE49-F238E27FC236}">
                <a16:creationId xmlns:a16="http://schemas.microsoft.com/office/drawing/2014/main" id="{25AE9E52-C3F5-44EE-B4DF-D905554F9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049" y="643977"/>
            <a:ext cx="4381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32D23351-BDFF-42A7-9C23-B7C44325D61F}"/>
              </a:ext>
            </a:extLst>
          </p:cNvPr>
          <p:cNvSpPr/>
          <p:nvPr/>
        </p:nvSpPr>
        <p:spPr>
          <a:xfrm>
            <a:off x="4757659" y="1682281"/>
            <a:ext cx="359483" cy="3355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679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 calcmode="lin" valueType="num">
                                      <p:cBhvr additive="base">
                                        <p:cTn id="14" dur="500" fill="hold"/>
                                        <p:tgtEl>
                                          <p:spTgt spid="1034"/>
                                        </p:tgtEl>
                                        <p:attrNameLst>
                                          <p:attrName>ppt_x</p:attrName>
                                        </p:attrNameLst>
                                      </p:cBhvr>
                                      <p:tavLst>
                                        <p:tav tm="0">
                                          <p:val>
                                            <p:strVal val="0-#ppt_w/2"/>
                                          </p:val>
                                        </p:tav>
                                        <p:tav tm="100000">
                                          <p:val>
                                            <p:strVal val="#ppt_x"/>
                                          </p:val>
                                        </p:tav>
                                      </p:tavLst>
                                    </p:anim>
                                    <p:anim calcmode="lin" valueType="num">
                                      <p:cBhvr additive="base">
                                        <p:cTn id="15"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38"/>
                                        </p:tgtEl>
                                        <p:attrNameLst>
                                          <p:attrName>style.visibility</p:attrName>
                                        </p:attrNameLst>
                                      </p:cBhvr>
                                      <p:to>
                                        <p:strVal val="visible"/>
                                      </p:to>
                                    </p:set>
                                    <p:animEffect transition="in" filter="fade">
                                      <p:cBhvr>
                                        <p:cTn id="20" dur="1000"/>
                                        <p:tgtEl>
                                          <p:spTgt spid="1038"/>
                                        </p:tgtEl>
                                      </p:cBhvr>
                                    </p:animEffect>
                                    <p:anim calcmode="lin" valueType="num">
                                      <p:cBhvr>
                                        <p:cTn id="21" dur="1000" fill="hold"/>
                                        <p:tgtEl>
                                          <p:spTgt spid="1038"/>
                                        </p:tgtEl>
                                        <p:attrNameLst>
                                          <p:attrName>ppt_x</p:attrName>
                                        </p:attrNameLst>
                                      </p:cBhvr>
                                      <p:tavLst>
                                        <p:tav tm="0">
                                          <p:val>
                                            <p:strVal val="#ppt_x"/>
                                          </p:val>
                                        </p:tav>
                                        <p:tav tm="100000">
                                          <p:val>
                                            <p:strVal val="#ppt_x"/>
                                          </p:val>
                                        </p:tav>
                                      </p:tavLst>
                                    </p:anim>
                                    <p:anim calcmode="lin" valueType="num">
                                      <p:cBhvr>
                                        <p:cTn id="22"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8183-D1FB-4148-81A4-FC25979DCB71}"/>
              </a:ext>
            </a:extLst>
          </p:cNvPr>
          <p:cNvSpPr>
            <a:spLocks noGrp="1"/>
          </p:cNvSpPr>
          <p:nvPr>
            <p:ph type="title"/>
          </p:nvPr>
        </p:nvSpPr>
        <p:spPr>
          <a:xfrm>
            <a:off x="1130271" y="953324"/>
            <a:ext cx="8118336" cy="580201"/>
          </a:xfrm>
        </p:spPr>
        <p:txBody>
          <a:bodyPr/>
          <a:lstStyle/>
          <a:p>
            <a:r>
              <a:rPr lang="en-GB" b="1" dirty="0"/>
              <a:t>‘The Old Oligarch’</a:t>
            </a:r>
            <a:r>
              <a:rPr lang="en-GB" dirty="0"/>
              <a:t> (</a:t>
            </a:r>
            <a:r>
              <a:rPr lang="en-GB" b="1" dirty="0"/>
              <a:t>Pseudo-Xenophon</a:t>
            </a:r>
            <a:r>
              <a:rPr lang="en-GB" dirty="0"/>
              <a:t>)  </a:t>
            </a:r>
          </a:p>
        </p:txBody>
      </p:sp>
      <p:sp>
        <p:nvSpPr>
          <p:cNvPr id="5" name="TextBox 4">
            <a:extLst>
              <a:ext uri="{FF2B5EF4-FFF2-40B4-BE49-F238E27FC236}">
                <a16:creationId xmlns:a16="http://schemas.microsoft.com/office/drawing/2014/main" id="{7E01BAA2-3633-4A3F-BC15-21FF1C713CD3}"/>
              </a:ext>
            </a:extLst>
          </p:cNvPr>
          <p:cNvSpPr txBox="1"/>
          <p:nvPr/>
        </p:nvSpPr>
        <p:spPr>
          <a:xfrm>
            <a:off x="3151521" y="2105086"/>
            <a:ext cx="5888957" cy="523220"/>
          </a:xfrm>
          <a:prstGeom prst="rect">
            <a:avLst/>
          </a:prstGeom>
          <a:noFill/>
        </p:spPr>
        <p:txBody>
          <a:bodyPr wrap="square">
            <a:spAutoFit/>
          </a:bodyPr>
          <a:lstStyle/>
          <a:p>
            <a:r>
              <a:rPr lang="en-GB" sz="2800" b="1" i="1" dirty="0"/>
              <a:t>The Constitution of the Athenians</a:t>
            </a:r>
            <a:endParaRPr lang="en-GB" sz="2800" b="1" dirty="0"/>
          </a:p>
        </p:txBody>
      </p:sp>
      <p:pic>
        <p:nvPicPr>
          <p:cNvPr id="11266" name="Picture 2" descr="Thirty Tyrants | Greek dictators | Britannica">
            <a:extLst>
              <a:ext uri="{FF2B5EF4-FFF2-40B4-BE49-F238E27FC236}">
                <a16:creationId xmlns:a16="http://schemas.microsoft.com/office/drawing/2014/main" id="{0BF4F78A-DCD5-43A4-8734-F1199B9D3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014" t="44306"/>
          <a:stretch/>
        </p:blipFill>
        <p:spPr bwMode="auto">
          <a:xfrm flipH="1">
            <a:off x="0" y="1607714"/>
            <a:ext cx="3045643" cy="47645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3E3090-A20C-4779-9749-2573AF943399}"/>
              </a:ext>
            </a:extLst>
          </p:cNvPr>
          <p:cNvSpPr txBox="1"/>
          <p:nvPr/>
        </p:nvSpPr>
        <p:spPr>
          <a:xfrm>
            <a:off x="8934450" y="1012591"/>
            <a:ext cx="3045642" cy="461665"/>
          </a:xfrm>
          <a:prstGeom prst="rect">
            <a:avLst/>
          </a:prstGeom>
          <a:noFill/>
        </p:spPr>
        <p:txBody>
          <a:bodyPr wrap="square" rtlCol="0">
            <a:spAutoFit/>
          </a:bodyPr>
          <a:lstStyle/>
          <a:p>
            <a:r>
              <a:rPr lang="mi-NZ" sz="2400" dirty="0"/>
              <a:t>Writing in the 420s?</a:t>
            </a:r>
            <a:endParaRPr lang="en-GB" sz="2400" dirty="0"/>
          </a:p>
        </p:txBody>
      </p:sp>
      <p:sp>
        <p:nvSpPr>
          <p:cNvPr id="7" name="Rectangle: Rounded Corners 6">
            <a:extLst>
              <a:ext uri="{FF2B5EF4-FFF2-40B4-BE49-F238E27FC236}">
                <a16:creationId xmlns:a16="http://schemas.microsoft.com/office/drawing/2014/main" id="{15252BA8-9A49-45E5-A366-F98BB4856713}"/>
              </a:ext>
            </a:extLst>
          </p:cNvPr>
          <p:cNvSpPr/>
          <p:nvPr/>
        </p:nvSpPr>
        <p:spPr>
          <a:xfrm>
            <a:off x="10075524" y="1034728"/>
            <a:ext cx="2116476" cy="41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Date?</a:t>
            </a:r>
          </a:p>
        </p:txBody>
      </p:sp>
      <p:sp>
        <p:nvSpPr>
          <p:cNvPr id="3" name="TextBox 2">
            <a:extLst>
              <a:ext uri="{FF2B5EF4-FFF2-40B4-BE49-F238E27FC236}">
                <a16:creationId xmlns:a16="http://schemas.microsoft.com/office/drawing/2014/main" id="{C9433751-271A-4E9B-B3C9-F90E4EB561FC}"/>
              </a:ext>
            </a:extLst>
          </p:cNvPr>
          <p:cNvSpPr txBox="1"/>
          <p:nvPr/>
        </p:nvSpPr>
        <p:spPr>
          <a:xfrm>
            <a:off x="3267182" y="2628306"/>
            <a:ext cx="7078894" cy="830997"/>
          </a:xfrm>
          <a:prstGeom prst="rect">
            <a:avLst/>
          </a:prstGeom>
          <a:solidFill>
            <a:schemeClr val="accent1">
              <a:lumMod val="20000"/>
              <a:lumOff val="80000"/>
            </a:schemeClr>
          </a:solidFill>
        </p:spPr>
        <p:txBody>
          <a:bodyPr wrap="square" rtlCol="0">
            <a:spAutoFit/>
          </a:bodyPr>
          <a:lstStyle/>
          <a:p>
            <a:r>
              <a:rPr lang="en-GB" sz="1600" dirty="0"/>
              <a:t>The writer was probably an Athenian himself. He gives a detailed but critical perspective on political and social life in Athens. This is one of the earliest examples of this type of political analysis.</a:t>
            </a:r>
          </a:p>
        </p:txBody>
      </p:sp>
      <p:sp>
        <p:nvSpPr>
          <p:cNvPr id="4" name="Oval 3">
            <a:extLst>
              <a:ext uri="{FF2B5EF4-FFF2-40B4-BE49-F238E27FC236}">
                <a16:creationId xmlns:a16="http://schemas.microsoft.com/office/drawing/2014/main" id="{AECD17DF-9A3F-4C61-88A3-C518FF5F2AA9}"/>
              </a:ext>
            </a:extLst>
          </p:cNvPr>
          <p:cNvSpPr/>
          <p:nvPr/>
        </p:nvSpPr>
        <p:spPr>
          <a:xfrm>
            <a:off x="8934450" y="2107372"/>
            <a:ext cx="482773" cy="4616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BC8B720-A8BE-4743-B273-94638C0082F2}"/>
              </a:ext>
            </a:extLst>
          </p:cNvPr>
          <p:cNvSpPr/>
          <p:nvPr/>
        </p:nvSpPr>
        <p:spPr>
          <a:xfrm>
            <a:off x="9470260" y="2105086"/>
            <a:ext cx="446034" cy="46166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30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3"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1465</TotalTime>
  <Words>1318</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Gallery</vt:lpstr>
      <vt:lpstr>RANK MY SOURCES</vt:lpstr>
      <vt:lpstr>PowerPoint Presentation</vt:lpstr>
      <vt:lpstr>Wasps 891–1008    </vt:lpstr>
      <vt:lpstr>Aristotle  </vt:lpstr>
      <vt:lpstr>Buildings on the Acropolis and in the Athenian Agora built as part of the Periclean Building Programme </vt:lpstr>
      <vt:lpstr>Euripides</vt:lpstr>
      <vt:lpstr>Gorgias</vt:lpstr>
      <vt:lpstr>Isocrates</vt:lpstr>
      <vt:lpstr>‘The Old Oligarch’ (Pseudo-Xenophon)  </vt:lpstr>
      <vt:lpstr>Pausanias</vt:lpstr>
      <vt:lpstr>Republic 6.488–4.489; 6.493  </vt:lpstr>
      <vt:lpstr>Plutarch  </vt:lpstr>
      <vt:lpstr>Thucydides    </vt:lpstr>
      <vt:lpstr>Xenophon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 MY SOURCES</dc:title>
  <dc:creator>Judith Letchford</dc:creator>
  <cp:lastModifiedBy>Judith Letchford</cp:lastModifiedBy>
  <cp:revision>47</cp:revision>
  <dcterms:created xsi:type="dcterms:W3CDTF">2019-03-27T06:39:49Z</dcterms:created>
  <dcterms:modified xsi:type="dcterms:W3CDTF">2020-11-13T05:59:48Z</dcterms:modified>
</cp:coreProperties>
</file>